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1" r:id="rId2"/>
    <p:sldId id="836" r:id="rId3"/>
    <p:sldId id="837" r:id="rId4"/>
    <p:sldId id="838" r:id="rId5"/>
    <p:sldId id="839" r:id="rId6"/>
    <p:sldId id="840" r:id="rId7"/>
    <p:sldId id="841" r:id="rId8"/>
    <p:sldId id="264" r:id="rId9"/>
    <p:sldId id="268" r:id="rId10"/>
    <p:sldId id="827" r:id="rId11"/>
    <p:sldId id="345" r:id="rId12"/>
    <p:sldId id="312" r:id="rId13"/>
    <p:sldId id="304" r:id="rId14"/>
    <p:sldId id="785" r:id="rId15"/>
    <p:sldId id="787" r:id="rId16"/>
    <p:sldId id="334" r:id="rId17"/>
    <p:sldId id="333" r:id="rId18"/>
    <p:sldId id="335" r:id="rId19"/>
    <p:sldId id="843" r:id="rId20"/>
    <p:sldId id="331" r:id="rId21"/>
    <p:sldId id="793" r:id="rId22"/>
    <p:sldId id="846" r:id="rId23"/>
    <p:sldId id="762" r:id="rId24"/>
    <p:sldId id="829" r:id="rId25"/>
    <p:sldId id="813" r:id="rId26"/>
    <p:sldId id="818" r:id="rId27"/>
    <p:sldId id="842" r:id="rId28"/>
    <p:sldId id="327" r:id="rId29"/>
    <p:sldId id="816" r:id="rId30"/>
    <p:sldId id="848" r:id="rId31"/>
    <p:sldId id="849" r:id="rId32"/>
    <p:sldId id="845" r:id="rId33"/>
    <p:sldId id="807" r:id="rId34"/>
    <p:sldId id="805" r:id="rId35"/>
    <p:sldId id="847" r:id="rId36"/>
    <p:sldId id="810" r:id="rId37"/>
    <p:sldId id="346" r:id="rId38"/>
    <p:sldId id="347" r:id="rId39"/>
    <p:sldId id="322" r:id="rId40"/>
    <p:sldId id="757" r:id="rId41"/>
    <p:sldId id="831" r:id="rId42"/>
    <p:sldId id="832" r:id="rId43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6"/>
    </p:embeddedFont>
    <p:embeddedFont>
      <p:font typeface="Calibri" panose="020F0502020204030204" pitchFamily="34" charset="0"/>
      <p:regular r:id="rId46"/>
      <p:bold r:id="rId46"/>
      <p:italic r:id="rId46"/>
      <p:boldItalic r:id="rId46"/>
    </p:embeddedFont>
    <p:embeddedFont>
      <p:font typeface="Sarabun" panose="020B0604020202020204" charset="-34"/>
      <p:regular r:id="rId47"/>
      <p:bold r:id="rId48"/>
      <p:italic r:id="rId49"/>
      <p:boldItalic r:id="rId50"/>
    </p:embeddedFont>
    <p:embeddedFont>
      <p:font typeface="Wingdings 2" panose="05020102010507070707" pitchFamily="18" charset="2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3A6625-0228-4076-8981-E1F992A99A41}">
          <p14:sldIdLst>
            <p14:sldId id="261"/>
            <p14:sldId id="836"/>
            <p14:sldId id="837"/>
          </p14:sldIdLst>
        </p14:section>
        <p14:section name="Untitled Section" id="{3962236A-3E59-4BF5-870D-1638BAEE4AF3}">
          <p14:sldIdLst>
            <p14:sldId id="838"/>
            <p14:sldId id="839"/>
            <p14:sldId id="840"/>
            <p14:sldId id="841"/>
            <p14:sldId id="264"/>
            <p14:sldId id="268"/>
            <p14:sldId id="827"/>
            <p14:sldId id="345"/>
            <p14:sldId id="312"/>
            <p14:sldId id="304"/>
            <p14:sldId id="785"/>
            <p14:sldId id="787"/>
            <p14:sldId id="334"/>
            <p14:sldId id="333"/>
            <p14:sldId id="335"/>
            <p14:sldId id="843"/>
            <p14:sldId id="331"/>
            <p14:sldId id="793"/>
            <p14:sldId id="846"/>
            <p14:sldId id="762"/>
            <p14:sldId id="829"/>
            <p14:sldId id="813"/>
            <p14:sldId id="818"/>
            <p14:sldId id="842"/>
            <p14:sldId id="327"/>
            <p14:sldId id="816"/>
            <p14:sldId id="848"/>
            <p14:sldId id="849"/>
            <p14:sldId id="845"/>
            <p14:sldId id="807"/>
            <p14:sldId id="805"/>
            <p14:sldId id="847"/>
            <p14:sldId id="810"/>
            <p14:sldId id="346"/>
            <p14:sldId id="347"/>
            <p14:sldId id="322"/>
            <p14:sldId id="757"/>
            <p14:sldId id="831"/>
            <p14:sldId id="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5A6D8F"/>
    <a:srgbClr val="3B475E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72" d="100"/>
          <a:sy n="72" d="100"/>
        </p:scale>
        <p:origin x="96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NUL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15/10/2023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15/10/2023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Elsinore 2023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96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8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14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D08 - Using Packages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65254" y="4657725"/>
            <a:ext cx="228139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.wikipedia.org/wiki/Ad_infinitum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svg"/><Relationship Id="rId9" Type="http://schemas.openxmlformats.org/officeDocument/2006/relationships/image" Target="../media/image3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D08 - Using Packages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Morten Kromberg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57520" cy="685535"/>
          </a:xfrm>
        </p:spPr>
        <p:txBody>
          <a:bodyPr/>
          <a:lstStyle/>
          <a:p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Link (and </a:t>
            </a:r>
            <a:r>
              <a:rPr lang="da-DK" dirty="0" err="1"/>
              <a:t>git</a:t>
            </a:r>
            <a:r>
              <a:rPr lang="da-DK" dirty="0"/>
              <a:t>/</a:t>
            </a:r>
            <a:r>
              <a:rPr lang="da-DK" dirty="0" err="1"/>
              <a:t>svn</a:t>
            </a:r>
            <a:r>
              <a:rPr lang="da-DK" dirty="0"/>
              <a:t> </a:t>
            </a:r>
            <a:r>
              <a:rPr lang="da-DK" dirty="0" err="1"/>
              <a:t>etc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7DBF1-A361-771D-424C-E749ED5B8A5D}"/>
              </a:ext>
            </a:extLst>
          </p:cNvPr>
          <p:cNvSpPr/>
          <p:nvPr/>
        </p:nvSpPr>
        <p:spPr>
          <a:xfrm>
            <a:off x="3629770" y="2168470"/>
            <a:ext cx="1884459" cy="806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 Code</a:t>
            </a:r>
            <a:br>
              <a:rPr lang="da-DK" dirty="0"/>
            </a:br>
            <a:r>
              <a:rPr lang="da-DK" dirty="0"/>
              <a:t>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B0018-45F0-1E19-E8DC-B9BB0FE9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22" y="2253034"/>
            <a:ext cx="1370552" cy="5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8C6E0E9-8999-8A0E-F005-B270124BA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3388" y="2168470"/>
            <a:ext cx="691489" cy="655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D9A91-0CE8-C8C0-A67F-B9993BE353CE}"/>
              </a:ext>
            </a:extLst>
          </p:cNvPr>
          <p:cNvSpPr txBox="1"/>
          <p:nvPr/>
        </p:nvSpPr>
        <p:spPr>
          <a:xfrm>
            <a:off x="2784475" y="282409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Link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C93E4-6728-DDBE-87F0-803518E92B32}"/>
              </a:ext>
            </a:extLst>
          </p:cNvPr>
          <p:cNvSpPr/>
          <p:nvPr/>
        </p:nvSpPr>
        <p:spPr>
          <a:xfrm>
            <a:off x="7763429" y="1648117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5647E-B469-9CA7-062B-13B7D95D117F}"/>
              </a:ext>
            </a:extLst>
          </p:cNvPr>
          <p:cNvSpPr/>
          <p:nvPr/>
        </p:nvSpPr>
        <p:spPr>
          <a:xfrm>
            <a:off x="7550256" y="1970476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45AA4-2833-6DA6-D6BE-5CFC2F73800A}"/>
              </a:ext>
            </a:extLst>
          </p:cNvPr>
          <p:cNvSpPr/>
          <p:nvPr/>
        </p:nvSpPr>
        <p:spPr>
          <a:xfrm>
            <a:off x="7303679" y="2334036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7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B493-8113-6A12-809B-02C5F66B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6289844" cy="3242040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Load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b="1" dirty="0" err="1"/>
              <a:t>depend</a:t>
            </a:r>
            <a:r>
              <a:rPr lang="da-DK" dirty="0"/>
              <a:t> on</a:t>
            </a:r>
          </a:p>
          <a:p>
            <a:r>
              <a:rPr lang="da-DK" dirty="0"/>
              <a:t>Run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on </a:t>
            </a:r>
            <a:r>
              <a:rPr lang="da-DK" b="1" dirty="0" err="1"/>
              <a:t>opening</a:t>
            </a:r>
            <a:r>
              <a:rPr lang="da-DK" dirty="0"/>
              <a:t> the </a:t>
            </a:r>
            <a:r>
              <a:rPr lang="da-DK" dirty="0" err="1"/>
              <a:t>project</a:t>
            </a:r>
            <a:endParaRPr lang="da-DK" dirty="0"/>
          </a:p>
          <a:p>
            <a:r>
              <a:rPr lang="da-DK" dirty="0"/>
              <a:t>Run a </a:t>
            </a:r>
            <a:r>
              <a:rPr lang="da-DK" b="1" dirty="0" err="1"/>
              <a:t>build</a:t>
            </a:r>
            <a:r>
              <a:rPr lang="da-DK" dirty="0"/>
              <a:t> </a:t>
            </a:r>
            <a:r>
              <a:rPr lang="da-DK" dirty="0" err="1"/>
              <a:t>function</a:t>
            </a:r>
            <a:endParaRPr lang="da-DK" dirty="0"/>
          </a:p>
          <a:p>
            <a:r>
              <a:rPr lang="da-DK" dirty="0" err="1"/>
              <a:t>Decide</a:t>
            </a:r>
            <a:r>
              <a:rPr lang="da-DK" dirty="0"/>
              <a:t> </a:t>
            </a:r>
            <a:r>
              <a:rPr lang="da-DK" b="1" dirty="0" err="1"/>
              <a:t>where</a:t>
            </a:r>
            <a:r>
              <a:rPr lang="da-DK" dirty="0"/>
              <a:t> to load the </a:t>
            </a:r>
            <a:r>
              <a:rPr lang="da-DK" dirty="0" err="1"/>
              <a:t>code</a:t>
            </a:r>
            <a:r>
              <a:rPr lang="da-DK" dirty="0"/>
              <a:t> </a:t>
            </a:r>
          </a:p>
          <a:p>
            <a:r>
              <a:rPr lang="da-DK" dirty="0"/>
              <a:t>Run </a:t>
            </a:r>
            <a:r>
              <a:rPr lang="da-DK" b="1" dirty="0"/>
              <a:t>tests </a:t>
            </a:r>
          </a:p>
          <a:p>
            <a:r>
              <a:rPr lang="da-DK" dirty="0"/>
              <a:t>Set </a:t>
            </a:r>
            <a:r>
              <a:rPr lang="da-DK" b="1" dirty="0"/>
              <a:t>Link options </a:t>
            </a:r>
            <a:r>
              <a:rPr lang="da-DK" dirty="0"/>
              <a:t>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loading</a:t>
            </a:r>
            <a:r>
              <a:rPr lang="da-DK" dirty="0"/>
              <a:t> the source </a:t>
            </a:r>
            <a:r>
              <a:rPr lang="da-DK" dirty="0" err="1"/>
              <a:t>code</a:t>
            </a:r>
            <a:endParaRPr lang="da-DK" dirty="0"/>
          </a:p>
          <a:p>
            <a:r>
              <a:rPr lang="da-DK" dirty="0"/>
              <a:t>Set </a:t>
            </a:r>
            <a:r>
              <a:rPr lang="da-DK" b="1" dirty="0">
                <a:latin typeface="APL385 Unicode" panose="020B0709000202000203" pitchFamily="49" charset="0"/>
              </a:rPr>
              <a:t>⎕IO</a:t>
            </a:r>
            <a:r>
              <a:rPr lang="da-DK" b="1" dirty="0"/>
              <a:t>, </a:t>
            </a:r>
            <a:r>
              <a:rPr lang="da-DK" b="1" dirty="0">
                <a:latin typeface="APL385 Unicode" panose="020B0709000202000203" pitchFamily="49" charset="0"/>
              </a:rPr>
              <a:t>⎕ML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8B101-0368-503A-55F2-0F253C41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Next</a:t>
            </a:r>
            <a:r>
              <a:rPr lang="da-DK" dirty="0"/>
              <a:t> Step: Cider!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6E2FF-D58F-42F7-5B60-842C8691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4" y="0"/>
            <a:ext cx="2944379" cy="5143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8D75AC-C205-13C9-E610-C5233B9B6837}"/>
              </a:ext>
            </a:extLst>
          </p:cNvPr>
          <p:cNvCxnSpPr>
            <a:cxnSpLocks/>
          </p:cNvCxnSpPr>
          <p:nvPr/>
        </p:nvCxnSpPr>
        <p:spPr>
          <a:xfrm flipV="1">
            <a:off x="5008418" y="1116824"/>
            <a:ext cx="1922874" cy="26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C4D2FA-E9D7-9BDF-B574-5C1DD22FFBAE}"/>
              </a:ext>
            </a:extLst>
          </p:cNvPr>
          <p:cNvCxnSpPr>
            <a:cxnSpLocks/>
          </p:cNvCxnSpPr>
          <p:nvPr/>
        </p:nvCxnSpPr>
        <p:spPr>
          <a:xfrm>
            <a:off x="5212569" y="1828800"/>
            <a:ext cx="1718723" cy="32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516CB4-D9B4-6A9A-7899-83CF0365891A}"/>
              </a:ext>
            </a:extLst>
          </p:cNvPr>
          <p:cNvCxnSpPr>
            <a:cxnSpLocks/>
          </p:cNvCxnSpPr>
          <p:nvPr/>
        </p:nvCxnSpPr>
        <p:spPr>
          <a:xfrm>
            <a:off x="3297382" y="2216727"/>
            <a:ext cx="3633910" cy="9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3519AE-794E-F1C9-3B52-6BB4C08246CA}"/>
              </a:ext>
            </a:extLst>
          </p:cNvPr>
          <p:cNvCxnSpPr>
            <a:cxnSpLocks/>
          </p:cNvCxnSpPr>
          <p:nvPr/>
        </p:nvCxnSpPr>
        <p:spPr>
          <a:xfrm>
            <a:off x="5988326" y="3399183"/>
            <a:ext cx="824303" cy="5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4BE733-E3F9-6BFD-56F6-2212039B4BA2}"/>
              </a:ext>
            </a:extLst>
          </p:cNvPr>
          <p:cNvCxnSpPr>
            <a:cxnSpLocks/>
          </p:cNvCxnSpPr>
          <p:nvPr/>
        </p:nvCxnSpPr>
        <p:spPr>
          <a:xfrm>
            <a:off x="2529509" y="4026676"/>
            <a:ext cx="4401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3A4599-8260-2EE0-F3BF-DC8C7A732051}"/>
              </a:ext>
            </a:extLst>
          </p:cNvPr>
          <p:cNvCxnSpPr>
            <a:cxnSpLocks/>
          </p:cNvCxnSpPr>
          <p:nvPr/>
        </p:nvCxnSpPr>
        <p:spPr>
          <a:xfrm>
            <a:off x="2107096" y="3001617"/>
            <a:ext cx="4824196" cy="64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3A8749-8E6E-B6D3-E5BA-521F9191057C}"/>
              </a:ext>
            </a:extLst>
          </p:cNvPr>
          <p:cNvCxnSpPr>
            <a:cxnSpLocks/>
          </p:cNvCxnSpPr>
          <p:nvPr/>
        </p:nvCxnSpPr>
        <p:spPr>
          <a:xfrm>
            <a:off x="4517335" y="2628900"/>
            <a:ext cx="2295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7B508-433E-53F7-2456-90900F2F66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068509-AC88-4FFF-514A-4AA50E5F09D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C729E-15DF-B970-43EA-CBA618D3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8" y="579390"/>
            <a:ext cx="7005527" cy="685535"/>
          </a:xfrm>
        </p:spPr>
        <p:txBody>
          <a:bodyPr/>
          <a:lstStyle/>
          <a:p>
            <a:r>
              <a:rPr lang="da-DK" dirty="0"/>
              <a:t>A Cider Project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21894-CBF5-68F7-3B3C-6EBAE168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1392556"/>
            <a:ext cx="6813820" cy="298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1B06E-4509-5462-331E-D6C10943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40" y="0"/>
            <a:ext cx="29443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6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9D21EB-50A2-6A64-C1E5-B2778F9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So… </a:t>
            </a:r>
            <a:r>
              <a:rPr lang="da-DK" dirty="0" err="1"/>
              <a:t>What</a:t>
            </a:r>
            <a:r>
              <a:rPr lang="da-DK" dirty="0"/>
              <a:t> is a Package?</a:t>
            </a:r>
            <a:endParaRPr lang="en-GB" dirty="0"/>
          </a:p>
        </p:txBody>
      </p:sp>
      <p:pic>
        <p:nvPicPr>
          <p:cNvPr id="3074" name="Picture 2" descr="Image of package">
            <a:extLst>
              <a:ext uri="{FF2B5EF4-FFF2-40B4-BE49-F238E27FC236}">
                <a16:creationId xmlns:a16="http://schemas.microsoft.com/office/drawing/2014/main" id="{D072B78D-1ED1-92CB-D54A-CA93115E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3" y="1004887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3189D-2F19-55B4-7CF3-6FDAE05765E7}"/>
              </a:ext>
            </a:extLst>
          </p:cNvPr>
          <p:cNvSpPr txBox="1"/>
          <p:nvPr/>
        </p:nvSpPr>
        <p:spPr>
          <a:xfrm>
            <a:off x="1092993" y="4107181"/>
            <a:ext cx="546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Longman Dictionary of Contemporary English)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87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83A0-85E2-6577-F53A-F90EA6F1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49" y="400439"/>
            <a:ext cx="4104000" cy="398547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/>
              <a:t>A Project is…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Source Code +</a:t>
            </a:r>
          </a:p>
          <a:p>
            <a:pPr>
              <a:spcAft>
                <a:spcPts val="600"/>
              </a:spcAft>
            </a:pPr>
            <a:r>
              <a:rPr lang="da-DK" sz="2000" dirty="0" err="1"/>
              <a:t>Dependencies</a:t>
            </a:r>
            <a:r>
              <a:rPr lang="da-DK" sz="2000" dirty="0"/>
              <a:t> (</a:t>
            </a:r>
            <a:r>
              <a:rPr lang="da-DK" sz="2000" dirty="0" err="1"/>
              <a:t>packages</a:t>
            </a:r>
            <a:r>
              <a:rPr lang="da-DK" sz="2000" dirty="0"/>
              <a:t>) </a:t>
            </a:r>
            <a:r>
              <a:rPr lang="da-DK" sz="2000" dirty="0" err="1"/>
              <a:t>loaded</a:t>
            </a:r>
            <a:r>
              <a:rPr lang="da-DK" sz="2000" dirty="0"/>
              <a:t> from a </a:t>
            </a:r>
            <a:r>
              <a:rPr lang="da-DK" sz="2000" dirty="0" err="1"/>
              <a:t>package</a:t>
            </a:r>
            <a:r>
              <a:rPr lang="da-DK" sz="2000" dirty="0"/>
              <a:t> manager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Environment </a:t>
            </a:r>
            <a:r>
              <a:rPr lang="da-DK" sz="2000" dirty="0" err="1"/>
              <a:t>configuration</a:t>
            </a: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Development </a:t>
            </a:r>
            <a:r>
              <a:rPr lang="da-DK" sz="2000" dirty="0" err="1"/>
              <a:t>tools</a:t>
            </a:r>
            <a:r>
              <a:rPr lang="da-DK" sz="2000" dirty="0"/>
              <a:t> and </a:t>
            </a:r>
            <a:r>
              <a:rPr lang="da-DK" sz="2000" dirty="0" err="1"/>
              <a:t>processes</a:t>
            </a: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Can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opened</a:t>
            </a:r>
            <a:r>
              <a:rPr lang="da-DK" sz="2000" dirty="0"/>
              <a:t> and "set up" by a Project Manager (Cider)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7CBD-7A77-92C5-5BDD-A67BAA10E6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30010" y="400439"/>
            <a:ext cx="4104641" cy="398547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A Package is…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dirty="0"/>
              <a:t>A "build" of a project...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In a standard format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Can be </a:t>
            </a:r>
            <a:r>
              <a:rPr lang="en-GB" b="1" dirty="0"/>
              <a:t>found</a:t>
            </a:r>
            <a:r>
              <a:rPr lang="en-GB" dirty="0"/>
              <a:t>, </a:t>
            </a:r>
            <a:r>
              <a:rPr lang="en-GB" b="1" dirty="0"/>
              <a:t>downloaded</a:t>
            </a:r>
            <a:r>
              <a:rPr lang="en-GB" dirty="0"/>
              <a:t> and </a:t>
            </a:r>
            <a:r>
              <a:rPr lang="en-GB" b="1" dirty="0"/>
              <a:t>installed</a:t>
            </a:r>
            <a:r>
              <a:rPr lang="en-GB" dirty="0"/>
              <a:t> by a</a:t>
            </a:r>
            <a:br>
              <a:rPr lang="en-GB" dirty="0"/>
            </a:br>
            <a:r>
              <a:rPr lang="en-GB" dirty="0"/>
              <a:t>"Package Manager"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Cider supports the development of Tatin Packages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Cider can load Tatin + NuGet Packages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6" name="Picture 2" descr="Image of package">
            <a:extLst>
              <a:ext uri="{FF2B5EF4-FFF2-40B4-BE49-F238E27FC236}">
                <a16:creationId xmlns:a16="http://schemas.microsoft.com/office/drawing/2014/main" id="{F45FD2EF-FC19-1C6E-3216-8E4B1216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65" y="2300288"/>
            <a:ext cx="1028701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83A0-85E2-6577-F53A-F90EA6F1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521494"/>
            <a:ext cx="4232199" cy="316468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err="1"/>
              <a:t>Tatin</a:t>
            </a:r>
            <a:endParaRPr lang="da-DK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Package manager for </a:t>
            </a:r>
            <a:r>
              <a:rPr lang="da-DK" sz="2000" dirty="0" err="1"/>
              <a:t>Dyalog</a:t>
            </a:r>
            <a:r>
              <a:rPr lang="da-DK" sz="2000" dirty="0"/>
              <a:t> APL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A </a:t>
            </a:r>
            <a:r>
              <a:rPr lang="da-DK" sz="2000" dirty="0" err="1"/>
              <a:t>tasty</a:t>
            </a:r>
            <a:r>
              <a:rPr lang="da-DK" sz="2000" dirty="0"/>
              <a:t> </a:t>
            </a:r>
            <a:r>
              <a:rPr lang="da-DK" sz="2000" dirty="0" err="1"/>
              <a:t>way</a:t>
            </a:r>
            <a:r>
              <a:rPr lang="da-DK" sz="2000" dirty="0"/>
              <a:t> to </a:t>
            </a:r>
            <a:r>
              <a:rPr lang="da-DK" sz="2000" dirty="0" err="1"/>
              <a:t>package</a:t>
            </a:r>
            <a:r>
              <a:rPr lang="da-DK" sz="2000" dirty="0"/>
              <a:t> </a:t>
            </a:r>
            <a:r>
              <a:rPr lang="da-DK" sz="2000" dirty="0" err="1"/>
              <a:t>APLs</a:t>
            </a:r>
            <a:endParaRPr lang="da-DK" sz="20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48 Packages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7CBD-7A77-92C5-5BDD-A67BAA10E6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4637" y="485033"/>
            <a:ext cx="4104641" cy="275034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err="1"/>
              <a:t>NuGet</a:t>
            </a:r>
            <a:endParaRPr lang="da-DK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Package manager for .NET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Related to "Chocolatey"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trike="sngStrike" dirty="0"/>
              <a:t>361,905</a:t>
            </a:r>
            <a:r>
              <a:rPr lang="en-GB" sz="2000" dirty="0"/>
              <a:t> 374,297 Packages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98DCBF-47C6-93FD-A8D7-03BD9DEE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56" y="796436"/>
            <a:ext cx="730809" cy="6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Get project logo">
            <a:extLst>
              <a:ext uri="{FF2B5EF4-FFF2-40B4-BE49-F238E27FC236}">
                <a16:creationId xmlns:a16="http://schemas.microsoft.com/office/drawing/2014/main" id="{033AAFE7-2C69-4F39-F3D1-FDF05881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13" y="124327"/>
            <a:ext cx="721412" cy="7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8C23FED-2C1D-AF3D-49C4-4660F5ED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29" y="165048"/>
            <a:ext cx="721412" cy="7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906ED-C18C-753D-09DA-E76184D0FE80}"/>
              </a:ext>
            </a:extLst>
          </p:cNvPr>
          <p:cNvSpPr txBox="1"/>
          <p:nvPr/>
        </p:nvSpPr>
        <p:spPr>
          <a:xfrm>
            <a:off x="1616572" y="2498348"/>
            <a:ext cx="568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]</a:t>
            </a:r>
            <a:r>
              <a:rPr lang="en-GB" sz="1200" dirty="0" err="1">
                <a:latin typeface="APL385 Unicode" panose="020B0709000202000203" pitchFamily="49" charset="0"/>
              </a:rPr>
              <a:t>z←tatin.listPackages</a:t>
            </a:r>
            <a:endParaRPr lang="en-GB" sz="1200" dirty="0">
              <a:latin typeface="APL385 Unicode" panose="020B0709000202000203" pitchFamily="49" charset="0"/>
            </a:endParaRPr>
          </a:p>
          <a:p>
            <a:r>
              <a:rPr lang="en-GB" sz="1200" dirty="0">
                <a:latin typeface="APL385 Unicode" panose="020B0709000202000203" pitchFamily="49" charset="0"/>
              </a:rPr>
              <a:t>      {⍺,≢⍵}⌸{(¯1+⍵⍳'-')↑⍵}¨3↓z[;1]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aplteam</a:t>
            </a:r>
            <a:r>
              <a:rPr lang="en-GB" sz="1200" dirty="0">
                <a:latin typeface="APL385 Unicode" panose="020B0709000202000203" pitchFamily="49" charset="0"/>
              </a:rPr>
              <a:t>  42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davin</a:t>
            </a:r>
            <a:r>
              <a:rPr lang="en-GB" sz="1200" dirty="0">
                <a:latin typeface="APL385 Unicode" panose="020B0709000202000203" pitchFamily="49" charset="0"/>
              </a:rPr>
              <a:t>     4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    2</a:t>
            </a:r>
          </a:p>
          <a:p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6F87F-029F-8F77-632E-FF3AA2281168}"/>
              </a:ext>
            </a:extLst>
          </p:cNvPr>
          <p:cNvSpPr txBox="1"/>
          <p:nvPr/>
        </p:nvSpPr>
        <p:spPr>
          <a:xfrm>
            <a:off x="1616572" y="3684389"/>
            <a:ext cx="5685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¯2↑z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dyalog-HttpCommand</a:t>
            </a:r>
            <a:r>
              <a:rPr lang="en-GB" sz="1200" dirty="0">
                <a:latin typeface="APL385 Unicode" panose="020B0709000202000203" pitchFamily="49" charset="0"/>
              </a:rPr>
              <a:t>  1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-Jarvis       1</a:t>
            </a:r>
          </a:p>
          <a:p>
            <a:endParaRPr lang="en-GB" sz="1200" dirty="0">
              <a:latin typeface="APL385 Unicode" panose="020B0709000202000203" pitchFamily="49" charset="0"/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218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F258AB-764A-A759-757E-B8B23515D1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241D-9307-9B5E-89C7-87549D2B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9DEDE1-01B9-31C1-49D9-4A64AC2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 – www.tatin.dev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6C9B6-DD7C-C430-4949-C85B5591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076240"/>
            <a:ext cx="8820473" cy="54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0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F5B0F-9C6B-382C-CB26-4145111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3CCC-99EF-9C65-5888-3D72E6B5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1" y="990493"/>
            <a:ext cx="8100281" cy="3093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6EB4A1A-3E81-FA4F-59D6-C92C924DE98F}"/>
              </a:ext>
            </a:extLst>
          </p:cNvPr>
          <p:cNvSpPr/>
          <p:nvPr/>
        </p:nvSpPr>
        <p:spPr>
          <a:xfrm>
            <a:off x="97104" y="1974457"/>
            <a:ext cx="307498" cy="202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F5B0F-9C6B-382C-CB26-4145111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3CCC-99EF-9C65-5888-3D72E6B5E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602" y="1126478"/>
            <a:ext cx="8100281" cy="2100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6EB4A1A-3E81-FA4F-59D6-C92C924DE98F}"/>
              </a:ext>
            </a:extLst>
          </p:cNvPr>
          <p:cNvSpPr/>
          <p:nvPr/>
        </p:nvSpPr>
        <p:spPr>
          <a:xfrm>
            <a:off x="97104" y="1974457"/>
            <a:ext cx="307498" cy="202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207A-B7A2-6C0B-7F50-8F19B44A7D05}"/>
              </a:ext>
            </a:extLst>
          </p:cNvPr>
          <p:cNvSpPr txBox="1"/>
          <p:nvPr/>
        </p:nvSpPr>
        <p:spPr>
          <a:xfrm>
            <a:off x="323528" y="3528127"/>
            <a:ext cx="7255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48 </a:t>
            </a:r>
            <a:r>
              <a:rPr lang="da-DK" dirty="0" err="1"/>
              <a:t>packages</a:t>
            </a:r>
            <a:r>
              <a:rPr lang="da-DK" dirty="0"/>
              <a:t> is </a:t>
            </a:r>
            <a:r>
              <a:rPr lang="da-DK" dirty="0" err="1"/>
              <a:t>enough</a:t>
            </a:r>
            <a:r>
              <a:rPr lang="da-DK" dirty="0"/>
              <a:t> to (</a:t>
            </a:r>
            <a:r>
              <a:rPr lang="da-DK" dirty="0" err="1"/>
              <a:t>sometimes</a:t>
            </a:r>
            <a:r>
              <a:rPr lang="da-DK" dirty="0"/>
              <a:t>) </a:t>
            </a:r>
            <a:r>
              <a:rPr lang="da-DK" dirty="0" err="1"/>
              <a:t>make</a:t>
            </a:r>
            <a:r>
              <a:rPr lang="da-DK" dirty="0"/>
              <a:t> it </a:t>
            </a:r>
            <a:r>
              <a:rPr lang="da-DK" dirty="0" err="1"/>
              <a:t>difficult</a:t>
            </a:r>
            <a:br>
              <a:rPr lang="da-DK" dirty="0"/>
            </a:br>
            <a:r>
              <a:rPr lang="da-DK" dirty="0"/>
              <a:t>to </a:t>
            </a:r>
            <a:r>
              <a:rPr lang="da-DK" dirty="0" err="1"/>
              <a:t>decide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to </a:t>
            </a:r>
            <a:r>
              <a:rPr lang="da-DK" dirty="0" err="1"/>
              <a:t>use</a:t>
            </a:r>
            <a:r>
              <a:rPr lang="da-DK" dirty="0"/>
              <a:t> (and "</a:t>
            </a:r>
            <a:r>
              <a:rPr lang="da-DK" dirty="0" err="1"/>
              <a:t>dyalog-APLProcess</a:t>
            </a:r>
            <a:r>
              <a:rPr lang="da-DK" dirty="0"/>
              <a:t>" is </a:t>
            </a:r>
            <a:r>
              <a:rPr lang="da-DK" dirty="0" err="1"/>
              <a:t>yet</a:t>
            </a:r>
            <a:r>
              <a:rPr lang="da-DK" dirty="0"/>
              <a:t> to </a:t>
            </a:r>
            <a:r>
              <a:rPr lang="da-DK" dirty="0" err="1"/>
              <a:t>come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r>
              <a:rPr lang="da-DK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0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99D6D-2985-3EB4-C5A9-6721EF55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385509"/>
            <a:ext cx="7595937" cy="40681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92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74A1-D797-7D68-9089-B91BF72B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085" y="1923046"/>
            <a:ext cx="5964152" cy="158197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:If ~</a:t>
            </a:r>
            <a:r>
              <a:rPr lang="en-US" dirty="0" err="1">
                <a:latin typeface="APL385 Unicode" panose="020B0709000202000203" pitchFamily="49" charset="0"/>
              </a:rPr>
              <a:t>WorldDestroyed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  </a:t>
            </a:r>
            <a:r>
              <a:rPr lang="en-US" dirty="0" err="1">
                <a:latin typeface="APL385 Unicode" panose="020B0709000202000203" pitchFamily="49" charset="0"/>
              </a:rPr>
              <a:t>ReadMail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:</a:t>
            </a:r>
            <a:r>
              <a:rPr lang="en-US" dirty="0" err="1">
                <a:latin typeface="APL385 Unicode" panose="020B0709000202000203" pitchFamily="49" charset="0"/>
              </a:rPr>
              <a:t>EndIf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E0E4A-2C87-5134-97C6-3A62C328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ToDo</a:t>
            </a:r>
            <a:r>
              <a:rPr lang="da-DK" dirty="0"/>
              <a:t>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64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D52D-D590-5D42-2746-3CC5FB029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CBCD33-11C7-9924-50AD-4C334F73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7B26B-9305-EDE3-5B04-AC2F35B9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15877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DC5F6-28D4-DC49-B47F-D78700B7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12" y="2090826"/>
            <a:ext cx="4087995" cy="1915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6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175E-2B09-D6D2-E910-9B6B8AA9B4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6039" y="208757"/>
            <a:ext cx="2536575" cy="45475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b="1" dirty="0">
                <a:latin typeface="APL385 Unicode" panose="020B0709000202000203" pitchFamily="49" charset="0"/>
              </a:rPr>
              <a:t>     ]</a:t>
            </a:r>
            <a:r>
              <a:rPr lang="en-GB" b="1" dirty="0" err="1">
                <a:latin typeface="APL385 Unicode" panose="020B0709000202000203" pitchFamily="49" charset="0"/>
              </a:rPr>
              <a:t>tatin.listtags</a:t>
            </a:r>
            <a:endParaRPr lang="en-GB" b="1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tags from https://tatin.dev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--------------------------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apl</a:t>
            </a:r>
            <a:r>
              <a:rPr lang="en-GB" dirty="0">
                <a:latin typeface="APL385 Unicode" panose="020B0709000202000203" pitchFamily="49" charset="0"/>
              </a:rPr>
              <a:t>-git-interface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build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calculations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chm 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code-browsing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code-coverage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code-reviews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command-generation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communication-tools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comparison-tool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comparison-utilities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components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config-files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converter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copy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cryptography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date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dates 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…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…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utilities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validation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webservice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windows-event-log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windows-registry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err="1">
                <a:latin typeface="APL385 Unicode" panose="020B0709000202000203" pitchFamily="49" charset="0"/>
              </a:rPr>
              <a:t>winscp</a:t>
            </a:r>
            <a:r>
              <a:rPr lang="en-US" dirty="0">
                <a:latin typeface="APL385 Unicode" panose="020B0709000202000203" pitchFamily="49" charset="0"/>
              </a:rPr>
              <a:t>-interface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write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yes-or-no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zip-tools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41F3-8721-5AB5-E946-1335D744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35" y="1293279"/>
            <a:ext cx="5481850" cy="285341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Tatin.ListPackages</a:t>
            </a:r>
            <a:r>
              <a:rPr lang="da-DK" b="1" dirty="0">
                <a:latin typeface="APL385 Unicode" panose="020B0709000202000203" pitchFamily="49" charset="0"/>
              </a:rPr>
              <a:t> -</a:t>
            </a:r>
            <a:r>
              <a:rPr lang="da-DK" b="1" dirty="0" err="1">
                <a:latin typeface="APL385 Unicode" panose="020B0709000202000203" pitchFamily="49" charset="0"/>
              </a:rPr>
              <a:t>group</a:t>
            </a:r>
            <a:r>
              <a:rPr lang="da-DK" b="1" dirty="0">
                <a:latin typeface="APL385 Unicode" panose="020B0709000202000203" pitchFamily="49" charset="0"/>
              </a:rPr>
              <a:t>=</a:t>
            </a:r>
            <a:r>
              <a:rPr lang="da-DK" b="1" dirty="0" err="1">
                <a:latin typeface="APL385 Unicode" panose="020B0709000202000203" pitchFamily="49" charset="0"/>
              </a:rPr>
              <a:t>dyalog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Registry: https://tatin.dev       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Group &amp; </a:t>
            </a:r>
            <a:r>
              <a:rPr lang="da-DK" dirty="0" err="1">
                <a:latin typeface="APL385 Unicode" panose="020B0709000202000203" pitchFamily="49" charset="0"/>
              </a:rPr>
              <a:t>Name</a:t>
            </a:r>
            <a:r>
              <a:rPr lang="da-DK" dirty="0">
                <a:latin typeface="APL385 Unicode" panose="020B0709000202000203" pitchFamily="49" charset="0"/>
              </a:rPr>
              <a:t>                 # major versions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------------                 ----------------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dyalog-HttpCommand</a:t>
            </a:r>
            <a:r>
              <a:rPr lang="da-DK" dirty="0">
                <a:latin typeface="APL385 Unicode" panose="020B0709000202000203" pitchFamily="49" charset="0"/>
              </a:rPr>
              <a:t>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dyalog-Jarvis</a:t>
            </a:r>
            <a:r>
              <a:rPr lang="da-DK" dirty="0">
                <a:latin typeface="APL385 Unicode" panose="020B0709000202000203" pitchFamily="49" charset="0"/>
              </a:rPr>
              <a:t>     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Tatin.ListPackages</a:t>
            </a:r>
            <a:r>
              <a:rPr lang="da-DK" b="1" dirty="0">
                <a:latin typeface="APL385 Unicode" panose="020B0709000202000203" pitchFamily="49" charset="0"/>
              </a:rPr>
              <a:t> -tag=</a:t>
            </a:r>
            <a:r>
              <a:rPr lang="da-DK" b="1" dirty="0" err="1">
                <a:latin typeface="APL385 Unicode" panose="020B0709000202000203" pitchFamily="49" charset="0"/>
              </a:rPr>
              <a:t>crypto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Registry: https://tatin.dev       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Group &amp; </a:t>
            </a:r>
            <a:r>
              <a:rPr lang="da-DK" dirty="0" err="1">
                <a:latin typeface="APL385 Unicode" panose="020B0709000202000203" pitchFamily="49" charset="0"/>
              </a:rPr>
              <a:t>Name</a:t>
            </a:r>
            <a:r>
              <a:rPr lang="da-DK" dirty="0">
                <a:latin typeface="APL385 Unicode" panose="020B0709000202000203" pitchFamily="49" charset="0"/>
              </a:rPr>
              <a:t>                 # major versions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------------                 ----------------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aplteam-HashPasswords</a:t>
            </a:r>
            <a:r>
              <a:rPr lang="da-DK" dirty="0">
                <a:latin typeface="APL385 Unicode" panose="020B0709000202000203" pitchFamily="49" charset="0"/>
              </a:rPr>
              <a:t>                       1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611A9-2E0B-EA66-0911-68E9684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Tatin.ListPackages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833885" cy="32420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Example</a:t>
            </a:r>
            <a:r>
              <a:rPr lang="da-DK" dirty="0"/>
              <a:t>: I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>
                <a:latin typeface="APL385 Unicode" panose="020B0709000202000203" pitchFamily="49" charset="0"/>
              </a:rPr>
              <a:t>HttpCommand</a:t>
            </a:r>
            <a:r>
              <a:rPr lang="da-DK" dirty="0"/>
              <a:t> in just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every</a:t>
            </a:r>
            <a:r>
              <a:rPr lang="da-DK" dirty="0"/>
              <a:t> new </a:t>
            </a:r>
            <a:r>
              <a:rPr lang="da-DK" dirty="0" err="1"/>
              <a:t>project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To </a:t>
            </a:r>
            <a:r>
              <a:rPr lang="da-DK" dirty="0" err="1"/>
              <a:t>add</a:t>
            </a:r>
            <a:r>
              <a:rPr lang="da-DK" dirty="0"/>
              <a:t> it to </a:t>
            </a:r>
            <a:r>
              <a:rPr lang="da-DK" dirty="0" err="1"/>
              <a:t>our</a:t>
            </a:r>
            <a:r>
              <a:rPr lang="da-DK" dirty="0"/>
              <a:t> Cider </a:t>
            </a:r>
            <a:r>
              <a:rPr lang="da-DK" dirty="0" err="1"/>
              <a:t>project</a:t>
            </a:r>
            <a:r>
              <a:rPr lang="da-DK" dirty="0"/>
              <a:t>:</a:t>
            </a:r>
            <a:br>
              <a:rPr lang="da-DK" dirty="0"/>
            </a:br>
            <a:br>
              <a:rPr lang="da-DK" sz="1600" dirty="0"/>
            </a:br>
            <a:r>
              <a:rPr lang="da-DK" dirty="0">
                <a:latin typeface="APL385 Unicode" panose="020B0709000202000203" pitchFamily="49" charset="0"/>
              </a:rPr>
              <a:t>     ]</a:t>
            </a:r>
            <a:r>
              <a:rPr lang="da-DK" dirty="0" err="1">
                <a:latin typeface="APL385 Unicode" panose="020B0709000202000203" pitchFamily="49" charset="0"/>
              </a:rPr>
              <a:t>Cider.AddTatinDependencies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HttpCommand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1 </a:t>
            </a:r>
            <a:r>
              <a:rPr lang="da-DK" dirty="0" err="1">
                <a:latin typeface="APL385 Unicode" panose="020B0709000202000203" pitchFamily="49" charset="0"/>
              </a:rPr>
              <a:t>Tatin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dependency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added</a:t>
            </a:r>
            <a:r>
              <a:rPr lang="da-DK" dirty="0">
                <a:latin typeface="APL385 Unicode" panose="020B0709000202000203" pitchFamily="49" charset="0"/>
              </a:rPr>
              <a:t>: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dyalog-HttpCommand-5.2.0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did not </a:t>
            </a:r>
            <a:r>
              <a:rPr lang="da-DK" dirty="0" err="1"/>
              <a:t>specify</a:t>
            </a:r>
            <a:r>
              <a:rPr lang="da-DK" dirty="0"/>
              <a:t> a version,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latest</a:t>
            </a:r>
            <a:r>
              <a:rPr lang="da-DK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 reference is </a:t>
            </a:r>
            <a:r>
              <a:rPr lang="da-DK" dirty="0" err="1"/>
              <a:t>created</a:t>
            </a:r>
            <a:r>
              <a:rPr lang="da-DK" dirty="0"/>
              <a:t> to the </a:t>
            </a:r>
            <a:r>
              <a:rPr lang="da-DK" dirty="0" err="1"/>
              <a:t>loaded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 </a:t>
            </a:r>
            <a:r>
              <a:rPr lang="da-DK" dirty="0" err="1"/>
              <a:t>space</a:t>
            </a:r>
            <a:r>
              <a:rPr lang="da-DK" dirty="0"/>
              <a:t>:</a:t>
            </a:r>
            <a:br>
              <a:rPr lang="da-DK" dirty="0"/>
            </a:br>
            <a:br>
              <a:rPr lang="da-DK" sz="1600" dirty="0"/>
            </a:b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latin typeface="APL385 Unicode" panose="020B0709000202000203" pitchFamily="49" charset="0"/>
              </a:rPr>
              <a:t>D08.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HttpCommand</a:t>
            </a:r>
            <a:r>
              <a:rPr lang="en-US" dirty="0">
                <a:latin typeface="APL385 Unicode" panose="020B0709000202000203" pitchFamily="49" charset="0"/>
              </a:rPr>
              <a:t>.Get 'www.dyalog.com'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[</a:t>
            </a:r>
            <a:r>
              <a:rPr lang="en-US" dirty="0" err="1">
                <a:latin typeface="APL385 Unicode" panose="020B0709000202000203" pitchFamily="49" charset="0"/>
              </a:rPr>
              <a:t>rc</a:t>
            </a:r>
            <a:r>
              <a:rPr lang="en-US" dirty="0">
                <a:latin typeface="APL385 Unicode" panose="020B0709000202000203" pitchFamily="49" charset="0"/>
              </a:rPr>
              <a:t>: 0 | msg:  | HTTP Status: 200 "OK" | ≢Data: 22580]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Adding</a:t>
            </a:r>
            <a:r>
              <a:rPr lang="da-DK" dirty="0"/>
              <a:t> a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Dependency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3DF59-093A-4667-5C3C-081C0196BE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5823-BBC9-593C-3C69-12FB8B2E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3334073" cy="3242040"/>
          </a:xfrm>
        </p:spPr>
        <p:txBody>
          <a:bodyPr>
            <a:normAutofit/>
          </a:bodyPr>
          <a:lstStyle/>
          <a:p>
            <a:r>
              <a:rPr lang="da-DK" sz="1600" dirty="0" err="1"/>
              <a:t>NuGet</a:t>
            </a:r>
            <a:r>
              <a:rPr lang="da-DK" sz="1600" dirty="0"/>
              <a:t> is the .NET </a:t>
            </a:r>
            <a:br>
              <a:rPr lang="da-DK" sz="1600" dirty="0"/>
            </a:br>
            <a:r>
              <a:rPr lang="da-DK" sz="1600" dirty="0" err="1"/>
              <a:t>package</a:t>
            </a:r>
            <a:r>
              <a:rPr lang="da-DK" sz="1600" dirty="0"/>
              <a:t> manager</a:t>
            </a:r>
          </a:p>
          <a:p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can</a:t>
            </a:r>
            <a:r>
              <a:rPr lang="da-DK" sz="1600" dirty="0"/>
              <a:t> </a:t>
            </a:r>
            <a:r>
              <a:rPr lang="da-DK" sz="1600" dirty="0" err="1"/>
              <a:t>use</a:t>
            </a:r>
            <a:r>
              <a:rPr lang="da-DK" sz="1600" dirty="0"/>
              <a:t> </a:t>
            </a:r>
            <a:r>
              <a:rPr lang="da-DK" sz="1600" dirty="0" err="1"/>
              <a:t>NuGet</a:t>
            </a:r>
            <a:r>
              <a:rPr lang="da-DK" sz="1600" dirty="0"/>
              <a:t> </a:t>
            </a:r>
            <a:r>
              <a:rPr lang="da-DK" sz="1600" dirty="0" err="1"/>
              <a:t>packages</a:t>
            </a:r>
            <a:r>
              <a:rPr lang="da-DK" sz="1600" dirty="0"/>
              <a:t> from </a:t>
            </a:r>
            <a:r>
              <a:rPr lang="da-DK" sz="1600" dirty="0" err="1"/>
              <a:t>Dyalog</a:t>
            </a:r>
            <a:r>
              <a:rPr lang="da-DK" sz="1600" dirty="0"/>
              <a:t> APL, </a:t>
            </a:r>
            <a:br>
              <a:rPr lang="da-DK" sz="1600" dirty="0"/>
            </a:br>
            <a:r>
              <a:rPr lang="da-DK" sz="1600" dirty="0"/>
              <a:t>with .NET 6.0 or </a:t>
            </a:r>
            <a:r>
              <a:rPr lang="da-DK" sz="1600" dirty="0" err="1"/>
              <a:t>later</a:t>
            </a:r>
            <a:endParaRPr lang="da-DK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0A6D1E-658D-3773-1EEA-FF5E548B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NuGet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426FB-FB0F-4CF6-1FFC-090AC9A0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71" y="439708"/>
            <a:ext cx="5324030" cy="4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58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76336" cy="3242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.NET has </a:t>
            </a:r>
            <a:r>
              <a:rPr lang="da-DK" sz="1800" dirty="0" err="1"/>
              <a:t>been</a:t>
            </a:r>
            <a:r>
              <a:rPr lang="da-DK" sz="1800" dirty="0"/>
              <a:t> </a:t>
            </a:r>
            <a:r>
              <a:rPr lang="da-DK" sz="1800" dirty="0" err="1"/>
              <a:t>around</a:t>
            </a:r>
            <a:r>
              <a:rPr lang="da-DK" sz="1800" dirty="0"/>
              <a:t> for 20+ </a:t>
            </a:r>
            <a:r>
              <a:rPr lang="da-DK" sz="1800" dirty="0" err="1"/>
              <a:t>years</a:t>
            </a:r>
            <a:r>
              <a:rPr lang="da-DK" sz="1800" dirty="0"/>
              <a:t>. The old "Framework" is </a:t>
            </a:r>
            <a:r>
              <a:rPr lang="da-DK" sz="1800" dirty="0" err="1"/>
              <a:t>being</a:t>
            </a:r>
            <a:r>
              <a:rPr lang="da-DK" sz="1800" dirty="0"/>
              <a:t> </a:t>
            </a:r>
            <a:r>
              <a:rPr lang="da-DK" sz="1800" dirty="0" err="1"/>
              <a:t>replaced</a:t>
            </a:r>
            <a:r>
              <a:rPr lang="da-DK" sz="1800" dirty="0"/>
              <a:t> by an open source, cross-platform .NET, </a:t>
            </a:r>
            <a:r>
              <a:rPr lang="da-DK" sz="1800" dirty="0" err="1"/>
              <a:t>initially</a:t>
            </a:r>
            <a:r>
              <a:rPr lang="da-DK" sz="1800" dirty="0"/>
              <a:t> </a:t>
            </a:r>
            <a:r>
              <a:rPr lang="da-DK" sz="1800" dirty="0" err="1"/>
              <a:t>known</a:t>
            </a:r>
            <a:r>
              <a:rPr lang="da-DK" sz="1800" dirty="0"/>
              <a:t> as ".NET Core".</a:t>
            </a:r>
            <a:br>
              <a:rPr lang="da-DK" sz="1800" dirty="0"/>
            </a:br>
            <a:br>
              <a:rPr lang="da-DK" sz="3000" dirty="0"/>
            </a:br>
            <a:br>
              <a:rPr lang="da-DK" sz="1800" dirty="0"/>
            </a:br>
            <a:endParaRPr lang="da-DK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da-DK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Dyalog v18.0 </a:t>
            </a:r>
            <a:r>
              <a:rPr lang="da-DK" sz="1800" dirty="0" err="1"/>
              <a:t>added</a:t>
            </a:r>
            <a:r>
              <a:rPr lang="da-DK" sz="1800" dirty="0"/>
              <a:t> a bridge to .NET Core 3, to </a:t>
            </a:r>
            <a:r>
              <a:rPr lang="da-DK" sz="1800" dirty="0" err="1"/>
              <a:t>complement</a:t>
            </a:r>
            <a:r>
              <a:rPr lang="da-DK" sz="1800" dirty="0"/>
              <a:t> the 20 </a:t>
            </a:r>
            <a:r>
              <a:rPr lang="da-DK" sz="1800" dirty="0" err="1"/>
              <a:t>year</a:t>
            </a:r>
            <a:r>
              <a:rPr lang="da-DK" sz="1800" dirty="0"/>
              <a:t> old bridge to the .NET Framework.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v18.2 </a:t>
            </a:r>
            <a:r>
              <a:rPr lang="da-DK" sz="1800" dirty="0" err="1"/>
              <a:t>was</a:t>
            </a:r>
            <a:r>
              <a:rPr lang="da-DK" sz="1800" dirty="0"/>
              <a:t> </a:t>
            </a:r>
            <a:r>
              <a:rPr lang="da-DK" sz="1800" dirty="0" err="1"/>
              <a:t>tested</a:t>
            </a:r>
            <a:r>
              <a:rPr lang="da-DK" sz="1800" dirty="0"/>
              <a:t> with "Core" 3.1 but </a:t>
            </a:r>
            <a:r>
              <a:rPr lang="da-DK" sz="1800" dirty="0" err="1"/>
              <a:t>works</a:t>
            </a:r>
            <a:r>
              <a:rPr lang="da-DK" sz="1800" dirty="0"/>
              <a:t> with 5.0 and </a:t>
            </a:r>
            <a:r>
              <a:rPr lang="da-DK" sz="1800" dirty="0" err="1"/>
              <a:t>later</a:t>
            </a:r>
            <a:endParaRPr lang="da-DK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800" dirty="0"/>
              <a:t>v19.0 </a:t>
            </a:r>
            <a:r>
              <a:rPr lang="da-DK" sz="1800" dirty="0" err="1"/>
              <a:t>will</a:t>
            </a:r>
            <a:r>
              <a:rPr lang="da-DK" sz="1800" dirty="0"/>
              <a:t> </a:t>
            </a:r>
            <a:r>
              <a:rPr lang="da-DK" sz="1800" dirty="0" err="1"/>
              <a:t>target</a:t>
            </a:r>
            <a:r>
              <a:rPr lang="da-DK" sz="1800" dirty="0"/>
              <a:t> 8.0 (Long Term Support version due on </a:t>
            </a:r>
            <a:r>
              <a:rPr lang="da-DK" sz="1800" dirty="0" err="1"/>
              <a:t>Nov</a:t>
            </a:r>
            <a:r>
              <a:rPr lang="da-DK" sz="1800" dirty="0"/>
              <a:t> 8th 2023)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[Microsoft].NET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History</a:t>
            </a:r>
            <a:endParaRPr lang="LID4096" sz="36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168979E-B26C-21F3-4029-0D4EDF742B8A}"/>
              </a:ext>
            </a:extLst>
          </p:cNvPr>
          <p:cNvGraphicFramePr>
            <a:graphicFrameLocks noGrp="1"/>
          </p:cNvGraphicFramePr>
          <p:nvPr/>
        </p:nvGraphicFramePr>
        <p:xfrm>
          <a:off x="870857" y="1891617"/>
          <a:ext cx="787633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8">
                  <a:extLst>
                    <a:ext uri="{9D8B030D-6E8A-4147-A177-3AD203B41FA5}">
                      <a16:colId xmlns:a16="http://schemas.microsoft.com/office/drawing/2014/main" val="452321833"/>
                    </a:ext>
                  </a:extLst>
                </a:gridCol>
                <a:gridCol w="2282456">
                  <a:extLst>
                    <a:ext uri="{9D8B030D-6E8A-4147-A177-3AD203B41FA5}">
                      <a16:colId xmlns:a16="http://schemas.microsoft.com/office/drawing/2014/main" val="1106303492"/>
                    </a:ext>
                  </a:extLst>
                </a:gridCol>
                <a:gridCol w="3395472">
                  <a:extLst>
                    <a:ext uri="{9D8B030D-6E8A-4147-A177-3AD203B41FA5}">
                      <a16:colId xmlns:a16="http://schemas.microsoft.com/office/drawing/2014/main" val="3658462447"/>
                    </a:ext>
                  </a:extLst>
                </a:gridCol>
              </a:tblGrid>
              <a:tr h="302900">
                <a:tc>
                  <a:txBody>
                    <a:bodyPr/>
                    <a:lstStyle/>
                    <a:p>
                      <a:r>
                        <a:rPr lang="da-DK" sz="1400" dirty="0" err="1"/>
                        <a:t>Name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Platforms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Version </a:t>
                      </a:r>
                      <a:r>
                        <a:rPr lang="da-DK" sz="1400" dirty="0" err="1"/>
                        <a:t>Numbers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99550"/>
                  </a:ext>
                </a:extLst>
              </a:tr>
              <a:tr h="283700">
                <a:tc>
                  <a:txBody>
                    <a:bodyPr/>
                    <a:lstStyle/>
                    <a:p>
                      <a:r>
                        <a:rPr lang="da-DK" sz="1400" dirty="0"/>
                        <a:t>Microsoft.NET Framework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Windows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1 2 3    4.0   4.8.1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1118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r>
                        <a:rPr lang="da-DK" sz="1400" dirty="0"/>
                        <a:t>".NET Core"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Windows Linux </a:t>
                      </a:r>
                      <a:r>
                        <a:rPr lang="da-DK" sz="1400" dirty="0" err="1">
                          <a:latin typeface="APL385 Unicode" panose="020B0709000202000203" pitchFamily="49" charset="0"/>
                        </a:rPr>
                        <a:t>macOS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     1 2 3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19318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r>
                        <a:rPr lang="da-DK" sz="1400" dirty="0"/>
                        <a:t>                               ".NET"       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Windows Linux </a:t>
                      </a:r>
                      <a:r>
                        <a:rPr lang="da-DK" sz="1400" dirty="0" err="1">
                          <a:latin typeface="APL385 Unicode" panose="020B0709000202000203" pitchFamily="49" charset="0"/>
                        </a:rPr>
                        <a:t>macOS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               5.0 6.0 7.0 8.0</a:t>
                      </a:r>
                      <a:endParaRPr lang="LID4096" sz="14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74902"/>
                  </a:ext>
                </a:extLst>
              </a:tr>
            </a:tbl>
          </a:graphicData>
        </a:graphic>
      </p:graphicFrame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8A0E4716-487E-36E5-CF9D-F245EF3F9A33}"/>
              </a:ext>
            </a:extLst>
          </p:cNvPr>
          <p:cNvCxnSpPr/>
          <p:nvPr/>
        </p:nvCxnSpPr>
        <p:spPr>
          <a:xfrm>
            <a:off x="1942214" y="2665227"/>
            <a:ext cx="304800" cy="28353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25B6281-C794-7516-E404-442A6049BD42}"/>
              </a:ext>
            </a:extLst>
          </p:cNvPr>
          <p:cNvCxnSpPr/>
          <p:nvPr/>
        </p:nvCxnSpPr>
        <p:spPr>
          <a:xfrm>
            <a:off x="6673703" y="2665227"/>
            <a:ext cx="304800" cy="28353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CCCD43-86FB-90EF-493E-3C66EDE1E19D}"/>
              </a:ext>
            </a:extLst>
          </p:cNvPr>
          <p:cNvSpPr/>
          <p:nvPr/>
        </p:nvSpPr>
        <p:spPr>
          <a:xfrm>
            <a:off x="6978503" y="2760453"/>
            <a:ext cx="1768690" cy="422694"/>
          </a:xfrm>
          <a:prstGeom prst="rect">
            <a:avLst/>
          </a:prstGeom>
          <a:solidFill>
            <a:srgbClr val="ED7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F03BD-83B5-755E-9867-CF1F13BD0D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981E72-C2EB-F0A3-13A0-26D1508E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Packages (HARD!!!)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BE5E4-1178-D20C-8356-CBCF5EC6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796D9-750E-129B-26B4-A82A178B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549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06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32E78C-2404-86C4-F630-088F995BE4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60283" y="1032315"/>
            <a:ext cx="2127975" cy="19283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br>
              <a:rPr lang="da-DK" dirty="0"/>
            </a:br>
            <a:r>
              <a:rPr lang="da-DK" dirty="0" err="1"/>
              <a:t>NuGet</a:t>
            </a:r>
            <a:r>
              <a:rPr lang="da-DK" dirty="0"/>
              <a:t> support </a:t>
            </a:r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.NET 6.0, 7.0 or 8.0</a:t>
            </a:r>
            <a:br>
              <a:rPr lang="da-DK" dirty="0"/>
            </a:br>
            <a:br>
              <a:rPr lang="da-DK" dirty="0"/>
            </a:br>
            <a:r>
              <a:rPr lang="da-DK" dirty="0"/>
              <a:t>Support for "Framework" </a:t>
            </a:r>
            <a:r>
              <a:rPr lang="da-DK" dirty="0" err="1"/>
              <a:t>packages</a:t>
            </a:r>
            <a:r>
              <a:rPr lang="da-DK" dirty="0"/>
              <a:t> MAY </a:t>
            </a:r>
            <a:r>
              <a:rPr lang="da-DK" dirty="0" err="1"/>
              <a:t>follow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87056"/>
            <a:ext cx="6317904" cy="320473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Example</a:t>
            </a:r>
            <a:r>
              <a:rPr lang="da-DK" dirty="0"/>
              <a:t>: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a </a:t>
            </a:r>
            <a:r>
              <a:rPr lang="da-DK" dirty="0" err="1"/>
              <a:t>very</a:t>
            </a:r>
            <a:r>
              <a:rPr lang="da-DK" dirty="0"/>
              <a:t> simple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called</a:t>
            </a:r>
            <a:r>
              <a:rPr lang="da-DK" dirty="0"/>
              <a:t> "</a:t>
            </a:r>
            <a:r>
              <a:rPr lang="da-DK" dirty="0" err="1"/>
              <a:t>Clock</a:t>
            </a:r>
            <a:r>
              <a:rPr lang="da-DK" dirty="0"/>
              <a:t>".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add</a:t>
            </a:r>
            <a:r>
              <a:rPr lang="da-DK" dirty="0"/>
              <a:t> it to </a:t>
            </a:r>
            <a:r>
              <a:rPr lang="da-DK" dirty="0" err="1"/>
              <a:t>our</a:t>
            </a:r>
            <a:r>
              <a:rPr lang="da-DK" dirty="0"/>
              <a:t> Cider </a:t>
            </a:r>
            <a:r>
              <a:rPr lang="da-DK" dirty="0" err="1"/>
              <a:t>project</a:t>
            </a:r>
            <a:r>
              <a:rPr lang="da-DK" dirty="0"/>
              <a:t> (by default,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latest</a:t>
            </a:r>
            <a:r>
              <a:rPr lang="da-DK" dirty="0"/>
              <a:t> version):</a:t>
            </a:r>
            <a:br>
              <a:rPr lang="da-DK" dirty="0"/>
            </a:br>
            <a:br>
              <a:rPr lang="da-DK" sz="900" dirty="0"/>
            </a:br>
            <a:r>
              <a:rPr lang="da-DK" dirty="0">
                <a:latin typeface="APL385 Unicode" panose="020B0709000202000203" pitchFamily="49" charset="0"/>
              </a:rPr>
              <a:t>     ]</a:t>
            </a:r>
            <a:r>
              <a:rPr lang="da-DK" dirty="0" err="1">
                <a:latin typeface="APL385 Unicode" panose="020B0709000202000203" pitchFamily="49" charset="0"/>
              </a:rPr>
              <a:t>Cider.AddNuGetDependencies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Clock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Clock</a:t>
            </a:r>
            <a:r>
              <a:rPr lang="da-DK" dirty="0">
                <a:latin typeface="APL385 Unicode" panose="020B0709000202000203" pitchFamily="49" charset="0"/>
              </a:rPr>
              <a:t> 1.0.3</a:t>
            </a:r>
            <a:endParaRPr lang="en-US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 reference to a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hosting</a:t>
            </a:r>
            <a:r>
              <a:rPr lang="da-DK" dirty="0"/>
              <a:t> the .NET </a:t>
            </a:r>
            <a:r>
              <a:rPr lang="da-DK" dirty="0" err="1"/>
              <a:t>package</a:t>
            </a:r>
            <a:r>
              <a:rPr lang="da-DK" dirty="0"/>
              <a:t> is </a:t>
            </a:r>
            <a:r>
              <a:rPr lang="da-DK" dirty="0" err="1"/>
              <a:t>created</a:t>
            </a:r>
            <a:r>
              <a:rPr lang="da-DK" dirty="0"/>
              <a:t>:</a:t>
            </a:r>
            <a:br>
              <a:rPr lang="da-DK" dirty="0"/>
            </a:br>
            <a:br>
              <a:rPr lang="da-DK" sz="900" dirty="0"/>
            </a:b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latin typeface="APL385 Unicode" panose="020B0709000202000203" pitchFamily="49" charset="0"/>
              </a:rPr>
              <a:t>#.clockproj.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Clock</a:t>
            </a:r>
            <a:r>
              <a:rPr lang="en-US" dirty="0">
                <a:latin typeface="APL385 Unicode" panose="020B0709000202000203" pitchFamily="49" charset="0"/>
              </a:rPr>
              <a:t>.UtcNow.(Hour Minute) 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14 43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In </a:t>
            </a:r>
            <a:r>
              <a:rPr lang="da-DK" dirty="0" err="1"/>
              <a:t>fact</a:t>
            </a:r>
            <a:r>
              <a:rPr lang="da-DK" dirty="0"/>
              <a:t>, the </a:t>
            </a:r>
            <a:r>
              <a:rPr lang="da-DK" dirty="0" err="1"/>
              <a:t>namespace</a:t>
            </a:r>
            <a:r>
              <a:rPr lang="da-DK" dirty="0"/>
              <a:t> is </a:t>
            </a:r>
            <a:r>
              <a:rPr lang="da-DK" dirty="0" err="1"/>
              <a:t>empty</a:t>
            </a:r>
            <a:r>
              <a:rPr lang="da-DK" dirty="0"/>
              <a:t> </a:t>
            </a:r>
            <a:r>
              <a:rPr lang="da-DK" dirty="0" err="1"/>
              <a:t>except</a:t>
            </a:r>
            <a:r>
              <a:rPr lang="da-DK" dirty="0"/>
              <a:t> for </a:t>
            </a:r>
            <a:r>
              <a:rPr lang="da-DK" dirty="0">
                <a:latin typeface="APL385 Unicode" panose="020B0709000202000203" pitchFamily="49" charset="0"/>
              </a:rPr>
              <a:t>⎕USING</a:t>
            </a:r>
            <a:r>
              <a:rPr lang="da-DK" dirty="0"/>
              <a:t>:</a:t>
            </a:r>
            <a:br>
              <a:rPr lang="da-DK" dirty="0"/>
            </a:br>
            <a:br>
              <a:rPr lang="da-DK" sz="900" dirty="0"/>
            </a:br>
            <a:r>
              <a:rPr lang="da-DK" dirty="0">
                <a:latin typeface="APL385 Unicode" panose="020B0709000202000203" pitchFamily="49" charset="0"/>
              </a:rPr>
              <a:t>     clockproj.</a:t>
            </a:r>
            <a:r>
              <a:rPr lang="da-DK" dirty="0" err="1">
                <a:latin typeface="APL385 Unicode" panose="020B0709000202000203" pitchFamily="49" charset="0"/>
              </a:rPr>
              <a:t>Clock</a:t>
            </a:r>
            <a:r>
              <a:rPr lang="da-DK" dirty="0">
                <a:latin typeface="APL385 Unicode" panose="020B0709000202000203" pitchFamily="49" charset="0"/>
              </a:rPr>
              <a:t>.⎕USING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,c:/</a:t>
            </a:r>
            <a:r>
              <a:rPr lang="da-DK" dirty="0" err="1">
                <a:latin typeface="APL385 Unicode" panose="020B0709000202000203" pitchFamily="49" charset="0"/>
              </a:rPr>
              <a:t>tmp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clockproj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nuget-packages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published</a:t>
            </a:r>
            <a:r>
              <a:rPr lang="da-DK" dirty="0">
                <a:latin typeface="APL385 Unicode" panose="020B0709000202000203" pitchFamily="49" charset="0"/>
              </a:rPr>
              <a:t>/Clock.dll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Adding</a:t>
            </a:r>
            <a:r>
              <a:rPr lang="da-DK" dirty="0"/>
              <a:t> a </a:t>
            </a:r>
            <a:r>
              <a:rPr lang="da-DK" dirty="0" err="1"/>
              <a:t>NuGet</a:t>
            </a:r>
            <a:r>
              <a:rPr lang="da-DK" dirty="0"/>
              <a:t> Package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3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D2E17-DC99-19B4-FB6E-D3FF56F9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128" y="2116335"/>
            <a:ext cx="7005527" cy="685535"/>
          </a:xfrm>
        </p:spPr>
        <p:txBody>
          <a:bodyPr/>
          <a:lstStyle/>
          <a:p>
            <a:r>
              <a:rPr lang="da-DK" dirty="0"/>
              <a:t>Demo – </a:t>
            </a:r>
            <a:r>
              <a:rPr lang="da-DK" dirty="0" err="1"/>
              <a:t>Build</a:t>
            </a:r>
            <a:r>
              <a:rPr lang="da-DK" dirty="0"/>
              <a:t>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555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CC87DD-877E-5104-8C83-F2B6040E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Dependencies</a:t>
            </a:r>
            <a:r>
              <a:rPr lang="da-DK" dirty="0"/>
              <a:t> of </a:t>
            </a:r>
            <a:r>
              <a:rPr lang="da-DK" dirty="0" err="1"/>
              <a:t>Dependencies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89FE8-12AF-43B6-9AF7-563B5B583D89}"/>
              </a:ext>
            </a:extLst>
          </p:cNvPr>
          <p:cNvSpPr txBox="1"/>
          <p:nvPr/>
        </p:nvSpPr>
        <p:spPr>
          <a:xfrm>
            <a:off x="1484185" y="1216140"/>
            <a:ext cx="5844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Great fleas have little fleas upon their backs to bite '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en-US" dirty="0"/>
            </a:b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And little fleas have lesser fleas, and so </a:t>
            </a:r>
            <a:r>
              <a:rPr lang="en-US" b="0" i="1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Ad infinitum"/>
              </a:rPr>
              <a:t>ad infinitum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43A27-A64E-E9C7-ECE8-ACC0A527C71A}"/>
              </a:ext>
            </a:extLst>
          </p:cNvPr>
          <p:cNvSpPr txBox="1"/>
          <p:nvPr/>
        </p:nvSpPr>
        <p:spPr>
          <a:xfrm>
            <a:off x="5077147" y="186974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Augustus de Morgan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17EE8-E395-5971-A2D7-06EA0400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47" y="1886506"/>
            <a:ext cx="4222174" cy="2208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090751-7E78-AB58-F6F9-0DE822B32323}"/>
              </a:ext>
            </a:extLst>
          </p:cNvPr>
          <p:cNvSpPr txBox="1"/>
          <p:nvPr/>
        </p:nvSpPr>
        <p:spPr>
          <a:xfrm>
            <a:off x="970548" y="2767264"/>
            <a:ext cx="275748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Tatin</a:t>
            </a:r>
            <a:r>
              <a:rPr lang="da-DK" dirty="0"/>
              <a:t> and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will</a:t>
            </a:r>
            <a:br>
              <a:rPr lang="da-DK" dirty="0"/>
            </a:br>
            <a:r>
              <a:rPr lang="da-DK" dirty="0" err="1"/>
              <a:t>automatically</a:t>
            </a:r>
            <a:r>
              <a:rPr lang="da-DK" dirty="0"/>
              <a:t> load </a:t>
            </a:r>
            <a:r>
              <a:rPr lang="da-DK" dirty="0" err="1"/>
              <a:t>such</a:t>
            </a:r>
            <a:endParaRPr lang="da-DK" dirty="0"/>
          </a:p>
          <a:p>
            <a:r>
              <a:rPr lang="da-DK" dirty="0" err="1"/>
              <a:t>dependencies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5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0828B-6100-84FD-6F4E-6AD331C5E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0"/>
          <a:stretch/>
        </p:blipFill>
        <p:spPr>
          <a:xfrm>
            <a:off x="0" y="-1"/>
            <a:ext cx="5737020" cy="3452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EF321-8DF4-8113-8B03-8D747A28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391" y="-1"/>
            <a:ext cx="3550228" cy="461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152560-CE97-4220-E721-632EFB33D8AC}"/>
              </a:ext>
            </a:extLst>
          </p:cNvPr>
          <p:cNvSpPr/>
          <p:nvPr/>
        </p:nvSpPr>
        <p:spPr>
          <a:xfrm>
            <a:off x="6015349" y="854504"/>
            <a:ext cx="2984533" cy="369332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523650-E75B-FB75-FDCC-55C7B021DFE1}"/>
              </a:ext>
            </a:extLst>
          </p:cNvPr>
          <p:cNvCxnSpPr>
            <a:cxnSpLocks/>
          </p:cNvCxnSpPr>
          <p:nvPr/>
        </p:nvCxnSpPr>
        <p:spPr>
          <a:xfrm flipV="1">
            <a:off x="5382039" y="2807470"/>
            <a:ext cx="633309" cy="121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7F60F7-CCCA-9735-B204-DCC63FEFF043}"/>
              </a:ext>
            </a:extLst>
          </p:cNvPr>
          <p:cNvSpPr txBox="1"/>
          <p:nvPr/>
        </p:nvSpPr>
        <p:spPr>
          <a:xfrm>
            <a:off x="1182305" y="4023948"/>
            <a:ext cx="4270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"Principal" </a:t>
            </a:r>
            <a:r>
              <a:rPr lang="da-DK" dirty="0" err="1"/>
              <a:t>dependencies</a:t>
            </a:r>
            <a:r>
              <a:rPr lang="da-DK" dirty="0"/>
              <a:t> (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added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F7843-8055-7CC0-1B1E-37CB6E96774B}"/>
              </a:ext>
            </a:extLst>
          </p:cNvPr>
          <p:cNvSpPr/>
          <p:nvPr/>
        </p:nvSpPr>
        <p:spPr>
          <a:xfrm>
            <a:off x="6015348" y="2474842"/>
            <a:ext cx="2984533" cy="332627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7457A4-3403-0BE7-105F-A0B9D673E7DE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360575" y="1039170"/>
            <a:ext cx="1654774" cy="2984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74A1-D797-7D68-9089-B91BF72B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3759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∇ </a:t>
            </a:r>
            <a:r>
              <a:rPr lang="en-US" sz="1200" dirty="0" err="1">
                <a:latin typeface="APL385 Unicode" panose="020B0709000202000203" pitchFamily="49" charset="0"/>
              </a:rPr>
              <a:t>r←WorldDestroyed</a:t>
            </a:r>
            <a:endParaRPr lang="en-US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latin typeface="APL385 Unicode" panose="020B0709000202000203" pitchFamily="49" charset="0"/>
              </a:rPr>
              <a:t>[1]    </a:t>
            </a:r>
            <a:r>
              <a:rPr lang="en-US" sz="1200" dirty="0" err="1">
                <a:latin typeface="APL385 Unicode" panose="020B0709000202000203" pitchFamily="49" charset="0"/>
              </a:rPr>
              <a:t>r←HttpCommand.Get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           'http://www.hasthelargehadroncolliderdestroyedtheworldyet.com/atom.xml'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latin typeface="APL385 Unicode" panose="020B0709000202000203" pitchFamily="49" charset="0"/>
              </a:rPr>
              <a:t>[2]    r←⎕XML </a:t>
            </a:r>
            <a:r>
              <a:rPr lang="en-US" sz="1200" dirty="0" err="1">
                <a:latin typeface="APL385 Unicode" panose="020B0709000202000203" pitchFamily="49" charset="0"/>
              </a:rPr>
              <a:t>r.Data</a:t>
            </a:r>
            <a:endParaRPr lang="en-US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latin typeface="APL385 Unicode" panose="020B0709000202000203" pitchFamily="49" charset="0"/>
              </a:rPr>
              <a:t>[3]    </a:t>
            </a:r>
            <a:r>
              <a:rPr lang="en-US" sz="1200" dirty="0" err="1">
                <a:latin typeface="APL385 Unicode" panose="020B0709000202000203" pitchFamily="49" charset="0"/>
              </a:rPr>
              <a:t>r←'NOPE</a:t>
            </a:r>
            <a:r>
              <a:rPr lang="en-US" sz="1200" dirty="0">
                <a:latin typeface="APL385 Unicode" panose="020B0709000202000203" pitchFamily="49" charset="0"/>
              </a:rPr>
              <a:t>.'≢⊃r[r[;1 2]⍳2 'content';3]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∇</a:t>
            </a:r>
            <a:endParaRPr lang="en-GB" sz="12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E0E4A-2C87-5134-97C6-3A62C328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 the World </a:t>
            </a:r>
            <a:r>
              <a:rPr lang="da-DK" dirty="0" err="1"/>
              <a:t>Destroyed</a:t>
            </a:r>
            <a:r>
              <a:rPr lang="da-DK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171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0828B-6100-84FD-6F4E-6AD331C5E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0"/>
          <a:stretch/>
        </p:blipFill>
        <p:spPr>
          <a:xfrm>
            <a:off x="0" y="-1"/>
            <a:ext cx="5737020" cy="3452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EF321-8DF4-8113-8B03-8D747A28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391" y="-1"/>
            <a:ext cx="3550228" cy="461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152560-CE97-4220-E721-632EFB33D8AC}"/>
              </a:ext>
            </a:extLst>
          </p:cNvPr>
          <p:cNvSpPr/>
          <p:nvPr/>
        </p:nvSpPr>
        <p:spPr>
          <a:xfrm>
            <a:off x="6015348" y="1223575"/>
            <a:ext cx="2984533" cy="893460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523650-E75B-FB75-FDCC-55C7B021DFE1}"/>
              </a:ext>
            </a:extLst>
          </p:cNvPr>
          <p:cNvCxnSpPr>
            <a:cxnSpLocks/>
          </p:cNvCxnSpPr>
          <p:nvPr/>
        </p:nvCxnSpPr>
        <p:spPr>
          <a:xfrm flipV="1">
            <a:off x="5382039" y="3340611"/>
            <a:ext cx="633309" cy="68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7F60F7-CCCA-9735-B204-DCC63FEFF043}"/>
              </a:ext>
            </a:extLst>
          </p:cNvPr>
          <p:cNvSpPr txBox="1"/>
          <p:nvPr/>
        </p:nvSpPr>
        <p:spPr>
          <a:xfrm>
            <a:off x="3858865" y="4018196"/>
            <a:ext cx="1523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"</a:t>
            </a:r>
            <a:r>
              <a:rPr lang="da-DK" dirty="0" err="1"/>
              <a:t>Lesser</a:t>
            </a:r>
            <a:r>
              <a:rPr lang="da-DK" dirty="0"/>
              <a:t>" </a:t>
            </a:r>
            <a:r>
              <a:rPr lang="da-DK" dirty="0" err="1"/>
              <a:t>fleas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F7843-8055-7CC0-1B1E-37CB6E96774B}"/>
              </a:ext>
            </a:extLst>
          </p:cNvPr>
          <p:cNvSpPr/>
          <p:nvPr/>
        </p:nvSpPr>
        <p:spPr>
          <a:xfrm>
            <a:off x="6015348" y="2802835"/>
            <a:ext cx="2984533" cy="929308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7457A4-3403-0BE7-105F-A0B9D673E7DE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472609" y="1670305"/>
            <a:ext cx="1542739" cy="235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689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6B6EB-1DC3-4275-DFA6-FF03E650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51" y="853986"/>
            <a:ext cx="7734698" cy="3435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298AF4-0DB3-C7C1-80F4-E39FCD930973}"/>
              </a:ext>
            </a:extLst>
          </p:cNvPr>
          <p:cNvSpPr/>
          <p:nvPr/>
        </p:nvSpPr>
        <p:spPr>
          <a:xfrm>
            <a:off x="2468493" y="2905245"/>
            <a:ext cx="3568323" cy="450513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2DF71-CF66-1EDA-55B2-17B20A1B786D}"/>
              </a:ext>
            </a:extLst>
          </p:cNvPr>
          <p:cNvSpPr txBox="1"/>
          <p:nvPr/>
        </p:nvSpPr>
        <p:spPr>
          <a:xfrm>
            <a:off x="4624547" y="200519"/>
            <a:ext cx="4270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"Principal" </a:t>
            </a:r>
            <a:r>
              <a:rPr lang="da-DK" dirty="0" err="1"/>
              <a:t>dependencies</a:t>
            </a:r>
            <a:r>
              <a:rPr lang="da-DK" dirty="0"/>
              <a:t> (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added</a:t>
            </a:r>
            <a:r>
              <a:rPr lang="da-DK" dirty="0"/>
              <a:t>)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05B16E-3898-59B2-95C5-3DC45445C8C2}"/>
              </a:ext>
            </a:extLst>
          </p:cNvPr>
          <p:cNvCxnSpPr>
            <a:cxnSpLocks/>
          </p:cNvCxnSpPr>
          <p:nvPr/>
        </p:nvCxnSpPr>
        <p:spPr>
          <a:xfrm flipH="1">
            <a:off x="4572000" y="610424"/>
            <a:ext cx="654346" cy="2275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4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41F3-8721-5AB5-E946-1335D744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19" y="1140879"/>
            <a:ext cx="8466986" cy="358256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Cider.OpenProject</a:t>
            </a:r>
            <a:r>
              <a:rPr lang="da-DK" b="1" dirty="0">
                <a:latin typeface="APL385 Unicode" panose="020B0709000202000203" pitchFamily="49" charset="0"/>
              </a:rPr>
              <a:t> C:\tmp\fleatest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Project </a:t>
            </a:r>
            <a:r>
              <a:rPr lang="da-DK" dirty="0" err="1">
                <a:latin typeface="APL385 Unicode" panose="020B0709000202000203" pitchFamily="49" charset="0"/>
              </a:rPr>
              <a:t>successfully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loaded</a:t>
            </a:r>
            <a:r>
              <a:rPr lang="da-DK" dirty="0">
                <a:latin typeface="APL385 Unicode" panose="020B0709000202000203" pitchFamily="49" charset="0"/>
              </a:rPr>
              <a:t> and </a:t>
            </a:r>
            <a:r>
              <a:rPr lang="da-DK" dirty="0" err="1">
                <a:latin typeface="APL385 Unicode" panose="020B0709000202000203" pitchFamily="49" charset="0"/>
              </a:rPr>
              <a:t>established</a:t>
            </a:r>
            <a:r>
              <a:rPr lang="da-DK" dirty="0">
                <a:latin typeface="APL385 Unicode" panose="020B0709000202000203" pitchFamily="49" charset="0"/>
              </a:rPr>
              <a:t> in "#.</a:t>
            </a:r>
            <a:r>
              <a:rPr lang="da-DK" dirty="0" err="1">
                <a:latin typeface="APL385 Unicode" panose="020B0709000202000203" pitchFamily="49" charset="0"/>
              </a:rPr>
              <a:t>fleatest</a:t>
            </a:r>
            <a:r>
              <a:rPr lang="da-DK" dirty="0">
                <a:latin typeface="APL385 Unicode" panose="020B0709000202000203" pitchFamily="49" charset="0"/>
              </a:rPr>
              <a:t>"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)</a:t>
            </a:r>
            <a:r>
              <a:rPr lang="da-DK" b="1" dirty="0" err="1">
                <a:latin typeface="APL385 Unicode" panose="020B0709000202000203" pitchFamily="49" charset="0"/>
              </a:rPr>
              <a:t>cs</a:t>
            </a:r>
            <a:r>
              <a:rPr lang="da-DK" b="1" dirty="0">
                <a:latin typeface="APL385 Unicode" panose="020B0709000202000203" pitchFamily="49" charset="0"/>
              </a:rPr>
              <a:t> </a:t>
            </a:r>
            <a:r>
              <a:rPr lang="da-DK" b="1" dirty="0" err="1">
                <a:latin typeface="APL385 Unicode" panose="020B0709000202000203" pitchFamily="49" charset="0"/>
              </a:rPr>
              <a:t>fleatest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#.fleatest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CiderConfig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CompareFiles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ZipArchive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b="1" dirty="0">
                <a:latin typeface="APL385 Unicode" panose="020B0709000202000203" pitchFamily="49" charset="0"/>
              </a:rPr>
              <a:t>     CompareFiles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#._tatin.aplteam_CompareFiles_4_0_1.API</a:t>
            </a: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⍪#._</a:t>
            </a:r>
            <a:r>
              <a:rPr lang="da-DK" b="1" dirty="0" err="1">
                <a:latin typeface="APL385 Unicode" panose="020B0709000202000203" pitchFamily="49" charset="0"/>
              </a:rPr>
              <a:t>tatin</a:t>
            </a:r>
            <a:r>
              <a:rPr lang="da-DK" b="1" dirty="0">
                <a:latin typeface="APL385 Unicode" panose="020B0709000202000203" pitchFamily="49" charset="0"/>
              </a:rPr>
              <a:t>.⎕nl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aplteam_APLTreeUtils2_1_2_0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aplteam_CommTools_1_5_0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aplteam_CompareFiles_4_0_1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aplteam_DotNetZip_2_0_2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aplteam_FilesAndDirs_5_5_0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aplteam_OS_3_0_1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aplteam_ZipArchive_0_1_1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br>
              <a:rPr lang="da-DK" dirty="0">
                <a:latin typeface="APL385 Unicode" panose="020B0709000202000203" pitchFamily="49" charset="0"/>
              </a:rPr>
            </a:br>
            <a:r>
              <a:rPr lang="da-DK" b="1" dirty="0">
                <a:latin typeface="APL385 Unicode" panose="020B0709000202000203" pitchFamily="49" charset="0"/>
              </a:rPr>
              <a:t>      #._tatin.aplteam_CompareFiles_4_0_1.⎕NL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API  APLTreeUtils2  </a:t>
            </a:r>
            <a:r>
              <a:rPr lang="da-DK" dirty="0" err="1">
                <a:latin typeface="APL385 Unicode" panose="020B0709000202000203" pitchFamily="49" charset="0"/>
              </a:rPr>
              <a:t>Admin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CommTools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ComparisonTools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FilesAndDirs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TatinVars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611A9-2E0B-EA66-0911-68E9684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+mj-lt"/>
              </a:rPr>
              <a:t>Where</a:t>
            </a:r>
            <a:r>
              <a:rPr lang="da-DK" dirty="0">
                <a:latin typeface="+mj-lt"/>
              </a:rPr>
              <a:t> Do </a:t>
            </a:r>
            <a:r>
              <a:rPr lang="da-DK" dirty="0" err="1">
                <a:latin typeface="+mj-lt"/>
              </a:rPr>
              <a:t>Dependencies</a:t>
            </a:r>
            <a:r>
              <a:rPr lang="da-DK" dirty="0">
                <a:latin typeface="+mj-lt"/>
              </a:rPr>
              <a:t> Go?</a:t>
            </a:r>
            <a:endParaRPr lang="en-GB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468C6-A1B4-EEF5-C7E3-1E9ADE2F6F4E}"/>
              </a:ext>
            </a:extLst>
          </p:cNvPr>
          <p:cNvSpPr/>
          <p:nvPr/>
        </p:nvSpPr>
        <p:spPr>
          <a:xfrm>
            <a:off x="1505992" y="2089189"/>
            <a:ext cx="1959104" cy="196811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850012-065D-7881-F6BC-AA51DDF66AC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29263" y="1989039"/>
            <a:ext cx="142774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E2CA02-EA2E-20ED-9ADC-2F6D9DD8417B}"/>
              </a:ext>
            </a:extLst>
          </p:cNvPr>
          <p:cNvSpPr txBox="1"/>
          <p:nvPr/>
        </p:nvSpPr>
        <p:spPr>
          <a:xfrm>
            <a:off x="4957009" y="1804373"/>
            <a:ext cx="1989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020271-5983-B200-1333-F0898F24FE4F}"/>
              </a:ext>
            </a:extLst>
          </p:cNvPr>
          <p:cNvSpPr/>
          <p:nvPr/>
        </p:nvSpPr>
        <p:spPr>
          <a:xfrm>
            <a:off x="2548729" y="4388441"/>
            <a:ext cx="3201058" cy="196811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339F01-CFD5-3B1A-DEBD-E67CA3135871}"/>
              </a:ext>
            </a:extLst>
          </p:cNvPr>
          <p:cNvCxnSpPr>
            <a:cxnSpLocks/>
          </p:cNvCxnSpPr>
          <p:nvPr/>
        </p:nvCxnSpPr>
        <p:spPr>
          <a:xfrm flipH="1">
            <a:off x="4606787" y="3829703"/>
            <a:ext cx="1293567" cy="518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3A9B2E-66AA-FA96-7DA8-758DE3B03F99}"/>
              </a:ext>
            </a:extLst>
          </p:cNvPr>
          <p:cNvSpPr txBox="1"/>
          <p:nvPr/>
        </p:nvSpPr>
        <p:spPr>
          <a:xfrm>
            <a:off x="5900354" y="3487399"/>
            <a:ext cx="14093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Lesser</a:t>
            </a:r>
            <a:r>
              <a:rPr lang="da-DK" dirty="0"/>
              <a:t> </a:t>
            </a:r>
            <a:r>
              <a:rPr lang="da-DK" dirty="0" err="1"/>
              <a:t>Fleas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4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4EF3-4BFF-E355-92E6-D925C5EA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12" y="1070982"/>
            <a:ext cx="7535869" cy="31536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Under Windows, Linux and </a:t>
            </a:r>
            <a:r>
              <a:rPr lang="da-DK" dirty="0" err="1"/>
              <a:t>macOS</a:t>
            </a:r>
            <a:r>
              <a:rPr lang="da-DK" dirty="0"/>
              <a:t>, .NET provides a "</a:t>
            </a:r>
            <a:r>
              <a:rPr lang="da-DK" dirty="0" err="1"/>
              <a:t>dotnet</a:t>
            </a:r>
            <a:r>
              <a:rPr lang="da-DK" dirty="0"/>
              <a:t>" </a:t>
            </a:r>
            <a:r>
              <a:rPr lang="da-DK" dirty="0" err="1"/>
              <a:t>command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Creates</a:t>
            </a:r>
            <a:r>
              <a:rPr lang="da-DK" dirty="0"/>
              <a:t> .NET </a:t>
            </a:r>
            <a:r>
              <a:rPr lang="da-DK" dirty="0" err="1"/>
              <a:t>projects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to </a:t>
            </a:r>
            <a:r>
              <a:rPr lang="da-DK" dirty="0" err="1"/>
              <a:t>define</a:t>
            </a:r>
            <a:r>
              <a:rPr lang="da-DK" dirty="0"/>
              <a:t> and </a:t>
            </a:r>
            <a:r>
              <a:rPr lang="da-DK" dirty="0" err="1"/>
              <a:t>manage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 (</a:t>
            </a:r>
            <a:r>
              <a:rPr lang="da-DK" dirty="0" err="1"/>
              <a:t>complete</a:t>
            </a:r>
            <a:r>
              <a:rPr lang="da-DK" dirty="0"/>
              <a:t> with a C# class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never </a:t>
            </a:r>
            <a:r>
              <a:rPr lang="da-DK" dirty="0" err="1"/>
              <a:t>use</a:t>
            </a:r>
            <a:r>
              <a:rPr lang="da-DK" dirty="0"/>
              <a:t>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Adds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"</a:t>
            </a:r>
            <a:r>
              <a:rPr lang="da-DK" dirty="0" err="1"/>
              <a:t>Publishes</a:t>
            </a:r>
            <a:r>
              <a:rPr lang="da-DK" dirty="0"/>
              <a:t>" </a:t>
            </a:r>
            <a:r>
              <a:rPr lang="da-DK" dirty="0" err="1"/>
              <a:t>collections</a:t>
            </a:r>
            <a:r>
              <a:rPr lang="da-DK" dirty="0"/>
              <a:t> of </a:t>
            </a:r>
            <a:r>
              <a:rPr lang="da-DK" dirty="0" err="1"/>
              <a:t>DLLs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implement</a:t>
            </a:r>
            <a:r>
              <a:rPr lang="da-DK" dirty="0"/>
              <a:t> </a:t>
            </a:r>
            <a:r>
              <a:rPr lang="da-DK" dirty="0" err="1"/>
              <a:t>packages</a:t>
            </a:r>
            <a:br>
              <a:rPr lang="da-DK" dirty="0"/>
            </a:b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Dyalog's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support </a:t>
            </a:r>
            <a:r>
              <a:rPr lang="da-DK" dirty="0" err="1"/>
              <a:t>depends</a:t>
            </a:r>
            <a:r>
              <a:rPr lang="da-DK" dirty="0"/>
              <a:t> </a:t>
            </a:r>
            <a:r>
              <a:rPr lang="da-DK" dirty="0" err="1"/>
              <a:t>heavily</a:t>
            </a:r>
            <a:r>
              <a:rPr lang="da-DK" dirty="0"/>
              <a:t> on </a:t>
            </a:r>
            <a:r>
              <a:rPr lang="da-DK" dirty="0" err="1"/>
              <a:t>this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just set </a:t>
            </a:r>
            <a:r>
              <a:rPr lang="da-DK" dirty="0">
                <a:latin typeface="APL385 Unicode" panose="020B0709000202000203" pitchFamily="49" charset="0"/>
              </a:rPr>
              <a:t>⎕USING</a:t>
            </a:r>
            <a:r>
              <a:rPr lang="da-DK" dirty="0"/>
              <a:t> to point to the </a:t>
            </a:r>
            <a:r>
              <a:rPr lang="da-DK" dirty="0" err="1"/>
              <a:t>published</a:t>
            </a:r>
            <a:r>
              <a:rPr lang="da-DK" dirty="0"/>
              <a:t> </a:t>
            </a:r>
            <a:r>
              <a:rPr lang="da-DK" dirty="0" err="1"/>
              <a:t>DLLs</a:t>
            </a:r>
            <a:endParaRPr lang="da-DK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The alternative is to </a:t>
            </a:r>
            <a:r>
              <a:rPr lang="da-DK" dirty="0" err="1"/>
              <a:t>try</a:t>
            </a:r>
            <a:r>
              <a:rPr lang="da-DK" dirty="0"/>
              <a:t> to </a:t>
            </a:r>
            <a:r>
              <a:rPr lang="da-DK" dirty="0" err="1"/>
              <a:t>replicate</a:t>
            </a:r>
            <a:r>
              <a:rPr lang="da-DK" dirty="0"/>
              <a:t> </a:t>
            </a:r>
            <a:r>
              <a:rPr lang="da-DK" dirty="0" err="1"/>
              <a:t>poorly</a:t>
            </a:r>
            <a:r>
              <a:rPr lang="da-DK" dirty="0"/>
              <a:t> </a:t>
            </a:r>
            <a:r>
              <a:rPr lang="da-DK" dirty="0" err="1"/>
              <a:t>documented</a:t>
            </a:r>
            <a:r>
              <a:rPr lang="da-DK" dirty="0"/>
              <a:t> .NET </a:t>
            </a:r>
            <a:r>
              <a:rPr lang="da-DK" dirty="0" err="1"/>
              <a:t>behaviours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D19DF3-F003-9BBD-62AE-74DD3704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dotnet</a:t>
            </a:r>
            <a:r>
              <a:rPr lang="da-DK" dirty="0"/>
              <a:t> command-line </a:t>
            </a:r>
            <a:r>
              <a:rPr lang="da-DK" dirty="0" err="1"/>
              <a:t>tool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307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3D72-6D2F-3ADB-26A9-53C7B957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14907"/>
            <a:ext cx="6614683" cy="3242040"/>
          </a:xfrm>
        </p:spPr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DLL's</a:t>
            </a:r>
            <a:r>
              <a:rPr lang="da-DK" dirty="0"/>
              <a:t> go in a folder </a:t>
            </a:r>
            <a:r>
              <a:rPr lang="da-DK" dirty="0" err="1"/>
              <a:t>called</a:t>
            </a:r>
            <a:r>
              <a:rPr lang="da-DK" dirty="0"/>
              <a:t> "</a:t>
            </a:r>
            <a:r>
              <a:rPr lang="da-DK" dirty="0" err="1"/>
              <a:t>published</a:t>
            </a:r>
            <a:r>
              <a:rPr lang="da-DK" dirty="0"/>
              <a:t>"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Packages – Under the Covers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A0176-F09E-C14B-B702-3FBBE815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0" y="2015660"/>
            <a:ext cx="9015120" cy="30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61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3D72-6D2F-3ADB-26A9-53C7B957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14907"/>
            <a:ext cx="6092513" cy="3242040"/>
          </a:xfrm>
        </p:spPr>
        <p:txBody>
          <a:bodyPr>
            <a:normAutofit/>
          </a:bodyPr>
          <a:lstStyle/>
          <a:p>
            <a:r>
              <a:rPr lang="da-DK" sz="1800" dirty="0"/>
              <a:t>The </a:t>
            </a:r>
            <a:r>
              <a:rPr lang="da-DK" sz="1800" dirty="0" err="1"/>
              <a:t>dotnet</a:t>
            </a:r>
            <a:r>
              <a:rPr lang="da-DK" sz="1800" dirty="0"/>
              <a:t> </a:t>
            </a:r>
            <a:r>
              <a:rPr lang="da-DK" sz="1800" dirty="0" err="1"/>
              <a:t>command</a:t>
            </a:r>
            <a:r>
              <a:rPr lang="da-DK" sz="1800" dirty="0"/>
              <a:t> line </a:t>
            </a:r>
            <a:r>
              <a:rPr lang="da-DK" sz="1800" dirty="0" err="1"/>
              <a:t>tool</a:t>
            </a:r>
            <a:r>
              <a:rPr lang="da-DK" sz="1800" dirty="0"/>
              <a:t> has </a:t>
            </a:r>
            <a:r>
              <a:rPr lang="da-DK" sz="1800" dirty="0" err="1"/>
              <a:t>created</a:t>
            </a:r>
            <a:r>
              <a:rPr lang="da-DK" sz="1800" dirty="0"/>
              <a:t> </a:t>
            </a:r>
            <a:r>
              <a:rPr lang="da-DK" sz="1800" dirty="0" err="1"/>
              <a:t>some</a:t>
            </a:r>
            <a:r>
              <a:rPr lang="da-DK" sz="1800" dirty="0"/>
              <a:t> C# </a:t>
            </a:r>
            <a:r>
              <a:rPr lang="da-DK" sz="1800" dirty="0" err="1"/>
              <a:t>code</a:t>
            </a:r>
            <a:r>
              <a:rPr lang="da-DK" sz="1800" dirty="0"/>
              <a:t> </a:t>
            </a:r>
            <a:r>
              <a:rPr lang="da-DK" sz="1800" dirty="0" err="1"/>
              <a:t>which</a:t>
            </a:r>
            <a:r>
              <a:rPr lang="da-DK" sz="1800" dirty="0"/>
              <a:t> "</a:t>
            </a:r>
            <a:r>
              <a:rPr lang="da-DK" sz="1800" dirty="0" err="1"/>
              <a:t>pretends</a:t>
            </a:r>
            <a:r>
              <a:rPr lang="da-DK" sz="1800" dirty="0"/>
              <a:t>" to </a:t>
            </a:r>
            <a:r>
              <a:rPr lang="da-DK" sz="1800" dirty="0" err="1"/>
              <a:t>use</a:t>
            </a:r>
            <a:r>
              <a:rPr lang="da-DK" sz="1800" dirty="0"/>
              <a:t> the </a:t>
            </a:r>
            <a:r>
              <a:rPr lang="da-DK" sz="1800" dirty="0" err="1"/>
              <a:t>NuGet</a:t>
            </a:r>
            <a:r>
              <a:rPr lang="da-DK" sz="1800" dirty="0"/>
              <a:t> </a:t>
            </a:r>
            <a:r>
              <a:rPr lang="da-DK" sz="1800" dirty="0" err="1"/>
              <a:t>packages</a:t>
            </a:r>
            <a:endParaRPr lang="en-GB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 err="1"/>
              <a:t>NuGet</a:t>
            </a:r>
            <a:r>
              <a:rPr lang="da-DK" dirty="0"/>
              <a:t> Packages – Under the Covers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A0176-F09E-C14B-B702-3FBBE815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933"/>
            <a:ext cx="9144000" cy="30235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DF3CD8-C377-2187-FD29-88BD3C377E42}"/>
              </a:ext>
            </a:extLst>
          </p:cNvPr>
          <p:cNvSpPr/>
          <p:nvPr/>
        </p:nvSpPr>
        <p:spPr>
          <a:xfrm>
            <a:off x="1714539" y="4331473"/>
            <a:ext cx="4701502" cy="441053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/>
              <a:t>Same </a:t>
            </a:r>
            <a:r>
              <a:rPr lang="da-DK" dirty="0" err="1"/>
              <a:t>Same</a:t>
            </a:r>
            <a:r>
              <a:rPr lang="da-DK" dirty="0"/>
              <a:t> but </a:t>
            </a:r>
            <a:r>
              <a:rPr lang="da-DK" dirty="0" err="1"/>
              <a:t>Different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30323-E8B7-6898-B3E2-322CD837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694" y="1591698"/>
            <a:ext cx="5160174" cy="2616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F8EED-6C8B-4CE4-13CD-180E80BD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91698"/>
            <a:ext cx="3384030" cy="2616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A43BF-6974-9E45-C937-8D942D6CF0CC}"/>
              </a:ext>
            </a:extLst>
          </p:cNvPr>
          <p:cNvSpPr txBox="1"/>
          <p:nvPr/>
        </p:nvSpPr>
        <p:spPr>
          <a:xfrm>
            <a:off x="323528" y="108777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7F2E3-9B82-6B38-7663-449632C02397}"/>
              </a:ext>
            </a:extLst>
          </p:cNvPr>
          <p:cNvSpPr txBox="1"/>
          <p:nvPr/>
        </p:nvSpPr>
        <p:spPr>
          <a:xfrm>
            <a:off x="3811007" y="108777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NuGet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DAB08E-377B-B5FE-C207-5047F72F4268}"/>
              </a:ext>
            </a:extLst>
          </p:cNvPr>
          <p:cNvSpPr/>
          <p:nvPr/>
        </p:nvSpPr>
        <p:spPr>
          <a:xfrm>
            <a:off x="551486" y="2209504"/>
            <a:ext cx="2716255" cy="544370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03959-E685-4883-3CE7-5A1004844FB9}"/>
              </a:ext>
            </a:extLst>
          </p:cNvPr>
          <p:cNvSpPr/>
          <p:nvPr/>
        </p:nvSpPr>
        <p:spPr>
          <a:xfrm>
            <a:off x="4119929" y="3483259"/>
            <a:ext cx="4634211" cy="181457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AA746-09A0-4533-D620-213ED26E34DD}"/>
              </a:ext>
            </a:extLst>
          </p:cNvPr>
          <p:cNvSpPr txBox="1"/>
          <p:nvPr/>
        </p:nvSpPr>
        <p:spPr>
          <a:xfrm>
            <a:off x="323528" y="4306881"/>
            <a:ext cx="339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#.projectSpace.HttpCommand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A6C0C-247E-2141-92A2-D9AC47EB7C66}"/>
              </a:ext>
            </a:extLst>
          </p:cNvPr>
          <p:cNvSpPr txBox="1"/>
          <p:nvPr/>
        </p:nvSpPr>
        <p:spPr>
          <a:xfrm>
            <a:off x="3905694" y="4304130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#.projectSpace.Clock</a:t>
            </a:r>
            <a:endParaRPr lang="en-GB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The Cast, in </a:t>
            </a:r>
            <a:r>
              <a:rPr lang="da-DK" b="1" dirty="0" err="1"/>
              <a:t>order</a:t>
            </a:r>
            <a:r>
              <a:rPr lang="da-DK" b="1" dirty="0"/>
              <a:t> of </a:t>
            </a:r>
            <a:r>
              <a:rPr lang="da-DK" b="1" dirty="0" err="1"/>
              <a:t>appearance</a:t>
            </a:r>
            <a:endParaRPr lang="LID4096" b="1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84887EA-DF84-67D7-7948-240F8010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752" y="2983935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12BEC43D-2BC8-EB70-E6AD-0761EADEFB46}"/>
              </a:ext>
            </a:extLst>
          </p:cNvPr>
          <p:cNvSpPr txBox="1">
            <a:spLocks/>
          </p:cNvSpPr>
          <p:nvPr/>
        </p:nvSpPr>
        <p:spPr>
          <a:xfrm>
            <a:off x="2216442" y="3046431"/>
            <a:ext cx="4893195" cy="5893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 err="1"/>
              <a:t>Tatin</a:t>
            </a:r>
            <a:r>
              <a:rPr lang="da-DK" sz="1800" dirty="0"/>
              <a:t> is the </a:t>
            </a:r>
            <a:r>
              <a:rPr lang="da-DK" sz="1800" b="1" dirty="0"/>
              <a:t>APL</a:t>
            </a:r>
            <a:r>
              <a:rPr lang="da-DK" sz="1800" dirty="0"/>
              <a:t> </a:t>
            </a:r>
            <a:r>
              <a:rPr lang="da-DK" sz="1800" b="1" dirty="0"/>
              <a:t>Package</a:t>
            </a:r>
            <a:r>
              <a:rPr lang="da-DK" sz="1800" dirty="0"/>
              <a:t> Manager</a:t>
            </a:r>
            <a:br>
              <a:rPr lang="da-DK" sz="1800" dirty="0"/>
            </a:br>
            <a:r>
              <a:rPr lang="da-DK" sz="1400" dirty="0"/>
              <a:t>A Package is a </a:t>
            </a:r>
            <a:r>
              <a:rPr lang="da-DK" sz="1400" dirty="0" err="1"/>
              <a:t>project</a:t>
            </a:r>
            <a:r>
              <a:rPr lang="da-DK" sz="1400" dirty="0"/>
              <a:t> </a:t>
            </a:r>
            <a:r>
              <a:rPr lang="da-DK" sz="1400" dirty="0" err="1"/>
              <a:t>wrapped</a:t>
            </a:r>
            <a:r>
              <a:rPr lang="da-DK" sz="1400" dirty="0"/>
              <a:t> up for </a:t>
            </a:r>
            <a:r>
              <a:rPr lang="da-DK" sz="1400" dirty="0" err="1"/>
              <a:t>consumption</a:t>
            </a:r>
            <a:r>
              <a:rPr lang="da-DK" sz="1400" dirty="0"/>
              <a:t> by </a:t>
            </a:r>
            <a:r>
              <a:rPr lang="da-DK" sz="1400" dirty="0" err="1"/>
              <a:t>others</a:t>
            </a:r>
            <a:endParaRPr lang="LID4096" sz="14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BA17626-81CE-6F03-117E-9C91ED62A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51" y="1149595"/>
            <a:ext cx="714377" cy="67732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5A816C3-8013-5DD4-CC0A-954A7532DDA9}"/>
              </a:ext>
            </a:extLst>
          </p:cNvPr>
          <p:cNvSpPr txBox="1">
            <a:spLocks/>
          </p:cNvSpPr>
          <p:nvPr/>
        </p:nvSpPr>
        <p:spPr>
          <a:xfrm>
            <a:off x="2216442" y="1233377"/>
            <a:ext cx="4949902" cy="5203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/>
              <a:t>Link</a:t>
            </a:r>
            <a:r>
              <a:rPr lang="da-DK" sz="1800" dirty="0"/>
              <a:t> </a:t>
            </a:r>
            <a:r>
              <a:rPr lang="da-DK" sz="1800" b="1" dirty="0" err="1"/>
              <a:t>Synchronises</a:t>
            </a:r>
            <a:r>
              <a:rPr lang="da-DK" sz="1800" dirty="0"/>
              <a:t> Source Files and Workspace</a:t>
            </a:r>
            <a:br>
              <a:rPr lang="da-DK" sz="1800" dirty="0"/>
            </a:br>
            <a:r>
              <a:rPr lang="da-DK" sz="1400" dirty="0"/>
              <a:t>The </a:t>
            </a:r>
            <a:r>
              <a:rPr lang="da-DK" sz="1400" dirty="0" err="1"/>
              <a:t>workspace</a:t>
            </a:r>
            <a:r>
              <a:rPr lang="da-DK" sz="1400" dirty="0"/>
              <a:t> and source files </a:t>
            </a:r>
            <a:r>
              <a:rPr lang="da-DK" sz="1400" dirty="0" err="1"/>
              <a:t>are</a:t>
            </a:r>
            <a:r>
              <a:rPr lang="da-DK" sz="1400" dirty="0"/>
              <a:t> "</a:t>
            </a:r>
            <a:r>
              <a:rPr lang="da-DK" sz="1400" dirty="0" err="1"/>
              <a:t>Linked</a:t>
            </a:r>
            <a:r>
              <a:rPr lang="da-DK" sz="1400" dirty="0"/>
              <a:t>"</a:t>
            </a:r>
            <a:endParaRPr lang="LID4096" sz="20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731E4BF-9A61-2766-AA59-364C5B95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942752" y="2102485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B0654D-2EF9-9BA7-C4A6-F3F60A41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3" y="3903698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D233DA4F-5674-BFF7-7C4A-CF9CABD009B0}"/>
              </a:ext>
            </a:extLst>
          </p:cNvPr>
          <p:cNvSpPr txBox="1">
            <a:spLocks/>
          </p:cNvSpPr>
          <p:nvPr/>
        </p:nvSpPr>
        <p:spPr>
          <a:xfrm>
            <a:off x="2244796" y="3817389"/>
            <a:ext cx="5091670" cy="6756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 err="1"/>
              <a:t>NuGet</a:t>
            </a:r>
            <a:r>
              <a:rPr lang="da-DK" sz="1800" dirty="0"/>
              <a:t> is the </a:t>
            </a:r>
            <a:r>
              <a:rPr lang="da-DK" sz="1800" b="1" dirty="0"/>
              <a:t>.NET Package</a:t>
            </a:r>
            <a:r>
              <a:rPr lang="da-DK" sz="1800" dirty="0"/>
              <a:t> Manager</a:t>
            </a:r>
            <a:br>
              <a:rPr lang="da-DK" sz="1800" dirty="0"/>
            </a:br>
            <a:r>
              <a:rPr lang="da-DK" sz="1400" dirty="0"/>
              <a:t>The Dyalog.NET Bridge </a:t>
            </a:r>
            <a:r>
              <a:rPr lang="da-DK" sz="1400" dirty="0" err="1"/>
              <a:t>allows</a:t>
            </a:r>
            <a:r>
              <a:rPr lang="da-DK" sz="1400" dirty="0"/>
              <a:t> APL to </a:t>
            </a:r>
            <a:r>
              <a:rPr lang="da-DK" sz="1400" dirty="0" err="1"/>
              <a:t>use</a:t>
            </a:r>
            <a:r>
              <a:rPr lang="da-DK" sz="1400" dirty="0"/>
              <a:t> .NET </a:t>
            </a:r>
            <a:r>
              <a:rPr lang="da-DK" sz="1400" dirty="0" err="1"/>
              <a:t>libraries</a:t>
            </a:r>
            <a:endParaRPr lang="LID4096" sz="1400" dirty="0"/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FE530582-B234-A02C-B363-0C6A73F369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2774" y="1150486"/>
            <a:ext cx="603213" cy="603213"/>
          </a:xfrm>
          <a:prstGeom prst="rect">
            <a:avLst/>
          </a:prstGeom>
          <a:noFill/>
        </p:spPr>
      </p:pic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6F820E96-F0EA-72A2-80A0-672DD6B80D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3913" y="2096650"/>
            <a:ext cx="596297" cy="596297"/>
          </a:xfrm>
          <a:prstGeom prst="rect">
            <a:avLst/>
          </a:prstGeom>
          <a:noFill/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26AAB76D-A441-F4A7-0CEE-063EE994D4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2774" y="3003631"/>
            <a:ext cx="589383" cy="589383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9ABABF-D939-D221-DB6A-184DDE63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61" y="3903698"/>
            <a:ext cx="524997" cy="5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A22708A1-7950-16E3-F7A9-06894E602830}"/>
              </a:ext>
            </a:extLst>
          </p:cNvPr>
          <p:cNvSpPr txBox="1">
            <a:spLocks/>
          </p:cNvSpPr>
          <p:nvPr/>
        </p:nvSpPr>
        <p:spPr>
          <a:xfrm>
            <a:off x="2216442" y="2296540"/>
            <a:ext cx="4949902" cy="5203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/>
              <a:t>Cider</a:t>
            </a:r>
            <a:r>
              <a:rPr lang="da-DK" sz="1800" dirty="0"/>
              <a:t> is a </a:t>
            </a:r>
            <a:r>
              <a:rPr lang="da-DK" sz="1800" b="1" dirty="0"/>
              <a:t>Project</a:t>
            </a:r>
            <a:r>
              <a:rPr lang="da-DK" sz="1800" dirty="0"/>
              <a:t> Manager</a:t>
            </a:r>
            <a:br>
              <a:rPr lang="da-DK" sz="1800" dirty="0"/>
            </a:br>
            <a:r>
              <a:rPr lang="da-DK" sz="1400" dirty="0"/>
              <a:t>A Project is a </a:t>
            </a:r>
            <a:r>
              <a:rPr lang="da-DK" sz="1400" dirty="0" err="1"/>
              <a:t>linked</a:t>
            </a:r>
            <a:r>
              <a:rPr lang="da-DK" sz="1400" dirty="0"/>
              <a:t> source folder, </a:t>
            </a:r>
            <a:br>
              <a:rPr lang="da-DK" sz="1400" dirty="0"/>
            </a:br>
            <a:r>
              <a:rPr lang="da-DK" sz="1400" dirty="0"/>
              <a:t>a </a:t>
            </a:r>
            <a:r>
              <a:rPr lang="da-DK" sz="1400" dirty="0" err="1"/>
              <a:t>config</a:t>
            </a:r>
            <a:r>
              <a:rPr lang="da-DK" sz="1400" dirty="0"/>
              <a:t> file, plus </a:t>
            </a:r>
            <a:r>
              <a:rPr lang="da-DK" sz="1400" dirty="0" err="1"/>
              <a:t>optional</a:t>
            </a:r>
            <a:r>
              <a:rPr lang="da-DK" sz="1400" dirty="0"/>
              <a:t> </a:t>
            </a:r>
            <a:r>
              <a:rPr lang="da-DK" sz="1400" dirty="0" err="1"/>
              <a:t>dependencies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40026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FA56-AB24-ED4A-2FD3-231929630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b="1" dirty="0" err="1"/>
              <a:t>Tatin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 </a:t>
            </a:r>
            <a:r>
              <a:rPr lang="da-DK" dirty="0" err="1"/>
              <a:t>started</a:t>
            </a:r>
            <a:r>
              <a:rPr lang="da-DK" dirty="0"/>
              <a:t> in 2020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b="1" dirty="0"/>
              <a:t>Acre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 management system</a:t>
            </a:r>
          </a:p>
          <a:p>
            <a:pPr lvl="1"/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decided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needed</a:t>
            </a:r>
            <a:r>
              <a:rPr lang="da-DK" dirty="0"/>
              <a:t> a "more </a:t>
            </a:r>
            <a:r>
              <a:rPr lang="da-DK" dirty="0" err="1"/>
              <a:t>agnostic</a:t>
            </a:r>
            <a:r>
              <a:rPr lang="da-DK" dirty="0"/>
              <a:t>" / "</a:t>
            </a:r>
            <a:r>
              <a:rPr lang="da-DK" dirty="0" err="1"/>
              <a:t>less</a:t>
            </a:r>
            <a:r>
              <a:rPr lang="da-DK" dirty="0"/>
              <a:t> </a:t>
            </a:r>
            <a:r>
              <a:rPr lang="da-DK" dirty="0" err="1"/>
              <a:t>opinionated</a:t>
            </a:r>
            <a:r>
              <a:rPr lang="da-DK" dirty="0"/>
              <a:t>" </a:t>
            </a:r>
            <a:r>
              <a:rPr lang="da-DK" dirty="0" err="1"/>
              <a:t>project</a:t>
            </a:r>
            <a:r>
              <a:rPr lang="da-DK" dirty="0"/>
              <a:t> management system to base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 upon</a:t>
            </a:r>
          </a:p>
          <a:p>
            <a:r>
              <a:rPr lang="da-DK" b="1" dirty="0"/>
              <a:t>Cider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born</a:t>
            </a:r>
            <a:r>
              <a:rPr lang="da-DK" dirty="0"/>
              <a:t> in 2021</a:t>
            </a:r>
          </a:p>
          <a:p>
            <a:pPr lvl="1"/>
            <a:r>
              <a:rPr lang="da-DK" dirty="0" err="1"/>
              <a:t>Initially</a:t>
            </a:r>
            <a:r>
              <a:rPr lang="da-DK" dirty="0"/>
              <a:t> as an </a:t>
            </a:r>
            <a:r>
              <a:rPr lang="da-DK" dirty="0" err="1"/>
              <a:t>internal</a:t>
            </a:r>
            <a:r>
              <a:rPr lang="da-DK" dirty="0"/>
              <a:t> </a:t>
            </a:r>
            <a:r>
              <a:rPr lang="da-DK" dirty="0" err="1"/>
              <a:t>tool</a:t>
            </a:r>
            <a:r>
              <a:rPr lang="da-DK" dirty="0"/>
              <a:t> for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development</a:t>
            </a:r>
            <a:endParaRPr lang="da-DK" dirty="0"/>
          </a:p>
          <a:p>
            <a:pPr lvl="1"/>
            <a:r>
              <a:rPr lang="da-DK" dirty="0"/>
              <a:t>Support for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packages</a:t>
            </a:r>
            <a:r>
              <a:rPr lang="da-DK" dirty="0"/>
              <a:t> </a:t>
            </a:r>
            <a:r>
              <a:rPr lang="da-DK" dirty="0" err="1"/>
              <a:t>added</a:t>
            </a:r>
            <a:r>
              <a:rPr lang="da-DK" dirty="0"/>
              <a:t> in 2023</a:t>
            </a:r>
          </a:p>
          <a:p>
            <a:r>
              <a:rPr lang="da-DK" b="1" dirty="0" err="1"/>
              <a:t>Tatin</a:t>
            </a:r>
            <a:r>
              <a:rPr lang="da-DK" dirty="0"/>
              <a:t> is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close</a:t>
            </a:r>
            <a:r>
              <a:rPr lang="da-DK" dirty="0"/>
              <a:t> to v1.0,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think</a:t>
            </a:r>
            <a:endParaRPr lang="da-DK" dirty="0"/>
          </a:p>
          <a:p>
            <a:r>
              <a:rPr lang="da-DK" b="1" dirty="0"/>
              <a:t>Cider</a:t>
            </a:r>
            <a:r>
              <a:rPr lang="da-DK" dirty="0"/>
              <a:t> still a prototype (v0.36)</a:t>
            </a:r>
          </a:p>
          <a:p>
            <a:pPr lvl="1"/>
            <a:r>
              <a:rPr lang="da-DK" dirty="0"/>
              <a:t>Cider is </a:t>
            </a:r>
            <a:r>
              <a:rPr lang="da-DK" dirty="0" err="1"/>
              <a:t>likely</a:t>
            </a:r>
            <a:r>
              <a:rPr lang="da-DK" dirty="0"/>
              <a:t> to </a:t>
            </a:r>
            <a:r>
              <a:rPr lang="da-DK" dirty="0" err="1"/>
              <a:t>evolve</a:t>
            </a:r>
            <a:r>
              <a:rPr lang="da-DK" dirty="0"/>
              <a:t> </a:t>
            </a:r>
            <a:r>
              <a:rPr lang="da-DK" dirty="0" err="1"/>
              <a:t>significantly</a:t>
            </a:r>
            <a:r>
              <a:rPr lang="da-DK" dirty="0"/>
              <a:t> in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 or </a:t>
            </a:r>
            <a:r>
              <a:rPr lang="da-DK" dirty="0" err="1"/>
              <a:t>two</a:t>
            </a:r>
            <a:endParaRPr lang="da-DK" dirty="0"/>
          </a:p>
          <a:p>
            <a:r>
              <a:rPr lang="en-GB" b="1" dirty="0"/>
              <a:t>Cider</a:t>
            </a:r>
            <a:r>
              <a:rPr lang="en-GB" dirty="0"/>
              <a:t> is based on </a:t>
            </a:r>
            <a:r>
              <a:rPr lang="en-GB" b="1" dirty="0"/>
              <a:t>Link</a:t>
            </a:r>
            <a:r>
              <a:rPr lang="en-GB" dirty="0"/>
              <a:t>, which is now at v4.0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AE7DD-1434-5F05-1891-3B17DA32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History</a:t>
            </a:r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7BAEE50-7964-D68B-22A9-4349B2CA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7048" y="1264926"/>
            <a:ext cx="845296" cy="8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537BEA0-490A-00EB-372B-3974F86E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714658" y="1765570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DAA257-9BC0-0DE4-ECEC-373793FAA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Review of </a:t>
            </a:r>
            <a:r>
              <a:rPr lang="da-DK" dirty="0" err="1"/>
              <a:t>Names</a:t>
            </a:r>
            <a:r>
              <a:rPr lang="da-DK" dirty="0"/>
              <a:t> &amp; Messages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Dyalog</a:t>
            </a:r>
            <a:r>
              <a:rPr lang="da-DK" dirty="0"/>
              <a:t> to </a:t>
            </a:r>
            <a:r>
              <a:rPr lang="da-DK" dirty="0" err="1"/>
              <a:t>help</a:t>
            </a:r>
            <a:r>
              <a:rPr lang="da-DK" dirty="0"/>
              <a:t> with </a:t>
            </a:r>
            <a:r>
              <a:rPr lang="da-DK" dirty="0" err="1"/>
              <a:t>Documentation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Shell-callable API for installation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Ability</a:t>
            </a:r>
            <a:r>
              <a:rPr lang="da-DK" dirty="0"/>
              <a:t> to </a:t>
            </a:r>
            <a:r>
              <a:rPr lang="da-DK" dirty="0" err="1"/>
              <a:t>manage</a:t>
            </a:r>
            <a:r>
              <a:rPr lang="da-DK" dirty="0"/>
              <a:t> Local / </a:t>
            </a:r>
            <a:r>
              <a:rPr lang="da-DK" dirty="0" err="1"/>
              <a:t>Intermediate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stores </a:t>
            </a:r>
            <a:r>
              <a:rPr lang="da-DK" dirty="0" err="1"/>
              <a:t>within</a:t>
            </a:r>
            <a:r>
              <a:rPr lang="da-DK" dirty="0"/>
              <a:t> an organisation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Import part of a package (e.g. </a:t>
            </a:r>
            <a:r>
              <a:rPr lang="en-GB" dirty="0" err="1"/>
              <a:t>dfns</a:t>
            </a:r>
            <a:r>
              <a:rPr lang="en-GB" dirty="0"/>
              <a:t> </a:t>
            </a:r>
            <a:r>
              <a:rPr lang="en-GB" dirty="0" err="1"/>
              <a:t>cmpx</a:t>
            </a:r>
            <a:r>
              <a:rPr lang="en-GB" dirty="0"/>
              <a:t>)?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Actually</a:t>
            </a:r>
            <a:r>
              <a:rPr lang="da-DK" dirty="0"/>
              <a:t> running tests and </a:t>
            </a:r>
            <a:r>
              <a:rPr lang="da-DK" dirty="0" err="1"/>
              <a:t>builds</a:t>
            </a:r>
            <a:r>
              <a:rPr lang="da-DK" dirty="0"/>
              <a:t> for </a:t>
            </a:r>
            <a:r>
              <a:rPr lang="da-DK" dirty="0" err="1"/>
              <a:t>you</a:t>
            </a:r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104A61-A1A4-CC22-EA6A-F2C70C9E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Cider and </a:t>
            </a:r>
            <a:r>
              <a:rPr lang="da-DK" dirty="0" err="1"/>
              <a:t>Tatin</a:t>
            </a:r>
            <a:r>
              <a:rPr lang="da-DK" dirty="0"/>
              <a:t> "To Do" lists</a:t>
            </a:r>
            <a:endParaRPr lang="en-GB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4DCB74E-5A43-C1A1-6EC5-A7E38857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5583" y="1474381"/>
            <a:ext cx="1013492" cy="10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C60EB51-6494-C4E1-C03C-58A7B682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7101322" y="2108705"/>
            <a:ext cx="1222948" cy="12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7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74A1-D797-7D68-9089-B91BF72B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5385"/>
            <a:ext cx="8485193" cy="352805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  ∇ </a:t>
            </a:r>
            <a:r>
              <a:rPr lang="en-US" sz="1400" dirty="0" err="1">
                <a:latin typeface="APL385 Unicode" panose="020B0709000202000203" pitchFamily="49" charset="0"/>
              </a:rPr>
              <a:t>r←ReadMail;server;user;pass;etc;etc;z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[1…7] ⍝ Set up user id, passwords, server address, </a:t>
            </a:r>
            <a:r>
              <a:rPr lang="en-US" sz="1400" dirty="0" err="1">
                <a:latin typeface="APL385 Unicode" panose="020B0709000202000203" pitchFamily="49" charset="0"/>
              </a:rPr>
              <a:t>etc</a:t>
            </a:r>
            <a:r>
              <a:rPr lang="en-US" sz="1400" dirty="0">
                <a:latin typeface="APL385 Unicode" panose="020B0709000202000203" pitchFamily="49" charset="0"/>
              </a:rPr>
              <a:t> </a:t>
            </a:r>
            <a:r>
              <a:rPr lang="en-US" sz="1400" dirty="0" err="1">
                <a:latin typeface="APL385 Unicode" panose="020B0709000202000203" pitchFamily="49" charset="0"/>
              </a:rPr>
              <a:t>etc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[8]    client←⎕NEW MailKit.Net.Pop3.Pop3Client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[9]    </a:t>
            </a:r>
            <a:r>
              <a:rPr lang="en-US" sz="1400" dirty="0" err="1">
                <a:latin typeface="APL385 Unicode" panose="020B0709000202000203" pitchFamily="49" charset="0"/>
              </a:rPr>
              <a:t>starttls←MailKit.Security.SecureSocketOptions.StartTls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[10]   </a:t>
            </a:r>
            <a:r>
              <a:rPr lang="en-US" sz="1400" dirty="0" err="1">
                <a:latin typeface="APL385 Unicode" panose="020B0709000202000203" pitchFamily="49" charset="0"/>
              </a:rPr>
              <a:t>client.Connect</a:t>
            </a:r>
            <a:r>
              <a:rPr lang="en-US" sz="1400" dirty="0">
                <a:latin typeface="APL385 Unicode" panose="020B0709000202000203" pitchFamily="49" charset="0"/>
              </a:rPr>
              <a:t> server 110 </a:t>
            </a:r>
            <a:r>
              <a:rPr lang="en-US" sz="1400" dirty="0" err="1">
                <a:latin typeface="APL385 Unicode" panose="020B0709000202000203" pitchFamily="49" charset="0"/>
              </a:rPr>
              <a:t>starttls</a:t>
            </a:r>
            <a:r>
              <a:rPr lang="en-US" sz="1400" dirty="0">
                <a:latin typeface="APL385 Unicode" panose="020B0709000202000203" pitchFamily="49" charset="0"/>
              </a:rPr>
              <a:t> </a:t>
            </a:r>
            <a:r>
              <a:rPr lang="en-US" sz="1400" dirty="0" err="1">
                <a:latin typeface="APL385 Unicode" panose="020B0709000202000203" pitchFamily="49" charset="0"/>
              </a:rPr>
              <a:t>ct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[11]   </a:t>
            </a:r>
            <a:r>
              <a:rPr lang="en-US" sz="1400" dirty="0" err="1">
                <a:latin typeface="APL385 Unicode" panose="020B0709000202000203" pitchFamily="49" charset="0"/>
              </a:rPr>
              <a:t>client.Authenticate</a:t>
            </a:r>
            <a:r>
              <a:rPr lang="en-US" sz="1400" dirty="0">
                <a:latin typeface="APL385 Unicode" panose="020B0709000202000203" pitchFamily="49" charset="0"/>
              </a:rPr>
              <a:t> user pass </a:t>
            </a:r>
            <a:r>
              <a:rPr lang="en-US" sz="1400" dirty="0" err="1">
                <a:latin typeface="APL385 Unicode" panose="020B0709000202000203" pitchFamily="49" charset="0"/>
              </a:rPr>
              <a:t>ct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[12]   'You have ',(⍕</a:t>
            </a:r>
            <a:r>
              <a:rPr lang="en-US" sz="1400" dirty="0" err="1">
                <a:latin typeface="APL385 Unicode" panose="020B0709000202000203" pitchFamily="49" charset="0"/>
              </a:rPr>
              <a:t>n←client.Count</a:t>
            </a:r>
            <a:r>
              <a:rPr lang="en-US" sz="1400" dirty="0">
                <a:latin typeface="APL385 Unicode" panose="020B0709000202000203" pitchFamily="49" charset="0"/>
              </a:rPr>
              <a:t>),' message(s)'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[13]   …more stuff…</a:t>
            </a:r>
            <a:endParaRPr lang="en-GB" sz="14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E0E4A-2C87-5134-97C6-3A62C328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Read 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412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40A5-1913-33A6-3394-BFCD5FAF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Link v4.0 Highlights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Configuration Files (</a:t>
            </a:r>
            <a:r>
              <a:rPr lang="da-DK" dirty="0" err="1"/>
              <a:t>incl</a:t>
            </a:r>
            <a:r>
              <a:rPr lang="da-DK" dirty="0"/>
              <a:t> "Global" </a:t>
            </a:r>
            <a:r>
              <a:rPr lang="da-DK" dirty="0" err="1"/>
              <a:t>config</a:t>
            </a:r>
            <a:r>
              <a:rPr lang="da-DK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single Class or </a:t>
            </a:r>
            <a:r>
              <a:rPr lang="da-DK" dirty="0" err="1"/>
              <a:t>Namespace</a:t>
            </a:r>
            <a:r>
              <a:rPr lang="da-DK" dirty="0"/>
              <a:t> file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</a:t>
            </a:r>
            <a:r>
              <a:rPr lang="da-DK" dirty="0"/>
              <a:t>/</a:t>
            </a:r>
            <a:r>
              <a:rPr lang="da-DK" dirty="0" err="1"/>
              <a:t>Export</a:t>
            </a:r>
            <a:r>
              <a:rPr lang="da-DK" dirty="0"/>
              <a:t>/Import default to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none </a:t>
            </a:r>
            <a:r>
              <a:rPr lang="da-DK" dirty="0" err="1"/>
              <a:t>supplied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Support for </a:t>
            </a:r>
            <a:r>
              <a:rPr lang="da-DK" dirty="0" err="1"/>
              <a:t>character</a:t>
            </a:r>
            <a:r>
              <a:rPr lang="da-DK" dirty="0"/>
              <a:t> </a:t>
            </a:r>
            <a:r>
              <a:rPr lang="da-DK" dirty="0" err="1"/>
              <a:t>vectors</a:t>
            </a:r>
            <a:r>
              <a:rPr lang="da-DK" dirty="0"/>
              <a:t>, matrices and </a:t>
            </a:r>
            <a:r>
              <a:rPr lang="da-DK" dirty="0" err="1"/>
              <a:t>vec</a:t>
            </a:r>
            <a:r>
              <a:rPr lang="da-DK" dirty="0"/>
              <a:t>-of-</a:t>
            </a:r>
            <a:r>
              <a:rPr lang="da-DK" dirty="0" err="1"/>
              <a:t>vecs</a:t>
            </a:r>
            <a:r>
              <a:rPr lang="da-DK" dirty="0"/>
              <a:t> in simple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Link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APL interpreter to load user </a:t>
            </a:r>
            <a:r>
              <a:rPr lang="da-DK" dirty="0" err="1"/>
              <a:t>code</a:t>
            </a:r>
            <a:r>
              <a:rPr lang="da-DK" dirty="0"/>
              <a:t> at startup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BA6AC-0927-43AE-84B7-8CC7F61E20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475" y="1264925"/>
            <a:ext cx="4104641" cy="235257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b="1" dirty="0"/>
              <a:t>Link 5 &amp; 6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Crawler which will periodically compare workspace to source folders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Postponed from 3.0 and 4.0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And again from 4.0 to 5.0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Create a proper API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Likely to be 6.0, after the Crawler is done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BBE0A-C17D-9280-D8FD-8C16429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 Road </a:t>
            </a:r>
            <a:r>
              <a:rPr lang="da-DK" dirty="0" err="1"/>
              <a:t>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940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40A5-1913-33A6-3394-BFCD5FAF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452957" cy="32420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In the interpreter </a:t>
            </a:r>
            <a:r>
              <a:rPr lang="da-DK" b="1" dirty="0" err="1"/>
              <a:t>itself</a:t>
            </a:r>
            <a:r>
              <a:rPr lang="da-DK" b="1" dirty="0"/>
              <a:t>…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Ability</a:t>
            </a:r>
            <a:r>
              <a:rPr lang="da-DK" dirty="0"/>
              <a:t> </a:t>
            </a:r>
            <a:r>
              <a:rPr lang="da-DK" dirty="0" err="1"/>
              <a:t>launch</a:t>
            </a:r>
            <a:r>
              <a:rPr lang="da-DK" dirty="0"/>
              <a:t> the APL interpreter on a Cider </a:t>
            </a:r>
            <a:r>
              <a:rPr lang="da-DK" dirty="0" err="1"/>
              <a:t>project</a:t>
            </a:r>
            <a:r>
              <a:rPr lang="da-DK" dirty="0"/>
              <a:t> and have it open &amp; run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Create</a:t>
            </a:r>
            <a:r>
              <a:rPr lang="da-DK" dirty="0"/>
              <a:t> virtual </a:t>
            </a:r>
            <a:r>
              <a:rPr lang="da-DK" dirty="0" err="1"/>
              <a:t>environments</a:t>
            </a:r>
            <a:r>
              <a:rPr lang="da-DK" dirty="0"/>
              <a:t> a la Python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Isolate</a:t>
            </a:r>
            <a:r>
              <a:rPr lang="da-DK" dirty="0"/>
              <a:t> an APL </a:t>
            </a:r>
            <a:r>
              <a:rPr lang="da-DK" dirty="0" err="1"/>
              <a:t>environment</a:t>
            </a:r>
            <a:r>
              <a:rPr lang="da-DK" dirty="0"/>
              <a:t> </a:t>
            </a:r>
            <a:r>
              <a:rPr lang="da-DK" dirty="0" err="1"/>
              <a:t>including</a:t>
            </a:r>
            <a:r>
              <a:rPr lang="da-DK" dirty="0"/>
              <a:t> </a:t>
            </a:r>
            <a:r>
              <a:rPr lang="da-DK" dirty="0" err="1"/>
              <a:t>packages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Possibly</a:t>
            </a:r>
            <a:r>
              <a:rPr lang="da-DK" dirty="0"/>
              <a:t> </a:t>
            </a:r>
            <a:r>
              <a:rPr lang="da-DK" dirty="0" err="1"/>
              <a:t>add</a:t>
            </a:r>
            <a:r>
              <a:rPr lang="da-DK" dirty="0"/>
              <a:t> an </a:t>
            </a:r>
            <a:r>
              <a:rPr lang="da-DK" dirty="0" err="1"/>
              <a:t>extension</a:t>
            </a:r>
            <a:r>
              <a:rPr lang="da-DK" dirty="0"/>
              <a:t> to </a:t>
            </a:r>
            <a:r>
              <a:rPr lang="da-DK" dirty="0">
                <a:latin typeface="APL385 Unicode" panose="020B0709000202000203" pitchFamily="49" charset="0"/>
              </a:rPr>
              <a:t>⎕USING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allows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references to </a:t>
            </a:r>
            <a:r>
              <a:rPr lang="da-DK" dirty="0" err="1"/>
              <a:t>loaded</a:t>
            </a:r>
            <a:r>
              <a:rPr lang="da-DK" dirty="0"/>
              <a:t> </a:t>
            </a:r>
            <a:r>
              <a:rPr lang="da-DK" dirty="0" err="1"/>
              <a:t>modules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BBE0A-C17D-9280-D8FD-8C164291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Dyalog</a:t>
            </a:r>
            <a:r>
              <a:rPr lang="da-DK" dirty="0"/>
              <a:t> APL Road </a:t>
            </a:r>
            <a:r>
              <a:rPr lang="da-DK" dirty="0" err="1"/>
              <a:t>Map</a:t>
            </a:r>
            <a:r>
              <a:rPr lang="da-DK" dirty="0"/>
              <a:t> Items</a:t>
            </a:r>
            <a:endParaRPr lang="en-GB" dirty="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AFE1C92A-57D1-9B8A-1840-2557B16FF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4681" y="1264925"/>
            <a:ext cx="1514742" cy="1514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788505"/>
            <a:ext cx="7005527" cy="685535"/>
          </a:xfrm>
        </p:spPr>
        <p:txBody>
          <a:bodyPr/>
          <a:lstStyle/>
          <a:p>
            <a:r>
              <a:rPr lang="da-DK" dirty="0" err="1"/>
              <a:t>Dyalog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 err="1"/>
              <a:t>Making</a:t>
            </a:r>
            <a:r>
              <a:rPr lang="da-DK" dirty="0"/>
              <a:t> APL more </a:t>
            </a:r>
            <a:r>
              <a:rPr lang="da-DK" dirty="0" err="1"/>
              <a:t>Enjoyable</a:t>
            </a:r>
            <a:endParaRPr lang="LID4096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B4420E9-CD40-5ACD-5666-D0747C1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8099" y="1911761"/>
            <a:ext cx="1547801" cy="15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E548-49EB-B720-F365-B4E05DE2FB2D}"/>
              </a:ext>
            </a:extLst>
          </p:cNvPr>
          <p:cNvSpPr txBox="1"/>
          <p:nvPr/>
        </p:nvSpPr>
        <p:spPr>
          <a:xfrm>
            <a:off x="1322962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779D2-EFDC-8CDD-1D98-EA30A3763385}"/>
              </a:ext>
            </a:extLst>
          </p:cNvPr>
          <p:cNvSpPr txBox="1"/>
          <p:nvPr/>
        </p:nvSpPr>
        <p:spPr>
          <a:xfrm>
            <a:off x="6978638" y="37256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endParaRPr lang="LID4096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84887EA-DF84-67D7-7948-240F8010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909" y="1814123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9FD6447-6FB0-054B-6B93-CADE3A6C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521016" y="1814122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BFFC0AF-2EE1-5C80-7027-87EAD27C1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150" y="1667431"/>
            <a:ext cx="2576355" cy="25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42309 -0.1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-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30157 0.06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33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74A1-D797-7D68-9089-B91BF72B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27" y="1754530"/>
            <a:ext cx="7005527" cy="35280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  ∇ </a:t>
            </a:r>
            <a:r>
              <a:rPr lang="en-US" sz="1400" dirty="0" err="1">
                <a:latin typeface="APL385 Unicode" panose="020B0709000202000203" pitchFamily="49" charset="0"/>
              </a:rPr>
              <a:t>r←ReadMail;server;user;pass;etc;etc;z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[1…7]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[8]    client←⎕NEW MailKit.Net.Pop3.Pop3Client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[9]    </a:t>
            </a:r>
            <a:r>
              <a:rPr lang="en-US" sz="1400" dirty="0" err="1">
                <a:latin typeface="APL385 Unicode" panose="020B0709000202000203" pitchFamily="49" charset="0"/>
              </a:rPr>
              <a:t>starttls←MailKit.Security.SecureSocketOptions.StartTls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[10]   </a:t>
            </a:r>
            <a:r>
              <a:rPr lang="en-US" sz="1400" dirty="0" err="1">
                <a:latin typeface="APL385 Unicode" panose="020B0709000202000203" pitchFamily="49" charset="0"/>
              </a:rPr>
              <a:t>client.Connect</a:t>
            </a:r>
            <a:r>
              <a:rPr lang="en-US" sz="1400" dirty="0">
                <a:latin typeface="APL385 Unicode" panose="020B0709000202000203" pitchFamily="49" charset="0"/>
              </a:rPr>
              <a:t> server 110 </a:t>
            </a:r>
            <a:r>
              <a:rPr lang="en-US" sz="1400" dirty="0" err="1">
                <a:latin typeface="APL385 Unicode" panose="020B0709000202000203" pitchFamily="49" charset="0"/>
              </a:rPr>
              <a:t>starttls</a:t>
            </a:r>
            <a:r>
              <a:rPr lang="en-US" sz="1400" dirty="0">
                <a:latin typeface="APL385 Unicode" panose="020B0709000202000203" pitchFamily="49" charset="0"/>
              </a:rPr>
              <a:t> </a:t>
            </a:r>
            <a:r>
              <a:rPr lang="en-US" sz="1400" dirty="0" err="1">
                <a:latin typeface="APL385 Unicode" panose="020B0709000202000203" pitchFamily="49" charset="0"/>
              </a:rPr>
              <a:t>ct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[11]   </a:t>
            </a:r>
            <a:r>
              <a:rPr lang="en-US" sz="1400" dirty="0" err="1">
                <a:latin typeface="APL385 Unicode" panose="020B0709000202000203" pitchFamily="49" charset="0"/>
              </a:rPr>
              <a:t>client.Authenticate</a:t>
            </a:r>
            <a:r>
              <a:rPr lang="en-US" sz="1400" dirty="0">
                <a:latin typeface="APL385 Unicode" panose="020B0709000202000203" pitchFamily="49" charset="0"/>
              </a:rPr>
              <a:t> user pass </a:t>
            </a:r>
            <a:r>
              <a:rPr lang="en-US" sz="1400" dirty="0" err="1">
                <a:latin typeface="APL385 Unicode" panose="020B0709000202000203" pitchFamily="49" charset="0"/>
              </a:rPr>
              <a:t>ct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[12]   'You have ',(⍕</a:t>
            </a:r>
            <a:r>
              <a:rPr lang="en-US" sz="1400" dirty="0" err="1">
                <a:latin typeface="APL385 Unicode" panose="020B0709000202000203" pitchFamily="49" charset="0"/>
              </a:rPr>
              <a:t>n←client.Count</a:t>
            </a:r>
            <a:r>
              <a:rPr lang="en-US" sz="1400" dirty="0">
                <a:latin typeface="APL385 Unicode" panose="020B0709000202000203" pitchFamily="49" charset="0"/>
              </a:rPr>
              <a:t>),' message(s)'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[13]   …more stuff…</a:t>
            </a:r>
            <a:endParaRPr lang="en-GB" sz="14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E0E4A-2C87-5134-97C6-3A62C328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88" y="723584"/>
            <a:ext cx="7005527" cy="685535"/>
          </a:xfrm>
        </p:spPr>
        <p:txBody>
          <a:bodyPr/>
          <a:lstStyle/>
          <a:p>
            <a:r>
              <a:rPr lang="da-DK" dirty="0"/>
              <a:t>OUR Code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800236-8268-CFFE-5CDD-66BE2E036108}"/>
              </a:ext>
            </a:extLst>
          </p:cNvPr>
          <p:cNvSpPr txBox="1">
            <a:spLocks/>
          </p:cNvSpPr>
          <p:nvPr/>
        </p:nvSpPr>
        <p:spPr>
          <a:xfrm>
            <a:off x="3999273" y="109969"/>
            <a:ext cx="4628246" cy="148687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∇ </a:t>
            </a:r>
            <a:r>
              <a:rPr lang="en-US" sz="1200" dirty="0" err="1">
                <a:latin typeface="APL385 Unicode" panose="020B0709000202000203" pitchFamily="49" charset="0"/>
              </a:rPr>
              <a:t>r←WorldDestroyed</a:t>
            </a:r>
            <a:endParaRPr lang="en-US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[1]    </a:t>
            </a:r>
            <a:r>
              <a:rPr lang="en-US" sz="1200" dirty="0" err="1">
                <a:latin typeface="APL385 Unicode" panose="020B0709000202000203" pitchFamily="49" charset="0"/>
              </a:rPr>
              <a:t>r←HttpCommand.Get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          'http://www.hasthelargehadroncollider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              destroyedtheworldyet.com/atom.xml'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[2]    r←⎕XML </a:t>
            </a:r>
            <a:r>
              <a:rPr lang="en-US" sz="1200" dirty="0" err="1">
                <a:latin typeface="APL385 Unicode" panose="020B0709000202000203" pitchFamily="49" charset="0"/>
              </a:rPr>
              <a:t>r.Data</a:t>
            </a:r>
            <a:endParaRPr lang="en-US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[3]    </a:t>
            </a:r>
            <a:r>
              <a:rPr lang="en-US" sz="1200" dirty="0" err="1">
                <a:latin typeface="APL385 Unicode" panose="020B0709000202000203" pitchFamily="49" charset="0"/>
              </a:rPr>
              <a:t>r←'NOPE</a:t>
            </a:r>
            <a:r>
              <a:rPr lang="en-US" sz="1200" dirty="0">
                <a:latin typeface="APL385 Unicode" panose="020B0709000202000203" pitchFamily="49" charset="0"/>
              </a:rPr>
              <a:t>.'≢⊃r[r[;1 2]⍳2 'content';3]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∇</a:t>
            </a:r>
            <a:endParaRPr lang="en-GB" sz="12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7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F4CD76-6564-B7D4-7823-CA1F948F63B8}"/>
              </a:ext>
            </a:extLst>
          </p:cNvPr>
          <p:cNvSpPr txBox="1">
            <a:spLocks/>
          </p:cNvSpPr>
          <p:nvPr/>
        </p:nvSpPr>
        <p:spPr>
          <a:xfrm>
            <a:off x="142327" y="1754530"/>
            <a:ext cx="7005527" cy="3528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      ∇ </a:t>
            </a:r>
            <a:r>
              <a:rPr lang="en-US" sz="1400" dirty="0" err="1">
                <a:latin typeface="APL385 Unicode" panose="020B0709000202000203" pitchFamily="49" charset="0"/>
              </a:rPr>
              <a:t>r←ReadMail;server;user;pass;etc;etc;z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[1…7]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[8]    client←⎕NEW MailKit.Net.Pop3.Pop3Client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[9]    </a:t>
            </a:r>
            <a:r>
              <a:rPr lang="en-US" sz="1400" dirty="0" err="1">
                <a:latin typeface="APL385 Unicode" panose="020B0709000202000203" pitchFamily="49" charset="0"/>
              </a:rPr>
              <a:t>starttls←MailKit.Security.SecureSocketOptions.StartTls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[10]   </a:t>
            </a:r>
            <a:r>
              <a:rPr lang="en-US" sz="1400" dirty="0" err="1">
                <a:latin typeface="APL385 Unicode" panose="020B0709000202000203" pitchFamily="49" charset="0"/>
              </a:rPr>
              <a:t>client.Connect</a:t>
            </a:r>
            <a:r>
              <a:rPr lang="en-US" sz="1400" dirty="0">
                <a:latin typeface="APL385 Unicode" panose="020B0709000202000203" pitchFamily="49" charset="0"/>
              </a:rPr>
              <a:t> server 110 </a:t>
            </a:r>
            <a:r>
              <a:rPr lang="en-US" sz="1400" dirty="0" err="1">
                <a:latin typeface="APL385 Unicode" panose="020B0709000202000203" pitchFamily="49" charset="0"/>
              </a:rPr>
              <a:t>starttls</a:t>
            </a:r>
            <a:r>
              <a:rPr lang="en-US" sz="1400" dirty="0">
                <a:latin typeface="APL385 Unicode" panose="020B0709000202000203" pitchFamily="49" charset="0"/>
              </a:rPr>
              <a:t> </a:t>
            </a:r>
            <a:r>
              <a:rPr lang="en-US" sz="1400" dirty="0" err="1">
                <a:latin typeface="APL385 Unicode" panose="020B0709000202000203" pitchFamily="49" charset="0"/>
              </a:rPr>
              <a:t>ct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[11]   </a:t>
            </a:r>
            <a:r>
              <a:rPr lang="en-US" sz="1400" dirty="0" err="1">
                <a:latin typeface="APL385 Unicode" panose="020B0709000202000203" pitchFamily="49" charset="0"/>
              </a:rPr>
              <a:t>client.Authenticate</a:t>
            </a:r>
            <a:r>
              <a:rPr lang="en-US" sz="1400" dirty="0">
                <a:latin typeface="APL385 Unicode" panose="020B0709000202000203" pitchFamily="49" charset="0"/>
              </a:rPr>
              <a:t> user pass </a:t>
            </a:r>
            <a:r>
              <a:rPr lang="en-US" sz="1400" dirty="0" err="1">
                <a:latin typeface="APL385 Unicode" panose="020B0709000202000203" pitchFamily="49" charset="0"/>
              </a:rPr>
              <a:t>ct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400" dirty="0">
                <a:latin typeface="APL385 Unicode" panose="020B0709000202000203" pitchFamily="49" charset="0"/>
              </a:rPr>
              <a:t>[12]   'You have ',(⍕</a:t>
            </a:r>
            <a:r>
              <a:rPr lang="en-US" sz="1400" dirty="0" err="1">
                <a:latin typeface="APL385 Unicode" panose="020B0709000202000203" pitchFamily="49" charset="0"/>
              </a:rPr>
              <a:t>n←client.Count</a:t>
            </a:r>
            <a:r>
              <a:rPr lang="en-US" sz="1400" dirty="0">
                <a:latin typeface="APL385 Unicode" panose="020B0709000202000203" pitchFamily="49" charset="0"/>
              </a:rPr>
              <a:t>),' message(s)'</a:t>
            </a: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latin typeface="APL385 Unicode" panose="020B0709000202000203" pitchFamily="49" charset="0"/>
              </a:rPr>
              <a:t>[13]   …more stuff…</a:t>
            </a:r>
            <a:endParaRPr lang="en-GB" sz="14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E0E4A-2C87-5134-97C6-3A62C328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88" y="723584"/>
            <a:ext cx="7005527" cy="685535"/>
          </a:xfrm>
        </p:spPr>
        <p:txBody>
          <a:bodyPr/>
          <a:lstStyle/>
          <a:p>
            <a:r>
              <a:rPr lang="da-DK" dirty="0" err="1"/>
              <a:t>Dependencies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800236-8268-CFFE-5CDD-66BE2E036108}"/>
              </a:ext>
            </a:extLst>
          </p:cNvPr>
          <p:cNvSpPr txBox="1">
            <a:spLocks/>
          </p:cNvSpPr>
          <p:nvPr/>
        </p:nvSpPr>
        <p:spPr>
          <a:xfrm>
            <a:off x="3999273" y="109969"/>
            <a:ext cx="4628246" cy="148687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∇ </a:t>
            </a:r>
            <a:r>
              <a:rPr lang="en-US" sz="1200" dirty="0" err="1">
                <a:latin typeface="APL385 Unicode" panose="020B0709000202000203" pitchFamily="49" charset="0"/>
              </a:rPr>
              <a:t>r←WorldDestroyed</a:t>
            </a:r>
            <a:endParaRPr lang="en-US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[1]    </a:t>
            </a:r>
            <a:r>
              <a:rPr lang="en-US" sz="1200" dirty="0" err="1">
                <a:latin typeface="APL385 Unicode" panose="020B0709000202000203" pitchFamily="49" charset="0"/>
              </a:rPr>
              <a:t>r←HttpCommand.Get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          'http://www.hasthelargehadroncollider</a:t>
            </a:r>
            <a:br>
              <a:rPr lang="en-US" sz="1200" dirty="0">
                <a:latin typeface="APL385 Unicode" panose="020B0709000202000203" pitchFamily="49" charset="0"/>
              </a:rPr>
            </a:br>
            <a:r>
              <a:rPr lang="en-US" sz="1200" dirty="0">
                <a:latin typeface="APL385 Unicode" panose="020B0709000202000203" pitchFamily="49" charset="0"/>
              </a:rPr>
              <a:t>              destroyedtheworldyet.com/atom.xml'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[2]    r←⎕XML </a:t>
            </a:r>
            <a:r>
              <a:rPr lang="en-US" sz="1200" dirty="0" err="1">
                <a:latin typeface="APL385 Unicode" panose="020B0709000202000203" pitchFamily="49" charset="0"/>
              </a:rPr>
              <a:t>r.Data</a:t>
            </a:r>
            <a:endParaRPr lang="en-US" sz="1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[3]    </a:t>
            </a:r>
            <a:r>
              <a:rPr lang="en-US" sz="1200" dirty="0" err="1">
                <a:latin typeface="APL385 Unicode" panose="020B0709000202000203" pitchFamily="49" charset="0"/>
              </a:rPr>
              <a:t>r←'NOPE</a:t>
            </a:r>
            <a:r>
              <a:rPr lang="en-US" sz="1200" dirty="0">
                <a:latin typeface="APL385 Unicode" panose="020B0709000202000203" pitchFamily="49" charset="0"/>
              </a:rPr>
              <a:t>.'≢⊃r[r[;1 2]⍳2 'content';3]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dirty="0">
                <a:latin typeface="APL385 Unicode" panose="020B0709000202000203" pitchFamily="49" charset="0"/>
              </a:rPr>
              <a:t>     ∇</a:t>
            </a:r>
            <a:endParaRPr lang="en-GB" sz="1200" dirty="0">
              <a:latin typeface="APL385 Unicode" panose="020B0709000202000203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300DB-5DCD-33F5-6402-AD9CA2381CB5}"/>
              </a:ext>
            </a:extLst>
          </p:cNvPr>
          <p:cNvSpPr txBox="1"/>
          <p:nvPr/>
        </p:nvSpPr>
        <p:spPr>
          <a:xfrm>
            <a:off x="205740" y="109969"/>
            <a:ext cx="320020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>
                <a:ln>
                  <a:solidFill>
                    <a:schemeClr val="tx1"/>
                  </a:solidFill>
                </a:ln>
              </a:rPr>
              <a:t>HttpCommand</a:t>
            </a:r>
            <a:endParaRPr lang="da-DK" dirty="0">
              <a:ln>
                <a:solidFill>
                  <a:schemeClr val="tx1"/>
                </a:solidFill>
              </a:ln>
            </a:endParaRPr>
          </a:p>
          <a:p>
            <a:r>
              <a:rPr lang="da-DK" dirty="0">
                <a:ln>
                  <a:solidFill>
                    <a:schemeClr val="tx1"/>
                  </a:solidFill>
                </a:ln>
              </a:rPr>
              <a:t>APL Package from </a:t>
            </a:r>
            <a:r>
              <a:rPr lang="da-DK" dirty="0" err="1">
                <a:ln>
                  <a:solidFill>
                    <a:schemeClr val="tx1"/>
                  </a:solidFill>
                </a:ln>
              </a:rPr>
              <a:t>Tatin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1AA075-81FB-B449-4970-F4BABA579C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5948" y="433135"/>
            <a:ext cx="1219328" cy="17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B1AF5D-C7B7-2E33-BD9B-B5A7816B643B}"/>
              </a:ext>
            </a:extLst>
          </p:cNvPr>
          <p:cNvSpPr txBox="1"/>
          <p:nvPr/>
        </p:nvSpPr>
        <p:spPr>
          <a:xfrm>
            <a:off x="7272592" y="1996574"/>
            <a:ext cx="137088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>
                <a:ln>
                  <a:solidFill>
                    <a:schemeClr val="tx1"/>
                  </a:solidFill>
                </a:ln>
              </a:rPr>
              <a:t>MailKit</a:t>
            </a:r>
            <a:br>
              <a:rPr lang="da-DK" dirty="0">
                <a:ln>
                  <a:solidFill>
                    <a:schemeClr val="tx1"/>
                  </a:solidFill>
                </a:ln>
              </a:rPr>
            </a:br>
            <a:r>
              <a:rPr lang="da-DK" dirty="0">
                <a:ln>
                  <a:solidFill>
                    <a:schemeClr val="tx1"/>
                  </a:solidFill>
                </a:ln>
              </a:rPr>
              <a:t>C# Package</a:t>
            </a:r>
            <a:br>
              <a:rPr lang="da-DK" dirty="0">
                <a:ln>
                  <a:solidFill>
                    <a:schemeClr val="tx1"/>
                  </a:solidFill>
                </a:ln>
              </a:rPr>
            </a:br>
            <a:r>
              <a:rPr lang="da-DK" dirty="0">
                <a:ln>
                  <a:solidFill>
                    <a:schemeClr val="tx1"/>
                  </a:solidFill>
                </a:ln>
              </a:rPr>
              <a:t>from </a:t>
            </a:r>
            <a:r>
              <a:rPr lang="da-DK" dirty="0" err="1">
                <a:ln>
                  <a:solidFill>
                    <a:schemeClr val="tx1"/>
                  </a:solidFill>
                </a:ln>
              </a:rPr>
              <a:t>NuGet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4D0DFA-EDBF-6956-A218-2F3BB265830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262664" y="2458239"/>
            <a:ext cx="2009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1C13A43-6DF0-BF7A-C0C7-375ABFED4AB6}"/>
              </a:ext>
            </a:extLst>
          </p:cNvPr>
          <p:cNvSpPr txBox="1"/>
          <p:nvPr/>
        </p:nvSpPr>
        <p:spPr>
          <a:xfrm>
            <a:off x="2182406" y="2324790"/>
            <a:ext cx="3080258" cy="261610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5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B7BB7-3D14-CF6F-F98C-0ADC80578BDE}"/>
              </a:ext>
            </a:extLst>
          </p:cNvPr>
          <p:cNvSpPr txBox="1"/>
          <p:nvPr/>
        </p:nvSpPr>
        <p:spPr>
          <a:xfrm>
            <a:off x="4614171" y="332288"/>
            <a:ext cx="1809490" cy="203573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5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579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D2E17-DC99-19B4-FB6E-D3FF56F9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276" y="2086518"/>
            <a:ext cx="7005527" cy="685535"/>
          </a:xfrm>
        </p:spPr>
        <p:txBody>
          <a:bodyPr/>
          <a:lstStyle/>
          <a:p>
            <a:r>
              <a:rPr lang="da-DK" dirty="0"/>
              <a:t>Demo – Run It</a:t>
            </a:r>
            <a:br>
              <a:rPr lang="da-DK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14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First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The Workspace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57520" cy="685535"/>
          </a:xfrm>
        </p:spPr>
        <p:txBody>
          <a:bodyPr/>
          <a:lstStyle/>
          <a:p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Link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7DBF1-A361-771D-424C-E749ED5B8A5D}"/>
              </a:ext>
            </a:extLst>
          </p:cNvPr>
          <p:cNvSpPr/>
          <p:nvPr/>
        </p:nvSpPr>
        <p:spPr>
          <a:xfrm>
            <a:off x="3629770" y="2168470"/>
            <a:ext cx="1884459" cy="806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 Code</a:t>
            </a:r>
            <a:br>
              <a:rPr lang="da-DK" dirty="0"/>
            </a:br>
            <a:r>
              <a:rPr lang="da-DK" dirty="0"/>
              <a:t>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8C6E0E9-8999-8A0E-F005-B270124BA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3388" y="2168470"/>
            <a:ext cx="691489" cy="655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D9A91-0CE8-C8C0-A67F-B9993BE353CE}"/>
              </a:ext>
            </a:extLst>
          </p:cNvPr>
          <p:cNvSpPr txBox="1"/>
          <p:nvPr/>
        </p:nvSpPr>
        <p:spPr>
          <a:xfrm>
            <a:off x="2784475" y="282409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Link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127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4709</TotalTime>
  <Words>2090</Words>
  <Application>Microsoft Office PowerPoint</Application>
  <PresentationFormat>On-screen Show (16:9)</PresentationFormat>
  <Paragraphs>273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Courier New</vt:lpstr>
      <vt:lpstr>APL385 Unicode</vt:lpstr>
      <vt:lpstr>Sarabun</vt:lpstr>
      <vt:lpstr>Wingdings 2</vt:lpstr>
      <vt:lpstr>Arial</vt:lpstr>
      <vt:lpstr>Wingdings</vt:lpstr>
      <vt:lpstr>Calibri</vt:lpstr>
      <vt:lpstr>Office Theme</vt:lpstr>
      <vt:lpstr>D08 - Using Packages</vt:lpstr>
      <vt:lpstr>ToDo List</vt:lpstr>
      <vt:lpstr>Is the World Destroyed?</vt:lpstr>
      <vt:lpstr>Read Mail</vt:lpstr>
      <vt:lpstr>OUR Code</vt:lpstr>
      <vt:lpstr>Dependencies</vt:lpstr>
      <vt:lpstr>Demo – Run It </vt:lpstr>
      <vt:lpstr>First There Was The Workspace</vt:lpstr>
      <vt:lpstr>Then There was Link</vt:lpstr>
      <vt:lpstr>Then There was Link (and git/svn etc)</vt:lpstr>
      <vt:lpstr>Next Step: Cider!</vt:lpstr>
      <vt:lpstr>A Cider Project</vt:lpstr>
      <vt:lpstr>So… What is a Package?</vt:lpstr>
      <vt:lpstr>PowerPoint Presentation</vt:lpstr>
      <vt:lpstr>PowerPoint Presentation</vt:lpstr>
      <vt:lpstr>Finding Packages – www.tatin.dev</vt:lpstr>
      <vt:lpstr>Finding Packages</vt:lpstr>
      <vt:lpstr>Finding Packages</vt:lpstr>
      <vt:lpstr>PowerPoint Presentation</vt:lpstr>
      <vt:lpstr>PowerPoint Presentation</vt:lpstr>
      <vt:lpstr>]Tatin.ListPackages</vt:lpstr>
      <vt:lpstr>Adding a Tatin Dependency</vt:lpstr>
      <vt:lpstr>NuGet</vt:lpstr>
      <vt:lpstr>[Microsoft].NET History</vt:lpstr>
      <vt:lpstr>Finding NuGet Packages (HARD!!!)</vt:lpstr>
      <vt:lpstr>Adding a NuGet Package</vt:lpstr>
      <vt:lpstr>Demo – Build It</vt:lpstr>
      <vt:lpstr>Dependencies of Dependencies</vt:lpstr>
      <vt:lpstr>PowerPoint Presentation</vt:lpstr>
      <vt:lpstr>PowerPoint Presentation</vt:lpstr>
      <vt:lpstr>PowerPoint Presentation</vt:lpstr>
      <vt:lpstr>Where Do Dependencies Go?</vt:lpstr>
      <vt:lpstr>dotnet command-line tool</vt:lpstr>
      <vt:lpstr>NuGet Packages – Under the Covers</vt:lpstr>
      <vt:lpstr>NuGet Packages – Under the Covers</vt:lpstr>
      <vt:lpstr>Same Same but Different</vt:lpstr>
      <vt:lpstr>The Cast, in order of appearance</vt:lpstr>
      <vt:lpstr>History</vt:lpstr>
      <vt:lpstr>Cider and Tatin "To Do" lists</vt:lpstr>
      <vt:lpstr>Link Road Map</vt:lpstr>
      <vt:lpstr>Dyalog APL Road Map Items</vt:lpstr>
      <vt:lpstr>Dyalog:  Making APL more Enjoyable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226</cp:revision>
  <dcterms:created xsi:type="dcterms:W3CDTF">2019-07-25T11:46:05Z</dcterms:created>
  <dcterms:modified xsi:type="dcterms:W3CDTF">2023-10-16T12:59:54Z</dcterms:modified>
</cp:coreProperties>
</file>