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jpeg" ContentType="image/jpeg"/>
  <Override PartName="/ppt/notesSlides/notesSlide16.xml" ContentType="application/vnd.openxmlformats-officedocument.presentationml.notesSlide+xml"/>
  <Override PartName="/ppt/media/image2.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B475E"/>
        </a:fontRef>
        <a:srgbClr val="3B47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7CA"/>
          </a:solidFill>
        </a:fill>
      </a:tcStyle>
    </a:wholeTbl>
    <a:band2H>
      <a:tcTxStyle b="def" i="def"/>
      <a:tcStyle>
        <a:tcBdr/>
        <a:fill>
          <a:solidFill>
            <a:srgbClr val="FCECE6"/>
          </a:solidFill>
        </a:fill>
      </a:tcStyle>
    </a:band2H>
    <a:firstCol>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3B475E"/>
        </a:fontRef>
        <a:srgbClr val="3B47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0D0"/>
          </a:solidFill>
        </a:fill>
      </a:tcStyle>
    </a:wholeTbl>
    <a:band2H>
      <a:tcTxStyle b="def" i="def"/>
      <a:tcStyle>
        <a:tcBdr/>
        <a:fill>
          <a:solidFill>
            <a:srgbClr val="E7E9E9"/>
          </a:solidFill>
        </a:fill>
      </a:tcStyle>
    </a:band2H>
    <a:firstCol>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3B475E"/>
        </a:fontRef>
        <a:srgbClr val="3B47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3B475E"/>
        </a:fontRef>
        <a:srgbClr val="3B47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9"/>
          </a:solidFill>
        </a:fill>
      </a:tcStyle>
    </a:wholeTbl>
    <a:band2H>
      <a:tcTxStyle b="def" i="def"/>
      <a:tcStyle>
        <a:tcBdr/>
        <a:fill>
          <a:solidFill>
            <a:srgbClr val="FFFFFF"/>
          </a:solidFill>
        </a:fill>
      </a:tcStyle>
    </a:band2H>
    <a:firstCol>
      <a:tcTxStyle b="on" i="off">
        <a:font>
          <a:latin typeface="Sarabun Bold"/>
          <a:ea typeface="Sarabun Bold"/>
          <a:cs typeface="Sarabun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arabun Bold"/>
          <a:ea typeface="Sarabun Bold"/>
          <a:cs typeface="Sarabun Bold"/>
        </a:font>
        <a:srgbClr val="3B475E"/>
      </a:tcTxStyle>
      <a:tcStyle>
        <a:tcBdr>
          <a:left>
            <a:ln w="12700" cap="flat">
              <a:noFill/>
              <a:miter lim="400000"/>
            </a:ln>
          </a:left>
          <a:right>
            <a:ln w="12700" cap="flat">
              <a:noFill/>
              <a:miter lim="400000"/>
            </a:ln>
          </a:right>
          <a:top>
            <a:ln w="50800" cap="flat">
              <a:solidFill>
                <a:srgbClr val="3B475E"/>
              </a:solidFill>
              <a:prstDash val="solid"/>
              <a:round/>
            </a:ln>
          </a:top>
          <a:bottom>
            <a:ln w="25400" cap="flat">
              <a:solidFill>
                <a:srgbClr val="3B47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Sarabun Bold"/>
          <a:ea typeface="Sarabun Bold"/>
          <a:cs typeface="Sarabun Bold"/>
        </a:font>
        <a:srgbClr val="FFFFFF"/>
      </a:tcTxStyle>
      <a:tcStyle>
        <a:tcBdr>
          <a:left>
            <a:ln w="12700" cap="flat">
              <a:noFill/>
              <a:miter lim="400000"/>
            </a:ln>
          </a:left>
          <a:right>
            <a:ln w="12700" cap="flat">
              <a:noFill/>
              <a:miter lim="400000"/>
            </a:ln>
          </a:right>
          <a:top>
            <a:ln w="25400" cap="flat">
              <a:solidFill>
                <a:srgbClr val="3B475E"/>
              </a:solidFill>
              <a:prstDash val="solid"/>
              <a:round/>
            </a:ln>
          </a:top>
          <a:bottom>
            <a:ln w="25400" cap="flat">
              <a:solidFill>
                <a:srgbClr val="3B47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3B475E"/>
        </a:fontRef>
        <a:srgbClr val="3B47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ED1"/>
          </a:solidFill>
        </a:fill>
      </a:tcStyle>
    </a:wholeTbl>
    <a:band2H>
      <a:tcTxStyle b="def" i="def"/>
      <a:tcStyle>
        <a:tcBdr/>
        <a:fill>
          <a:solidFill>
            <a:srgbClr val="E7E8E9"/>
          </a:solidFill>
        </a:fill>
      </a:tcStyle>
    </a:band2H>
    <a:firstCol>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75E"/>
          </a:solidFill>
        </a:fill>
      </a:tcStyle>
    </a:firstCol>
    <a:la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75E"/>
          </a:solidFill>
        </a:fill>
      </a:tcStyle>
    </a:lastRow>
    <a:firstRow>
      <a:tcTxStyle b="on" i="off">
        <a:font>
          <a:latin typeface="Sarabun Bold"/>
          <a:ea typeface="Sarabun Bold"/>
          <a:cs typeface="Sarabu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B475E"/>
          </a:solidFill>
        </a:fill>
      </a:tcStyle>
    </a:firstRow>
  </a:tblStyle>
  <a:tblStyle styleId="{2708684C-4D16-4618-839F-0558EEFCDFE6}" styleName="">
    <a:tblBg/>
    <a:wholeTbl>
      <a:tcTxStyle b="off" i="off">
        <a:fontRef idx="minor">
          <a:srgbClr val="3B475E"/>
        </a:fontRef>
        <a:srgbClr val="3B475E"/>
      </a:tcTxStyle>
      <a:tcStyle>
        <a:tcBdr>
          <a:left>
            <a:ln w="12700" cap="flat">
              <a:solidFill>
                <a:srgbClr val="3B475E"/>
              </a:solidFill>
              <a:prstDash val="solid"/>
              <a:round/>
            </a:ln>
          </a:left>
          <a:right>
            <a:ln w="12700" cap="flat">
              <a:solidFill>
                <a:srgbClr val="3B475E"/>
              </a:solidFill>
              <a:prstDash val="solid"/>
              <a:round/>
            </a:ln>
          </a:right>
          <a:top>
            <a:ln w="12700" cap="flat">
              <a:solidFill>
                <a:srgbClr val="3B475E"/>
              </a:solidFill>
              <a:prstDash val="solid"/>
              <a:round/>
            </a:ln>
          </a:top>
          <a:bottom>
            <a:ln w="12700" cap="flat">
              <a:solidFill>
                <a:srgbClr val="3B475E"/>
              </a:solidFill>
              <a:prstDash val="solid"/>
              <a:round/>
            </a:ln>
          </a:bottom>
          <a:insideH>
            <a:ln w="12700" cap="flat">
              <a:solidFill>
                <a:srgbClr val="3B475E"/>
              </a:solidFill>
              <a:prstDash val="solid"/>
              <a:round/>
            </a:ln>
          </a:insideH>
          <a:insideV>
            <a:ln w="12700" cap="flat">
              <a:solidFill>
                <a:srgbClr val="3B475E"/>
              </a:solidFill>
              <a:prstDash val="solid"/>
              <a:round/>
            </a:ln>
          </a:insideV>
        </a:tcBdr>
        <a:fill>
          <a:solidFill>
            <a:srgbClr val="3B475E">
              <a:alpha val="20000"/>
            </a:srgbClr>
          </a:solidFill>
        </a:fill>
      </a:tcStyle>
    </a:wholeTbl>
    <a:band2H>
      <a:tcTxStyle b="def" i="def"/>
      <a:tcStyle>
        <a:tcBdr/>
        <a:fill>
          <a:solidFill>
            <a:srgbClr val="FFFFFF"/>
          </a:solidFill>
        </a:fill>
      </a:tcStyle>
    </a:band2H>
    <a:firstCol>
      <a:tcTxStyle b="on" i="off">
        <a:font>
          <a:latin typeface="Sarabun Bold"/>
          <a:ea typeface="Sarabun Bold"/>
          <a:cs typeface="Sarabun Bold"/>
        </a:font>
        <a:srgbClr val="3B475E"/>
      </a:tcTxStyle>
      <a:tcStyle>
        <a:tcBdr>
          <a:left>
            <a:ln w="12700" cap="flat">
              <a:solidFill>
                <a:srgbClr val="3B475E"/>
              </a:solidFill>
              <a:prstDash val="solid"/>
              <a:round/>
            </a:ln>
          </a:left>
          <a:right>
            <a:ln w="12700" cap="flat">
              <a:solidFill>
                <a:srgbClr val="3B475E"/>
              </a:solidFill>
              <a:prstDash val="solid"/>
              <a:round/>
            </a:ln>
          </a:right>
          <a:top>
            <a:ln w="12700" cap="flat">
              <a:solidFill>
                <a:srgbClr val="3B475E"/>
              </a:solidFill>
              <a:prstDash val="solid"/>
              <a:round/>
            </a:ln>
          </a:top>
          <a:bottom>
            <a:ln w="12700" cap="flat">
              <a:solidFill>
                <a:srgbClr val="3B475E"/>
              </a:solidFill>
              <a:prstDash val="solid"/>
              <a:round/>
            </a:ln>
          </a:bottom>
          <a:insideH>
            <a:ln w="12700" cap="flat">
              <a:solidFill>
                <a:srgbClr val="3B475E"/>
              </a:solidFill>
              <a:prstDash val="solid"/>
              <a:round/>
            </a:ln>
          </a:insideH>
          <a:insideV>
            <a:ln w="12700" cap="flat">
              <a:solidFill>
                <a:srgbClr val="3B475E"/>
              </a:solidFill>
              <a:prstDash val="solid"/>
              <a:round/>
            </a:ln>
          </a:insideV>
        </a:tcBdr>
        <a:fill>
          <a:solidFill>
            <a:srgbClr val="3B475E">
              <a:alpha val="20000"/>
            </a:srgbClr>
          </a:solidFill>
        </a:fill>
      </a:tcStyle>
    </a:firstCol>
    <a:lastRow>
      <a:tcTxStyle b="on" i="off">
        <a:font>
          <a:latin typeface="Sarabun Bold"/>
          <a:ea typeface="Sarabun Bold"/>
          <a:cs typeface="Sarabun Bold"/>
        </a:font>
        <a:srgbClr val="3B475E"/>
      </a:tcTxStyle>
      <a:tcStyle>
        <a:tcBdr>
          <a:left>
            <a:ln w="12700" cap="flat">
              <a:solidFill>
                <a:srgbClr val="3B475E"/>
              </a:solidFill>
              <a:prstDash val="solid"/>
              <a:round/>
            </a:ln>
          </a:left>
          <a:right>
            <a:ln w="12700" cap="flat">
              <a:solidFill>
                <a:srgbClr val="3B475E"/>
              </a:solidFill>
              <a:prstDash val="solid"/>
              <a:round/>
            </a:ln>
          </a:right>
          <a:top>
            <a:ln w="50800" cap="flat">
              <a:solidFill>
                <a:srgbClr val="3B475E"/>
              </a:solidFill>
              <a:prstDash val="solid"/>
              <a:round/>
            </a:ln>
          </a:top>
          <a:bottom>
            <a:ln w="12700" cap="flat">
              <a:solidFill>
                <a:srgbClr val="3B475E"/>
              </a:solidFill>
              <a:prstDash val="solid"/>
              <a:round/>
            </a:ln>
          </a:bottom>
          <a:insideH>
            <a:ln w="12700" cap="flat">
              <a:solidFill>
                <a:srgbClr val="3B475E"/>
              </a:solidFill>
              <a:prstDash val="solid"/>
              <a:round/>
            </a:ln>
          </a:insideH>
          <a:insideV>
            <a:ln w="12700" cap="flat">
              <a:solidFill>
                <a:srgbClr val="3B475E"/>
              </a:solidFill>
              <a:prstDash val="solid"/>
              <a:round/>
            </a:ln>
          </a:insideV>
        </a:tcBdr>
        <a:fill>
          <a:noFill/>
        </a:fill>
      </a:tcStyle>
    </a:lastRow>
    <a:firstRow>
      <a:tcTxStyle b="on" i="off">
        <a:font>
          <a:latin typeface="Sarabun Bold"/>
          <a:ea typeface="Sarabun Bold"/>
          <a:cs typeface="Sarabun Bold"/>
        </a:font>
        <a:srgbClr val="3B475E"/>
      </a:tcTxStyle>
      <a:tcStyle>
        <a:tcBdr>
          <a:left>
            <a:ln w="12700" cap="flat">
              <a:solidFill>
                <a:srgbClr val="3B475E"/>
              </a:solidFill>
              <a:prstDash val="solid"/>
              <a:round/>
            </a:ln>
          </a:left>
          <a:right>
            <a:ln w="12700" cap="flat">
              <a:solidFill>
                <a:srgbClr val="3B475E"/>
              </a:solidFill>
              <a:prstDash val="solid"/>
              <a:round/>
            </a:ln>
          </a:right>
          <a:top>
            <a:ln w="12700" cap="flat">
              <a:solidFill>
                <a:srgbClr val="3B475E"/>
              </a:solidFill>
              <a:prstDash val="solid"/>
              <a:round/>
            </a:ln>
          </a:top>
          <a:bottom>
            <a:ln w="25400" cap="flat">
              <a:solidFill>
                <a:srgbClr val="3B475E"/>
              </a:solidFill>
              <a:prstDash val="solid"/>
              <a:round/>
            </a:ln>
          </a:bottom>
          <a:insideH>
            <a:ln w="12700" cap="flat">
              <a:solidFill>
                <a:srgbClr val="3B475E"/>
              </a:solidFill>
              <a:prstDash val="solid"/>
              <a:round/>
            </a:ln>
          </a:insideH>
          <a:insideV>
            <a:ln w="12700" cap="flat">
              <a:solidFill>
                <a:srgbClr val="3B47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6" name="Shape 66"/>
          <p:cNvSpPr/>
          <p:nvPr>
            <p:ph type="sldImg"/>
          </p:nvPr>
        </p:nvSpPr>
        <p:spPr>
          <a:xfrm>
            <a:off x="1143000" y="685800"/>
            <a:ext cx="4572000" cy="3429000"/>
          </a:xfrm>
          <a:prstGeom prst="rect">
            <a:avLst/>
          </a:prstGeom>
        </p:spPr>
        <p:txBody>
          <a:bodyPr/>
          <a:lstStyle/>
          <a:p>
            <a:pPr/>
          </a:p>
        </p:txBody>
      </p:sp>
      <p:sp>
        <p:nvSpPr>
          <p:cNvPr id="67" name="Shape 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Sarabun Regular"/>
      </a:defRPr>
    </a:lvl1pPr>
    <a:lvl2pPr indent="228600" latinLnBrk="0">
      <a:defRPr sz="1200">
        <a:latin typeface="+mn-lt"/>
        <a:ea typeface="+mn-ea"/>
        <a:cs typeface="+mn-cs"/>
        <a:sym typeface="Sarabun Regular"/>
      </a:defRPr>
    </a:lvl2pPr>
    <a:lvl3pPr indent="457200" latinLnBrk="0">
      <a:defRPr sz="1200">
        <a:latin typeface="+mn-lt"/>
        <a:ea typeface="+mn-ea"/>
        <a:cs typeface="+mn-cs"/>
        <a:sym typeface="Sarabun Regular"/>
      </a:defRPr>
    </a:lvl3pPr>
    <a:lvl4pPr indent="685800" latinLnBrk="0">
      <a:defRPr sz="1200">
        <a:latin typeface="+mn-lt"/>
        <a:ea typeface="+mn-ea"/>
        <a:cs typeface="+mn-cs"/>
        <a:sym typeface="Sarabun Regular"/>
      </a:defRPr>
    </a:lvl4pPr>
    <a:lvl5pPr indent="914400" latinLnBrk="0">
      <a:defRPr sz="1200">
        <a:latin typeface="+mn-lt"/>
        <a:ea typeface="+mn-ea"/>
        <a:cs typeface="+mn-cs"/>
        <a:sym typeface="Sarabun Regular"/>
      </a:defRPr>
    </a:lvl5pPr>
    <a:lvl6pPr indent="1143000" latinLnBrk="0">
      <a:defRPr sz="1200">
        <a:latin typeface="+mn-lt"/>
        <a:ea typeface="+mn-ea"/>
        <a:cs typeface="+mn-cs"/>
        <a:sym typeface="Sarabun Regular"/>
      </a:defRPr>
    </a:lvl6pPr>
    <a:lvl7pPr indent="1371600" latinLnBrk="0">
      <a:defRPr sz="1200">
        <a:latin typeface="+mn-lt"/>
        <a:ea typeface="+mn-ea"/>
        <a:cs typeface="+mn-cs"/>
        <a:sym typeface="Sarabun Regular"/>
      </a:defRPr>
    </a:lvl7pPr>
    <a:lvl8pPr indent="1600200" latinLnBrk="0">
      <a:defRPr sz="1200">
        <a:latin typeface="+mn-lt"/>
        <a:ea typeface="+mn-ea"/>
        <a:cs typeface="+mn-cs"/>
        <a:sym typeface="Sarabun Regular"/>
      </a:defRPr>
    </a:lvl8pPr>
    <a:lvl9pPr indent="1828800" latinLnBrk="0">
      <a:defRPr sz="1200">
        <a:latin typeface="+mn-lt"/>
        <a:ea typeface="+mn-ea"/>
        <a:cs typeface="+mn-cs"/>
        <a:sym typeface="Sarabun Regular"/>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Shape 71"/>
          <p:cNvSpPr/>
          <p:nvPr>
            <p:ph type="sldImg"/>
          </p:nvPr>
        </p:nvSpPr>
        <p:spPr>
          <a:prstGeom prst="rect">
            <a:avLst/>
          </a:prstGeom>
        </p:spPr>
        <p:txBody>
          <a:bodyPr/>
          <a:lstStyle/>
          <a:p>
            <a:pPr/>
          </a:p>
        </p:txBody>
      </p:sp>
      <p:sp>
        <p:nvSpPr>
          <p:cNvPr id="72" name="Shape 7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Hi.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But back to 'what is it'. Here's what Wikipedia thinks -- it's a correct description, but perhaps not immediately clear.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Kafka is often labelled a "message queue", but that's selling it short. You can implement most traditional queueing patterns on top of Kafka if you wish.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More accurately, it's a distributed streaming platform. A smart one. Distributed, scalable, durable. All good things. Specifically, it implements the </a:t>
            </a:r>
            <a:r>
              <a:rPr i="1"/>
              <a:t>publish-subscribe</a:t>
            </a:r>
            <a:r>
              <a:t> pattern. This matters. Producers and consumers can now operate completely asynchronously. </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But -- what would you use one of these for?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Perhaps you've built out a moderately complex micro services application where the wiring is starting to look a bit convoluted? </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This is Kafka home turf.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This is where Kafka can be used to ensure an orderly flow of data between components. Kafka has the nice property that it will buffer data for a set period of time, regardless of it being consumed or not. This means that we can take down any of the components on the bottom row for maintenance etc, and when they're plugged back in, things will just catch up.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So why should we care? A fair question. The answer to that lies in the clouds.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Today, a lot of applications are built like </a:t>
            </a:r>
            <a:r>
              <a:rPr>
                <a:solidFill>
                  <a:srgbClr val="FF4A59"/>
                </a:solidFill>
              </a:rPr>
              <a:t>LEGO</a:t>
            </a:r>
            <a:r>
              <a:t>: hooking up ready-made components provided in a cloud environment. Kafka forms a very natural </a:t>
            </a:r>
            <a:r>
              <a:rPr>
                <a:solidFill>
                  <a:srgbClr val="FF4A59"/>
                </a:solidFill>
              </a:rPr>
              <a:t>data backbone</a:t>
            </a:r>
            <a:r>
              <a:t> in these kinds of scenarios. I believe that Dyalog has a role to play in such architectures. </a:t>
            </a:r>
            <a:r>
              <a:rPr>
                <a:solidFill>
                  <a:srgbClr val="FF4A59"/>
                </a:solidFill>
              </a:rPr>
              <a:t>Making Dyalog talk to Kafka will open up opportunities to integrate APL solutions in cloud-based data pipelines.</a:t>
            </a:r>
            <a:r>
              <a:t> At Cloudant, we built a Kafka Connector to publish the changes feed to a kafka topic. This meant that you didn't need to know how to talk to the database directly. </a:t>
            </a:r>
            <a:r>
              <a:rPr>
                <a:solidFill>
                  <a:srgbClr val="FF4A59"/>
                </a:solidFill>
              </a:rPr>
              <a:t>Anyone could "hook us up", like a LEGO brick.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Before we delve deeper, let's get our terminology straight. Kafka is a database-like thing, although there are important differences. The Kafka fundamental unit of data is called a "message". If it helps, think of that as a row in a database. It can be pretty much anything -- Kafka doesn't care. It's a bunch of bytes. A message is a key-value pair, but note that the key doesn't uniquely identify the message -- the key is used for partitioning.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"Topics" are named streams of data. It's a bit like a table in a database. A topic transfers messages between producers and consumers.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...and a Producer is something that places messages onto topics, and Consumers read messages off topics. Note that a consumer doesn't remove a message whilst consuming it, just like reading a row in a database does not delete 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I'm one of the newer recruits here at Dyalog, but some of you may recognise me. I've written a bit about APL and given a couple of talks at previous Dyalog conferences.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Kafka's partitions is how it can scale its throughput -- it's like the concept of "sharding" that many databases supports. It's a way to divide up messages on a topic onto sub-topics, so they can be accessed in parallel.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Retention is a key difference between Kafka and a proper database. Kafka is an operational datastore, not a system of record. Messages will be retained for a set amount of time, regardless if they've been seen or not. Kafka supports substantial retention times: days or even weeks. This is helpful for audits or event replays.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Crucially, Kafka guarantees that all messages sent to the same topic partition will be processed in order. Producers can set a partition key on messages to create logical streams, say messages from the same device, or service. All messages from the same stream are then placed within the same partition, causing them to be processed in-order by consumer groups.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 came across a blog when I was preparing this talk where someone compared Kafka with the game Factorio, and there sure are touch points. If you value your spare time, don't download this game.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Let's talk about how to run Kafka.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You can run Kafka locally fairly easily for development purposes using Docker. Obviously, it's not much of a cluster, but you can develop, test and experiment with Kafka this way. Here's my local Kafka, and I've just created a single topic, with a single partition.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 big cloud providers all have managed Kafka options, usually called something else. At IBM, our Kafka offering was called Event Streams. </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Confluent -- the main commercial backer of Kafka itself -- will also spin up, and manage Kafka as a service in a cloud of your choice. Here's one I made earlier, although my credits have now expired. </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Unless you have very good reasons to run it yourself, using a commercially managed Kafka-as-a-Service is probably a wise investment.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But we're really here to talk about how to talk to Kafka from Dyalog. We have a few options.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We could do it from scratch. Ultimately, it's a protocol over TCP/IP. There are a few libraries that implement the protocol directly, including node-kafka. This would be a big, risky job, for little gain: we'd be on the hook for tracking future changes to Kafka. This approach holds no appeal.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Confluent provides reference grade library implementations in a range of languages. All but their Java client wrap the C++ library, librdkafka. We could wrap that ourselves. Dyalog has means of calling into libraries written in C and 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a:p>
        </p:txBody>
      </p:sp>
      <p:sp>
        <p:nvSpPr>
          <p:cNvPr id="82" name="Shape 8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At Dyalog, I champion the Mac and RIDE -- a somewhat lonely existence, I grant you.</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Or we could use the C# library, Confluent.Kafka. It is available on NuGet, the dotnet package manager. Dyalog has a handy dotnet bridge to use C# libraries directly.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C# is the easiest solution for getting off the ground - the hard work is done. The confluent.kafka library is full-featured...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Performant, as it's based on the C++ reference implementation, but...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but... no dotnet on AIX, which is one of Dyalog's supported platforms, and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It makes use of generics, which the Dyalog dotnet bridge cannot support directly yet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Here's how you'd use the library in C# -- these generics we can't yet represent in the dyalog dotnet bridge. I mentioned this issue to JD, and he may have something up his sleeve, so watch this space. In fact, he's up right after this, I believe.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Here's my constructor for the Producer class in APL. As we have no generics, it selects a concrete type based on a parameter.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Here's one of those concretised C# classes: no business logic at all. Only a class wrapper.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So whilst we have to write a bit of C#, in itself this code contains no business logic, only types.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I've made two concrete types for messages: strings or byte array.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a:p>
        </p:txBody>
      </p:sp>
      <p:sp>
        <p:nvSpPr>
          <p:cNvPr id="87" name="Shape 87"/>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plus representing perhaps the view of the "software engineer" or computer scientist coming to Dyalog without decades of APL. Yeah. We can't all be subject matter experts.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Here's an example of what it looks like from inside Dyalog. To get around the generics thing, I pass in a value, and the code will pick from the set number of concrete types. Ugly, but effective.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Of course, we should be able to pick it up from any Kafka consumer. Here I'm using the most excellent 'kcat' command-line Kafka tool, which I recommend you install if you're dealing with Kafka.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Let's do this.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To wrap this up, Kafka is a battle-hardened, widely deployed, available everywhere data backbone. Fast, scalable, robust, durable.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If you can speak to Kafka, you gain the ability to speak to anything else that can speak to it. It's a force multiplier for cloud applications.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 showed how you can call into the Confluent.Kafka library from Dyalog via a thin wrapper to bypass the generics.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a:p>
        </p:txBody>
      </p:sp>
      <p:sp>
        <p:nvSpPr>
          <p:cNvPr id="92" name="Shape 92"/>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I also dock my windows. </a:t>
            </a:r>
          </a:p>
          <a:p>
            <a:pPr defTabSz="457200">
              <a:lnSpc>
                <a:spcPct val="117999"/>
              </a:lnSpc>
              <a:defRPr sz="2200">
                <a:latin typeface="Helvetica Neue"/>
                <a:ea typeface="Helvetica Neue"/>
                <a:cs typeface="Helvetica Neue"/>
                <a:sym typeface="Helvetica Neue"/>
              </a:defRPr>
            </a:pPr>
          </a:p>
          <a:p>
            <a:pPr defTabSz="457200">
              <a:lnSpc>
                <a:spcPct val="117999"/>
              </a:lnSpc>
              <a:defRPr sz="2200">
                <a:latin typeface="Helvetica Neue"/>
                <a:ea typeface="Helvetica Neue"/>
                <a:cs typeface="Helvetica Neue"/>
                <a:sym typeface="Helvetica Neue"/>
              </a:defRPr>
            </a:pPr>
            <a:r>
              <a:t>Before I joined Dyalog, I worked for many years at IBM, working on the serverless no-sequel database Cloudant. I might talk a bit more about that in a bit.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Shape 98"/>
          <p:cNvSpPr/>
          <p:nvPr>
            <p:ph type="sldImg"/>
          </p:nvPr>
        </p:nvSpPr>
        <p:spPr>
          <a:prstGeom prst="rect">
            <a:avLst/>
          </a:prstGeom>
        </p:spPr>
        <p:txBody>
          <a:bodyPr/>
          <a:lstStyle/>
          <a:p>
            <a:pPr/>
          </a:p>
        </p:txBody>
      </p:sp>
      <p:sp>
        <p:nvSpPr>
          <p:cNvPr id="99" name="Shape 9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Anyway, today I'd like to talk about Kafka. Apache, not Franz.</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hape 103"/>
          <p:cNvSpPr/>
          <p:nvPr>
            <p:ph type="sldImg"/>
          </p:nvPr>
        </p:nvSpPr>
        <p:spPr>
          <a:prstGeom prst="rect">
            <a:avLst/>
          </a:prstGeom>
        </p:spPr>
        <p:txBody>
          <a:bodyPr/>
          <a:lstStyle/>
          <a:p>
            <a:pPr/>
          </a:p>
        </p:txBody>
      </p:sp>
      <p:sp>
        <p:nvSpPr>
          <p:cNvPr id="104" name="Shape 104"/>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I'd like to be upfront about the fact that this talk is not really about APL much. I'll talk about a third-party sprawling system written in Java you might never have heard of, or care much about. However, if you ARE building a cloud-first micro services application, you might just find this useful. If not, I won't be offended if you sneak out.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So what is this Kafka then? It's clearly not a great name for a product. And -- as APLers....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pPr/>
            <a:r>
              <a:t>To paraphrase Tina Turner, why should you even care? We'll return to that.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p:spTree>
      <p:nvGrpSpPr>
        <p:cNvPr id="1" name=""/>
        <p:cNvGrpSpPr/>
        <p:nvPr/>
      </p:nvGrpSpPr>
      <p:grpSpPr>
        <a:xfrm>
          <a:off x="0" y="0"/>
          <a:ext cx="0" cy="0"/>
          <a:chOff x="0" y="0"/>
          <a:chExt cx="0" cy="0"/>
        </a:xfrm>
      </p:grpSpPr>
      <p:sp>
        <p:nvSpPr>
          <p:cNvPr id="15" name="Title"/>
          <p:cNvSpPr txBox="1"/>
          <p:nvPr>
            <p:ph type="title" hasCustomPrompt="1"/>
          </p:nvPr>
        </p:nvSpPr>
        <p:spPr>
          <a:xfrm>
            <a:off x="445059" y="1688052"/>
            <a:ext cx="5073519" cy="1767396"/>
          </a:xfrm>
          <a:prstGeom prst="rect">
            <a:avLst/>
          </a:prstGeom>
        </p:spPr>
        <p:txBody>
          <a:bodyPr anchor="ctr"/>
          <a:lstStyle/>
          <a:p>
            <a:pPr/>
            <a:r>
              <a:t>Title</a:t>
            </a:r>
          </a:p>
        </p:txBody>
      </p:sp>
      <p:sp>
        <p:nvSpPr>
          <p:cNvPr id="16" name="Body Level One…"/>
          <p:cNvSpPr txBox="1"/>
          <p:nvPr>
            <p:ph type="body" sz="quarter" idx="1" hasCustomPrompt="1"/>
          </p:nvPr>
        </p:nvSpPr>
        <p:spPr>
          <a:xfrm>
            <a:off x="445061" y="3741620"/>
            <a:ext cx="5073516" cy="1024110"/>
          </a:xfrm>
          <a:prstGeom prst="rect">
            <a:avLst/>
          </a:prstGeom>
        </p:spPr>
        <p:txBody>
          <a:bodyPr/>
          <a:lstStyle>
            <a:lvl1pPr>
              <a:defRPr i="1" sz="2400"/>
            </a:lvl1pPr>
            <a:lvl2pPr marL="939165" indent="-481965">
              <a:buSzPct val="75000"/>
              <a:buChar char="⬢"/>
              <a:defRPr i="1" sz="2400"/>
            </a:lvl2pPr>
            <a:lvl3pPr marL="1371600" indent="-457200">
              <a:buChar char="⬢"/>
              <a:defRPr i="1" sz="2400"/>
            </a:lvl3pPr>
            <a:lvl4pPr marL="1858736" indent="-487136">
              <a:buChar char="⬢"/>
              <a:defRPr i="1" sz="2400"/>
            </a:lvl4pPr>
            <a:lvl5pPr>
              <a:defRPr i="1" sz="2400"/>
            </a:lvl5pPr>
          </a:lstStyle>
          <a:p>
            <a:pPr/>
            <a:r>
              <a:t>Presenter</a:t>
            </a:r>
          </a:p>
          <a:p>
            <a:pPr lvl="1"/>
            <a:r>
              <a:t/>
            </a:r>
          </a:p>
          <a:p>
            <a:pPr lvl="2"/>
            <a:r>
              <a:t/>
            </a:r>
          </a:p>
          <a:p>
            <a:pPr lvl="3"/>
            <a:r>
              <a:t/>
            </a:r>
          </a:p>
          <a:p>
            <a:pPr lvl="4"/>
            <a:r>
              <a:t/>
            </a:r>
          </a:p>
        </p:txBody>
      </p:sp>
      <p:sp>
        <p:nvSpPr>
          <p:cNvPr id="17" name="Rounded Rectangle 2"/>
          <p:cNvSpPr/>
          <p:nvPr/>
        </p:nvSpPr>
        <p:spPr>
          <a:xfrm>
            <a:off x="8616916" y="51469"/>
            <a:ext cx="405046" cy="270032"/>
          </a:xfrm>
          <a:prstGeom prst="roundRect">
            <a:avLst>
              <a:gd name="adj" fmla="val 16667"/>
            </a:avLst>
          </a:prstGeom>
          <a:solidFill>
            <a:srgbClr val="FFFFFF"/>
          </a:solidFill>
          <a:ln w="12700">
            <a:miter lim="400000"/>
          </a:ln>
        </p:spPr>
        <p:txBody>
          <a:bodyPr lIns="45719" rIns="45719" anchor="ctr"/>
          <a:lstStyle/>
          <a:p>
            <a:pPr algn="ctr">
              <a:defRPr>
                <a:solidFill>
                  <a:srgbClr val="FFFFFF"/>
                </a:solidFill>
              </a:defRPr>
            </a:pPr>
          </a:p>
        </p:txBody>
      </p:sp>
      <p:pic>
        <p:nvPicPr>
          <p:cNvPr id="18" name="Picture 3" descr="Picture 3"/>
          <p:cNvPicPr>
            <a:picLocks noChangeAspect="1"/>
          </p:cNvPicPr>
          <p:nvPr/>
        </p:nvPicPr>
        <p:blipFill>
          <a:blip r:embed="rId2">
            <a:extLst/>
          </a:blip>
          <a:srcRect l="0" t="0" r="223" b="35658"/>
          <a:stretch>
            <a:fillRect/>
          </a:stretch>
        </p:blipFill>
        <p:spPr>
          <a:xfrm>
            <a:off x="534930" y="449453"/>
            <a:ext cx="3017260" cy="653796"/>
          </a:xfrm>
          <a:prstGeom prst="rect">
            <a:avLst/>
          </a:prstGeom>
          <a:ln w="12700">
            <a:miter lim="400000"/>
          </a:ln>
        </p:spPr>
      </p:pic>
      <p:sp>
        <p:nvSpPr>
          <p:cNvPr id="19" name="TextBox 17"/>
          <p:cNvSpPr txBox="1"/>
          <p:nvPr/>
        </p:nvSpPr>
        <p:spPr>
          <a:xfrm>
            <a:off x="490779" y="1127022"/>
            <a:ext cx="4982078"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pc="-20" sz="1600"/>
            </a:lvl1pPr>
          </a:lstStyle>
          <a:p>
            <a:pPr/>
            <a:r>
              <a:t>Elsinore 2023</a:t>
            </a:r>
          </a:p>
        </p:txBody>
      </p:sp>
      <p:pic>
        <p:nvPicPr>
          <p:cNvPr id="20" name="Graphic 10" descr="Graphic 10"/>
          <p:cNvPicPr>
            <a:picLocks noChangeAspect="1"/>
          </p:cNvPicPr>
          <p:nvPr/>
        </p:nvPicPr>
        <p:blipFill>
          <a:blip r:embed="rId3">
            <a:extLst/>
          </a:blip>
          <a:stretch>
            <a:fillRect/>
          </a:stretch>
        </p:blipFill>
        <p:spPr>
          <a:xfrm>
            <a:off x="6356737" y="1558098"/>
            <a:ext cx="1954701" cy="2066185"/>
          </a:xfrm>
          <a:prstGeom prst="rect">
            <a:avLst/>
          </a:prstGeom>
          <a:ln w="12700">
            <a:miter lim="400000"/>
          </a:ln>
        </p:spPr>
      </p:pic>
      <p:sp>
        <p:nvSpPr>
          <p:cNvPr id="21" name="Slide Number"/>
          <p:cNvSpPr txBox="1"/>
          <p:nvPr>
            <p:ph type="sldNum" sz="quarter" idx="2"/>
          </p:nvPr>
        </p:nvSpPr>
        <p:spPr>
          <a:xfrm>
            <a:off x="4419600" y="4619942"/>
            <a:ext cx="2133600" cy="294641"/>
          </a:xfrm>
          <a:prstGeom prst="rect">
            <a:avLst/>
          </a:prstGeom>
        </p:spPr>
        <p:txBody>
          <a:bodyPr/>
          <a:lstStyle>
            <a:lvl1pPr algn="r">
              <a:defRPr sz="1200">
                <a:solidFill>
                  <a:srgbClr val="3B47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8" name="Slide Number"/>
          <p:cNvSpPr txBox="1"/>
          <p:nvPr>
            <p:ph type="sldNum" sz="quarter" idx="2"/>
          </p:nvPr>
        </p:nvSpPr>
        <p:spPr>
          <a:prstGeom prst="rect">
            <a:avLst/>
          </a:prstGeom>
        </p:spPr>
        <p:txBody>
          <a:bodyPr/>
          <a:lstStyle/>
          <a:p>
            <a:pPr/>
            <a:fld id="{86CB4B4D-7CA3-9044-876B-883B54F8677D}" type="slidenum"/>
          </a:p>
        </p:txBody>
      </p:sp>
      <p:sp>
        <p:nvSpPr>
          <p:cNvPr id="29" name="Body Level One…"/>
          <p:cNvSpPr txBox="1"/>
          <p:nvPr>
            <p:ph type="body" sz="quarter" idx="1" hasCustomPrompt="1"/>
          </p:nvPr>
        </p:nvSpPr>
        <p:spPr>
          <a:prstGeom prst="rect">
            <a:avLst/>
          </a:prstGeom>
        </p:spPr>
        <p:txBody>
          <a:bodyPr/>
          <a:lstStyle/>
          <a:p>
            <a:pPr/>
            <a:r>
              <a:t>Space here for code {⍺×⍵}picturesetc.</a:t>
            </a:r>
          </a:p>
          <a:p>
            <a:pPr lvl="1"/>
            <a:r>
              <a:t/>
            </a:r>
          </a:p>
          <a:p>
            <a:pPr lvl="2"/>
            <a:r>
              <a:t/>
            </a:r>
          </a:p>
          <a:p>
            <a:pPr lvl="3"/>
            <a:r>
              <a:t/>
            </a:r>
          </a:p>
          <a:p>
            <a:pPr lvl="4"/>
            <a:r>
              <a:t/>
            </a:r>
          </a:p>
        </p:txBody>
      </p:sp>
      <p:sp>
        <p:nvSpPr>
          <p:cNvPr id="30" name="Title Text"/>
          <p:cNvSpPr txBox="1"/>
          <p:nvPr>
            <p:ph type="title"/>
          </p:nvPr>
        </p:nvSpPr>
        <p:spPr>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7" name="Slide Number"/>
          <p:cNvSpPr txBox="1"/>
          <p:nvPr>
            <p:ph type="sldNum" sz="quarter" idx="2"/>
          </p:nvPr>
        </p:nvSpPr>
        <p:spPr>
          <a:prstGeom prst="rect">
            <a:avLst/>
          </a:prstGeom>
        </p:spPr>
        <p:txBody>
          <a:bodyPr/>
          <a:lstStyle/>
          <a:p>
            <a:pPr/>
            <a:fld id="{86CB4B4D-7CA3-9044-876B-883B54F8677D}" type="slidenum"/>
          </a:p>
        </p:txBody>
      </p:sp>
      <p:sp>
        <p:nvSpPr>
          <p:cNvPr id="38" name="Body Level One…"/>
          <p:cNvSpPr txBox="1"/>
          <p:nvPr>
            <p:ph type="body" sz="half" idx="1"/>
          </p:nvPr>
        </p:nvSpPr>
        <p:spPr>
          <a:xfrm>
            <a:off x="323527" y="1264925"/>
            <a:ext cx="4104000" cy="3242041"/>
          </a:xfrm>
          <a:prstGeom prst="rect">
            <a:avLst/>
          </a:prstGeom>
        </p:spPr>
        <p:txBody>
          <a:bodyPr/>
          <a:lstStyle>
            <a:lvl1pPr marL="458787" indent="-458787">
              <a:buClr>
                <a:schemeClr val="accent4"/>
              </a:buClr>
              <a:buSzPct val="75000"/>
              <a:buChar char="⬢"/>
              <a:defRPr sz="2400"/>
            </a:lvl1pPr>
            <a:lvl2pPr marL="939165" indent="-481965">
              <a:buClr>
                <a:schemeClr val="accent4"/>
              </a:buClr>
              <a:buSzPct val="75000"/>
              <a:buChar char="⬢"/>
              <a:defRPr sz="2400"/>
            </a:lvl2pPr>
            <a:lvl3pPr marL="1371600" indent="-457200">
              <a:buClr>
                <a:schemeClr val="accent4"/>
              </a:buClr>
              <a:buChar char="⬢"/>
              <a:defRPr sz="2400"/>
            </a:lvl3pPr>
            <a:lvl4pPr marL="1858736" indent="-487136">
              <a:buClr>
                <a:schemeClr val="accent4"/>
              </a:buClr>
              <a:buChar char="⬢"/>
              <a:defRPr sz="2400"/>
            </a:lvl4pPr>
            <a:lvl5pPr>
              <a:buClr>
                <a:schemeClr val="accent4"/>
              </a:buClr>
              <a:buFont typeface="Wingdings 2"/>
              <a:defRPr sz="2400"/>
            </a:lvl5pPr>
          </a:lstStyle>
          <a:p>
            <a:pPr/>
            <a:r>
              <a:t>Body Level One</a:t>
            </a:r>
          </a:p>
          <a:p>
            <a:pPr lvl="1"/>
            <a:r>
              <a:t>Body Level Two</a:t>
            </a:r>
          </a:p>
          <a:p>
            <a:pPr lvl="2"/>
            <a:r>
              <a:t>Body Level Three</a:t>
            </a:r>
          </a:p>
          <a:p>
            <a:pPr lvl="3"/>
            <a:r>
              <a:t>Body Level Four</a:t>
            </a:r>
          </a:p>
          <a:p>
            <a:pPr lvl="4"/>
            <a:r>
              <a:t>Body Level Five</a:t>
            </a:r>
          </a:p>
        </p:txBody>
      </p:sp>
      <p:sp>
        <p:nvSpPr>
          <p:cNvPr id="39" name="Title Text"/>
          <p:cNvSpPr txBox="1"/>
          <p:nvPr>
            <p:ph type="title"/>
          </p:nvPr>
        </p:nvSpPr>
        <p:spPr>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46" name="Content Placeholder 2"/>
          <p:cNvSpPr txBox="1"/>
          <p:nvPr/>
        </p:nvSpPr>
        <p:spPr>
          <a:xfrm>
            <a:off x="756572" y="4745354"/>
            <a:ext cx="6975200" cy="3981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80000"/>
              </a:lnSpc>
              <a:defRPr sz="1600">
                <a:solidFill>
                  <a:schemeClr val="accent2"/>
                </a:solidFill>
              </a:defRPr>
            </a:lvl1pPr>
          </a:lstStyle>
          <a:p>
            <a:pPr/>
            <a:r>
              <a:t>View&gt;Master Views&gt;Slide Master then [PgUp] to edit title!</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
        <p:nvSpPr>
          <p:cNvPr id="48" name="Straight Connector 11"/>
          <p:cNvSpPr/>
          <p:nvPr/>
        </p:nvSpPr>
        <p:spPr>
          <a:xfrm>
            <a:off x="0" y="4700092"/>
            <a:ext cx="9144000" cy="1"/>
          </a:xfrm>
          <a:prstGeom prst="line">
            <a:avLst/>
          </a:prstGeom>
          <a:ln w="28575">
            <a:solidFill>
              <a:schemeClr val="accent2"/>
            </a:solidFill>
          </a:ln>
        </p:spPr>
        <p:txBody>
          <a:bodyPr lIns="45719" rIns="45719"/>
          <a:lstStyle/>
          <a:p>
            <a:pPr/>
          </a:p>
        </p:txBody>
      </p:sp>
      <p:sp>
        <p:nvSpPr>
          <p:cNvPr id="49" name="Trapezoid 3"/>
          <p:cNvSpPr/>
          <p:nvPr/>
        </p:nvSpPr>
        <p:spPr>
          <a:xfrm>
            <a:off x="8365253" y="4657725"/>
            <a:ext cx="228140" cy="86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138" y="0"/>
                </a:lnTo>
                <a:lnTo>
                  <a:pt x="20462" y="0"/>
                </a:lnTo>
                <a:lnTo>
                  <a:pt x="21600" y="21600"/>
                </a:lnTo>
                <a:close/>
              </a:path>
            </a:pathLst>
          </a:custGeom>
          <a:solidFill>
            <a:srgbClr val="FFFFFF"/>
          </a:solidFill>
          <a:ln w="12700">
            <a:miter lim="400000"/>
          </a:ln>
        </p:spPr>
        <p:txBody>
          <a:bodyPr lIns="45719" rIns="45719" anchor="ctr"/>
          <a:lstStyle/>
          <a:p>
            <a:pPr algn="ctr">
              <a:defRPr>
                <a:solidFill>
                  <a:srgbClr val="FFFFFF"/>
                </a:solidFill>
              </a:defRPr>
            </a:pPr>
          </a:p>
        </p:txBody>
      </p:sp>
      <p:pic>
        <p:nvPicPr>
          <p:cNvPr id="50" name="Graphic 10" descr="Graphic 10"/>
          <p:cNvPicPr>
            <a:picLocks noChangeAspect="1"/>
          </p:cNvPicPr>
          <p:nvPr/>
        </p:nvPicPr>
        <p:blipFill>
          <a:blip r:embed="rId2">
            <a:extLst/>
          </a:blip>
          <a:stretch>
            <a:fillRect/>
          </a:stretch>
        </p:blipFill>
        <p:spPr>
          <a:xfrm>
            <a:off x="8051006" y="4151045"/>
            <a:ext cx="852471" cy="901090"/>
          </a:xfrm>
          <a:prstGeom prst="rect">
            <a:avLst/>
          </a:prstGeom>
          <a:ln w="12700">
            <a:miter lim="400000"/>
          </a:ln>
        </p:spPr>
      </p:pic>
      <p:sp>
        <p:nvSpPr>
          <p:cNvPr id="51" name="Body Level One…"/>
          <p:cNvSpPr txBox="1"/>
          <p:nvPr>
            <p:ph type="body" sz="quarter" idx="1" hasCustomPrompt="1"/>
          </p:nvPr>
        </p:nvSpPr>
        <p:spPr>
          <a:xfrm>
            <a:off x="7533023" y="0"/>
            <a:ext cx="1610977" cy="1036320"/>
          </a:xfrm>
          <a:prstGeom prst="rect">
            <a:avLst/>
          </a:prstGeom>
        </p:spPr>
        <p:txBody>
          <a:bodyPr anchor="ctr"/>
          <a:lstStyle>
            <a:lvl1pPr algn="ctr">
              <a:defRPr sz="1200"/>
            </a:lvl1pPr>
            <a:lvl2pPr marL="698182" indent="-240982" algn="ctr">
              <a:buSzPct val="75000"/>
              <a:buChar char="⬢"/>
              <a:defRPr sz="1200"/>
            </a:lvl2pPr>
            <a:lvl3pPr marL="1143000" indent="-228600" algn="ctr">
              <a:buChar char="⬢"/>
              <a:defRPr sz="1200"/>
            </a:lvl3pPr>
            <a:lvl4pPr marL="1615168" indent="-243568" algn="ctr">
              <a:buChar char="⬢"/>
              <a:defRPr sz="1200"/>
            </a:lvl4pPr>
            <a:lvl5pPr algn="ctr">
              <a:defRPr sz="1200"/>
            </a:lvl5pPr>
          </a:lstStyle>
          <a:p>
            <a:pPr/>
            <a:r>
              <a:t>PICinPIC WILL SHOW HERE, CONTENT COULD BE OBSCURED.(invisible box)</a:t>
            </a:r>
          </a:p>
          <a:p>
            <a:pPr lvl="1"/>
            <a:r>
              <a:t/>
            </a:r>
          </a:p>
          <a:p>
            <a:pPr lvl="2"/>
            <a:r>
              <a:t/>
            </a:r>
          </a:p>
          <a:p>
            <a:pPr lvl="3"/>
            <a:r>
              <a:t/>
            </a:r>
          </a:p>
          <a:p>
            <a:pPr lvl="4"/>
            <a:r>
              <a:t/>
            </a:r>
          </a:p>
        </p:txBody>
      </p:sp>
      <p:sp>
        <p:nvSpPr>
          <p:cNvPr id="52" name="Title Text"/>
          <p:cNvSpPr txBox="1"/>
          <p:nvPr>
            <p:ph type="title"/>
          </p:nvPr>
        </p:nvSpPr>
        <p:spPr>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9" name="Slide Number"/>
          <p:cNvSpPr txBox="1"/>
          <p:nvPr>
            <p:ph type="sldNum" sz="quarter" idx="2"/>
          </p:nvPr>
        </p:nvSpPr>
        <p:spPr>
          <a:prstGeom prst="rect">
            <a:avLst/>
          </a:prstGeom>
        </p:spPr>
        <p:txBody>
          <a:bodyPr/>
          <a:lstStyle/>
          <a:p>
            <a:pPr/>
            <a:fld id="{86CB4B4D-7CA3-9044-876B-883B54F8677D}" type="slidenum"/>
          </a:p>
        </p:txBody>
      </p:sp>
      <p:sp>
        <p:nvSpPr>
          <p:cNvPr id="60" name="Body Level One…"/>
          <p:cNvSpPr txBox="1"/>
          <p:nvPr>
            <p:ph type="body" sz="quarter" idx="1" hasCustomPrompt="1"/>
          </p:nvPr>
        </p:nvSpPr>
        <p:spPr>
          <a:xfrm>
            <a:off x="7533023" y="0"/>
            <a:ext cx="1610977" cy="1036320"/>
          </a:xfrm>
          <a:prstGeom prst="rect">
            <a:avLst/>
          </a:prstGeom>
        </p:spPr>
        <p:txBody>
          <a:bodyPr anchor="ctr"/>
          <a:lstStyle>
            <a:lvl1pPr algn="ctr">
              <a:defRPr sz="1200"/>
            </a:lvl1pPr>
            <a:lvl2pPr marL="698182" indent="-240982" algn="ctr">
              <a:buSzPct val="75000"/>
              <a:buChar char="⬢"/>
              <a:defRPr sz="1200"/>
            </a:lvl2pPr>
            <a:lvl3pPr marL="1143000" indent="-228600" algn="ctr">
              <a:buChar char="⬢"/>
              <a:defRPr sz="1200"/>
            </a:lvl3pPr>
            <a:lvl4pPr marL="1615168" indent="-243568" algn="ctr">
              <a:buChar char="⬢"/>
              <a:defRPr sz="1200"/>
            </a:lvl4pPr>
            <a:lvl5pPr algn="ctr">
              <a:defRPr sz="1200"/>
            </a:lvl5pPr>
          </a:lstStyle>
          <a:p>
            <a:pPr/>
            <a:r>
              <a:t>PICinPIC WILL SHOW HERE, CONTENT COULD BE OBSCURED.(invisible box)</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Content Placeholder 2"/>
          <p:cNvSpPr txBox="1"/>
          <p:nvPr/>
        </p:nvSpPr>
        <p:spPr>
          <a:xfrm>
            <a:off x="756572" y="4745354"/>
            <a:ext cx="6975200" cy="3981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80000"/>
              </a:lnSpc>
              <a:defRPr sz="1600">
                <a:solidFill>
                  <a:schemeClr val="accent2"/>
                </a:solidFill>
              </a:defRPr>
            </a:lvl1pPr>
          </a:lstStyle>
          <a:p>
            <a:pPr/>
            <a:r>
              <a:t>Something about Kafka</a:t>
            </a:r>
          </a:p>
        </p:txBody>
      </p:sp>
      <p:sp>
        <p:nvSpPr>
          <p:cNvPr id="3" name="Slide Number"/>
          <p:cNvSpPr txBox="1"/>
          <p:nvPr>
            <p:ph type="sldNum" sz="quarter" idx="2"/>
          </p:nvPr>
        </p:nvSpPr>
        <p:spPr>
          <a:xfrm>
            <a:off x="45719" y="4764629"/>
            <a:ext cx="327661" cy="358141"/>
          </a:xfrm>
          <a:prstGeom prst="rect">
            <a:avLst/>
          </a:prstGeom>
          <a:ln w="12700">
            <a:miter lim="400000"/>
          </a:ln>
        </p:spPr>
        <p:txBody>
          <a:bodyPr wrap="none" lIns="45719" rIns="45719" anchor="ctr">
            <a:spAutoFit/>
          </a:bodyPr>
          <a:lstStyle>
            <a:lvl1pPr>
              <a:defRPr sz="1600">
                <a:solidFill>
                  <a:schemeClr val="accent1"/>
                </a:solidFill>
              </a:defRPr>
            </a:lvl1pPr>
          </a:lstStyle>
          <a:p>
            <a:pPr/>
            <a:fld id="{86CB4B4D-7CA3-9044-876B-883B54F8677D}" type="slidenum"/>
          </a:p>
        </p:txBody>
      </p:sp>
      <p:sp>
        <p:nvSpPr>
          <p:cNvPr id="4" name="Straight Connector 11"/>
          <p:cNvSpPr/>
          <p:nvPr/>
        </p:nvSpPr>
        <p:spPr>
          <a:xfrm>
            <a:off x="0" y="4700092"/>
            <a:ext cx="9144000" cy="1"/>
          </a:xfrm>
          <a:prstGeom prst="line">
            <a:avLst/>
          </a:prstGeom>
          <a:ln w="28575">
            <a:solidFill>
              <a:schemeClr val="accent2"/>
            </a:solidFill>
          </a:ln>
        </p:spPr>
        <p:txBody>
          <a:bodyPr lIns="45719" rIns="45719"/>
          <a:lstStyle/>
          <a:p>
            <a:pPr/>
          </a:p>
        </p:txBody>
      </p:sp>
      <p:sp>
        <p:nvSpPr>
          <p:cNvPr id="5" name="Trapezoid 3"/>
          <p:cNvSpPr/>
          <p:nvPr/>
        </p:nvSpPr>
        <p:spPr>
          <a:xfrm>
            <a:off x="8365253" y="4657725"/>
            <a:ext cx="228140" cy="86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138" y="0"/>
                </a:lnTo>
                <a:lnTo>
                  <a:pt x="20462" y="0"/>
                </a:lnTo>
                <a:lnTo>
                  <a:pt x="21600" y="21600"/>
                </a:lnTo>
                <a:close/>
              </a:path>
            </a:pathLst>
          </a:custGeom>
          <a:solidFill>
            <a:srgbClr val="FFFFFF"/>
          </a:solidFill>
          <a:ln w="12700">
            <a:miter lim="400000"/>
          </a:ln>
        </p:spPr>
        <p:txBody>
          <a:bodyPr lIns="45719" rIns="45719" anchor="ctr"/>
          <a:lstStyle/>
          <a:p>
            <a:pPr algn="ctr">
              <a:defRPr>
                <a:solidFill>
                  <a:srgbClr val="FFFFFF"/>
                </a:solidFill>
              </a:defRPr>
            </a:pPr>
          </a:p>
        </p:txBody>
      </p:sp>
      <p:pic>
        <p:nvPicPr>
          <p:cNvPr id="6" name="Graphic 10" descr="Graphic 10"/>
          <p:cNvPicPr>
            <a:picLocks noChangeAspect="1"/>
          </p:cNvPicPr>
          <p:nvPr/>
        </p:nvPicPr>
        <p:blipFill>
          <a:blip r:embed="rId2">
            <a:extLst/>
          </a:blip>
          <a:stretch>
            <a:fillRect/>
          </a:stretch>
        </p:blipFill>
        <p:spPr>
          <a:xfrm>
            <a:off x="8051006" y="4151045"/>
            <a:ext cx="852471" cy="901090"/>
          </a:xfrm>
          <a:prstGeom prst="rect">
            <a:avLst/>
          </a:prstGeom>
          <a:ln w="12700">
            <a:miter lim="400000"/>
          </a:ln>
        </p:spPr>
      </p:pic>
      <p:sp>
        <p:nvSpPr>
          <p:cNvPr id="7" name="Body Level One…"/>
          <p:cNvSpPr txBox="1"/>
          <p:nvPr>
            <p:ph type="body" idx="1" hasCustomPrompt="1"/>
          </p:nvPr>
        </p:nvSpPr>
        <p:spPr>
          <a:xfrm>
            <a:off x="6723925" y="1264925"/>
            <a:ext cx="2127976" cy="324203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Space here for code {⍺×⍵}picturesetc.</a:t>
            </a:r>
          </a:p>
          <a:p>
            <a:pPr lvl="1"/>
            <a:r>
              <a:t/>
            </a:r>
          </a:p>
          <a:p>
            <a:pPr lvl="2"/>
            <a:r>
              <a:t/>
            </a:r>
          </a:p>
          <a:p>
            <a:pPr lvl="3"/>
            <a:r>
              <a:t/>
            </a:r>
          </a:p>
          <a:p>
            <a:pPr lvl="4"/>
            <a:r>
              <a:t/>
            </a:r>
          </a:p>
        </p:txBody>
      </p:sp>
      <p:sp>
        <p:nvSpPr>
          <p:cNvPr id="8" name="Title Text"/>
          <p:cNvSpPr txBox="1"/>
          <p:nvPr>
            <p:ph type="title"/>
          </p:nvPr>
        </p:nvSpPr>
        <p:spPr>
          <a:xfrm>
            <a:off x="323527" y="267656"/>
            <a:ext cx="7005528" cy="685536"/>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1pPr>
      <a:lvl2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2pPr>
      <a:lvl3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3pPr>
      <a:lvl4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4pPr>
      <a:lvl5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5pPr>
      <a:lvl6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6pPr>
      <a:lvl7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7pPr>
      <a:lvl8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8pPr>
      <a:lvl9pPr marL="0" marR="0" indent="0" algn="l" defTabSz="914400" rtl="0" latinLnBrk="0">
        <a:lnSpc>
          <a:spcPct val="100000"/>
        </a:lnSpc>
        <a:spcBef>
          <a:spcPts val="0"/>
        </a:spcBef>
        <a:spcAft>
          <a:spcPts val="0"/>
        </a:spcAft>
        <a:buClrTx/>
        <a:buSzTx/>
        <a:buFontTx/>
        <a:buNone/>
        <a:tabLst/>
        <a:defRPr b="0" baseline="0" cap="none" i="0" spc="0" strike="noStrike" sz="3600" u="none">
          <a:solidFill>
            <a:srgbClr val="3B475E"/>
          </a:solidFill>
          <a:uFillTx/>
          <a:latin typeface="+mn-lt"/>
          <a:ea typeface="+mn-ea"/>
          <a:cs typeface="+mn-cs"/>
          <a:sym typeface="Sarabun Regular"/>
        </a:defRPr>
      </a:lvl9pPr>
    </p:titleStyle>
    <p:bodyStyle>
      <a:lvl1pPr marL="0" marR="0" indent="0" algn="l" defTabSz="914400" rtl="0" latinLnBrk="0">
        <a:lnSpc>
          <a:spcPct val="100000"/>
        </a:lnSpc>
        <a:spcBef>
          <a:spcPts val="1200"/>
        </a:spcBef>
        <a:spcAft>
          <a:spcPts val="0"/>
        </a:spcAft>
        <a:buClrTx/>
        <a:buSzTx/>
        <a:buFontTx/>
        <a:buNone/>
        <a:tabLst/>
        <a:defRPr b="0" baseline="0" cap="none" i="0" spc="0" strike="noStrike" sz="1800" u="none">
          <a:solidFill>
            <a:srgbClr val="3B475E"/>
          </a:solidFill>
          <a:uFillTx/>
          <a:latin typeface="+mn-lt"/>
          <a:ea typeface="+mn-ea"/>
          <a:cs typeface="+mn-cs"/>
          <a:sym typeface="Sarabun Regular"/>
        </a:defRPr>
      </a:lvl1pPr>
      <a:lvl2pPr marL="681989" marR="0" indent="-320039" algn="l" defTabSz="914400" rtl="0" latinLnBrk="0">
        <a:lnSpc>
          <a:spcPct val="100000"/>
        </a:lnSpc>
        <a:spcBef>
          <a:spcPts val="1200"/>
        </a:spcBef>
        <a:spcAft>
          <a:spcPts val="0"/>
        </a:spcAft>
        <a:buClrTx/>
        <a:buSzPct val="60000"/>
        <a:buFontTx/>
        <a:buChar char="o"/>
        <a:tabLst/>
        <a:defRPr b="0" baseline="0" cap="none" i="0" spc="0" strike="noStrike" sz="1800" u="none">
          <a:solidFill>
            <a:srgbClr val="3B475E"/>
          </a:solidFill>
          <a:uFillTx/>
          <a:latin typeface="+mn-lt"/>
          <a:ea typeface="+mn-ea"/>
          <a:cs typeface="+mn-cs"/>
          <a:sym typeface="Sarabun Regular"/>
        </a:defRPr>
      </a:lvl2pPr>
      <a:lvl3pPr marL="1079500" marR="0" indent="-361950" algn="l" defTabSz="914400" rtl="0" latinLnBrk="0">
        <a:lnSpc>
          <a:spcPct val="100000"/>
        </a:lnSpc>
        <a:spcBef>
          <a:spcPts val="1200"/>
        </a:spcBef>
        <a:spcAft>
          <a:spcPts val="0"/>
        </a:spcAft>
        <a:buClrTx/>
        <a:buSzPct val="75000"/>
        <a:buFontTx/>
        <a:buChar char="▪"/>
        <a:tabLst/>
        <a:defRPr b="0" baseline="0" cap="none" i="0" spc="0" strike="noStrike" sz="1800" u="none">
          <a:solidFill>
            <a:srgbClr val="3B475E"/>
          </a:solidFill>
          <a:uFillTx/>
          <a:latin typeface="+mn-lt"/>
          <a:ea typeface="+mn-ea"/>
          <a:cs typeface="+mn-cs"/>
          <a:sym typeface="Sarabun Regular"/>
        </a:defRPr>
      </a:lvl3pPr>
      <a:lvl4pPr marL="1534659" marR="0" indent="-455159" algn="l" defTabSz="914400" rtl="0" latinLnBrk="0">
        <a:lnSpc>
          <a:spcPct val="100000"/>
        </a:lnSpc>
        <a:spcBef>
          <a:spcPts val="1200"/>
        </a:spcBef>
        <a:spcAft>
          <a:spcPts val="0"/>
        </a:spcAft>
        <a:buClrTx/>
        <a:buSzPct val="75000"/>
        <a:buFontTx/>
        <a:buChar char="–"/>
        <a:tabLst/>
        <a:defRPr b="0" baseline="0" cap="none" i="0" spc="0" strike="noStrike" sz="1800" u="none">
          <a:solidFill>
            <a:srgbClr val="3B475E"/>
          </a:solidFill>
          <a:uFillTx/>
          <a:latin typeface="+mn-lt"/>
          <a:ea typeface="+mn-ea"/>
          <a:cs typeface="+mn-cs"/>
          <a:sym typeface="Sarabun Regular"/>
        </a:defRPr>
      </a:lvl4pPr>
      <a:lvl5pPr marL="0" marR="0" indent="1828800" algn="l" defTabSz="914400" rtl="0" latinLnBrk="0">
        <a:lnSpc>
          <a:spcPct val="100000"/>
        </a:lnSpc>
        <a:spcBef>
          <a:spcPts val="1200"/>
        </a:spcBef>
        <a:spcAft>
          <a:spcPts val="0"/>
        </a:spcAft>
        <a:buClrTx/>
        <a:buSzTx/>
        <a:buFontTx/>
        <a:buNone/>
        <a:tabLst/>
        <a:defRPr b="0" baseline="0" cap="none" i="0" spc="0" strike="noStrike" sz="1800" u="none">
          <a:solidFill>
            <a:srgbClr val="3B475E"/>
          </a:solidFill>
          <a:uFillTx/>
          <a:latin typeface="+mn-lt"/>
          <a:ea typeface="+mn-ea"/>
          <a:cs typeface="+mn-cs"/>
          <a:sym typeface="Sarabun Regular"/>
        </a:defRPr>
      </a:lvl5pPr>
      <a:lvl6pPr marL="2491739" marR="0" indent="-205739" algn="l" defTabSz="914400" rtl="0" latinLnBrk="0">
        <a:lnSpc>
          <a:spcPct val="100000"/>
        </a:lnSpc>
        <a:spcBef>
          <a:spcPts val="1200"/>
        </a:spcBef>
        <a:spcAft>
          <a:spcPts val="0"/>
        </a:spcAft>
        <a:buClrTx/>
        <a:buSzPct val="100000"/>
        <a:buFontTx/>
        <a:buChar char="•"/>
        <a:tabLst/>
        <a:defRPr b="0" baseline="0" cap="none" i="0" spc="0" strike="noStrike" sz="1800" u="none">
          <a:solidFill>
            <a:srgbClr val="3B475E"/>
          </a:solidFill>
          <a:uFillTx/>
          <a:latin typeface="+mn-lt"/>
          <a:ea typeface="+mn-ea"/>
          <a:cs typeface="+mn-cs"/>
          <a:sym typeface="Sarabun Regular"/>
        </a:defRPr>
      </a:lvl6pPr>
      <a:lvl7pPr marL="2948939" marR="0" indent="-205739" algn="l" defTabSz="914400" rtl="0" latinLnBrk="0">
        <a:lnSpc>
          <a:spcPct val="100000"/>
        </a:lnSpc>
        <a:spcBef>
          <a:spcPts val="1200"/>
        </a:spcBef>
        <a:spcAft>
          <a:spcPts val="0"/>
        </a:spcAft>
        <a:buClrTx/>
        <a:buSzPct val="100000"/>
        <a:buFontTx/>
        <a:buChar char="•"/>
        <a:tabLst/>
        <a:defRPr b="0" baseline="0" cap="none" i="0" spc="0" strike="noStrike" sz="1800" u="none">
          <a:solidFill>
            <a:srgbClr val="3B475E"/>
          </a:solidFill>
          <a:uFillTx/>
          <a:latin typeface="+mn-lt"/>
          <a:ea typeface="+mn-ea"/>
          <a:cs typeface="+mn-cs"/>
          <a:sym typeface="Sarabun Regular"/>
        </a:defRPr>
      </a:lvl7pPr>
      <a:lvl8pPr marL="3406140" marR="0" indent="-205740" algn="l" defTabSz="914400" rtl="0" latinLnBrk="0">
        <a:lnSpc>
          <a:spcPct val="100000"/>
        </a:lnSpc>
        <a:spcBef>
          <a:spcPts val="1200"/>
        </a:spcBef>
        <a:spcAft>
          <a:spcPts val="0"/>
        </a:spcAft>
        <a:buClrTx/>
        <a:buSzPct val="100000"/>
        <a:buFontTx/>
        <a:buChar char="•"/>
        <a:tabLst/>
        <a:defRPr b="0" baseline="0" cap="none" i="0" spc="0" strike="noStrike" sz="1800" u="none">
          <a:solidFill>
            <a:srgbClr val="3B475E"/>
          </a:solidFill>
          <a:uFillTx/>
          <a:latin typeface="+mn-lt"/>
          <a:ea typeface="+mn-ea"/>
          <a:cs typeface="+mn-cs"/>
          <a:sym typeface="Sarabun Regular"/>
        </a:defRPr>
      </a:lvl8pPr>
      <a:lvl9pPr marL="3863340" marR="0" indent="-205740" algn="l" defTabSz="914400" rtl="0" latinLnBrk="0">
        <a:lnSpc>
          <a:spcPct val="100000"/>
        </a:lnSpc>
        <a:spcBef>
          <a:spcPts val="1200"/>
        </a:spcBef>
        <a:spcAft>
          <a:spcPts val="0"/>
        </a:spcAft>
        <a:buClrTx/>
        <a:buSzPct val="100000"/>
        <a:buFontTx/>
        <a:buChar char="•"/>
        <a:tabLst/>
        <a:defRPr b="0" baseline="0" cap="none" i="0" spc="0" strike="noStrike" sz="1800" u="none">
          <a:solidFill>
            <a:srgbClr val="3B475E"/>
          </a:solidFill>
          <a:uFillTx/>
          <a:latin typeface="+mn-lt"/>
          <a:ea typeface="+mn-ea"/>
          <a:cs typeface="+mn-cs"/>
          <a:sym typeface="Sarabun Regular"/>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1pPr>
      <a:lvl2pPr marL="0" marR="0" indent="4572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2pPr>
      <a:lvl3pPr marL="0" marR="0" indent="9144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3pPr>
      <a:lvl4pPr marL="0" marR="0" indent="13716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4pPr>
      <a:lvl5pPr marL="0" marR="0" indent="18288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5pPr>
      <a:lvl6pPr marL="0" marR="0" indent="22860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6pPr>
      <a:lvl7pPr marL="0" marR="0" indent="27432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7pPr>
      <a:lvl8pPr marL="0" marR="0" indent="32004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8pPr>
      <a:lvl9pPr marL="0" marR="0" indent="3657600" algn="l" defTabSz="9144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Sarabun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gif"/><Relationship Id="rId4" Type="http://schemas.openxmlformats.org/officeDocument/2006/relationships/image" Target="../media/image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 name="Title 1"/>
          <p:cNvSpPr txBox="1"/>
          <p:nvPr>
            <p:ph type="title"/>
          </p:nvPr>
        </p:nvSpPr>
        <p:spPr>
          <a:xfrm>
            <a:off x="445059" y="1688052"/>
            <a:ext cx="5073519" cy="1767396"/>
          </a:xfrm>
          <a:prstGeom prst="rect">
            <a:avLst/>
          </a:prstGeom>
        </p:spPr>
        <p:txBody>
          <a:bodyPr/>
          <a:lstStyle/>
          <a:p>
            <a:pPr/>
            <a:r>
              <a:t>Something about Kafka</a:t>
            </a:r>
          </a:p>
        </p:txBody>
      </p:sp>
      <p:sp>
        <p:nvSpPr>
          <p:cNvPr id="70" name="Text Placeholder 2"/>
          <p:cNvSpPr txBox="1"/>
          <p:nvPr>
            <p:ph type="body" sz="quarter" idx="1"/>
          </p:nvPr>
        </p:nvSpPr>
        <p:spPr>
          <a:xfrm>
            <a:off x="445061" y="3741620"/>
            <a:ext cx="5073516" cy="1024110"/>
          </a:xfrm>
          <a:prstGeom prst="rect">
            <a:avLst/>
          </a:prstGeom>
        </p:spPr>
        <p:txBody>
          <a:bodyPr/>
          <a:lstStyle/>
          <a:p>
            <a:pPr/>
            <a:r>
              <a:t>Stefan Krüger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 name="Apache Kafka is a distributed event store and stream-processing platform.…"/>
          <p:cNvSpPr txBox="1"/>
          <p:nvPr/>
        </p:nvSpPr>
        <p:spPr>
          <a:xfrm>
            <a:off x="979286" y="2082800"/>
            <a:ext cx="7445503" cy="977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a:solidFill>
                  <a:srgbClr val="000000"/>
                </a:solidFill>
              </a:defRPr>
            </a:pPr>
            <a:r>
              <a:t>Apache Kafka is a distributed event store and stream-processing platform. </a:t>
            </a:r>
          </a:p>
          <a:p>
            <a:pPr defTabSz="457200">
              <a:defRPr>
                <a:solidFill>
                  <a:srgbClr val="000000"/>
                </a:solidFill>
              </a:defRPr>
            </a:pPr>
            <a:r>
              <a:t>It provides a unified, high-throughput, low-latency platform for handling </a:t>
            </a:r>
          </a:p>
          <a:p>
            <a:pPr defTabSz="457200">
              <a:defRPr>
                <a:solidFill>
                  <a:srgbClr val="000000"/>
                </a:solidFill>
              </a:defRPr>
            </a:pPr>
            <a:r>
              <a:t>real-time data feeds.</a:t>
            </a:r>
          </a:p>
        </p:txBody>
      </p:sp>
      <p:sp>
        <p:nvSpPr>
          <p:cNvPr id="118" name="“"/>
          <p:cNvSpPr txBox="1"/>
          <p:nvPr/>
        </p:nvSpPr>
        <p:spPr>
          <a:xfrm>
            <a:off x="598082" y="1452139"/>
            <a:ext cx="627026" cy="1297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825500">
              <a:defRPr sz="7300">
                <a:solidFill>
                  <a:srgbClr val="000000"/>
                </a:solidFill>
                <a:latin typeface="Sarabun Bold"/>
                <a:ea typeface="Sarabun Bold"/>
                <a:cs typeface="Sarabun Bold"/>
                <a:sym typeface="Sarabun Bold"/>
              </a:defRPr>
            </a:lvl1pPr>
          </a:lstStyle>
          <a:p>
            <a:pPr/>
            <a:r>
              <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 name="It's a message queue"/>
          <p:cNvSpPr txBox="1"/>
          <p:nvPr/>
        </p:nvSpPr>
        <p:spPr>
          <a:xfrm>
            <a:off x="2465501" y="2233929"/>
            <a:ext cx="4212998"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It's a message queue</a:t>
            </a:r>
          </a:p>
        </p:txBody>
      </p:sp>
      <p:grpSp>
        <p:nvGrpSpPr>
          <p:cNvPr id="126" name="Group"/>
          <p:cNvGrpSpPr/>
          <p:nvPr/>
        </p:nvGrpSpPr>
        <p:grpSpPr>
          <a:xfrm>
            <a:off x="3160894" y="841793"/>
            <a:ext cx="2614816" cy="1701672"/>
            <a:chOff x="0" y="0"/>
            <a:chExt cx="2614815" cy="1701670"/>
          </a:xfrm>
        </p:grpSpPr>
        <p:sp>
          <p:nvSpPr>
            <p:cNvPr id="124" name="not just"/>
            <p:cNvSpPr txBox="1"/>
            <p:nvPr/>
          </p:nvSpPr>
          <p:spPr>
            <a:xfrm rot="21143588">
              <a:off x="956099" y="104325"/>
              <a:ext cx="1621131" cy="675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3600"/>
              </a:lvl1pPr>
            </a:lstStyle>
            <a:p>
              <a:pPr/>
              <a:r>
                <a:t>not just</a:t>
              </a:r>
            </a:p>
          </p:txBody>
        </p:sp>
        <p:sp>
          <p:nvSpPr>
            <p:cNvPr id="127" name="Connection Line"/>
            <p:cNvSpPr/>
            <p:nvPr/>
          </p:nvSpPr>
          <p:spPr>
            <a:xfrm>
              <a:off x="0" y="668251"/>
              <a:ext cx="866028" cy="1033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481" y="10352"/>
                    <a:pt x="9681" y="3152"/>
                    <a:pt x="21600" y="0"/>
                  </a:cubicBezTo>
                </a:path>
              </a:pathLst>
            </a:custGeom>
            <a:noFill/>
            <a:ln w="25400" cap="flat">
              <a:solidFill>
                <a:schemeClr val="accent1"/>
              </a:solidFill>
              <a:prstDash val="solid"/>
              <a:round/>
              <a:headEnd type="triangle" w="med" len="med"/>
            </a:ln>
            <a:effectLst>
              <a:outerShdw sx="100000" sy="100000" kx="0" ky="0" algn="b" rotWithShape="0" blurRad="38100" dist="20000" dir="5400000">
                <a:srgbClr val="000000">
                  <a:alpha val="38000"/>
                </a:srgbClr>
              </a:outerShdw>
            </a:effectLst>
          </p:spPr>
          <p:txBody>
            <a:bodyPr/>
            <a:lstStyle/>
            <a:p>
              <a:pPr/>
            </a:p>
          </p:txBody>
        </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 name="It's a distributed streaming platform"/>
          <p:cNvSpPr txBox="1"/>
          <p:nvPr/>
        </p:nvSpPr>
        <p:spPr>
          <a:xfrm>
            <a:off x="957884" y="2233929"/>
            <a:ext cx="7228232"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It's a distributed streaming platform</a:t>
            </a:r>
          </a:p>
        </p:txBody>
      </p:sp>
      <p:grpSp>
        <p:nvGrpSpPr>
          <p:cNvPr id="135" name="Group"/>
          <p:cNvGrpSpPr/>
          <p:nvPr/>
        </p:nvGrpSpPr>
        <p:grpSpPr>
          <a:xfrm>
            <a:off x="1999723" y="831444"/>
            <a:ext cx="2692309" cy="1712021"/>
            <a:chOff x="0" y="0"/>
            <a:chExt cx="2692308" cy="1712019"/>
          </a:xfrm>
        </p:grpSpPr>
        <p:sp>
          <p:nvSpPr>
            <p:cNvPr id="133" name="pub-sub"/>
            <p:cNvSpPr txBox="1"/>
            <p:nvPr/>
          </p:nvSpPr>
          <p:spPr>
            <a:xfrm rot="21143588">
              <a:off x="955755" y="109500"/>
              <a:ext cx="1699312" cy="675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3600"/>
              </a:lvl1pPr>
            </a:lstStyle>
            <a:p>
              <a:pPr/>
              <a:r>
                <a:t>pub-sub</a:t>
              </a:r>
            </a:p>
          </p:txBody>
        </p:sp>
        <p:sp>
          <p:nvSpPr>
            <p:cNvPr id="136" name="Connection Line"/>
            <p:cNvSpPr/>
            <p:nvPr/>
          </p:nvSpPr>
          <p:spPr>
            <a:xfrm>
              <a:off x="0" y="678601"/>
              <a:ext cx="866028" cy="1033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481" y="10352"/>
                    <a:pt x="9681" y="3152"/>
                    <a:pt x="21600" y="0"/>
                  </a:cubicBezTo>
                </a:path>
              </a:pathLst>
            </a:custGeom>
            <a:noFill/>
            <a:ln w="25400" cap="flat">
              <a:solidFill>
                <a:schemeClr val="accent1"/>
              </a:solidFill>
              <a:prstDash val="solid"/>
              <a:round/>
              <a:headEnd type="triangle" w="med" len="med"/>
            </a:ln>
            <a:effectLst>
              <a:outerShdw sx="100000" sy="100000" kx="0" ky="0" algn="b" rotWithShape="0" blurRad="38100" dist="20000" dir="5400000">
                <a:srgbClr val="000000">
                  <a:alpha val="38000"/>
                </a:srgbClr>
              </a:outerShdw>
            </a:effectLst>
          </p:spPr>
          <p:txBody>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 name="Screenshot 2023-08-09 at 11.47.21.png" descr="Screenshot 2023-08-09 at 11.47.21.png"/>
          <p:cNvPicPr>
            <a:picLocks noChangeAspect="1"/>
          </p:cNvPicPr>
          <p:nvPr/>
        </p:nvPicPr>
        <p:blipFill>
          <a:blip r:embed="rId3">
            <a:extLst/>
          </a:blip>
          <a:stretch>
            <a:fillRect/>
          </a:stretch>
        </p:blipFill>
        <p:spPr>
          <a:xfrm>
            <a:off x="202081" y="1049149"/>
            <a:ext cx="8739838" cy="304520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 name="Screenshot 2023-08-09 at 11.47.36.png" descr="Screenshot 2023-08-09 at 11.47.36.png"/>
          <p:cNvPicPr>
            <a:picLocks noChangeAspect="1"/>
          </p:cNvPicPr>
          <p:nvPr/>
        </p:nvPicPr>
        <p:blipFill>
          <a:blip r:embed="rId3">
            <a:extLst/>
          </a:blip>
          <a:stretch>
            <a:fillRect/>
          </a:stretch>
        </p:blipFill>
        <p:spPr>
          <a:xfrm>
            <a:off x="205157" y="580338"/>
            <a:ext cx="8733686" cy="3982824"/>
          </a:xfrm>
          <a:prstGeom prst="rect">
            <a:avLst/>
          </a:prstGeom>
          <a:ln w="12700">
            <a:miter lim="400000"/>
          </a:ln>
        </p:spPr>
      </p:pic>
      <p:sp>
        <p:nvSpPr>
          <p:cNvPr id="147" name="Rounded Rectangle"/>
          <p:cNvSpPr/>
          <p:nvPr/>
        </p:nvSpPr>
        <p:spPr>
          <a:xfrm>
            <a:off x="842617" y="2270016"/>
            <a:ext cx="7566743" cy="862990"/>
          </a:xfrm>
          <a:prstGeom prst="roundRect">
            <a:avLst>
              <a:gd name="adj" fmla="val 20051"/>
            </a:avLst>
          </a:prstGeom>
          <a:ln w="38100">
            <a:solidFill>
              <a:srgbClr val="FF4A59"/>
            </a:solidFill>
            <a:miter lim="400000"/>
          </a:ln>
        </p:spPr>
        <p:txBody>
          <a:bodyPr lIns="0" tIns="0" rIns="0" bIns="0"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148" name="Kafka"/>
          <p:cNvSpPr txBox="1"/>
          <p:nvPr/>
        </p:nvSpPr>
        <p:spPr>
          <a:xfrm>
            <a:off x="888298" y="2297948"/>
            <a:ext cx="698145"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a:solidFill>
                  <a:srgbClr val="000000"/>
                </a:solidFill>
                <a:latin typeface="Sarabun Bold"/>
                <a:ea typeface="Sarabun Bold"/>
                <a:cs typeface="Sarabun Bold"/>
                <a:sym typeface="Sarabun Bold"/>
              </a:defRPr>
            </a:lvl1pPr>
          </a:lstStyle>
          <a:p>
            <a:pPr/>
            <a:r>
              <a:t>Kafka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 name="pero-kalimero-9BJRGlqoIUk-unsplash.jpg" descr="pero-kalimero-9BJRGlqoIUk-unsplash.jpg"/>
          <p:cNvPicPr>
            <a:picLocks noChangeAspect="1"/>
          </p:cNvPicPr>
          <p:nvPr/>
        </p:nvPicPr>
        <p:blipFill>
          <a:blip r:embed="rId3">
            <a:extLst/>
          </a:blip>
          <a:stretch>
            <a:fillRect/>
          </a:stretch>
        </p:blipFill>
        <p:spPr>
          <a:xfrm>
            <a:off x="-115094" y="-613329"/>
            <a:ext cx="9555236" cy="6370158"/>
          </a:xfrm>
          <a:prstGeom prst="rect">
            <a:avLst/>
          </a:prstGeom>
          <a:ln w="12700">
            <a:miter lim="400000"/>
          </a:ln>
        </p:spPr>
      </p:pic>
      <p:pic>
        <p:nvPicPr>
          <p:cNvPr id="154" name="amazon-aws-logo-transparent.png" descr="amazon-aws-logo-transparent.png"/>
          <p:cNvPicPr>
            <a:picLocks noChangeAspect="1"/>
          </p:cNvPicPr>
          <p:nvPr/>
        </p:nvPicPr>
        <p:blipFill>
          <a:blip r:embed="rId4">
            <a:extLst/>
          </a:blip>
          <a:stretch>
            <a:fillRect/>
          </a:stretch>
        </p:blipFill>
        <p:spPr>
          <a:xfrm>
            <a:off x="82107" y="5818"/>
            <a:ext cx="2933102" cy="1649203"/>
          </a:xfrm>
          <a:prstGeom prst="rect">
            <a:avLst/>
          </a:prstGeom>
          <a:ln w="12700">
            <a:miter lim="400000"/>
          </a:ln>
        </p:spPr>
      </p:pic>
      <p:pic>
        <p:nvPicPr>
          <p:cNvPr id="155" name="pngegg(3).png" descr="pngegg(3).png"/>
          <p:cNvPicPr>
            <a:picLocks noChangeAspect="1"/>
          </p:cNvPicPr>
          <p:nvPr/>
        </p:nvPicPr>
        <p:blipFill>
          <a:blip r:embed="rId5">
            <a:extLst/>
          </a:blip>
          <a:stretch>
            <a:fillRect/>
          </a:stretch>
        </p:blipFill>
        <p:spPr>
          <a:xfrm>
            <a:off x="15579839" y="7650712"/>
            <a:ext cx="8181873" cy="5921037"/>
          </a:xfrm>
          <a:prstGeom prst="rect">
            <a:avLst/>
          </a:prstGeom>
          <a:ln w="12700">
            <a:miter lim="400000"/>
          </a:ln>
        </p:spPr>
      </p:pic>
      <p:pic>
        <p:nvPicPr>
          <p:cNvPr id="156" name="745946.png" descr="745946.png"/>
          <p:cNvPicPr>
            <a:picLocks noChangeAspect="1"/>
          </p:cNvPicPr>
          <p:nvPr/>
        </p:nvPicPr>
        <p:blipFill>
          <a:blip r:embed="rId6">
            <a:extLst/>
          </a:blip>
          <a:stretch>
            <a:fillRect/>
          </a:stretch>
        </p:blipFill>
        <p:spPr>
          <a:xfrm>
            <a:off x="2693826" y="1814683"/>
            <a:ext cx="3756348" cy="1878174"/>
          </a:xfrm>
          <a:prstGeom prst="rect">
            <a:avLst/>
          </a:prstGeom>
          <a:ln w="12700">
            <a:miter lim="400000"/>
          </a:ln>
        </p:spPr>
      </p:pic>
      <p:pic>
        <p:nvPicPr>
          <p:cNvPr id="157" name="IBM Cloud.svg" descr="IBM Cloud.svg"/>
          <p:cNvPicPr>
            <a:picLocks noChangeAspect="1"/>
          </p:cNvPicPr>
          <p:nvPr/>
        </p:nvPicPr>
        <p:blipFill>
          <a:blip r:embed="rId7">
            <a:extLst/>
          </a:blip>
          <a:stretch>
            <a:fillRect/>
          </a:stretch>
        </p:blipFill>
        <p:spPr>
          <a:xfrm>
            <a:off x="5575459" y="-298982"/>
            <a:ext cx="3387442" cy="2540582"/>
          </a:xfrm>
          <a:prstGeom prst="rect">
            <a:avLst/>
          </a:prstGeom>
          <a:ln w="12700">
            <a:miter lim="400000"/>
          </a:ln>
        </p:spPr>
      </p:pic>
      <p:pic>
        <p:nvPicPr>
          <p:cNvPr id="158" name="pngegg(3).png" descr="pngegg(3).png"/>
          <p:cNvPicPr>
            <a:picLocks noChangeAspect="1"/>
          </p:cNvPicPr>
          <p:nvPr/>
        </p:nvPicPr>
        <p:blipFill>
          <a:blip r:embed="rId5">
            <a:extLst/>
          </a:blip>
          <a:stretch>
            <a:fillRect/>
          </a:stretch>
        </p:blipFill>
        <p:spPr>
          <a:xfrm>
            <a:off x="6061843" y="2898637"/>
            <a:ext cx="2933102" cy="212262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 name="pngegg(3).png" descr="pngegg(3).png"/>
          <p:cNvPicPr>
            <a:picLocks noChangeAspect="1"/>
          </p:cNvPicPr>
          <p:nvPr/>
        </p:nvPicPr>
        <p:blipFill>
          <a:blip r:embed="rId3">
            <a:extLst/>
          </a:blip>
          <a:stretch>
            <a:fillRect/>
          </a:stretch>
        </p:blipFill>
        <p:spPr>
          <a:xfrm>
            <a:off x="15579839" y="7650712"/>
            <a:ext cx="8181873" cy="5921037"/>
          </a:xfrm>
          <a:prstGeom prst="rect">
            <a:avLst/>
          </a:prstGeom>
          <a:ln w="12700">
            <a:miter lim="400000"/>
          </a:ln>
        </p:spPr>
      </p:pic>
      <p:pic>
        <p:nvPicPr>
          <p:cNvPr id="164" name="aedrian-MxrkWAV6k7M-unsplash.jpg" descr="aedrian-MxrkWAV6k7M-unsplash.jpg"/>
          <p:cNvPicPr>
            <a:picLocks noChangeAspect="1"/>
          </p:cNvPicPr>
          <p:nvPr/>
        </p:nvPicPr>
        <p:blipFill>
          <a:blip r:embed="rId4">
            <a:extLst/>
          </a:blip>
          <a:stretch>
            <a:fillRect/>
          </a:stretch>
        </p:blipFill>
        <p:spPr>
          <a:xfrm>
            <a:off x="-20724" y="-1"/>
            <a:ext cx="9185449" cy="6123633"/>
          </a:xfrm>
          <a:prstGeom prst="rect">
            <a:avLst/>
          </a:prstGeom>
          <a:ln w="12700">
            <a:miter lim="400000"/>
          </a:ln>
        </p:spPr>
      </p:pic>
      <p:sp>
        <p:nvSpPr>
          <p:cNvPr id="165" name="Photo by Aedrian on Unsplash"/>
          <p:cNvSpPr txBox="1"/>
          <p:nvPr/>
        </p:nvSpPr>
        <p:spPr>
          <a:xfrm>
            <a:off x="49257" y="4816156"/>
            <a:ext cx="1740409"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A9C5FF"/>
                </a:solidFill>
              </a:defRPr>
            </a:lvl1pPr>
          </a:lstStyle>
          <a:p>
            <a:pPr/>
            <a:r>
              <a:t>Photo by Aedrian on Unsplash</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0" name="message - fundamental unit of data (&quot;row&quot;)…"/>
          <p:cNvSpPr txBox="1"/>
          <p:nvPr>
            <p:ph type="body" idx="1"/>
          </p:nvPr>
        </p:nvSpPr>
        <p:spPr>
          <a:xfrm>
            <a:off x="323527" y="1264925"/>
            <a:ext cx="8051533" cy="3242041"/>
          </a:xfrm>
          <a:prstGeom prst="rect">
            <a:avLst/>
          </a:prstGeom>
        </p:spPr>
        <p:txBody>
          <a:bodyPr/>
          <a:lstStyle/>
          <a:p>
            <a:pPr marL="454200" indent="-454200" defTabSz="905255">
              <a:spcBef>
                <a:spcPts val="1100"/>
              </a:spcBef>
              <a:defRPr sz="2376"/>
            </a:pPr>
            <a:r>
              <a:rPr>
                <a:solidFill>
                  <a:srgbClr val="5C5857"/>
                </a:solidFill>
                <a:latin typeface="APL385 Unicode"/>
                <a:ea typeface="APL385 Unicode"/>
                <a:cs typeface="APL385 Unicode"/>
                <a:sym typeface="APL385 Unicode"/>
              </a:rPr>
              <a:t>message</a:t>
            </a:r>
            <a:r>
              <a:t> - fundamental unit of data ("row")</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topic</a:t>
            </a:r>
            <a:r>
              <a:t> - stream name ("table"). Routes </a:t>
            </a:r>
            <a:r>
              <a:rPr>
                <a:latin typeface="APL385 Unicode"/>
                <a:ea typeface="APL385 Unicode"/>
                <a:cs typeface="APL385 Unicode"/>
                <a:sym typeface="APL385 Unicode"/>
              </a:rPr>
              <a:t>messages</a:t>
            </a:r>
            <a:r>
              <a:t> from </a:t>
            </a:r>
            <a:r>
              <a:rPr>
                <a:latin typeface="APL385 Unicode"/>
                <a:ea typeface="APL385 Unicode"/>
                <a:cs typeface="APL385 Unicode"/>
                <a:sym typeface="APL385 Unicode"/>
              </a:rPr>
              <a:t>producers</a:t>
            </a:r>
            <a:r>
              <a:t> to </a:t>
            </a:r>
            <a:r>
              <a:rPr>
                <a:latin typeface="APL385 Unicode"/>
                <a:ea typeface="APL385 Unicode"/>
                <a:cs typeface="APL385 Unicode"/>
                <a:sym typeface="APL385 Unicode"/>
              </a:rPr>
              <a:t>consumers</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producer/consumer</a:t>
            </a:r>
            <a:r>
              <a:t> - topic writer/reader</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partition</a:t>
            </a:r>
            <a:r>
              <a:t> - fundamental unit of parallelism ("shard")</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retention</a:t>
            </a:r>
            <a:r>
              <a:t> - configurable per topic</a:t>
            </a:r>
          </a:p>
        </p:txBody>
      </p:sp>
      <p:sp>
        <p:nvSpPr>
          <p:cNvPr id="171" name="Kafka Terminology"/>
          <p:cNvSpPr txBox="1"/>
          <p:nvPr>
            <p:ph type="title"/>
          </p:nvPr>
        </p:nvSpPr>
        <p:spPr>
          <a:prstGeom prst="rect">
            <a:avLst/>
          </a:prstGeom>
        </p:spPr>
        <p:txBody>
          <a:bodyPr/>
          <a:lstStyle/>
          <a:p>
            <a:pPr/>
            <a:r>
              <a:t>Kafka Terminology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6" name="message - fundamental unit of data (&quot;row&quot;)…"/>
          <p:cNvSpPr txBox="1"/>
          <p:nvPr>
            <p:ph type="body" idx="1"/>
          </p:nvPr>
        </p:nvSpPr>
        <p:spPr>
          <a:xfrm>
            <a:off x="323527" y="1264925"/>
            <a:ext cx="8051533" cy="3242041"/>
          </a:xfrm>
          <a:prstGeom prst="rect">
            <a:avLst/>
          </a:prstGeom>
        </p:spPr>
        <p:txBody>
          <a:bodyPr/>
          <a:lstStyle/>
          <a:p>
            <a:pPr marL="454200" indent="-454200" defTabSz="905255">
              <a:spcBef>
                <a:spcPts val="1100"/>
              </a:spcBef>
              <a:defRPr sz="2376">
                <a:solidFill>
                  <a:srgbClr val="E4E9ED"/>
                </a:solidFill>
              </a:defRPr>
            </a:pPr>
            <a:r>
              <a:rPr>
                <a:latin typeface="APL385 Unicode"/>
                <a:ea typeface="APL385 Unicode"/>
                <a:cs typeface="APL385 Unicode"/>
                <a:sym typeface="APL385 Unicode"/>
              </a:rPr>
              <a:t>message</a:t>
            </a:r>
            <a:r>
              <a:t> - fundamental unit of data ("row")</a:t>
            </a:r>
          </a:p>
          <a:p>
            <a:pPr marL="454200" indent="-454200" defTabSz="905255">
              <a:spcBef>
                <a:spcPts val="1100"/>
              </a:spcBef>
              <a:defRPr sz="2376"/>
            </a:pPr>
            <a:r>
              <a:rPr>
                <a:latin typeface="APL385 Unicode"/>
                <a:ea typeface="APL385 Unicode"/>
                <a:cs typeface="APL385 Unicode"/>
                <a:sym typeface="APL385 Unicode"/>
              </a:rPr>
              <a:t>topic</a:t>
            </a:r>
            <a:r>
              <a:t> - stream name ("table"). Routes </a:t>
            </a:r>
            <a:r>
              <a:rPr>
                <a:latin typeface="APL385 Unicode"/>
                <a:ea typeface="APL385 Unicode"/>
                <a:cs typeface="APL385 Unicode"/>
                <a:sym typeface="APL385 Unicode"/>
              </a:rPr>
              <a:t>messages</a:t>
            </a:r>
            <a:r>
              <a:t> from </a:t>
            </a:r>
            <a:r>
              <a:rPr>
                <a:latin typeface="APL385 Unicode"/>
                <a:ea typeface="APL385 Unicode"/>
                <a:cs typeface="APL385 Unicode"/>
                <a:sym typeface="APL385 Unicode"/>
              </a:rPr>
              <a:t>producers</a:t>
            </a:r>
            <a:r>
              <a:t> to </a:t>
            </a:r>
            <a:r>
              <a:rPr>
                <a:latin typeface="APL385 Unicode"/>
                <a:ea typeface="APL385 Unicode"/>
                <a:cs typeface="APL385 Unicode"/>
                <a:sym typeface="APL385 Unicode"/>
              </a:rPr>
              <a:t>consumers</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producer/consumer</a:t>
            </a:r>
            <a:r>
              <a:t> - topic writer/reader</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partition</a:t>
            </a:r>
            <a:r>
              <a:t> - fundamental unit of parallelism ("shard")</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retention</a:t>
            </a:r>
            <a:r>
              <a:t> - configurable per topic</a:t>
            </a:r>
          </a:p>
        </p:txBody>
      </p:sp>
      <p:sp>
        <p:nvSpPr>
          <p:cNvPr id="177" name="Kafka Terminology"/>
          <p:cNvSpPr txBox="1"/>
          <p:nvPr>
            <p:ph type="title"/>
          </p:nvPr>
        </p:nvSpPr>
        <p:spPr>
          <a:prstGeom prst="rect">
            <a:avLst/>
          </a:prstGeom>
        </p:spPr>
        <p:txBody>
          <a:bodyPr/>
          <a:lstStyle/>
          <a:p>
            <a:pPr/>
            <a:r>
              <a:t>Kafka Terminology</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 name="message - fundamental unit of data (&quot;row&quot;)…"/>
          <p:cNvSpPr txBox="1"/>
          <p:nvPr>
            <p:ph type="body" idx="1"/>
          </p:nvPr>
        </p:nvSpPr>
        <p:spPr>
          <a:xfrm>
            <a:off x="323527" y="1264925"/>
            <a:ext cx="8051533" cy="3242041"/>
          </a:xfrm>
          <a:prstGeom prst="rect">
            <a:avLst/>
          </a:prstGeom>
        </p:spPr>
        <p:txBody>
          <a:bodyPr/>
          <a:lstStyle/>
          <a:p>
            <a:pPr marL="454200" indent="-454200" defTabSz="905255">
              <a:spcBef>
                <a:spcPts val="1100"/>
              </a:spcBef>
              <a:defRPr sz="2376">
                <a:solidFill>
                  <a:srgbClr val="E4E9ED"/>
                </a:solidFill>
              </a:defRPr>
            </a:pPr>
            <a:r>
              <a:rPr>
                <a:latin typeface="APL385 Unicode"/>
                <a:ea typeface="APL385 Unicode"/>
                <a:cs typeface="APL385 Unicode"/>
                <a:sym typeface="APL385 Unicode"/>
              </a:rPr>
              <a:t>message</a:t>
            </a:r>
            <a:r>
              <a:t> - fundamental unit of data ("row")</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topic</a:t>
            </a:r>
            <a:r>
              <a:t> - stream name ("table"). Routes </a:t>
            </a:r>
            <a:r>
              <a:rPr>
                <a:latin typeface="APL385 Unicode"/>
                <a:ea typeface="APL385 Unicode"/>
                <a:cs typeface="APL385 Unicode"/>
                <a:sym typeface="APL385 Unicode"/>
              </a:rPr>
              <a:t>messages</a:t>
            </a:r>
            <a:r>
              <a:t> from </a:t>
            </a:r>
            <a:r>
              <a:rPr>
                <a:latin typeface="APL385 Unicode"/>
                <a:ea typeface="APL385 Unicode"/>
                <a:cs typeface="APL385 Unicode"/>
                <a:sym typeface="APL385 Unicode"/>
              </a:rPr>
              <a:t>producers</a:t>
            </a:r>
            <a:r>
              <a:t> to </a:t>
            </a:r>
            <a:r>
              <a:rPr>
                <a:latin typeface="APL385 Unicode"/>
                <a:ea typeface="APL385 Unicode"/>
                <a:cs typeface="APL385 Unicode"/>
                <a:sym typeface="APL385 Unicode"/>
              </a:rPr>
              <a:t>consumers</a:t>
            </a:r>
          </a:p>
          <a:p>
            <a:pPr marL="454200" indent="-454200" defTabSz="905255">
              <a:spcBef>
                <a:spcPts val="1100"/>
              </a:spcBef>
              <a:defRPr sz="2376"/>
            </a:pPr>
            <a:r>
              <a:rPr>
                <a:latin typeface="APL385 Unicode"/>
                <a:ea typeface="APL385 Unicode"/>
                <a:cs typeface="APL385 Unicode"/>
                <a:sym typeface="APL385 Unicode"/>
              </a:rPr>
              <a:t>producer/consumer</a:t>
            </a:r>
            <a:r>
              <a:t> - topic writer/reader</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partition</a:t>
            </a:r>
            <a:r>
              <a:t> - fundamental unit of parallelism ("shard")</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retention</a:t>
            </a:r>
            <a:r>
              <a:t> - configurable per topic</a:t>
            </a:r>
          </a:p>
        </p:txBody>
      </p:sp>
      <p:sp>
        <p:nvSpPr>
          <p:cNvPr id="183" name="Kafka Terminology"/>
          <p:cNvSpPr txBox="1"/>
          <p:nvPr>
            <p:ph type="title"/>
          </p:nvPr>
        </p:nvSpPr>
        <p:spPr>
          <a:prstGeom prst="rect">
            <a:avLst/>
          </a:prstGeom>
        </p:spPr>
        <p:txBody>
          <a:bodyPr/>
          <a:lstStyle/>
          <a:p>
            <a:pPr/>
            <a:r>
              <a:t>Kafka Terminology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Title 1"/>
          <p:cNvSpPr txBox="1"/>
          <p:nvPr>
            <p:ph type="title"/>
          </p:nvPr>
        </p:nvSpPr>
        <p:spPr>
          <a:xfrm>
            <a:off x="445059" y="1688052"/>
            <a:ext cx="5073519" cy="1767396"/>
          </a:xfrm>
          <a:prstGeom prst="rect">
            <a:avLst/>
          </a:prstGeom>
        </p:spPr>
        <p:txBody>
          <a:bodyPr/>
          <a:lstStyle/>
          <a:p>
            <a:pPr/>
            <a:r>
              <a:t>Something about Kafka</a:t>
            </a:r>
          </a:p>
        </p:txBody>
      </p:sp>
      <p:sp>
        <p:nvSpPr>
          <p:cNvPr id="75" name="Text Placeholder 2"/>
          <p:cNvSpPr txBox="1"/>
          <p:nvPr>
            <p:ph type="body" sz="quarter" idx="1"/>
          </p:nvPr>
        </p:nvSpPr>
        <p:spPr>
          <a:xfrm>
            <a:off x="445061" y="3741620"/>
            <a:ext cx="5073516" cy="1024110"/>
          </a:xfrm>
          <a:prstGeom prst="rect">
            <a:avLst/>
          </a:prstGeom>
        </p:spPr>
        <p:txBody>
          <a:bodyPr/>
          <a:lstStyle/>
          <a:p>
            <a:pPr/>
            <a:r>
              <a:t>Stefan Krüger (rookie)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8" name="message - fundamental unit of data (&quot;row&quot;)…"/>
          <p:cNvSpPr txBox="1"/>
          <p:nvPr>
            <p:ph type="body" idx="1"/>
          </p:nvPr>
        </p:nvSpPr>
        <p:spPr>
          <a:xfrm>
            <a:off x="323527" y="1264925"/>
            <a:ext cx="8051533" cy="3242041"/>
          </a:xfrm>
          <a:prstGeom prst="rect">
            <a:avLst/>
          </a:prstGeom>
        </p:spPr>
        <p:txBody>
          <a:bodyPr/>
          <a:lstStyle/>
          <a:p>
            <a:pPr marL="454200" indent="-454200" defTabSz="905255">
              <a:spcBef>
                <a:spcPts val="1100"/>
              </a:spcBef>
              <a:defRPr sz="2376">
                <a:solidFill>
                  <a:srgbClr val="E4E9ED"/>
                </a:solidFill>
              </a:defRPr>
            </a:pPr>
            <a:r>
              <a:rPr>
                <a:latin typeface="APL385 Unicode"/>
                <a:ea typeface="APL385 Unicode"/>
                <a:cs typeface="APL385 Unicode"/>
                <a:sym typeface="APL385 Unicode"/>
              </a:rPr>
              <a:t>message</a:t>
            </a:r>
            <a:r>
              <a:t> - fundamental unit of data ("row")</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topic</a:t>
            </a:r>
            <a:r>
              <a:t> - stream name ("table"). Routes </a:t>
            </a:r>
            <a:r>
              <a:rPr>
                <a:latin typeface="APL385 Unicode"/>
                <a:ea typeface="APL385 Unicode"/>
                <a:cs typeface="APL385 Unicode"/>
                <a:sym typeface="APL385 Unicode"/>
              </a:rPr>
              <a:t>messages</a:t>
            </a:r>
            <a:r>
              <a:t> from </a:t>
            </a:r>
            <a:r>
              <a:rPr>
                <a:latin typeface="APL385 Unicode"/>
                <a:ea typeface="APL385 Unicode"/>
                <a:cs typeface="APL385 Unicode"/>
                <a:sym typeface="APL385 Unicode"/>
              </a:rPr>
              <a:t>producers</a:t>
            </a:r>
            <a:r>
              <a:t> to </a:t>
            </a:r>
            <a:r>
              <a:rPr>
                <a:latin typeface="APL385 Unicode"/>
                <a:ea typeface="APL385 Unicode"/>
                <a:cs typeface="APL385 Unicode"/>
                <a:sym typeface="APL385 Unicode"/>
              </a:rPr>
              <a:t>consumers</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producer/consumer</a:t>
            </a:r>
            <a:r>
              <a:t> - topic writer/reader</a:t>
            </a:r>
          </a:p>
          <a:p>
            <a:pPr marL="454200" indent="-454200" defTabSz="905255">
              <a:spcBef>
                <a:spcPts val="1100"/>
              </a:spcBef>
              <a:defRPr sz="2376"/>
            </a:pPr>
            <a:r>
              <a:rPr>
                <a:latin typeface="APL385 Unicode"/>
                <a:ea typeface="APL385 Unicode"/>
                <a:cs typeface="APL385 Unicode"/>
                <a:sym typeface="APL385 Unicode"/>
              </a:rPr>
              <a:t>partition</a:t>
            </a:r>
            <a:r>
              <a:t> - fundamental unit of parallelism ("shard")</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retention</a:t>
            </a:r>
            <a:r>
              <a:t> - configurable per topic</a:t>
            </a:r>
          </a:p>
        </p:txBody>
      </p:sp>
      <p:sp>
        <p:nvSpPr>
          <p:cNvPr id="189" name="Kafka Terminology"/>
          <p:cNvSpPr txBox="1"/>
          <p:nvPr>
            <p:ph type="title"/>
          </p:nvPr>
        </p:nvSpPr>
        <p:spPr>
          <a:prstGeom prst="rect">
            <a:avLst/>
          </a:prstGeom>
        </p:spPr>
        <p:txBody>
          <a:bodyPr/>
          <a:lstStyle/>
          <a:p>
            <a:pPr/>
            <a:r>
              <a:t>Kafka Terminology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4" name="message - fundamental unit of data (&quot;row&quot;)…"/>
          <p:cNvSpPr txBox="1"/>
          <p:nvPr>
            <p:ph type="body" idx="1"/>
          </p:nvPr>
        </p:nvSpPr>
        <p:spPr>
          <a:xfrm>
            <a:off x="323527" y="1264925"/>
            <a:ext cx="8051533" cy="3242041"/>
          </a:xfrm>
          <a:prstGeom prst="rect">
            <a:avLst/>
          </a:prstGeom>
        </p:spPr>
        <p:txBody>
          <a:bodyPr/>
          <a:lstStyle/>
          <a:p>
            <a:pPr marL="454200" indent="-454200" defTabSz="905255">
              <a:spcBef>
                <a:spcPts val="1100"/>
              </a:spcBef>
              <a:defRPr sz="2376">
                <a:solidFill>
                  <a:srgbClr val="E4E9ED"/>
                </a:solidFill>
              </a:defRPr>
            </a:pPr>
            <a:r>
              <a:rPr>
                <a:latin typeface="APL385 Unicode"/>
                <a:ea typeface="APL385 Unicode"/>
                <a:cs typeface="APL385 Unicode"/>
                <a:sym typeface="APL385 Unicode"/>
              </a:rPr>
              <a:t>message</a:t>
            </a:r>
            <a:r>
              <a:t> - fundamental unit of data ("row")</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topic</a:t>
            </a:r>
            <a:r>
              <a:t> - stream name ("table"). Routes </a:t>
            </a:r>
            <a:r>
              <a:rPr>
                <a:latin typeface="APL385 Unicode"/>
                <a:ea typeface="APL385 Unicode"/>
                <a:cs typeface="APL385 Unicode"/>
                <a:sym typeface="APL385 Unicode"/>
              </a:rPr>
              <a:t>messages</a:t>
            </a:r>
            <a:r>
              <a:t> from </a:t>
            </a:r>
            <a:r>
              <a:rPr>
                <a:latin typeface="APL385 Unicode"/>
                <a:ea typeface="APL385 Unicode"/>
                <a:cs typeface="APL385 Unicode"/>
                <a:sym typeface="APL385 Unicode"/>
              </a:rPr>
              <a:t>producers</a:t>
            </a:r>
            <a:r>
              <a:t> to </a:t>
            </a:r>
            <a:r>
              <a:rPr>
                <a:latin typeface="APL385 Unicode"/>
                <a:ea typeface="APL385 Unicode"/>
                <a:cs typeface="APL385 Unicode"/>
                <a:sym typeface="APL385 Unicode"/>
              </a:rPr>
              <a:t>consumers</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producer/consumer</a:t>
            </a:r>
            <a:r>
              <a:t> - topic writer/reader</a:t>
            </a:r>
          </a:p>
          <a:p>
            <a:pPr marL="454200" indent="-454200" defTabSz="905255">
              <a:spcBef>
                <a:spcPts val="1100"/>
              </a:spcBef>
              <a:defRPr sz="2376">
                <a:solidFill>
                  <a:srgbClr val="E4E9ED"/>
                </a:solidFill>
              </a:defRPr>
            </a:pPr>
            <a:r>
              <a:rPr>
                <a:latin typeface="APL385 Unicode"/>
                <a:ea typeface="APL385 Unicode"/>
                <a:cs typeface="APL385 Unicode"/>
                <a:sym typeface="APL385 Unicode"/>
              </a:rPr>
              <a:t>partition</a:t>
            </a:r>
            <a:r>
              <a:t> - fundamental unit of parallelism ("shard")</a:t>
            </a:r>
          </a:p>
          <a:p>
            <a:pPr marL="454200" indent="-454200" defTabSz="905255">
              <a:spcBef>
                <a:spcPts val="1100"/>
              </a:spcBef>
              <a:defRPr sz="2376"/>
            </a:pPr>
            <a:r>
              <a:rPr>
                <a:latin typeface="APL385 Unicode"/>
                <a:ea typeface="APL385 Unicode"/>
                <a:cs typeface="APL385 Unicode"/>
                <a:sym typeface="APL385 Unicode"/>
              </a:rPr>
              <a:t>retention</a:t>
            </a:r>
            <a:r>
              <a:t> - configurable per topic</a:t>
            </a:r>
          </a:p>
        </p:txBody>
      </p:sp>
      <p:sp>
        <p:nvSpPr>
          <p:cNvPr id="195" name="Kafka Terminology"/>
          <p:cNvSpPr txBox="1"/>
          <p:nvPr>
            <p:ph type="title"/>
          </p:nvPr>
        </p:nvSpPr>
        <p:spPr>
          <a:prstGeom prst="rect">
            <a:avLst/>
          </a:prstGeom>
        </p:spPr>
        <p:txBody>
          <a:bodyPr/>
          <a:lstStyle/>
          <a:p>
            <a:pPr/>
            <a:r>
              <a:t>Kafka Terminology</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0" name="Kafka guarantees message ordering"/>
          <p:cNvSpPr txBox="1"/>
          <p:nvPr/>
        </p:nvSpPr>
        <p:spPr>
          <a:xfrm>
            <a:off x="996518" y="2233929"/>
            <a:ext cx="7150964"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Kafka guarantees message ordering</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5" name="factorio1.gif" descr="factorio1.gif"/>
          <p:cNvPicPr>
            <a:picLocks noChangeAspect="0"/>
          </p:cNvPicPr>
          <p:nvPr/>
        </p:nvPicPr>
        <p:blipFill>
          <a:blip r:embed="rId3">
            <a:extLst/>
          </a:blip>
          <a:stretch>
            <a:fillRect/>
          </a:stretch>
        </p:blipFill>
        <p:spPr>
          <a:xfrm>
            <a:off x="3428710" y="796617"/>
            <a:ext cx="2286580" cy="3791566"/>
          </a:xfrm>
          <a:prstGeom prst="rect">
            <a:avLst/>
          </a:prstGeom>
        </p:spPr>
      </p:pic>
      <p:sp>
        <p:nvSpPr>
          <p:cNvPr id="206" name="Kafka topic"/>
          <p:cNvSpPr txBox="1"/>
          <p:nvPr/>
        </p:nvSpPr>
        <p:spPr>
          <a:xfrm>
            <a:off x="1758464" y="1158691"/>
            <a:ext cx="134155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900">
                <a:solidFill>
                  <a:srgbClr val="000000"/>
                </a:solidFill>
                <a:latin typeface="Sarabun Bold"/>
                <a:ea typeface="Sarabun Bold"/>
                <a:cs typeface="Sarabun Bold"/>
                <a:sym typeface="Sarabun Bold"/>
              </a:defRPr>
            </a:lvl1pPr>
          </a:lstStyle>
          <a:p>
            <a:pPr/>
            <a:r>
              <a:t>Kafka topic</a:t>
            </a:r>
          </a:p>
        </p:txBody>
      </p:sp>
      <p:sp>
        <p:nvSpPr>
          <p:cNvPr id="207" name="Consumer group"/>
          <p:cNvSpPr txBox="1"/>
          <p:nvPr/>
        </p:nvSpPr>
        <p:spPr>
          <a:xfrm>
            <a:off x="1194415" y="1544679"/>
            <a:ext cx="190691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900">
                <a:solidFill>
                  <a:srgbClr val="000000"/>
                </a:solidFill>
                <a:latin typeface="Sarabun Bold"/>
                <a:ea typeface="Sarabun Bold"/>
                <a:cs typeface="Sarabun Bold"/>
                <a:sym typeface="Sarabun Bold"/>
              </a:defRPr>
            </a:lvl1pPr>
          </a:lstStyle>
          <a:p>
            <a:pPr/>
            <a:r>
              <a:t>Consumer group</a:t>
            </a:r>
          </a:p>
        </p:txBody>
      </p:sp>
      <p:sp>
        <p:nvSpPr>
          <p:cNvPr id="208" name="Producer"/>
          <p:cNvSpPr txBox="1"/>
          <p:nvPr/>
        </p:nvSpPr>
        <p:spPr>
          <a:xfrm>
            <a:off x="2017885" y="2772122"/>
            <a:ext cx="11050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900">
                <a:solidFill>
                  <a:srgbClr val="000000"/>
                </a:solidFill>
                <a:latin typeface="Sarabun Bold"/>
                <a:ea typeface="Sarabun Bold"/>
                <a:cs typeface="Sarabun Bold"/>
                <a:sym typeface="Sarabun Bold"/>
              </a:defRPr>
            </a:lvl1pPr>
          </a:lstStyle>
          <a:p>
            <a:pPr/>
            <a:r>
              <a:t>Producer</a:t>
            </a:r>
          </a:p>
        </p:txBody>
      </p:sp>
      <p:sp>
        <p:nvSpPr>
          <p:cNvPr id="209" name="Partitioned topic"/>
          <p:cNvSpPr txBox="1"/>
          <p:nvPr/>
        </p:nvSpPr>
        <p:spPr>
          <a:xfrm>
            <a:off x="1168234" y="3163339"/>
            <a:ext cx="195928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900">
                <a:solidFill>
                  <a:srgbClr val="000000"/>
                </a:solidFill>
                <a:latin typeface="Sarabun Bold"/>
                <a:ea typeface="Sarabun Bold"/>
                <a:cs typeface="Sarabun Bold"/>
                <a:sym typeface="Sarabun Bold"/>
              </a:defRPr>
            </a:lvl1pPr>
          </a:lstStyle>
          <a:p>
            <a:pPr/>
            <a:r>
              <a:t>Partitioned topic</a:t>
            </a:r>
          </a:p>
        </p:txBody>
      </p:sp>
      <p:pic>
        <p:nvPicPr>
          <p:cNvPr id="210" name="Image" descr="Image"/>
          <p:cNvPicPr>
            <a:picLocks noChangeAspect="1"/>
          </p:cNvPicPr>
          <p:nvPr/>
        </p:nvPicPr>
        <p:blipFill>
          <a:blip r:embed="rId4">
            <a:extLst/>
          </a:blip>
          <a:stretch>
            <a:fillRect/>
          </a:stretch>
        </p:blipFill>
        <p:spPr>
          <a:xfrm>
            <a:off x="2714468" y="106476"/>
            <a:ext cx="3715064" cy="61716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 name="Running Kafka"/>
          <p:cNvSpPr txBox="1"/>
          <p:nvPr/>
        </p:nvSpPr>
        <p:spPr>
          <a:xfrm>
            <a:off x="3104895" y="2233929"/>
            <a:ext cx="2934209"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Running Kafka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0" name="% docker compose up -d…"/>
          <p:cNvSpPr txBox="1"/>
          <p:nvPr/>
        </p:nvSpPr>
        <p:spPr>
          <a:xfrm>
            <a:off x="0" y="0"/>
            <a:ext cx="8448431" cy="36502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docker compose up -d</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5230E1"/>
                </a:solidFill>
                <a:latin typeface="APL385 Unicode"/>
                <a:ea typeface="APL385 Unicode"/>
                <a:cs typeface="APL385 Unicode"/>
                <a:sym typeface="APL385 Unicode"/>
              </a:defRPr>
            </a:pPr>
            <a:r>
              <a:t>[+] Running 3/3</a:t>
            </a:r>
            <a:endParaRPr>
              <a:solidFill>
                <a:srgbClr val="000000"/>
              </a:solidFill>
            </a:endParaRP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a:t>
            </a:r>
            <a:r>
              <a:rPr>
                <a:solidFill>
                  <a:srgbClr val="34BC26"/>
                </a:solidFill>
              </a:rPr>
              <a:t>✔</a:t>
            </a:r>
            <a:r>
              <a:t> Network kafka_default  </a:t>
            </a:r>
            <a:r>
              <a:rPr>
                <a:solidFill>
                  <a:srgbClr val="34BC26"/>
                </a:solidFill>
              </a:rPr>
              <a:t>Created</a:t>
            </a:r>
            <a:r>
              <a:t>                                   </a:t>
            </a:r>
            <a:r>
              <a:rPr>
                <a:solidFill>
                  <a:srgbClr val="5230E1"/>
                </a:solidFill>
              </a:rPr>
              <a:t>0.0s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a:t>
            </a:r>
            <a:r>
              <a:rPr>
                <a:solidFill>
                  <a:srgbClr val="34BC26"/>
                </a:solidFill>
              </a:rPr>
              <a:t>✔</a:t>
            </a:r>
            <a:r>
              <a:t> Container zookeeper    </a:t>
            </a:r>
            <a:r>
              <a:rPr>
                <a:solidFill>
                  <a:srgbClr val="34BC26"/>
                </a:solidFill>
              </a:rPr>
              <a:t>Started</a:t>
            </a:r>
            <a:r>
              <a:t>                                   </a:t>
            </a:r>
            <a:r>
              <a:rPr>
                <a:solidFill>
                  <a:srgbClr val="5230E1"/>
                </a:solidFill>
              </a:rPr>
              <a:t>0.2s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a:t>
            </a:r>
            <a:r>
              <a:rPr>
                <a:solidFill>
                  <a:srgbClr val="34BC26"/>
                </a:solidFill>
              </a:rPr>
              <a:t>✔</a:t>
            </a:r>
            <a:r>
              <a:t> Container broker       </a:t>
            </a:r>
            <a:r>
              <a:rPr>
                <a:solidFill>
                  <a:srgbClr val="34BC26"/>
                </a:solidFill>
              </a:rPr>
              <a:t>Started</a:t>
            </a:r>
            <a:r>
              <a:t>                                   </a:t>
            </a:r>
            <a:r>
              <a:rPr>
                <a:solidFill>
                  <a:srgbClr val="5230E1"/>
                </a:solidFill>
              </a:rPr>
              <a:t>0.3s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kafka-topics --create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--topic dyalog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--partitions 1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--replication-factor 1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    --bootstrap-server localhost:9092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solidFill>
                  <a:srgbClr val="000000"/>
                </a:solidFill>
                <a:latin typeface="APL385 Unicode"/>
                <a:ea typeface="APL385 Unicode"/>
                <a:cs typeface="APL385 Unicode"/>
                <a:sym typeface="APL385 Unicode"/>
              </a:defRPr>
            </a:pPr>
            <a:r>
              <a:t>Created topic dyalog.</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5" name="Screenshot 2023-08-09 at 12.58.42.png" descr="Screenshot 2023-08-09 at 12.58.42.png"/>
          <p:cNvPicPr>
            <a:picLocks noChangeAspect="1"/>
          </p:cNvPicPr>
          <p:nvPr/>
        </p:nvPicPr>
        <p:blipFill>
          <a:blip r:embed="rId3">
            <a:extLst/>
          </a:blip>
          <a:stretch>
            <a:fillRect/>
          </a:stretch>
        </p:blipFill>
        <p:spPr>
          <a:xfrm>
            <a:off x="2816" y="-1420"/>
            <a:ext cx="9228509" cy="415923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Dyalog + Kafka = True?"/>
          <p:cNvSpPr txBox="1"/>
          <p:nvPr/>
        </p:nvSpPr>
        <p:spPr>
          <a:xfrm>
            <a:off x="2250617" y="2233929"/>
            <a:ext cx="4642766"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Dyalog + Kafka = True?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5" name="Roll yer own"/>
          <p:cNvSpPr txBox="1"/>
          <p:nvPr/>
        </p:nvSpPr>
        <p:spPr>
          <a:xfrm>
            <a:off x="2980521" y="2233929"/>
            <a:ext cx="2527301"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Roll yer own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 name="librdkafka (C++)"/>
          <p:cNvSpPr txBox="1"/>
          <p:nvPr/>
        </p:nvSpPr>
        <p:spPr>
          <a:xfrm>
            <a:off x="2942361" y="2233929"/>
            <a:ext cx="3259278"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librdkafka (C++)</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Title 1"/>
          <p:cNvSpPr txBox="1"/>
          <p:nvPr>
            <p:ph type="title"/>
          </p:nvPr>
        </p:nvSpPr>
        <p:spPr>
          <a:xfrm>
            <a:off x="445059" y="1688052"/>
            <a:ext cx="5073519" cy="1767396"/>
          </a:xfrm>
          <a:prstGeom prst="rect">
            <a:avLst/>
          </a:prstGeom>
        </p:spPr>
        <p:txBody>
          <a:bodyPr/>
          <a:lstStyle/>
          <a:p>
            <a:pPr/>
            <a:r>
              <a:t>Something about Kafka</a:t>
            </a:r>
          </a:p>
        </p:txBody>
      </p:sp>
      <p:sp>
        <p:nvSpPr>
          <p:cNvPr id="80" name="Text Placeholder 2"/>
          <p:cNvSpPr txBox="1"/>
          <p:nvPr>
            <p:ph type="body" sz="quarter" idx="1"/>
          </p:nvPr>
        </p:nvSpPr>
        <p:spPr>
          <a:xfrm>
            <a:off x="445061" y="3741620"/>
            <a:ext cx="5073516" cy="1024110"/>
          </a:xfrm>
          <a:prstGeom prst="rect">
            <a:avLst/>
          </a:prstGeom>
        </p:spPr>
        <p:txBody>
          <a:bodyPr/>
          <a:lstStyle/>
          <a:p>
            <a:pPr/>
            <a:r>
              <a:t>Stefan Krüger (the Mac guy)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 name="Confluent.Kafka (C#)"/>
          <p:cNvSpPr txBox="1"/>
          <p:nvPr/>
        </p:nvSpPr>
        <p:spPr>
          <a:xfrm>
            <a:off x="2441498" y="2233929"/>
            <a:ext cx="4261004"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Confluent.Kafka (C#)</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C# ideally placed for prototyping this…"/>
          <p:cNvSpPr txBox="1"/>
          <p:nvPr>
            <p:ph type="body" idx="1"/>
          </p:nvPr>
        </p:nvSpPr>
        <p:spPr>
          <a:xfrm>
            <a:off x="323527" y="1264925"/>
            <a:ext cx="8051533" cy="3242041"/>
          </a:xfrm>
          <a:prstGeom prst="rect">
            <a:avLst/>
          </a:prstGeom>
        </p:spPr>
        <p:txBody>
          <a:bodyPr/>
          <a:lstStyle/>
          <a:p>
            <a:pPr/>
            <a:r>
              <a:t>C# ideally placed for prototyping this</a:t>
            </a:r>
          </a:p>
          <a:p>
            <a:pPr>
              <a:defRPr>
                <a:solidFill>
                  <a:srgbClr val="E4E9ED"/>
                </a:solidFill>
              </a:defRPr>
            </a:pPr>
            <a:r>
              <a:t>Performant - still wraps the native library</a:t>
            </a:r>
          </a:p>
          <a:p>
            <a:pPr>
              <a:defRPr>
                <a:solidFill>
                  <a:srgbClr val="E4E9ED"/>
                </a:solidFill>
              </a:defRPr>
            </a:pPr>
            <a:r>
              <a:t>Disadvantage: no AIX</a:t>
            </a:r>
          </a:p>
          <a:p>
            <a:pPr>
              <a:defRPr>
                <a:solidFill>
                  <a:srgbClr val="E4E9ED"/>
                </a:solidFill>
              </a:defRPr>
            </a:pPr>
            <a:r>
              <a:t>Disadvantage: 'modern' C# (generics) means we can't quite use Confluent.Kafka directly</a:t>
            </a:r>
          </a:p>
        </p:txBody>
      </p:sp>
      <p:sp>
        <p:nvSpPr>
          <p:cNvPr id="251" name="DKaf.NET"/>
          <p:cNvSpPr txBox="1"/>
          <p:nvPr>
            <p:ph type="title"/>
          </p:nvPr>
        </p:nvSpPr>
        <p:spPr>
          <a:prstGeom prst="rect">
            <a:avLst/>
          </a:prstGeom>
        </p:spPr>
        <p:txBody>
          <a:bodyPr/>
          <a:lstStyle/>
          <a:p>
            <a:pPr/>
            <a:r>
              <a:t>DKaf.NET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 name="C# ideally placed for prototyping this…"/>
          <p:cNvSpPr txBox="1"/>
          <p:nvPr>
            <p:ph type="body" idx="1"/>
          </p:nvPr>
        </p:nvSpPr>
        <p:spPr>
          <a:xfrm>
            <a:off x="323527" y="1264925"/>
            <a:ext cx="8051533" cy="3242041"/>
          </a:xfrm>
          <a:prstGeom prst="rect">
            <a:avLst/>
          </a:prstGeom>
        </p:spPr>
        <p:txBody>
          <a:bodyPr/>
          <a:lstStyle/>
          <a:p>
            <a:pPr>
              <a:defRPr>
                <a:solidFill>
                  <a:srgbClr val="E4E9ED"/>
                </a:solidFill>
              </a:defRPr>
            </a:pPr>
            <a:r>
              <a:t>C# ideally placed for prototyping this</a:t>
            </a:r>
          </a:p>
          <a:p>
            <a:pPr/>
            <a:r>
              <a:t>Performant - still wraps the native library</a:t>
            </a:r>
          </a:p>
          <a:p>
            <a:pPr>
              <a:defRPr>
                <a:solidFill>
                  <a:srgbClr val="E4E9ED"/>
                </a:solidFill>
              </a:defRPr>
            </a:pPr>
            <a:r>
              <a:t>Disadvantage: no AIX</a:t>
            </a:r>
          </a:p>
          <a:p>
            <a:pPr>
              <a:defRPr>
                <a:solidFill>
                  <a:srgbClr val="E4E9ED"/>
                </a:solidFill>
              </a:defRPr>
            </a:pPr>
            <a:r>
              <a:t>Disadvantage: 'modern' C# (generics) means we can't quite use Confluent.Kafka directly</a:t>
            </a:r>
          </a:p>
        </p:txBody>
      </p:sp>
      <p:sp>
        <p:nvSpPr>
          <p:cNvPr id="257" name="DKaf.NET"/>
          <p:cNvSpPr txBox="1"/>
          <p:nvPr>
            <p:ph type="title"/>
          </p:nvPr>
        </p:nvSpPr>
        <p:spPr>
          <a:prstGeom prst="rect">
            <a:avLst/>
          </a:prstGeom>
        </p:spPr>
        <p:txBody>
          <a:bodyPr/>
          <a:lstStyle/>
          <a:p>
            <a:pPr/>
            <a:r>
              <a:t>DKaf.NET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2" name="C# ideally placed for prototyping this…"/>
          <p:cNvSpPr txBox="1"/>
          <p:nvPr>
            <p:ph type="body" idx="1"/>
          </p:nvPr>
        </p:nvSpPr>
        <p:spPr>
          <a:xfrm>
            <a:off x="323527" y="1264925"/>
            <a:ext cx="8051533" cy="3242041"/>
          </a:xfrm>
          <a:prstGeom prst="rect">
            <a:avLst/>
          </a:prstGeom>
        </p:spPr>
        <p:txBody>
          <a:bodyPr/>
          <a:lstStyle/>
          <a:p>
            <a:pPr>
              <a:defRPr>
                <a:solidFill>
                  <a:srgbClr val="E4E9ED"/>
                </a:solidFill>
              </a:defRPr>
            </a:pPr>
            <a:r>
              <a:t>C# ideally placed for prototyping this</a:t>
            </a:r>
          </a:p>
          <a:p>
            <a:pPr>
              <a:defRPr>
                <a:solidFill>
                  <a:srgbClr val="E4E9ED"/>
                </a:solidFill>
              </a:defRPr>
            </a:pPr>
            <a:r>
              <a:t>Performant - still wraps the native library</a:t>
            </a:r>
          </a:p>
          <a:p>
            <a:pPr/>
            <a:r>
              <a:t>Disadvantage: no AIX</a:t>
            </a:r>
          </a:p>
          <a:p>
            <a:pPr>
              <a:defRPr>
                <a:solidFill>
                  <a:srgbClr val="E4E9ED"/>
                </a:solidFill>
              </a:defRPr>
            </a:pPr>
            <a:r>
              <a:t>Disadvantage: 'modern' C# (generics) means we can't quite use Confluent.Kafka directly</a:t>
            </a:r>
          </a:p>
        </p:txBody>
      </p:sp>
      <p:sp>
        <p:nvSpPr>
          <p:cNvPr id="263" name="DKaf.NET"/>
          <p:cNvSpPr txBox="1"/>
          <p:nvPr>
            <p:ph type="title"/>
          </p:nvPr>
        </p:nvSpPr>
        <p:spPr>
          <a:prstGeom prst="rect">
            <a:avLst/>
          </a:prstGeom>
        </p:spPr>
        <p:txBody>
          <a:bodyPr/>
          <a:lstStyle/>
          <a:p>
            <a:pPr/>
            <a:r>
              <a:t>DKaf.NET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8" name="C# ideally placed for prototyping this…"/>
          <p:cNvSpPr txBox="1"/>
          <p:nvPr>
            <p:ph type="body" idx="1"/>
          </p:nvPr>
        </p:nvSpPr>
        <p:spPr>
          <a:xfrm>
            <a:off x="323527" y="1264925"/>
            <a:ext cx="8051533" cy="3242041"/>
          </a:xfrm>
          <a:prstGeom prst="rect">
            <a:avLst/>
          </a:prstGeom>
        </p:spPr>
        <p:txBody>
          <a:bodyPr/>
          <a:lstStyle/>
          <a:p>
            <a:pPr>
              <a:defRPr>
                <a:solidFill>
                  <a:srgbClr val="E4E9ED"/>
                </a:solidFill>
              </a:defRPr>
            </a:pPr>
            <a:r>
              <a:t>C# ideally placed for prototyping this</a:t>
            </a:r>
          </a:p>
          <a:p>
            <a:pPr>
              <a:defRPr>
                <a:solidFill>
                  <a:srgbClr val="E4E9ED"/>
                </a:solidFill>
              </a:defRPr>
            </a:pPr>
            <a:r>
              <a:t>Performant - still wraps the native library</a:t>
            </a:r>
          </a:p>
          <a:p>
            <a:pPr>
              <a:defRPr>
                <a:solidFill>
                  <a:srgbClr val="E4E9ED"/>
                </a:solidFill>
              </a:defRPr>
            </a:pPr>
            <a:r>
              <a:t>Disadvantage: no AIX</a:t>
            </a:r>
          </a:p>
          <a:p>
            <a:pPr/>
            <a:r>
              <a:t>Disadvantage: 'modern' C# (generics) means we can't quite use Confluent.Kafka directly</a:t>
            </a:r>
          </a:p>
        </p:txBody>
      </p:sp>
      <p:sp>
        <p:nvSpPr>
          <p:cNvPr id="269" name="DKaf.NET"/>
          <p:cNvSpPr txBox="1"/>
          <p:nvPr>
            <p:ph type="title"/>
          </p:nvPr>
        </p:nvSpPr>
        <p:spPr>
          <a:prstGeom prst="rect">
            <a:avLst/>
          </a:prstGeom>
        </p:spPr>
        <p:txBody>
          <a:bodyPr/>
          <a:lstStyle/>
          <a:p>
            <a:pPr/>
            <a:r>
              <a:t>DKaf.NET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using (var prod = new ProducerBuilder&lt;string, string&gt;(_config).Build()) {…"/>
          <p:cNvSpPr txBox="1"/>
          <p:nvPr/>
        </p:nvSpPr>
        <p:spPr>
          <a:xfrm>
            <a:off x="338603" y="1319530"/>
            <a:ext cx="8326121" cy="237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300">
                <a:solidFill>
                  <a:srgbClr val="3B3B3B"/>
                </a:solidFill>
                <a:latin typeface="APL385 Unicode"/>
                <a:ea typeface="APL385 Unicode"/>
                <a:cs typeface="APL385 Unicode"/>
                <a:sym typeface="APL385 Unicode"/>
              </a:defRPr>
            </a:pPr>
          </a:p>
          <a:p>
            <a:pPr defTabSz="457200">
              <a:defRPr sz="1300">
                <a:solidFill>
                  <a:srgbClr val="001080"/>
                </a:solidFill>
                <a:latin typeface="APL385 Unicode"/>
                <a:ea typeface="APL385 Unicode"/>
                <a:cs typeface="APL385 Unicode"/>
                <a:sym typeface="APL385 Unicode"/>
              </a:defRPr>
            </a:pPr>
            <a:r>
              <a:rPr>
                <a:solidFill>
                  <a:srgbClr val="0000FF"/>
                </a:solidFill>
              </a:rPr>
              <a:t>using</a:t>
            </a:r>
            <a:r>
              <a:rPr>
                <a:solidFill>
                  <a:srgbClr val="3B3B3B"/>
                </a:solidFill>
              </a:rPr>
              <a:t> (</a:t>
            </a:r>
            <a:r>
              <a:rPr>
                <a:solidFill>
                  <a:srgbClr val="0000FF"/>
                </a:solidFill>
              </a:rPr>
              <a:t>var</a:t>
            </a:r>
            <a:r>
              <a:rPr>
                <a:solidFill>
                  <a:srgbClr val="3B3B3B"/>
                </a:solidFill>
              </a:rPr>
              <a:t> </a:t>
            </a:r>
            <a:r>
              <a:t>prod</a:t>
            </a:r>
            <a:r>
              <a:rPr>
                <a:solidFill>
                  <a:srgbClr val="3B3B3B"/>
                </a:solidFill>
              </a:rPr>
              <a:t> = </a:t>
            </a:r>
            <a:r>
              <a:rPr>
                <a:solidFill>
                  <a:srgbClr val="0000FF"/>
                </a:solidFill>
              </a:rPr>
              <a:t>new</a:t>
            </a:r>
            <a:r>
              <a:rPr>
                <a:solidFill>
                  <a:srgbClr val="3B3B3B"/>
                </a:solidFill>
              </a:rPr>
              <a:t> </a:t>
            </a:r>
            <a:r>
              <a:t>ProducerBuilder</a:t>
            </a:r>
            <a:r>
              <a:rPr>
                <a:solidFill>
                  <a:srgbClr val="3B3B3B"/>
                </a:solidFill>
              </a:rPr>
              <a:t>&lt;</a:t>
            </a:r>
            <a:r>
              <a:rPr>
                <a:solidFill>
                  <a:srgbClr val="0000FF"/>
                </a:solidFill>
              </a:rPr>
              <a:t>string</a:t>
            </a:r>
            <a:r>
              <a:rPr>
                <a:solidFill>
                  <a:srgbClr val="3B3B3B"/>
                </a:solidFill>
              </a:rPr>
              <a:t>, </a:t>
            </a:r>
            <a:r>
              <a:rPr>
                <a:solidFill>
                  <a:srgbClr val="0000FF"/>
                </a:solidFill>
              </a:rPr>
              <a:t>string</a:t>
            </a:r>
            <a:r>
              <a:rPr>
                <a:solidFill>
                  <a:srgbClr val="3B3B3B"/>
                </a:solidFill>
              </a:rPr>
              <a:t>&gt;(</a:t>
            </a:r>
            <a:r>
              <a:t>_config</a:t>
            </a:r>
            <a:r>
              <a:rPr>
                <a:solidFill>
                  <a:srgbClr val="3B3B3B"/>
                </a:solidFill>
              </a:rPr>
              <a:t>).</a:t>
            </a:r>
            <a:r>
              <a:t>Build</a:t>
            </a:r>
            <a:r>
              <a:rPr>
                <a:solidFill>
                  <a:srgbClr val="3B3B3B"/>
                </a:solidFill>
              </a:rPr>
              <a:t>()) {</a:t>
            </a:r>
            <a:endParaRPr>
              <a:solidFill>
                <a:srgbClr val="3B3B3B"/>
              </a:solidFill>
            </a:endParaRPr>
          </a:p>
          <a:p>
            <a:pPr defTabSz="457200">
              <a:defRPr sz="1300">
                <a:solidFill>
                  <a:srgbClr val="3B3B3B"/>
                </a:solidFill>
                <a:latin typeface="APL385 Unicode"/>
                <a:ea typeface="APL385 Unicode"/>
                <a:cs typeface="APL385 Unicode"/>
                <a:sym typeface="APL385 Unicode"/>
              </a:defRPr>
            </a:pPr>
            <a:r>
              <a:t>    </a:t>
            </a:r>
            <a:r>
              <a:rPr>
                <a:solidFill>
                  <a:srgbClr val="AF00DB"/>
                </a:solidFill>
              </a:rPr>
              <a:t>for</a:t>
            </a:r>
            <a:r>
              <a:t> (</a:t>
            </a:r>
            <a:r>
              <a:rPr>
                <a:solidFill>
                  <a:srgbClr val="0000FF"/>
                </a:solidFill>
              </a:rPr>
              <a:t>int</a:t>
            </a:r>
            <a:r>
              <a:t> </a:t>
            </a:r>
            <a:r>
              <a:rPr>
                <a:solidFill>
                  <a:srgbClr val="001080"/>
                </a:solidFill>
              </a:rPr>
              <a:t>i</a:t>
            </a:r>
            <a:r>
              <a:t>=</a:t>
            </a:r>
            <a:r>
              <a:rPr>
                <a:solidFill>
                  <a:srgbClr val="098658"/>
                </a:solidFill>
              </a:rPr>
              <a:t>0</a:t>
            </a:r>
            <a:r>
              <a:t>; </a:t>
            </a:r>
            <a:r>
              <a:rPr>
                <a:solidFill>
                  <a:srgbClr val="001080"/>
                </a:solidFill>
              </a:rPr>
              <a:t>i</a:t>
            </a:r>
            <a:r>
              <a:t>&lt;</a:t>
            </a:r>
            <a:r>
              <a:rPr>
                <a:solidFill>
                  <a:srgbClr val="098658"/>
                </a:solidFill>
              </a:rPr>
              <a:t>10</a:t>
            </a:r>
            <a:r>
              <a:t>; ++</a:t>
            </a:r>
            <a:r>
              <a:rPr>
                <a:solidFill>
                  <a:srgbClr val="001080"/>
                </a:solidFill>
              </a:rPr>
              <a:t>i</a:t>
            </a:r>
            <a:r>
              <a:t>) {</a:t>
            </a:r>
          </a:p>
          <a:p>
            <a:pPr defTabSz="457200">
              <a:defRPr sz="1300">
                <a:solidFill>
                  <a:srgbClr val="3B3B3B"/>
                </a:solidFill>
                <a:latin typeface="APL385 Unicode"/>
                <a:ea typeface="APL385 Unicode"/>
                <a:cs typeface="APL385 Unicode"/>
                <a:sym typeface="APL385 Unicode"/>
              </a:defRPr>
            </a:pPr>
            <a:r>
              <a:t>        </a:t>
            </a:r>
            <a:r>
              <a:rPr>
                <a:solidFill>
                  <a:srgbClr val="001080"/>
                </a:solidFill>
              </a:rPr>
              <a:t>prod</a:t>
            </a:r>
            <a:r>
              <a:t>.</a:t>
            </a:r>
            <a:r>
              <a:rPr>
                <a:solidFill>
                  <a:srgbClr val="001080"/>
                </a:solidFill>
              </a:rPr>
              <a:t>Produce</a:t>
            </a:r>
            <a:r>
              <a:t>(</a:t>
            </a:r>
            <a:r>
              <a:rPr>
                <a:solidFill>
                  <a:srgbClr val="001080"/>
                </a:solidFill>
              </a:rPr>
              <a:t>topic</a:t>
            </a:r>
            <a:r>
              <a:t>, </a:t>
            </a:r>
            <a:r>
              <a:rPr>
                <a:solidFill>
                  <a:srgbClr val="0000FF"/>
                </a:solidFill>
              </a:rPr>
              <a:t>new</a:t>
            </a:r>
            <a:r>
              <a:t> </a:t>
            </a:r>
            <a:r>
              <a:rPr>
                <a:solidFill>
                  <a:srgbClr val="001080"/>
                </a:solidFill>
              </a:rPr>
              <a:t>Message</a:t>
            </a:r>
            <a:r>
              <a:t>&lt;</a:t>
            </a:r>
            <a:r>
              <a:rPr>
                <a:solidFill>
                  <a:srgbClr val="0000FF"/>
                </a:solidFill>
              </a:rPr>
              <a:t>string</a:t>
            </a:r>
            <a:r>
              <a:t>, </a:t>
            </a:r>
            <a:r>
              <a:rPr>
                <a:solidFill>
                  <a:srgbClr val="0000FF"/>
                </a:solidFill>
              </a:rPr>
              <a:t>string</a:t>
            </a:r>
            <a:r>
              <a:t>&gt; { </a:t>
            </a:r>
            <a:r>
              <a:rPr>
                <a:solidFill>
                  <a:srgbClr val="001080"/>
                </a:solidFill>
              </a:rPr>
              <a:t>Key</a:t>
            </a:r>
            <a:r>
              <a:t> = ..., </a:t>
            </a:r>
            <a:r>
              <a:rPr>
                <a:solidFill>
                  <a:srgbClr val="001080"/>
                </a:solidFill>
              </a:rPr>
              <a:t>Value</a:t>
            </a:r>
            <a:r>
              <a:t> = ... },</a:t>
            </a:r>
          </a:p>
          <a:p>
            <a:pPr defTabSz="457200">
              <a:defRPr sz="1300">
                <a:solidFill>
                  <a:srgbClr val="001080"/>
                </a:solidFill>
                <a:latin typeface="APL385 Unicode"/>
                <a:ea typeface="APL385 Unicode"/>
                <a:cs typeface="APL385 Unicode"/>
                <a:sym typeface="APL385 Unicode"/>
              </a:defRPr>
            </a:pPr>
            <a:r>
              <a:rPr>
                <a:solidFill>
                  <a:srgbClr val="3B3B3B"/>
                </a:solidFill>
              </a:rPr>
              <a:t>            (</a:t>
            </a:r>
            <a:r>
              <a:t>deliveryReport</a:t>
            </a:r>
            <a:r>
              <a:rPr>
                <a:solidFill>
                  <a:srgbClr val="3B3B3B"/>
                </a:solidFill>
              </a:rPr>
              <a:t>) =&gt; {</a:t>
            </a:r>
            <a:endParaRPr>
              <a:solidFill>
                <a:srgbClr val="3B3B3B"/>
              </a:solidFill>
            </a:endParaRPr>
          </a:p>
          <a:p>
            <a:pPr defTabSz="457200">
              <a:defRPr sz="1300">
                <a:solidFill>
                  <a:srgbClr val="3B3B3B"/>
                </a:solidFill>
                <a:latin typeface="APL385 Unicode"/>
                <a:ea typeface="APL385 Unicode"/>
                <a:cs typeface="APL385 Unicode"/>
                <a:sym typeface="APL385 Unicode"/>
              </a:defRPr>
            </a:pPr>
            <a:r>
              <a:t>                </a:t>
            </a:r>
            <a:r>
              <a:rPr>
                <a:solidFill>
                  <a:srgbClr val="AF00DB"/>
                </a:solidFill>
              </a:rPr>
              <a:t>if</a:t>
            </a:r>
            <a:r>
              <a:t> (</a:t>
            </a:r>
            <a:r>
              <a:rPr>
                <a:solidFill>
                  <a:srgbClr val="001080"/>
                </a:solidFill>
              </a:rPr>
              <a:t>deliveryReport</a:t>
            </a:r>
            <a:r>
              <a:t>.</a:t>
            </a:r>
            <a:r>
              <a:rPr>
                <a:solidFill>
                  <a:srgbClr val="001080"/>
                </a:solidFill>
              </a:rPr>
              <a:t>Error</a:t>
            </a:r>
            <a:r>
              <a:t>.</a:t>
            </a:r>
            <a:r>
              <a:rPr>
                <a:solidFill>
                  <a:srgbClr val="001080"/>
                </a:solidFill>
              </a:rPr>
              <a:t>Code</a:t>
            </a:r>
            <a:r>
              <a:t> != </a:t>
            </a:r>
            <a:r>
              <a:rPr>
                <a:solidFill>
                  <a:srgbClr val="001080"/>
                </a:solidFill>
              </a:rPr>
              <a:t>ErrorCode</a:t>
            </a:r>
            <a:r>
              <a:t>.</a:t>
            </a:r>
            <a:r>
              <a:rPr>
                <a:solidFill>
                  <a:srgbClr val="001080"/>
                </a:solidFill>
              </a:rPr>
              <a:t>NoError</a:t>
            </a:r>
            <a:r>
              <a:t>) {</a:t>
            </a:r>
          </a:p>
          <a:p>
            <a:pPr defTabSz="457200">
              <a:defRPr sz="1300">
                <a:solidFill>
                  <a:srgbClr val="A31515"/>
                </a:solidFill>
                <a:latin typeface="APL385 Unicode"/>
                <a:ea typeface="APL385 Unicode"/>
                <a:cs typeface="APL385 Unicode"/>
                <a:sym typeface="APL385 Unicode"/>
              </a:defRPr>
            </a:pPr>
            <a:r>
              <a:rPr>
                <a:solidFill>
                  <a:srgbClr val="3B3B3B"/>
                </a:solidFill>
              </a:rPr>
              <a:t>                    </a:t>
            </a:r>
            <a:r>
              <a:rPr>
                <a:solidFill>
                  <a:srgbClr val="001080"/>
                </a:solidFill>
              </a:rPr>
              <a:t>Console</a:t>
            </a:r>
            <a:r>
              <a:rPr>
                <a:solidFill>
                  <a:srgbClr val="3B3B3B"/>
                </a:solidFill>
              </a:rPr>
              <a:t>.</a:t>
            </a:r>
            <a:r>
              <a:rPr>
                <a:solidFill>
                  <a:srgbClr val="001080"/>
                </a:solidFill>
              </a:rPr>
              <a:t>WriteLine</a:t>
            </a:r>
            <a:r>
              <a:rPr>
                <a:solidFill>
                  <a:srgbClr val="3B3B3B"/>
                </a:solidFill>
              </a:rPr>
              <a:t>(</a:t>
            </a:r>
            <a:r>
              <a:t>$"{</a:t>
            </a:r>
            <a:r>
              <a:rPr>
                <a:solidFill>
                  <a:srgbClr val="001080"/>
                </a:solidFill>
              </a:rPr>
              <a:t>deliveryReport</a:t>
            </a:r>
            <a:r>
              <a:rPr>
                <a:solidFill>
                  <a:srgbClr val="3B3B3B"/>
                </a:solidFill>
              </a:rPr>
              <a:t>.</a:t>
            </a:r>
            <a:r>
              <a:rPr>
                <a:solidFill>
                  <a:srgbClr val="001080"/>
                </a:solidFill>
              </a:rPr>
              <a:t>Error</a:t>
            </a:r>
            <a:r>
              <a:rPr>
                <a:solidFill>
                  <a:srgbClr val="3B3B3B"/>
                </a:solidFill>
              </a:rPr>
              <a:t>.</a:t>
            </a:r>
            <a:r>
              <a:rPr>
                <a:solidFill>
                  <a:srgbClr val="001080"/>
                </a:solidFill>
              </a:rPr>
              <a:t>Reason</a:t>
            </a:r>
            <a:r>
              <a:t>}"</a:t>
            </a:r>
            <a:r>
              <a:rPr>
                <a:solidFill>
                  <a:srgbClr val="3B3B3B"/>
                </a:solidFill>
              </a:rPr>
              <a:t>);</a:t>
            </a:r>
            <a:endParaRPr>
              <a:solidFill>
                <a:srgbClr val="3B3B3B"/>
              </a:solidFill>
            </a:endParaRPr>
          </a:p>
          <a:p>
            <a:pPr defTabSz="457200">
              <a:defRPr sz="1300">
                <a:solidFill>
                  <a:srgbClr val="3B3B3B"/>
                </a:solidFill>
                <a:latin typeface="APL385 Unicode"/>
                <a:ea typeface="APL385 Unicode"/>
                <a:cs typeface="APL385 Unicode"/>
                <a:sym typeface="APL385 Unicode"/>
              </a:defRPr>
            </a:pPr>
            <a:r>
              <a:t>                } </a:t>
            </a:r>
            <a:r>
              <a:rPr>
                <a:solidFill>
                  <a:srgbClr val="AF00DB"/>
                </a:solidFill>
              </a:rPr>
              <a:t>else</a:t>
            </a:r>
            <a:r>
              <a:t> {</a:t>
            </a:r>
          </a:p>
          <a:p>
            <a:pPr defTabSz="457200">
              <a:defRPr sz="1300">
                <a:solidFill>
                  <a:srgbClr val="3B3B3B"/>
                </a:solidFill>
                <a:latin typeface="APL385 Unicode"/>
                <a:ea typeface="APL385 Unicode"/>
                <a:cs typeface="APL385 Unicode"/>
                <a:sym typeface="APL385 Unicode"/>
              </a:defRPr>
            </a:pPr>
            <a:r>
              <a:t>                    </a:t>
            </a:r>
            <a:r>
              <a:rPr>
                <a:solidFill>
                  <a:srgbClr val="008000"/>
                </a:solidFill>
              </a:rPr>
              <a:t>// Message delivered</a:t>
            </a:r>
          </a:p>
        </p:txBody>
      </p:sp>
      <p:grpSp>
        <p:nvGrpSpPr>
          <p:cNvPr id="277" name="Group"/>
          <p:cNvGrpSpPr/>
          <p:nvPr/>
        </p:nvGrpSpPr>
        <p:grpSpPr>
          <a:xfrm>
            <a:off x="3921282" y="1547779"/>
            <a:ext cx="1992986" cy="824951"/>
            <a:chOff x="0" y="0"/>
            <a:chExt cx="1992985" cy="824950"/>
          </a:xfrm>
        </p:grpSpPr>
        <p:sp>
          <p:nvSpPr>
            <p:cNvPr id="275" name="Oval"/>
            <p:cNvSpPr/>
            <p:nvPr/>
          </p:nvSpPr>
          <p:spPr>
            <a:xfrm>
              <a:off x="0" y="0"/>
              <a:ext cx="1751207" cy="372746"/>
            </a:xfrm>
            <a:prstGeom prst="ellipse">
              <a:avLst/>
            </a:prstGeom>
            <a:no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276" name="Oval"/>
            <p:cNvSpPr/>
            <p:nvPr/>
          </p:nvSpPr>
          <p:spPr>
            <a:xfrm>
              <a:off x="241778" y="452205"/>
              <a:ext cx="1751208" cy="372746"/>
            </a:xfrm>
            <a:prstGeom prst="ellipse">
              <a:avLst/>
            </a:prstGeom>
            <a:no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grpSp>
      <p:sp>
        <p:nvSpPr>
          <p:cNvPr id="278" name="The problem with generics"/>
          <p:cNvSpPr txBox="1"/>
          <p:nvPr>
            <p:ph type="title" idx="4294967295"/>
          </p:nvPr>
        </p:nvSpPr>
        <p:spPr>
          <a:prstGeom prst="rect">
            <a:avLst/>
          </a:prstGeom>
        </p:spPr>
        <p:txBody>
          <a:bodyPr/>
          <a:lstStyle/>
          <a:p>
            <a:pPr/>
            <a:r>
              <a:t>The problem with generics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 Ctor (type arg)…"/>
          <p:cNvSpPr txBox="1"/>
          <p:nvPr/>
        </p:nvSpPr>
        <p:spPr>
          <a:xfrm>
            <a:off x="677715" y="919480"/>
            <a:ext cx="8394701" cy="330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600">
                <a:solidFill>
                  <a:srgbClr val="3B3B3B"/>
                </a:solidFill>
                <a:latin typeface="APL385 Unicode"/>
                <a:ea typeface="APL385 Unicode"/>
                <a:cs typeface="APL385 Unicode"/>
                <a:sym typeface="APL385 Unicode"/>
              </a:defRPr>
            </a:pPr>
            <a:r>
              <a:t>    ∇ </a:t>
            </a:r>
            <a:r>
              <a:rPr>
                <a:solidFill>
                  <a:srgbClr val="000080"/>
                </a:solidFill>
              </a:rPr>
              <a:t>Ctor</a:t>
            </a:r>
            <a:r>
              <a:t> (type arg)</a:t>
            </a:r>
          </a:p>
          <a:p>
            <a:pPr defTabSz="457200">
              <a:defRPr sz="1600">
                <a:solidFill>
                  <a:srgbClr val="AF00DB"/>
                </a:solidFill>
                <a:latin typeface="APL385 Unicode"/>
                <a:ea typeface="APL385 Unicode"/>
                <a:cs typeface="APL385 Unicode"/>
                <a:sym typeface="APL385 Unicode"/>
              </a:defRPr>
            </a:pPr>
            <a:r>
              <a:rPr>
                <a:solidFill>
                  <a:srgbClr val="3B3B3B"/>
                </a:solidFill>
              </a:rPr>
              <a:t>      </a:t>
            </a:r>
            <a:r>
              <a:t>:Access</a:t>
            </a:r>
            <a:r>
              <a:rPr>
                <a:solidFill>
                  <a:srgbClr val="3B3B3B"/>
                </a:solidFill>
              </a:rPr>
              <a:t> </a:t>
            </a:r>
            <a:r>
              <a:rPr>
                <a:solidFill>
                  <a:srgbClr val="001080"/>
                </a:solidFill>
              </a:rPr>
              <a:t>public</a:t>
            </a:r>
            <a:endParaRPr>
              <a:solidFill>
                <a:srgbClr val="3B3B3B"/>
              </a:solidFill>
            </a:endParaRPr>
          </a:p>
          <a:p>
            <a:pPr defTabSz="457200">
              <a:defRPr sz="1600">
                <a:solidFill>
                  <a:srgbClr val="AF00DB"/>
                </a:solidFill>
                <a:latin typeface="APL385 Unicode"/>
                <a:ea typeface="APL385 Unicode"/>
                <a:cs typeface="APL385 Unicode"/>
                <a:sym typeface="APL385 Unicode"/>
              </a:defRPr>
            </a:pPr>
            <a:r>
              <a:rPr>
                <a:solidFill>
                  <a:srgbClr val="3B3B3B"/>
                </a:solidFill>
              </a:rPr>
              <a:t>      </a:t>
            </a:r>
            <a:r>
              <a:t>:Implements</a:t>
            </a:r>
            <a:r>
              <a:rPr>
                <a:solidFill>
                  <a:srgbClr val="3B3B3B"/>
                </a:solidFill>
              </a:rPr>
              <a:t> </a:t>
            </a:r>
            <a:r>
              <a:rPr>
                <a:solidFill>
                  <a:srgbClr val="001080"/>
                </a:solidFill>
              </a:rPr>
              <a:t>constructor</a:t>
            </a:r>
            <a:endParaRPr>
              <a:solidFill>
                <a:srgbClr val="3B3B3B"/>
              </a:solidFill>
            </a:endParaRPr>
          </a:p>
          <a:p>
            <a:pPr defTabSz="457200">
              <a:defRPr sz="1600">
                <a:solidFill>
                  <a:srgbClr val="008000"/>
                </a:solidFill>
                <a:latin typeface="APL385 Unicode"/>
                <a:ea typeface="APL385 Unicode"/>
                <a:cs typeface="APL385 Unicode"/>
                <a:sym typeface="APL385 Unicode"/>
              </a:defRPr>
            </a:pPr>
            <a:r>
              <a:rPr>
                <a:solidFill>
                  <a:srgbClr val="3B3B3B"/>
                </a:solidFill>
              </a:rPr>
              <a:t>      </a:t>
            </a:r>
            <a:r>
              <a:t>⍝ arg is either a charvec or a Confluent.Kafka.ProducerConfig.</a:t>
            </a:r>
            <a:endParaRPr>
              <a:solidFill>
                <a:srgbClr val="3B3B3B"/>
              </a:solidFill>
            </a:endParaRPr>
          </a:p>
          <a:p>
            <a:pPr defTabSz="457200">
              <a:defRPr sz="1600">
                <a:solidFill>
                  <a:srgbClr val="3B3B3B"/>
                </a:solidFill>
                <a:latin typeface="APL385 Unicode"/>
                <a:ea typeface="APL385 Unicode"/>
                <a:cs typeface="APL385 Unicode"/>
                <a:sym typeface="APL385 Unicode"/>
              </a:defRPr>
            </a:pPr>
            <a:r>
              <a:t>      </a:t>
            </a:r>
            <a:r>
              <a:rPr>
                <a:solidFill>
                  <a:srgbClr val="AF00DB"/>
                </a:solidFill>
              </a:rPr>
              <a:t>:If</a:t>
            </a:r>
            <a:r>
              <a:t> </a:t>
            </a:r>
            <a:r>
              <a:rPr>
                <a:solidFill>
                  <a:srgbClr val="001080"/>
                </a:solidFill>
              </a:rPr>
              <a:t>type</a:t>
            </a:r>
            <a:r>
              <a:t>=</a:t>
            </a:r>
            <a:r>
              <a:rPr>
                <a:solidFill>
                  <a:srgbClr val="098658"/>
                </a:solidFill>
              </a:rPr>
              <a:t>0</a:t>
            </a:r>
          </a:p>
          <a:p>
            <a:pPr defTabSz="457200">
              <a:defRPr sz="1600">
                <a:solidFill>
                  <a:srgbClr val="001080"/>
                </a:solidFill>
                <a:latin typeface="APL385 Unicode"/>
                <a:ea typeface="APL385 Unicode"/>
                <a:cs typeface="APL385 Unicode"/>
                <a:sym typeface="APL385 Unicode"/>
              </a:defRPr>
            </a:pPr>
            <a:r>
              <a:rPr>
                <a:solidFill>
                  <a:srgbClr val="3B3B3B"/>
                </a:solidFill>
              </a:rPr>
              <a:t>        </a:t>
            </a:r>
            <a:r>
              <a:t>producer</a:t>
            </a:r>
            <a:r>
              <a:rPr>
                <a:solidFill>
                  <a:srgbClr val="3B3B3B"/>
                </a:solidFill>
              </a:rPr>
              <a:t> </a:t>
            </a:r>
            <a:r>
              <a:rPr>
                <a:solidFill>
                  <a:srgbClr val="0000FF"/>
                </a:solidFill>
              </a:rPr>
              <a:t>←</a:t>
            </a:r>
            <a:r>
              <a:rPr>
                <a:solidFill>
                  <a:srgbClr val="3B3B3B"/>
                </a:solidFill>
              </a:rPr>
              <a:t> ⎕NEW </a:t>
            </a:r>
            <a:r>
              <a:t>DyKa</a:t>
            </a:r>
            <a:r>
              <a:rPr>
                <a:solidFill>
                  <a:srgbClr val="3B3B3B"/>
                </a:solidFill>
              </a:rPr>
              <a:t>.</a:t>
            </a:r>
            <a:r>
              <a:t>StringProducer</a:t>
            </a:r>
            <a:r>
              <a:rPr>
                <a:solidFill>
                  <a:srgbClr val="3B3B3B"/>
                </a:solidFill>
              </a:rPr>
              <a:t>(⊂</a:t>
            </a:r>
            <a:r>
              <a:t>arg</a:t>
            </a:r>
            <a:r>
              <a:rPr>
                <a:solidFill>
                  <a:srgbClr val="3B3B3B"/>
                </a:solidFill>
              </a:rPr>
              <a:t>)</a:t>
            </a:r>
            <a:endParaRPr>
              <a:solidFill>
                <a:srgbClr val="3B3B3B"/>
              </a:solidFill>
            </a:endParaRPr>
          </a:p>
          <a:p>
            <a:pPr defTabSz="457200">
              <a:defRPr sz="1600">
                <a:solidFill>
                  <a:srgbClr val="3B3B3B"/>
                </a:solidFill>
                <a:latin typeface="APL385 Unicode"/>
                <a:ea typeface="APL385 Unicode"/>
                <a:cs typeface="APL385 Unicode"/>
                <a:sym typeface="APL385 Unicode"/>
              </a:defRPr>
            </a:pPr>
            <a:r>
              <a:t>      </a:t>
            </a:r>
            <a:r>
              <a:rPr>
                <a:solidFill>
                  <a:srgbClr val="AF00DB"/>
                </a:solidFill>
              </a:rPr>
              <a:t>:Else</a:t>
            </a:r>
          </a:p>
          <a:p>
            <a:pPr defTabSz="457200">
              <a:defRPr sz="1600">
                <a:solidFill>
                  <a:srgbClr val="3B3B3B"/>
                </a:solidFill>
                <a:latin typeface="APL385 Unicode"/>
                <a:ea typeface="APL385 Unicode"/>
                <a:cs typeface="APL385 Unicode"/>
                <a:sym typeface="APL385 Unicode"/>
              </a:defRPr>
            </a:pPr>
            <a:r>
              <a:t>        </a:t>
            </a:r>
            <a:r>
              <a:rPr>
                <a:solidFill>
                  <a:srgbClr val="001080"/>
                </a:solidFill>
              </a:rPr>
              <a:t>producer</a:t>
            </a:r>
            <a:r>
              <a:t> </a:t>
            </a:r>
            <a:r>
              <a:rPr>
                <a:solidFill>
                  <a:srgbClr val="0000FF"/>
                </a:solidFill>
              </a:rPr>
              <a:t>←</a:t>
            </a:r>
            <a:r>
              <a:t> ⎕NEW </a:t>
            </a:r>
            <a:r>
              <a:rPr>
                <a:solidFill>
                  <a:srgbClr val="001080"/>
                </a:solidFill>
              </a:rPr>
              <a:t>DyKa</a:t>
            </a:r>
            <a:r>
              <a:t>.</a:t>
            </a:r>
            <a:r>
              <a:rPr>
                <a:solidFill>
                  <a:srgbClr val="001080"/>
                </a:solidFill>
              </a:rPr>
              <a:t>Producer</a:t>
            </a:r>
            <a:r>
              <a:t>(⊂</a:t>
            </a:r>
            <a:r>
              <a:rPr>
                <a:solidFill>
                  <a:srgbClr val="001080"/>
                </a:solidFill>
              </a:rPr>
              <a:t>arg</a:t>
            </a:r>
            <a:r>
              <a:t>)</a:t>
            </a:r>
          </a:p>
          <a:p>
            <a:pPr defTabSz="457200">
              <a:defRPr sz="1600">
                <a:solidFill>
                  <a:srgbClr val="3B3B3B"/>
                </a:solidFill>
                <a:latin typeface="APL385 Unicode"/>
                <a:ea typeface="APL385 Unicode"/>
                <a:cs typeface="APL385 Unicode"/>
                <a:sym typeface="APL385 Unicode"/>
              </a:defRPr>
            </a:pPr>
            <a:r>
              <a:t>      </a:t>
            </a:r>
            <a:r>
              <a:rPr>
                <a:solidFill>
                  <a:srgbClr val="AF00DB"/>
                </a:solidFill>
              </a:rPr>
              <a:t>:End</a:t>
            </a:r>
          </a:p>
          <a:p>
            <a:pPr defTabSz="457200">
              <a:defRPr sz="1600">
                <a:solidFill>
                  <a:srgbClr val="3B3B3B"/>
                </a:solidFill>
                <a:latin typeface="APL385 Unicode"/>
                <a:ea typeface="APL385 Unicode"/>
                <a:cs typeface="APL385 Unicode"/>
                <a:sym typeface="APL385 Unicode"/>
              </a:defRPr>
            </a:pPr>
            <a:r>
              <a:t>    ∇</a:t>
            </a:r>
          </a:p>
        </p:txBody>
      </p:sp>
      <p:sp>
        <p:nvSpPr>
          <p:cNvPr id="2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4" name="Line"/>
          <p:cNvSpPr/>
          <p:nvPr/>
        </p:nvSpPr>
        <p:spPr>
          <a:xfrm flipH="1">
            <a:off x="2579853" y="1321182"/>
            <a:ext cx="1877386" cy="883384"/>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85" name="Type selector"/>
          <p:cNvSpPr txBox="1"/>
          <p:nvPr/>
        </p:nvSpPr>
        <p:spPr>
          <a:xfrm>
            <a:off x="4475312" y="1066406"/>
            <a:ext cx="1417677"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Type selector</a:t>
            </a:r>
          </a:p>
        </p:txBody>
      </p:sp>
      <p:sp>
        <p:nvSpPr>
          <p:cNvPr id="286" name="Line"/>
          <p:cNvSpPr/>
          <p:nvPr/>
        </p:nvSpPr>
        <p:spPr>
          <a:xfrm flipH="1" flipV="1">
            <a:off x="4972054" y="3286855"/>
            <a:ext cx="1997993" cy="422195"/>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87" name="Concrete types"/>
          <p:cNvSpPr txBox="1"/>
          <p:nvPr/>
        </p:nvSpPr>
        <p:spPr>
          <a:xfrm>
            <a:off x="6974396" y="3501724"/>
            <a:ext cx="1591870"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Concrete types</a:t>
            </a:r>
          </a:p>
        </p:txBody>
      </p:sp>
      <p:sp>
        <p:nvSpPr>
          <p:cNvPr id="288" name="Line"/>
          <p:cNvSpPr/>
          <p:nvPr/>
        </p:nvSpPr>
        <p:spPr>
          <a:xfrm flipH="1" flipV="1">
            <a:off x="5758382" y="2740778"/>
            <a:ext cx="1204608" cy="966272"/>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289" name="Line"/>
          <p:cNvSpPr/>
          <p:nvPr/>
        </p:nvSpPr>
        <p:spPr>
          <a:xfrm flipH="1" flipV="1">
            <a:off x="2579853" y="1235327"/>
            <a:ext cx="1853822" cy="84283"/>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public class Producer : IDisposable {…"/>
          <p:cNvSpPr txBox="1"/>
          <p:nvPr/>
        </p:nvSpPr>
        <p:spPr>
          <a:xfrm>
            <a:off x="405130" y="875030"/>
            <a:ext cx="8333741" cy="313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500">
                <a:solidFill>
                  <a:srgbClr val="001080"/>
                </a:solidFill>
                <a:latin typeface="APL385 Unicode"/>
                <a:ea typeface="APL385 Unicode"/>
                <a:cs typeface="APL385 Unicode"/>
                <a:sym typeface="APL385 Unicode"/>
              </a:defRPr>
            </a:pPr>
            <a:r>
              <a:rPr>
                <a:solidFill>
                  <a:srgbClr val="3B3B3B"/>
                </a:solidFill>
              </a:rPr>
              <a:t>   </a:t>
            </a:r>
            <a:r>
              <a:rPr>
                <a:solidFill>
                  <a:srgbClr val="0000FF"/>
                </a:solidFill>
              </a:rPr>
              <a:t>public</a:t>
            </a:r>
            <a:r>
              <a:rPr>
                <a:solidFill>
                  <a:srgbClr val="3B3B3B"/>
                </a:solidFill>
              </a:rPr>
              <a:t> </a:t>
            </a:r>
            <a:r>
              <a:rPr>
                <a:solidFill>
                  <a:srgbClr val="0000FF"/>
                </a:solidFill>
              </a:rPr>
              <a:t>class</a:t>
            </a:r>
            <a:r>
              <a:rPr>
                <a:solidFill>
                  <a:srgbClr val="3B3B3B"/>
                </a:solidFill>
              </a:rPr>
              <a:t> </a:t>
            </a:r>
            <a:r>
              <a:rPr>
                <a:solidFill>
                  <a:srgbClr val="267F99"/>
                </a:solidFill>
              </a:rPr>
              <a:t>Producer</a:t>
            </a:r>
            <a:r>
              <a:rPr>
                <a:solidFill>
                  <a:srgbClr val="3B3B3B"/>
                </a:solidFill>
              </a:rPr>
              <a:t> : </a:t>
            </a:r>
            <a:r>
              <a:t>IDisposable</a:t>
            </a:r>
            <a:r>
              <a:rPr>
                <a:solidFill>
                  <a:srgbClr val="3B3B3B"/>
                </a:solidFill>
              </a:rPr>
              <a:t> </a:t>
            </a:r>
            <a:r>
              <a:t>{</a:t>
            </a:r>
          </a:p>
          <a:p>
            <a:pPr defTabSz="457200">
              <a:defRPr sz="1500">
                <a:solidFill>
                  <a:srgbClr val="001080"/>
                </a:solidFill>
                <a:latin typeface="APL385 Unicode"/>
                <a:ea typeface="APL385 Unicode"/>
                <a:cs typeface="APL385 Unicode"/>
                <a:sym typeface="APL385 Unicode"/>
              </a:defRPr>
            </a:pPr>
            <a:r>
              <a:rPr>
                <a:solidFill>
                  <a:srgbClr val="3B3B3B"/>
                </a:solidFill>
              </a:rPr>
              <a:t>        </a:t>
            </a:r>
            <a:r>
              <a:rPr>
                <a:solidFill>
                  <a:srgbClr val="0000FF"/>
                </a:solidFill>
              </a:rPr>
              <a:t>public</a:t>
            </a:r>
            <a:r>
              <a:rPr>
                <a:solidFill>
                  <a:srgbClr val="3B3B3B"/>
                </a:solidFill>
              </a:rPr>
              <a:t> </a:t>
            </a:r>
            <a:r>
              <a:t>IProducer</a:t>
            </a:r>
            <a:r>
              <a:rPr>
                <a:solidFill>
                  <a:srgbClr val="3B3B3B"/>
                </a:solidFill>
              </a:rPr>
              <a:t>&lt;</a:t>
            </a:r>
            <a:r>
              <a:rPr>
                <a:solidFill>
                  <a:srgbClr val="0000FF"/>
                </a:solidFill>
              </a:rPr>
              <a:t>string</a:t>
            </a:r>
            <a:r>
              <a:rPr>
                <a:solidFill>
                  <a:srgbClr val="3B3B3B"/>
                </a:solidFill>
              </a:rPr>
              <a:t>, </a:t>
            </a:r>
            <a:r>
              <a:rPr>
                <a:solidFill>
                  <a:srgbClr val="0000FF"/>
                </a:solidFill>
              </a:rPr>
              <a:t>byte</a:t>
            </a:r>
            <a:r>
              <a:rPr>
                <a:solidFill>
                  <a:srgbClr val="3B3B3B"/>
                </a:solidFill>
              </a:rPr>
              <a:t>[]&gt;? </a:t>
            </a:r>
            <a:r>
              <a:t>Prod</a:t>
            </a:r>
            <a:r>
              <a:rPr>
                <a:solidFill>
                  <a:srgbClr val="3B3B3B"/>
                </a:solidFill>
              </a:rPr>
              <a:t> { </a:t>
            </a:r>
            <a:r>
              <a:rPr>
                <a:solidFill>
                  <a:srgbClr val="0000FF"/>
                </a:solidFill>
              </a:rPr>
              <a:t>get</a:t>
            </a:r>
            <a:r>
              <a:rPr>
                <a:solidFill>
                  <a:srgbClr val="3B3B3B"/>
                </a:solidFill>
              </a:rPr>
              <a:t>; </a:t>
            </a:r>
            <a:r>
              <a:rPr>
                <a:solidFill>
                  <a:srgbClr val="0000FF"/>
                </a:solidFill>
              </a:rPr>
              <a:t>private</a:t>
            </a:r>
            <a:r>
              <a:rPr>
                <a:solidFill>
                  <a:srgbClr val="3B3B3B"/>
                </a:solidFill>
              </a:rPr>
              <a:t> </a:t>
            </a:r>
            <a:r>
              <a:rPr>
                <a:solidFill>
                  <a:srgbClr val="0000FF"/>
                </a:solidFill>
              </a:rPr>
              <a:t>set</a:t>
            </a:r>
            <a:r>
              <a:rPr>
                <a:solidFill>
                  <a:srgbClr val="3B3B3B"/>
                </a:solidFill>
              </a:rPr>
              <a:t>; }</a:t>
            </a:r>
            <a:endParaRPr>
              <a:solidFill>
                <a:srgbClr val="3B3B3B"/>
              </a:solidFill>
            </a:endParaRPr>
          </a:p>
          <a:p>
            <a:pPr defTabSz="457200">
              <a:defRPr sz="1500">
                <a:solidFill>
                  <a:srgbClr val="001080"/>
                </a:solidFill>
                <a:latin typeface="APL385 Unicode"/>
                <a:ea typeface="APL385 Unicode"/>
                <a:cs typeface="APL385 Unicode"/>
                <a:sym typeface="APL385 Unicode"/>
              </a:defRPr>
            </a:pPr>
            <a:r>
              <a:rPr>
                <a:solidFill>
                  <a:srgbClr val="3B3B3B"/>
                </a:solidFill>
              </a:rPr>
              <a:t>        </a:t>
            </a:r>
            <a:r>
              <a:rPr>
                <a:solidFill>
                  <a:srgbClr val="0000FF"/>
                </a:solidFill>
              </a:rPr>
              <a:t>private</a:t>
            </a:r>
            <a:r>
              <a:rPr>
                <a:solidFill>
                  <a:srgbClr val="3B3B3B"/>
                </a:solidFill>
              </a:rPr>
              <a:t> </a:t>
            </a:r>
            <a:r>
              <a:t>ProducerConfig</a:t>
            </a:r>
            <a:r>
              <a:rPr>
                <a:solidFill>
                  <a:srgbClr val="3B3B3B"/>
                </a:solidFill>
              </a:rPr>
              <a:t> </a:t>
            </a:r>
            <a:r>
              <a:t>_config</a:t>
            </a:r>
            <a:r>
              <a:rPr>
                <a:solidFill>
                  <a:srgbClr val="3B3B3B"/>
                </a:solidFill>
              </a:rPr>
              <a:t>;</a:t>
            </a:r>
            <a:endParaRPr>
              <a:solidFill>
                <a:srgbClr val="3B3B3B"/>
              </a:solidFill>
            </a:endParaRPr>
          </a:p>
          <a:p>
            <a:pPr defTabSz="457200">
              <a:defRPr sz="1500">
                <a:solidFill>
                  <a:srgbClr val="3B3B3B"/>
                </a:solidFill>
                <a:latin typeface="APL385 Unicode"/>
                <a:ea typeface="APL385 Unicode"/>
                <a:cs typeface="APL385 Unicode"/>
                <a:sym typeface="APL385 Unicode"/>
              </a:defRPr>
            </a:pPr>
          </a:p>
          <a:p>
            <a:pPr defTabSz="457200">
              <a:defRPr sz="1500">
                <a:solidFill>
                  <a:srgbClr val="001080"/>
                </a:solidFill>
                <a:latin typeface="APL385 Unicode"/>
                <a:ea typeface="APL385 Unicode"/>
                <a:cs typeface="APL385 Unicode"/>
                <a:sym typeface="APL385 Unicode"/>
              </a:defRPr>
            </a:pPr>
            <a:r>
              <a:rPr>
                <a:solidFill>
                  <a:srgbClr val="3B3B3B"/>
                </a:solidFill>
              </a:rPr>
              <a:t>        </a:t>
            </a:r>
            <a:r>
              <a:rPr>
                <a:solidFill>
                  <a:srgbClr val="0000FF"/>
                </a:solidFill>
              </a:rPr>
              <a:t>public</a:t>
            </a:r>
            <a:r>
              <a:rPr>
                <a:solidFill>
                  <a:srgbClr val="3B3B3B"/>
                </a:solidFill>
              </a:rPr>
              <a:t> </a:t>
            </a:r>
            <a:r>
              <a:rPr>
                <a:solidFill>
                  <a:srgbClr val="267F99"/>
                </a:solidFill>
              </a:rPr>
              <a:t>Producer</a:t>
            </a:r>
            <a:r>
              <a:rPr>
                <a:solidFill>
                  <a:srgbClr val="3B3B3B"/>
                </a:solidFill>
              </a:rPr>
              <a:t>(</a:t>
            </a:r>
            <a:r>
              <a:rPr>
                <a:solidFill>
                  <a:srgbClr val="0000FF"/>
                </a:solidFill>
              </a:rPr>
              <a:t>string</a:t>
            </a:r>
            <a:r>
              <a:rPr>
                <a:solidFill>
                  <a:srgbClr val="3B3B3B"/>
                </a:solidFill>
              </a:rPr>
              <a:t> </a:t>
            </a:r>
            <a:r>
              <a:t>bootstrapServers</a:t>
            </a:r>
            <a:r>
              <a:rPr>
                <a:solidFill>
                  <a:srgbClr val="3B3B3B"/>
                </a:solidFill>
              </a:rPr>
              <a:t>) </a:t>
            </a:r>
            <a:r>
              <a:t>{</a:t>
            </a:r>
          </a:p>
          <a:p>
            <a:pPr defTabSz="457200">
              <a:defRPr sz="1500">
                <a:solidFill>
                  <a:srgbClr val="001080"/>
                </a:solidFill>
                <a:latin typeface="APL385 Unicode"/>
                <a:ea typeface="APL385 Unicode"/>
                <a:cs typeface="APL385 Unicode"/>
                <a:sym typeface="APL385 Unicode"/>
              </a:defRPr>
            </a:pPr>
            <a:r>
              <a:rPr>
                <a:solidFill>
                  <a:srgbClr val="3B3B3B"/>
                </a:solidFill>
              </a:rPr>
              <a:t>            </a:t>
            </a:r>
            <a:r>
              <a:t>_config</a:t>
            </a:r>
            <a:r>
              <a:rPr>
                <a:solidFill>
                  <a:srgbClr val="3B3B3B"/>
                </a:solidFill>
              </a:rPr>
              <a:t> = </a:t>
            </a:r>
            <a:r>
              <a:rPr>
                <a:solidFill>
                  <a:srgbClr val="0000FF"/>
                </a:solidFill>
              </a:rPr>
              <a:t>new</a:t>
            </a:r>
            <a:r>
              <a:rPr>
                <a:solidFill>
                  <a:srgbClr val="3B3B3B"/>
                </a:solidFill>
              </a:rPr>
              <a:t> </a:t>
            </a:r>
            <a:r>
              <a:t>ProducerConfig</a:t>
            </a:r>
            <a:r>
              <a:rPr>
                <a:solidFill>
                  <a:srgbClr val="3B3B3B"/>
                </a:solidFill>
              </a:rPr>
              <a:t> </a:t>
            </a:r>
            <a:r>
              <a:t>{</a:t>
            </a:r>
          </a:p>
          <a:p>
            <a:pPr defTabSz="457200">
              <a:defRPr sz="1500">
                <a:solidFill>
                  <a:srgbClr val="3B3B3B"/>
                </a:solidFill>
                <a:latin typeface="APL385 Unicode"/>
                <a:ea typeface="APL385 Unicode"/>
                <a:cs typeface="APL385 Unicode"/>
                <a:sym typeface="APL385 Unicode"/>
              </a:defRPr>
            </a:pPr>
            <a:r>
              <a:t>                </a:t>
            </a:r>
            <a:r>
              <a:rPr>
                <a:solidFill>
                  <a:srgbClr val="001080"/>
                </a:solidFill>
              </a:rPr>
              <a:t>BootstrapServers</a:t>
            </a:r>
            <a:r>
              <a:t> = </a:t>
            </a:r>
            <a:r>
              <a:rPr>
                <a:solidFill>
                  <a:srgbClr val="001080"/>
                </a:solidFill>
              </a:rPr>
              <a:t>bootstrapServers</a:t>
            </a:r>
          </a:p>
          <a:p>
            <a:pPr defTabSz="457200">
              <a:defRPr sz="1500">
                <a:solidFill>
                  <a:srgbClr val="3B3B3B"/>
                </a:solidFill>
                <a:latin typeface="APL385 Unicode"/>
                <a:ea typeface="APL385 Unicode"/>
                <a:cs typeface="APL385 Unicode"/>
                <a:sym typeface="APL385 Unicode"/>
              </a:defRPr>
            </a:pPr>
            <a:r>
              <a:t>            };</a:t>
            </a:r>
          </a:p>
          <a:p>
            <a:pPr defTabSz="457200">
              <a:defRPr sz="1500">
                <a:solidFill>
                  <a:srgbClr val="3B3B3B"/>
                </a:solidFill>
                <a:latin typeface="APL385 Unicode"/>
                <a:ea typeface="APL385 Unicode"/>
                <a:cs typeface="APL385 Unicode"/>
                <a:sym typeface="APL385 Unicode"/>
              </a:defRPr>
            </a:pPr>
          </a:p>
          <a:p>
            <a:pPr defTabSz="457200">
              <a:defRPr sz="1500">
                <a:solidFill>
                  <a:srgbClr val="001080"/>
                </a:solidFill>
                <a:latin typeface="APL385 Unicode"/>
                <a:ea typeface="APL385 Unicode"/>
                <a:cs typeface="APL385 Unicode"/>
                <a:sym typeface="APL385 Unicode"/>
              </a:defRPr>
            </a:pPr>
            <a:r>
              <a:rPr>
                <a:solidFill>
                  <a:srgbClr val="3B3B3B"/>
                </a:solidFill>
              </a:rPr>
              <a:t>            </a:t>
            </a:r>
            <a:r>
              <a:t>Prod</a:t>
            </a:r>
            <a:r>
              <a:rPr>
                <a:solidFill>
                  <a:srgbClr val="3B3B3B"/>
                </a:solidFill>
              </a:rPr>
              <a:t> = </a:t>
            </a:r>
            <a:r>
              <a:rPr>
                <a:solidFill>
                  <a:srgbClr val="0000FF"/>
                </a:solidFill>
              </a:rPr>
              <a:t>new</a:t>
            </a:r>
            <a:r>
              <a:rPr>
                <a:solidFill>
                  <a:srgbClr val="3B3B3B"/>
                </a:solidFill>
              </a:rPr>
              <a:t> </a:t>
            </a:r>
            <a:r>
              <a:t>ProducerBuilder</a:t>
            </a:r>
            <a:r>
              <a:rPr>
                <a:solidFill>
                  <a:srgbClr val="3B3B3B"/>
                </a:solidFill>
              </a:rPr>
              <a:t>&lt;</a:t>
            </a:r>
            <a:r>
              <a:rPr>
                <a:solidFill>
                  <a:srgbClr val="0000FF"/>
                </a:solidFill>
              </a:rPr>
              <a:t>string</a:t>
            </a:r>
            <a:r>
              <a:rPr>
                <a:solidFill>
                  <a:srgbClr val="3B3B3B"/>
                </a:solidFill>
              </a:rPr>
              <a:t>, </a:t>
            </a:r>
            <a:r>
              <a:rPr>
                <a:solidFill>
                  <a:srgbClr val="0000FF"/>
                </a:solidFill>
              </a:rPr>
              <a:t>byte</a:t>
            </a:r>
            <a:r>
              <a:rPr>
                <a:solidFill>
                  <a:srgbClr val="3B3B3B"/>
                </a:solidFill>
              </a:rPr>
              <a:t>[]&gt;(</a:t>
            </a:r>
            <a:r>
              <a:t>_config</a:t>
            </a:r>
            <a:r>
              <a:rPr>
                <a:solidFill>
                  <a:srgbClr val="3B3B3B"/>
                </a:solidFill>
              </a:rPr>
              <a:t>).</a:t>
            </a:r>
            <a:r>
              <a:t>Build</a:t>
            </a:r>
            <a:r>
              <a:rPr>
                <a:solidFill>
                  <a:srgbClr val="3B3B3B"/>
                </a:solidFill>
              </a:rPr>
              <a:t>();</a:t>
            </a:r>
            <a:endParaRPr>
              <a:solidFill>
                <a:srgbClr val="3B3B3B"/>
              </a:solidFill>
            </a:endParaRPr>
          </a:p>
          <a:p>
            <a:pPr defTabSz="457200">
              <a:defRPr sz="1500">
                <a:solidFill>
                  <a:srgbClr val="3B3B3B"/>
                </a:solidFill>
                <a:latin typeface="APL385 Unicode"/>
                <a:ea typeface="APL385 Unicode"/>
                <a:cs typeface="APL385 Unicode"/>
                <a:sym typeface="APL385 Unicode"/>
              </a:defRPr>
            </a:pPr>
            <a:r>
              <a:t>        }</a:t>
            </a:r>
          </a:p>
        </p:txBody>
      </p:sp>
      <p:sp>
        <p:nvSpPr>
          <p:cNvPr id="2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7" name="Group"/>
          <p:cNvGrpSpPr/>
          <p:nvPr/>
        </p:nvGrpSpPr>
        <p:grpSpPr>
          <a:xfrm>
            <a:off x="3200730" y="1139678"/>
            <a:ext cx="3293806" cy="2399964"/>
            <a:chOff x="0" y="0"/>
            <a:chExt cx="3293805" cy="2399962"/>
          </a:xfrm>
        </p:grpSpPr>
        <p:sp>
          <p:nvSpPr>
            <p:cNvPr id="295" name="Oval"/>
            <p:cNvSpPr/>
            <p:nvPr/>
          </p:nvSpPr>
          <p:spPr>
            <a:xfrm>
              <a:off x="0" y="0"/>
              <a:ext cx="1751207" cy="372746"/>
            </a:xfrm>
            <a:prstGeom prst="ellipse">
              <a:avLst/>
            </a:prstGeom>
            <a:no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sp>
          <p:nvSpPr>
            <p:cNvPr id="296" name="Oval"/>
            <p:cNvSpPr/>
            <p:nvPr/>
          </p:nvSpPr>
          <p:spPr>
            <a:xfrm>
              <a:off x="1542598" y="2027217"/>
              <a:ext cx="1751208" cy="372746"/>
            </a:xfrm>
            <a:prstGeom prst="ellipse">
              <a:avLst/>
            </a:prstGeom>
            <a:noFill/>
            <a:ln w="25400" cap="flat">
              <a:solidFill>
                <a:schemeClr val="accent1"/>
              </a:solidFill>
              <a:prstDash val="solid"/>
              <a:round/>
            </a:ln>
            <a:effectLst>
              <a:outerShdw sx="100000" sy="100000" kx="0" ky="0" algn="b" rotWithShape="0" blurRad="38100" dist="23000" dir="5400000">
                <a:srgbClr val="000000">
                  <a:alpha val="35000"/>
                </a:srgbClr>
              </a:outerShdw>
            </a:effectLst>
          </p:spPr>
          <p:txBody>
            <a:bodyPr wrap="square" lIns="45719" tIns="45719" rIns="45719" bIns="45719" numCol="1" anchor="ctr">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2" name="Write thin C# classes that instantiate a set message signature…"/>
          <p:cNvSpPr txBox="1"/>
          <p:nvPr>
            <p:ph type="body" idx="1"/>
          </p:nvPr>
        </p:nvSpPr>
        <p:spPr>
          <a:xfrm>
            <a:off x="323527" y="1264925"/>
            <a:ext cx="8051533" cy="3242041"/>
          </a:xfrm>
          <a:prstGeom prst="rect">
            <a:avLst/>
          </a:prstGeom>
        </p:spPr>
        <p:txBody>
          <a:bodyPr/>
          <a:lstStyle/>
          <a:p>
            <a:pPr/>
            <a:r>
              <a:t>Write thin C# classes that instantiate a set message signature </a:t>
            </a:r>
            <a:endParaRPr>
              <a:latin typeface="APL385 Unicode"/>
              <a:ea typeface="APL385 Unicode"/>
              <a:cs typeface="APL385 Unicode"/>
              <a:sym typeface="APL385 Unicode"/>
            </a:endParaRPr>
          </a:p>
          <a:p>
            <a:pPr>
              <a:defRPr>
                <a:solidFill>
                  <a:srgbClr val="E4E9ED"/>
                </a:solidFill>
              </a:defRPr>
            </a:pPr>
            <a:r>
              <a:t>Message key is UTF8 string, value is UTF8 string or byte[]</a:t>
            </a:r>
          </a:p>
        </p:txBody>
      </p:sp>
      <p:sp>
        <p:nvSpPr>
          <p:cNvPr id="303" name="DKaf.NET"/>
          <p:cNvSpPr txBox="1"/>
          <p:nvPr>
            <p:ph type="title"/>
          </p:nvPr>
        </p:nvSpPr>
        <p:spPr>
          <a:prstGeom prst="rect">
            <a:avLst/>
          </a:prstGeom>
        </p:spPr>
        <p:txBody>
          <a:bodyPr/>
          <a:lstStyle/>
          <a:p>
            <a:pPr/>
            <a:r>
              <a:t>DKaf.NET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Write thin C# classes (Producer, Consumer) that instantiate a set message signature…"/>
          <p:cNvSpPr txBox="1"/>
          <p:nvPr>
            <p:ph type="body" idx="1"/>
          </p:nvPr>
        </p:nvSpPr>
        <p:spPr>
          <a:xfrm>
            <a:off x="323527" y="1264925"/>
            <a:ext cx="8051533" cy="3242041"/>
          </a:xfrm>
          <a:prstGeom prst="rect">
            <a:avLst/>
          </a:prstGeom>
        </p:spPr>
        <p:txBody>
          <a:bodyPr/>
          <a:lstStyle/>
          <a:p>
            <a:pPr>
              <a:defRPr>
                <a:solidFill>
                  <a:srgbClr val="E4E9ED"/>
                </a:solidFill>
              </a:defRPr>
            </a:pPr>
            <a:r>
              <a:t>Write thin C# classes (Producer, Consumer) that instantiate a set message signature </a:t>
            </a:r>
          </a:p>
          <a:p>
            <a:pPr/>
            <a:r>
              <a:t>Message key is UTF8 string, value is UTF8 string or byte[]</a:t>
            </a:r>
          </a:p>
        </p:txBody>
      </p:sp>
      <p:sp>
        <p:nvSpPr>
          <p:cNvPr id="309" name="DKaf.NET"/>
          <p:cNvSpPr txBox="1"/>
          <p:nvPr>
            <p:ph type="title"/>
          </p:nvPr>
        </p:nvSpPr>
        <p:spPr>
          <a:prstGeom prst="rect">
            <a:avLst/>
          </a:prstGeom>
        </p:spPr>
        <p:txBody>
          <a:bodyPr/>
          <a:lstStyle/>
          <a:p>
            <a:pPr/>
            <a:r>
              <a:t>DKaf.NET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Title 1"/>
          <p:cNvSpPr txBox="1"/>
          <p:nvPr>
            <p:ph type="title"/>
          </p:nvPr>
        </p:nvSpPr>
        <p:spPr>
          <a:xfrm>
            <a:off x="445059" y="1688052"/>
            <a:ext cx="5073519" cy="1767396"/>
          </a:xfrm>
          <a:prstGeom prst="rect">
            <a:avLst/>
          </a:prstGeom>
        </p:spPr>
        <p:txBody>
          <a:bodyPr/>
          <a:lstStyle/>
          <a:p>
            <a:pPr/>
            <a:r>
              <a:t>Something about Kafka</a:t>
            </a:r>
          </a:p>
        </p:txBody>
      </p:sp>
      <p:sp>
        <p:nvSpPr>
          <p:cNvPr id="85" name="Text Placeholder 2"/>
          <p:cNvSpPr txBox="1"/>
          <p:nvPr>
            <p:ph type="body" sz="quarter" idx="1"/>
          </p:nvPr>
        </p:nvSpPr>
        <p:spPr>
          <a:xfrm>
            <a:off x="445061" y="3741620"/>
            <a:ext cx="5681141" cy="1024110"/>
          </a:xfrm>
          <a:prstGeom prst="rect">
            <a:avLst/>
          </a:prstGeom>
        </p:spPr>
        <p:txBody>
          <a:bodyPr/>
          <a:lstStyle/>
          <a:p>
            <a:pPr/>
            <a:r>
              <a:t>Stefan Krüger (computer person)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4" name="]link.create # /Users/stefan/work/DKaf…"/>
          <p:cNvSpPr txBox="1"/>
          <p:nvPr/>
        </p:nvSpPr>
        <p:spPr>
          <a:xfrm>
            <a:off x="237042" y="1292590"/>
            <a:ext cx="21066166"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1700">
                <a:solidFill>
                  <a:srgbClr val="000000"/>
                </a:solidFill>
                <a:latin typeface="APL385 Unicode"/>
                <a:ea typeface="APL385 Unicode"/>
                <a:cs typeface="APL385 Unicode"/>
                <a:sym typeface="APL385 Unicode"/>
              </a:defRPr>
            </a:pPr>
            <a:r>
              <a:t>      ]link.create # /Users/stefan/work/DKaf</a:t>
            </a:r>
          </a:p>
          <a:p>
            <a:pPr defTabSz="457200">
              <a:defRPr sz="1700">
                <a:solidFill>
                  <a:srgbClr val="000000"/>
                </a:solidFill>
                <a:latin typeface="APL385 Unicode"/>
                <a:ea typeface="APL385 Unicode"/>
                <a:cs typeface="APL385 Unicode"/>
                <a:sym typeface="APL385 Unicode"/>
              </a:defRPr>
            </a:pPr>
            <a:r>
              <a:t>Linked: # ←→ /Users/stefan/work/DKaf</a:t>
            </a:r>
          </a:p>
          <a:p>
            <a:pPr defTabSz="457200">
              <a:defRPr sz="1700">
                <a:solidFill>
                  <a:srgbClr val="000000"/>
                </a:solidFill>
                <a:latin typeface="APL385 Unicode"/>
                <a:ea typeface="APL385 Unicode"/>
                <a:cs typeface="APL385 Unicode"/>
                <a:sym typeface="APL385 Unicode"/>
              </a:defRPr>
            </a:pPr>
          </a:p>
          <a:p>
            <a:pPr defTabSz="457200">
              <a:defRPr sz="1700">
                <a:solidFill>
                  <a:srgbClr val="000000"/>
                </a:solidFill>
                <a:latin typeface="APL385 Unicode"/>
                <a:ea typeface="APL385 Unicode"/>
                <a:cs typeface="APL385 Unicode"/>
                <a:sym typeface="APL385 Unicode"/>
              </a:defRPr>
            </a:pPr>
            <a:r>
              <a:t>      p ← ⎕NEW Producer (0'localhost:9092') ⍝ String producer</a:t>
            </a:r>
          </a:p>
          <a:p>
            <a:pPr defTabSz="457200">
              <a:defRPr sz="1700">
                <a:solidFill>
                  <a:srgbClr val="000000"/>
                </a:solidFill>
                <a:latin typeface="APL385 Unicode"/>
                <a:ea typeface="APL385 Unicode"/>
                <a:cs typeface="APL385 Unicode"/>
                <a:sym typeface="APL385 Unicode"/>
              </a:defRPr>
            </a:pPr>
            <a:r>
              <a:t>      p.Produce('dyalog' 'key1' 'This is a string')</a:t>
            </a:r>
          </a:p>
          <a:p>
            <a:pPr defTabSz="457200">
              <a:defRPr sz="1700">
                <a:solidFill>
                  <a:srgbClr val="000000"/>
                </a:solidFill>
                <a:latin typeface="APL385 Unicode"/>
                <a:ea typeface="APL385 Unicode"/>
                <a:cs typeface="APL385 Unicode"/>
                <a:sym typeface="APL385 Unicode"/>
              </a:defRPr>
            </a:pPr>
            <a:r>
              <a:t>      p.Produce('dyalog' 'key2' 'Hello Kafka from Dyalog APL')</a:t>
            </a:r>
          </a:p>
        </p:txBody>
      </p:sp>
      <p:sp>
        <p:nvSpPr>
          <p:cNvPr id="315" name="Line"/>
          <p:cNvSpPr/>
          <p:nvPr/>
        </p:nvSpPr>
        <p:spPr>
          <a:xfrm flipH="1">
            <a:off x="3689376" y="2057678"/>
            <a:ext cx="1507968" cy="306303"/>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
        <p:nvSpPr>
          <p:cNvPr id="316" name="Type selector"/>
          <p:cNvSpPr txBox="1"/>
          <p:nvPr/>
        </p:nvSpPr>
        <p:spPr>
          <a:xfrm>
            <a:off x="5254150" y="1818841"/>
            <a:ext cx="141767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Type selector</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1" name="% kcat -Ct dyalog -b localhost:9092…"/>
          <p:cNvSpPr txBox="1"/>
          <p:nvPr/>
        </p:nvSpPr>
        <p:spPr>
          <a:xfrm>
            <a:off x="1428750" y="1911350"/>
            <a:ext cx="628650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latin typeface="APL385 Unicode"/>
                <a:ea typeface="APL385 Unicode"/>
                <a:cs typeface="APL385 Unicode"/>
                <a:sym typeface="APL385 Unicode"/>
              </a:defRPr>
            </a:pPr>
            <a:r>
              <a:t>% kcat -Ct dyalog -b localhost:9092</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latin typeface="APL385 Unicode"/>
                <a:ea typeface="APL385 Unicode"/>
                <a:cs typeface="APL385 Unicode"/>
                <a:sym typeface="APL385 Unicode"/>
              </a:defRPr>
            </a:pPr>
            <a:r>
              <a:t>This is a string</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latin typeface="APL385 Unicode"/>
                <a:ea typeface="APL385 Unicode"/>
                <a:cs typeface="APL385 Unicode"/>
                <a:sym typeface="APL385 Unicode"/>
              </a:defRPr>
            </a:pPr>
            <a:r>
              <a:t>Hello Kafka from Dyalog APL</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latin typeface="APL385 Unicode"/>
                <a:ea typeface="APL385 Unicode"/>
                <a:cs typeface="APL385 Unicode"/>
                <a:sym typeface="APL385 Unicode"/>
              </a:defRPr>
            </a:pPr>
            <a:r>
              <a:t>% Reached end of topic dyalog [0] at offset 2</a:t>
            </a:r>
          </a:p>
        </p:txBody>
      </p:sp>
      <p:grpSp>
        <p:nvGrpSpPr>
          <p:cNvPr id="324" name="Group"/>
          <p:cNvGrpSpPr/>
          <p:nvPr/>
        </p:nvGrpSpPr>
        <p:grpSpPr>
          <a:xfrm>
            <a:off x="2673647" y="832947"/>
            <a:ext cx="1770369" cy="1180150"/>
            <a:chOff x="0" y="0"/>
            <a:chExt cx="1770368" cy="1180149"/>
          </a:xfrm>
        </p:grpSpPr>
        <p:sp>
          <p:nvSpPr>
            <p:cNvPr id="322" name="consumer mode"/>
            <p:cNvSpPr txBox="1"/>
            <p:nvPr/>
          </p:nvSpPr>
          <p:spPr>
            <a:xfrm rot="20280000">
              <a:off x="66595" y="303252"/>
              <a:ext cx="1693597" cy="383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consumer mode</a:t>
              </a:r>
            </a:p>
          </p:txBody>
        </p:sp>
        <p:sp>
          <p:nvSpPr>
            <p:cNvPr id="331" name="Connection Line"/>
            <p:cNvSpPr/>
            <p:nvPr/>
          </p:nvSpPr>
          <p:spPr>
            <a:xfrm>
              <a:off x="0" y="847679"/>
              <a:ext cx="170056" cy="332471"/>
            </a:xfrm>
            <a:custGeom>
              <a:avLst/>
              <a:gdLst/>
              <a:ahLst/>
              <a:cxnLst>
                <a:cxn ang="0">
                  <a:pos x="wd2" y="hd2"/>
                </a:cxn>
                <a:cxn ang="5400000">
                  <a:pos x="wd2" y="hd2"/>
                </a:cxn>
                <a:cxn ang="10800000">
                  <a:pos x="wd2" y="hd2"/>
                </a:cxn>
                <a:cxn ang="16200000">
                  <a:pos x="wd2" y="hd2"/>
                </a:cxn>
              </a:cxnLst>
              <a:rect l="0" t="0" r="r" b="b"/>
              <a:pathLst>
                <a:path w="19854" h="21600" fill="norm" stroke="1" extrusionOk="0">
                  <a:moveTo>
                    <a:pt x="400" y="21600"/>
                  </a:moveTo>
                  <a:cubicBezTo>
                    <a:pt x="-1746" y="16530"/>
                    <a:pt x="4739" y="9330"/>
                    <a:pt x="19854" y="0"/>
                  </a:cubicBezTo>
                </a:path>
              </a:pathLst>
            </a:custGeom>
            <a:noFill/>
            <a:ln w="12700" cap="flat">
              <a:solidFill>
                <a:schemeClr val="accent1"/>
              </a:solidFill>
              <a:prstDash val="solid"/>
              <a:round/>
              <a:headEnd type="triangle" w="med" len="med"/>
            </a:ln>
            <a:effectLst>
              <a:outerShdw sx="100000" sy="100000" kx="0" ky="0" algn="b" rotWithShape="0" blurRad="38100" dist="20000" dir="5400000">
                <a:srgbClr val="000000">
                  <a:alpha val="38000"/>
                </a:srgbClr>
              </a:outerShdw>
            </a:effectLst>
          </p:spPr>
          <p:txBody>
            <a:bodyPr/>
            <a:lstStyle/>
            <a:p>
              <a:pPr/>
            </a:p>
          </p:txBody>
        </p:sp>
      </p:grpSp>
      <p:grpSp>
        <p:nvGrpSpPr>
          <p:cNvPr id="327" name="Group"/>
          <p:cNvGrpSpPr/>
          <p:nvPr/>
        </p:nvGrpSpPr>
        <p:grpSpPr>
          <a:xfrm>
            <a:off x="3492546" y="1242336"/>
            <a:ext cx="924738" cy="770761"/>
            <a:chOff x="0" y="0"/>
            <a:chExt cx="924736" cy="770759"/>
          </a:xfrm>
        </p:grpSpPr>
        <p:sp>
          <p:nvSpPr>
            <p:cNvPr id="325" name="topic"/>
            <p:cNvSpPr txBox="1"/>
            <p:nvPr/>
          </p:nvSpPr>
          <p:spPr>
            <a:xfrm rot="20280000">
              <a:off x="275208" y="98327"/>
              <a:ext cx="599518" cy="383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topic</a:t>
              </a:r>
            </a:p>
          </p:txBody>
        </p:sp>
        <p:sp>
          <p:nvSpPr>
            <p:cNvPr id="332" name="Connection Line"/>
            <p:cNvSpPr/>
            <p:nvPr/>
          </p:nvSpPr>
          <p:spPr>
            <a:xfrm>
              <a:off x="0" y="417273"/>
              <a:ext cx="342460" cy="353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245" y="15841"/>
                    <a:pt x="8445" y="8641"/>
                    <a:pt x="21600" y="0"/>
                  </a:cubicBezTo>
                </a:path>
              </a:pathLst>
            </a:custGeom>
            <a:noFill/>
            <a:ln w="12700" cap="flat">
              <a:solidFill>
                <a:schemeClr val="accent1"/>
              </a:solidFill>
              <a:prstDash val="solid"/>
              <a:round/>
              <a:headEnd type="triangle" w="med" len="med"/>
            </a:ln>
            <a:effectLst>
              <a:outerShdw sx="100000" sy="100000" kx="0" ky="0" algn="b" rotWithShape="0" blurRad="38100" dist="20000" dir="5400000">
                <a:srgbClr val="000000">
                  <a:alpha val="38000"/>
                </a:srgbClr>
              </a:outerShdw>
            </a:effectLst>
          </p:spPr>
          <p:txBody>
            <a:bodyPr/>
            <a:lstStyle/>
            <a:p>
              <a:pPr/>
            </a:p>
          </p:txBody>
        </p:sp>
      </p:grpSp>
      <p:grpSp>
        <p:nvGrpSpPr>
          <p:cNvPr id="330" name="Group"/>
          <p:cNvGrpSpPr/>
          <p:nvPr/>
        </p:nvGrpSpPr>
        <p:grpSpPr>
          <a:xfrm>
            <a:off x="4856896" y="953540"/>
            <a:ext cx="1426158" cy="1055658"/>
            <a:chOff x="0" y="0"/>
            <a:chExt cx="1426156" cy="1055657"/>
          </a:xfrm>
        </p:grpSpPr>
        <p:sp>
          <p:nvSpPr>
            <p:cNvPr id="328" name="Kafka broker"/>
            <p:cNvSpPr txBox="1"/>
            <p:nvPr/>
          </p:nvSpPr>
          <p:spPr>
            <a:xfrm rot="20280000">
              <a:off x="64914" y="236670"/>
              <a:ext cx="1338123" cy="383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Kafka broker</a:t>
              </a:r>
            </a:p>
          </p:txBody>
        </p:sp>
        <p:sp>
          <p:nvSpPr>
            <p:cNvPr id="333" name="Connection Line"/>
            <p:cNvSpPr/>
            <p:nvPr/>
          </p:nvSpPr>
          <p:spPr>
            <a:xfrm>
              <a:off x="-1" y="680670"/>
              <a:ext cx="159723" cy="374988"/>
            </a:xfrm>
            <a:custGeom>
              <a:avLst/>
              <a:gdLst/>
              <a:ahLst/>
              <a:cxnLst>
                <a:cxn ang="0">
                  <a:pos x="wd2" y="hd2"/>
                </a:cxn>
                <a:cxn ang="5400000">
                  <a:pos x="wd2" y="hd2"/>
                </a:cxn>
                <a:cxn ang="10800000">
                  <a:pos x="wd2" y="hd2"/>
                </a:cxn>
                <a:cxn ang="16200000">
                  <a:pos x="wd2" y="hd2"/>
                </a:cxn>
              </a:cxnLst>
              <a:rect l="0" t="0" r="r" b="b"/>
              <a:pathLst>
                <a:path w="19522" h="21600" fill="norm" stroke="1" extrusionOk="0">
                  <a:moveTo>
                    <a:pt x="598" y="21600"/>
                  </a:moveTo>
                  <a:cubicBezTo>
                    <a:pt x="-2078" y="16896"/>
                    <a:pt x="4230" y="9696"/>
                    <a:pt x="19522" y="0"/>
                  </a:cubicBezTo>
                </a:path>
              </a:pathLst>
            </a:custGeom>
            <a:noFill/>
            <a:ln w="12700" cap="flat">
              <a:solidFill>
                <a:schemeClr val="accent1"/>
              </a:solidFill>
              <a:prstDash val="solid"/>
              <a:round/>
              <a:headEnd type="triangle" w="med" len="med"/>
            </a:ln>
            <a:effectLst>
              <a:outerShdw sx="100000" sy="100000" kx="0" ky="0" algn="b" rotWithShape="0" blurRad="38100" dist="20000" dir="5400000">
                <a:srgbClr val="000000">
                  <a:alpha val="38000"/>
                </a:srgbClr>
              </a:outerShdw>
            </a:effectLst>
          </p:spPr>
          <p:txBody>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3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xit" nodeType="clickEffect" presetSubtype="0" presetID="1" grpId="6" fill="hold">
                                  <p:stCondLst>
                                    <p:cond delay="0"/>
                                  </p:stCondLst>
                                  <p:iterate type="el" backwards="0">
                                    <p:tmAbs val="0"/>
                                  </p:iterate>
                                  <p:childTnLst>
                                    <p:set>
                                      <p:cBhvr>
                                        <p:cTn id="26" fill="hold">
                                          <p:stCondLst>
                                            <p:cond delay="0"/>
                                          </p:stCondLst>
                                        </p:cTn>
                                        <p:tgtEl>
                                          <p:spTgt spid="3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 grpId="5"/>
      <p:bldP build="whole" bldLvl="1" animBg="1" rev="0" advAuto="0" spid="327" grpId="3"/>
      <p:bldP build="whole" bldLvl="1" animBg="1" rev="0" advAuto="0" spid="324" grpId="1"/>
      <p:bldP build="whole" bldLvl="1" animBg="1" rev="0" advAuto="0" spid="324" grpId="2"/>
      <p:bldP build="whole" bldLvl="1" animBg="1" rev="0" advAuto="0" spid="327" grpId="4"/>
      <p:bldP build="whole" bldLvl="1" animBg="1" rev="0" advAuto="0" spid="330" grpId="6"/>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8" name="Demo time"/>
          <p:cNvSpPr txBox="1"/>
          <p:nvPr/>
        </p:nvSpPr>
        <p:spPr>
          <a:xfrm>
            <a:off x="3104194" y="2233929"/>
            <a:ext cx="2279956"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Demo time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3" name="Kafka -- your data backbone: fast, scalable, robust, durable…"/>
          <p:cNvSpPr txBox="1"/>
          <p:nvPr>
            <p:ph type="body" idx="1"/>
          </p:nvPr>
        </p:nvSpPr>
        <p:spPr>
          <a:xfrm>
            <a:off x="323527" y="1264925"/>
            <a:ext cx="8051533" cy="3242041"/>
          </a:xfrm>
          <a:prstGeom prst="rect">
            <a:avLst/>
          </a:prstGeom>
        </p:spPr>
        <p:txBody>
          <a:bodyPr/>
          <a:lstStyle/>
          <a:p>
            <a:pPr/>
            <a:r>
              <a:t>Kafka -- your data backbone: fast, scalable, robust, durable</a:t>
            </a:r>
          </a:p>
          <a:p>
            <a:pPr>
              <a:defRPr>
                <a:solidFill>
                  <a:srgbClr val="E4E9ED"/>
                </a:solidFill>
              </a:defRPr>
            </a:pPr>
            <a:r>
              <a:t>Dyalog in the cloud -- talk to Kafka, talk to anything</a:t>
            </a:r>
          </a:p>
          <a:p>
            <a:pPr>
              <a:defRPr>
                <a:solidFill>
                  <a:srgbClr val="E4E9ED"/>
                </a:solidFill>
              </a:defRPr>
            </a:pPr>
            <a:r>
              <a:t>DKaf: Kafka via .NET</a:t>
            </a:r>
          </a:p>
        </p:txBody>
      </p:sp>
      <p:sp>
        <p:nvSpPr>
          <p:cNvPr id="344" name="Summary"/>
          <p:cNvSpPr txBox="1"/>
          <p:nvPr>
            <p:ph type="title"/>
          </p:nvPr>
        </p:nvSpPr>
        <p:spPr>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9" name="Kafka -- your data backbone: fast, scalable, robust, durable…"/>
          <p:cNvSpPr txBox="1"/>
          <p:nvPr>
            <p:ph type="body" idx="1"/>
          </p:nvPr>
        </p:nvSpPr>
        <p:spPr>
          <a:xfrm>
            <a:off x="323527" y="1264925"/>
            <a:ext cx="8051533" cy="3242041"/>
          </a:xfrm>
          <a:prstGeom prst="rect">
            <a:avLst/>
          </a:prstGeom>
        </p:spPr>
        <p:txBody>
          <a:bodyPr/>
          <a:lstStyle/>
          <a:p>
            <a:pPr>
              <a:defRPr>
                <a:solidFill>
                  <a:srgbClr val="E4E9ED"/>
                </a:solidFill>
              </a:defRPr>
            </a:pPr>
            <a:r>
              <a:t>Kafka -- your data backbone: fast, scalable, robust, durable</a:t>
            </a:r>
          </a:p>
          <a:p>
            <a:pPr/>
            <a:r>
              <a:t>Dyalog in the cloud -- talk to Kafka, talk to anything</a:t>
            </a:r>
          </a:p>
          <a:p>
            <a:pPr>
              <a:defRPr>
                <a:solidFill>
                  <a:srgbClr val="E4E9ED"/>
                </a:solidFill>
              </a:defRPr>
            </a:pPr>
            <a:r>
              <a:t>DKaf: Kafka via .NET</a:t>
            </a:r>
          </a:p>
        </p:txBody>
      </p:sp>
      <p:sp>
        <p:nvSpPr>
          <p:cNvPr id="350" name="Summary"/>
          <p:cNvSpPr txBox="1"/>
          <p:nvPr>
            <p:ph type="title"/>
          </p:nvPr>
        </p:nvSpPr>
        <p:spPr>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5" name="Kafka -- your data backbone: fast, scalable, robust, durable…"/>
          <p:cNvSpPr txBox="1"/>
          <p:nvPr>
            <p:ph type="body" idx="1"/>
          </p:nvPr>
        </p:nvSpPr>
        <p:spPr>
          <a:xfrm>
            <a:off x="323527" y="1264925"/>
            <a:ext cx="8051533" cy="3242041"/>
          </a:xfrm>
          <a:prstGeom prst="rect">
            <a:avLst/>
          </a:prstGeom>
        </p:spPr>
        <p:txBody>
          <a:bodyPr/>
          <a:lstStyle/>
          <a:p>
            <a:pPr>
              <a:defRPr>
                <a:solidFill>
                  <a:srgbClr val="E4E9ED"/>
                </a:solidFill>
              </a:defRPr>
            </a:pPr>
            <a:r>
              <a:t>Kafka -- your data backbone: fast, scalable, robust, durable</a:t>
            </a:r>
          </a:p>
          <a:p>
            <a:pPr>
              <a:defRPr>
                <a:solidFill>
                  <a:srgbClr val="E4E9ED"/>
                </a:solidFill>
              </a:defRPr>
            </a:pPr>
            <a:r>
              <a:t>Dyalog in the cloud -- talk to Kafka, talk to anything</a:t>
            </a:r>
          </a:p>
          <a:p>
            <a:pPr/>
            <a:r>
              <a:t>DKaf: Kafka via .NET</a:t>
            </a:r>
          </a:p>
        </p:txBody>
      </p:sp>
      <p:sp>
        <p:nvSpPr>
          <p:cNvPr id="356" name="Summary"/>
          <p:cNvSpPr txBox="1"/>
          <p:nvPr>
            <p:ph type="title"/>
          </p:nvPr>
        </p:nvSpPr>
        <p:spPr>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Title 1"/>
          <p:cNvSpPr txBox="1"/>
          <p:nvPr>
            <p:ph type="title"/>
          </p:nvPr>
        </p:nvSpPr>
        <p:spPr>
          <a:xfrm>
            <a:off x="445059" y="1688052"/>
            <a:ext cx="5073519" cy="1767396"/>
          </a:xfrm>
          <a:prstGeom prst="rect">
            <a:avLst/>
          </a:prstGeom>
        </p:spPr>
        <p:txBody>
          <a:bodyPr/>
          <a:lstStyle/>
          <a:p>
            <a:pPr/>
            <a:r>
              <a:t>Something about Kafka</a:t>
            </a:r>
          </a:p>
        </p:txBody>
      </p:sp>
      <p:sp>
        <p:nvSpPr>
          <p:cNvPr id="90" name="Text Placeholder 2"/>
          <p:cNvSpPr txBox="1"/>
          <p:nvPr>
            <p:ph type="body" sz="quarter" idx="1"/>
          </p:nvPr>
        </p:nvSpPr>
        <p:spPr>
          <a:xfrm>
            <a:off x="445061" y="3741620"/>
            <a:ext cx="5073516" cy="1024110"/>
          </a:xfrm>
          <a:prstGeom prst="rect">
            <a:avLst/>
          </a:prstGeom>
        </p:spPr>
        <p:txBody>
          <a:bodyPr/>
          <a:lstStyle/>
          <a:p>
            <a:pPr/>
            <a:r>
              <a:t>Stefan Krüger (docks windows)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Date Placeholder 3"/>
          <p:cNvSpPr txBox="1"/>
          <p:nvPr>
            <p:ph type="sldNum" sz="quarter" idx="2"/>
          </p:nvPr>
        </p:nvSpPr>
        <p:spPr>
          <a:xfrm>
            <a:off x="45720" y="4764629"/>
            <a:ext cx="215901" cy="3581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 name="pngegg.png" descr="pngegg.png"/>
          <p:cNvPicPr>
            <a:picLocks noChangeAspect="1"/>
          </p:cNvPicPr>
          <p:nvPr/>
        </p:nvPicPr>
        <p:blipFill>
          <a:blip r:embed="rId3">
            <a:extLst/>
          </a:blip>
          <a:stretch>
            <a:fillRect/>
          </a:stretch>
        </p:blipFill>
        <p:spPr>
          <a:xfrm>
            <a:off x="2591480" y="6309"/>
            <a:ext cx="3961040" cy="4686301"/>
          </a:xfrm>
          <a:prstGeom prst="rect">
            <a:avLst/>
          </a:prstGeom>
          <a:ln w="12700">
            <a:miter lim="400000"/>
          </a:ln>
        </p:spPr>
      </p:pic>
      <p:pic>
        <p:nvPicPr>
          <p:cNvPr id="96" name="pngegg(2).png" descr="pngegg(2).png"/>
          <p:cNvPicPr>
            <a:picLocks noChangeAspect="1"/>
          </p:cNvPicPr>
          <p:nvPr/>
        </p:nvPicPr>
        <p:blipFill>
          <a:blip r:embed="rId4">
            <a:extLst/>
          </a:blip>
          <a:stretch>
            <a:fillRect/>
          </a:stretch>
        </p:blipFill>
        <p:spPr>
          <a:xfrm>
            <a:off x="15342313" y="7980012"/>
            <a:ext cx="8915401" cy="4686301"/>
          </a:xfrm>
          <a:prstGeom prst="rect">
            <a:avLst/>
          </a:prstGeom>
          <a:ln w="12700">
            <a:miter lim="400000"/>
          </a:ln>
        </p:spPr>
      </p:pic>
      <p:pic>
        <p:nvPicPr>
          <p:cNvPr id="97" name="pngegg(2).png" descr="pngegg(2).png"/>
          <p:cNvPicPr>
            <a:picLocks noChangeAspect="1"/>
          </p:cNvPicPr>
          <p:nvPr/>
        </p:nvPicPr>
        <p:blipFill>
          <a:blip r:embed="rId4">
            <a:extLst/>
          </a:blip>
          <a:stretch>
            <a:fillRect/>
          </a:stretch>
        </p:blipFill>
        <p:spPr>
          <a:xfrm>
            <a:off x="5649946" y="2559491"/>
            <a:ext cx="3334089" cy="17525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7"/>
                                        </p:tgtEl>
                                        <p:attrNameLst>
                                          <p:attrName>style.visibility</p:attrName>
                                        </p:attrNameLst>
                                      </p:cBhvr>
                                      <p:to>
                                        <p:strVal val="visible"/>
                                      </p:to>
                                    </p:set>
                                    <p:animEffect filter="dissolve" transition="in">
                                      <p:cBhvr>
                                        <p:cTn id="7" dur="1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Slide Number"/>
          <p:cNvSpPr txBox="1"/>
          <p:nvPr>
            <p:ph type="sldNum" sz="quarter" idx="2"/>
          </p:nvPr>
        </p:nvSpPr>
        <p:spPr>
          <a:xfrm>
            <a:off x="45719" y="4764629"/>
            <a:ext cx="215901" cy="3581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 name="Disclaimer: a distinct lack of APL"/>
          <p:cNvSpPr txBox="1"/>
          <p:nvPr/>
        </p:nvSpPr>
        <p:spPr>
          <a:xfrm>
            <a:off x="1299184" y="2233929"/>
            <a:ext cx="6545632"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Disclaimer: a distinct lack of APL</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lide Number"/>
          <p:cNvSpPr txBox="1"/>
          <p:nvPr>
            <p:ph type="sldNum" sz="quarter" idx="2"/>
          </p:nvPr>
        </p:nvSpPr>
        <p:spPr>
          <a:xfrm>
            <a:off x="45719" y="4764629"/>
            <a:ext cx="215901" cy="3581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7" name="What's Kafka?"/>
          <p:cNvSpPr txBox="1"/>
          <p:nvPr/>
        </p:nvSpPr>
        <p:spPr>
          <a:xfrm>
            <a:off x="3156102" y="2233929"/>
            <a:ext cx="2831796"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What's Kafka?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lide Number"/>
          <p:cNvSpPr txBox="1"/>
          <p:nvPr>
            <p:ph type="sldNum" sz="quarter" idx="2"/>
          </p:nvPr>
        </p:nvSpPr>
        <p:spPr>
          <a:xfrm>
            <a:off x="45719" y="4764629"/>
            <a:ext cx="215901" cy="3581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 name="What's Kafka got to do with APL?"/>
          <p:cNvSpPr txBox="1"/>
          <p:nvPr/>
        </p:nvSpPr>
        <p:spPr>
          <a:xfrm>
            <a:off x="1268323" y="2233929"/>
            <a:ext cx="6607354"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lvl1pPr>
          </a:lstStyle>
          <a:p>
            <a:pPr/>
            <a:r>
              <a:t>What's Kafka got to do with APL?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3B475E"/>
      </a:dk1>
      <a:lt1>
        <a:srgbClr val="FFFFFF"/>
      </a:lt1>
      <a:dk2>
        <a:srgbClr val="A7A7A7"/>
      </a:dk2>
      <a:lt2>
        <a:srgbClr val="535353"/>
      </a:lt2>
      <a:accent1>
        <a:srgbClr val="ED7F00"/>
      </a:accent1>
      <a:accent2>
        <a:srgbClr val="928ABD"/>
      </a:accent2>
      <a:accent3>
        <a:srgbClr val="2C5656"/>
      </a:accent3>
      <a:accent4>
        <a:srgbClr val="FFA336"/>
      </a:accent4>
      <a:accent5>
        <a:srgbClr val="BBB5D6"/>
      </a:accent5>
      <a:accent6>
        <a:srgbClr val="231F20"/>
      </a:accent6>
      <a:hlink>
        <a:srgbClr val="0000FF"/>
      </a:hlink>
      <a:folHlink>
        <a:srgbClr val="FF00FF"/>
      </a:folHlink>
    </a:clrScheme>
    <a:fontScheme name="Office Theme">
      <a:majorFont>
        <a:latin typeface="Helvetica"/>
        <a:ea typeface="Helvetica"/>
        <a:cs typeface="Helvetica"/>
      </a:majorFont>
      <a:minorFont>
        <a:latin typeface="Sarabun Regular"/>
        <a:ea typeface="Sarabun Regular"/>
        <a:cs typeface="Sarabun Regula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ED7F00"/>
      </a:accent1>
      <a:accent2>
        <a:srgbClr val="928ABD"/>
      </a:accent2>
      <a:accent3>
        <a:srgbClr val="2C5656"/>
      </a:accent3>
      <a:accent4>
        <a:srgbClr val="FFA336"/>
      </a:accent4>
      <a:accent5>
        <a:srgbClr val="BBB5D6"/>
      </a:accent5>
      <a:accent6>
        <a:srgbClr val="231F20"/>
      </a:accent6>
      <a:hlink>
        <a:srgbClr val="0000FF"/>
      </a:hlink>
      <a:folHlink>
        <a:srgbClr val="FF00FF"/>
      </a:folHlink>
    </a:clrScheme>
    <a:fontScheme name="Office Theme">
      <a:majorFont>
        <a:latin typeface="Helvetica"/>
        <a:ea typeface="Helvetica"/>
        <a:cs typeface="Helvetica"/>
      </a:majorFont>
      <a:minorFont>
        <a:latin typeface="Sarabun Regular"/>
        <a:ea typeface="Sarabun Regular"/>
        <a:cs typeface="Sarabun Regula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B475E"/>
            </a:solidFill>
            <a:effectLst/>
            <a:uFillTx/>
            <a:latin typeface="+mn-lt"/>
            <a:ea typeface="+mn-ea"/>
            <a:cs typeface="+mn-cs"/>
            <a:sym typeface="Sarabun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