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1" r:id="rId2"/>
    <p:sldId id="315" r:id="rId3"/>
    <p:sldId id="262" r:id="rId4"/>
    <p:sldId id="316" r:id="rId5"/>
    <p:sldId id="361" r:id="rId6"/>
    <p:sldId id="318" r:id="rId7"/>
    <p:sldId id="319" r:id="rId8"/>
    <p:sldId id="321" r:id="rId9"/>
    <p:sldId id="322" r:id="rId10"/>
    <p:sldId id="323" r:id="rId11"/>
    <p:sldId id="324" r:id="rId12"/>
    <p:sldId id="326" r:id="rId13"/>
    <p:sldId id="327" r:id="rId14"/>
    <p:sldId id="338" r:id="rId15"/>
    <p:sldId id="337" r:id="rId16"/>
    <p:sldId id="339" r:id="rId17"/>
    <p:sldId id="340" r:id="rId18"/>
    <p:sldId id="341" r:id="rId19"/>
    <p:sldId id="342" r:id="rId20"/>
    <p:sldId id="344" r:id="rId21"/>
    <p:sldId id="343" r:id="rId22"/>
    <p:sldId id="328" r:id="rId23"/>
    <p:sldId id="329" r:id="rId24"/>
    <p:sldId id="345" r:id="rId25"/>
    <p:sldId id="346" r:id="rId26"/>
    <p:sldId id="362" r:id="rId27"/>
    <p:sldId id="363" r:id="rId28"/>
    <p:sldId id="364" r:id="rId29"/>
    <p:sldId id="365" r:id="rId30"/>
    <p:sldId id="366" r:id="rId31"/>
    <p:sldId id="352" r:id="rId32"/>
    <p:sldId id="368" r:id="rId33"/>
    <p:sldId id="353" r:id="rId34"/>
    <p:sldId id="354" r:id="rId35"/>
    <p:sldId id="356" r:id="rId36"/>
    <p:sldId id="347" r:id="rId37"/>
    <p:sldId id="348" r:id="rId38"/>
    <p:sldId id="349" r:id="rId39"/>
    <p:sldId id="295" r:id="rId40"/>
    <p:sldId id="369" r:id="rId41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44"/>
    </p:embeddedFont>
    <p:embeddedFont>
      <p:font typeface="APL385 Unicode" panose="020B0709000202000203" pitchFamily="49" charset="0"/>
      <p:regular r:id="rId45"/>
    </p:embeddedFont>
    <p:embeddedFont>
      <p:font typeface="APL386 Unicode" panose="020B0709000202000203" pitchFamily="50" charset="0"/>
      <p:regular r:id="rId46"/>
    </p:embeddedFont>
    <p:embeddedFont>
      <p:font typeface="Calibri" panose="020F0502020204030204" pitchFamily="34" charset="0"/>
      <p:regular r:id="rId45"/>
      <p:bold r:id="rId45"/>
      <p:italic r:id="rId45"/>
      <p:boldItalic r:id="rId45"/>
    </p:embeddedFont>
    <p:embeddedFont>
      <p:font typeface="MV Boli" panose="02000500030200090000" pitchFamily="2" charset="0"/>
      <p:regular r:id="rId47"/>
    </p:embeddedFont>
    <p:embeddedFont>
      <p:font typeface="Sarabun" panose="00000500000000000000" pitchFamily="2" charset="-34"/>
      <p:regular r:id="rId48"/>
      <p:bold r:id="rId49"/>
      <p:italic r:id="rId50"/>
      <p:boldItalic r:id="rId51"/>
    </p:embeddedFont>
    <p:embeddedFont>
      <p:font typeface="Segoe UI Emoji" panose="020B0502040204020203" pitchFamily="34" charset="0"/>
      <p:regular r:id="rId52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DFDF5"/>
    <a:srgbClr val="0000CC"/>
    <a:srgbClr val="3A3AB9"/>
    <a:srgbClr val="EC7117"/>
    <a:srgbClr val="5A6D8F"/>
    <a:srgbClr val="3B475E"/>
    <a:srgbClr val="ED7F00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179" autoAdjust="0"/>
    <p:restoredTop sz="95508" autoAdjust="0"/>
  </p:normalViewPr>
  <p:slideViewPr>
    <p:cSldViewPr snapToGrid="0">
      <p:cViewPr varScale="1">
        <p:scale>
          <a:sx n="126" d="100"/>
          <a:sy n="126" d="100"/>
        </p:scale>
        <p:origin x="828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66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NUL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2023-10-18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2023-10-18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0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60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Giving Key a Vocabulary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Giving Key a 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Adám</a:t>
            </a:r>
            <a:r>
              <a:rPr lang="en-GB" dirty="0"/>
              <a:t>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F8669-AAD6-89FF-1C3F-0D8C4203834B}"/>
              </a:ext>
            </a:extLst>
          </p:cNvPr>
          <p:cNvSpPr/>
          <p:nvPr/>
        </p:nvSpPr>
        <p:spPr>
          <a:xfrm rot="19605646">
            <a:off x="-1163285" y="691863"/>
            <a:ext cx="4823274" cy="522657"/>
          </a:xfrm>
          <a:prstGeom prst="rect">
            <a:avLst/>
          </a:prstGeom>
          <a:solidFill>
            <a:srgbClr val="ED7F00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DRAFT PROPOSAL</a:t>
            </a:r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all←↑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'Colby' 'Emery'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←(1↓⍵)-≢all ⋄ ⍺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(≢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)}⌸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all⍪names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Colby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Emery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3      1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Devon  6     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add items, order, query?</a:t>
            </a:r>
          </a:p>
        </p:txBody>
      </p:sp>
    </p:spTree>
    <p:extLst>
      <p:ext uri="{BB962C8B-B14F-4D97-AF65-F5344CB8AC3E}">
        <p14:creationId xmlns:p14="http://schemas.microsoft.com/office/powerpoint/2010/main" val="9460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all←↑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'Colby' 'Emery'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(≢all)↑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←(1↓⍵)-≢all ⋄ ⍺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(≢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)}⌸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all⍪names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Colby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Emery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3      1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add items, order, query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AF0C8-51FA-E4DB-0CB8-A2271B503EE9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🙄</a:t>
            </a:r>
          </a:p>
        </p:txBody>
      </p:sp>
    </p:spTree>
    <p:extLst>
      <p:ext uri="{BB962C8B-B14F-4D97-AF65-F5344CB8AC3E}">
        <p14:creationId xmlns:p14="http://schemas.microsoft.com/office/powerpoint/2010/main" val="1284730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(2={≢⍵}⌸names)⌿∪names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8952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names)⌿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9951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2 4 1 </a:t>
            </a:r>
            <a:r>
              <a:rPr lang="en-GB" dirty="0">
                <a:solidFill>
                  <a:schemeClr val="tx1"/>
                </a:solidFill>
                <a:latin typeface="APL333" panose="020B0700000202000203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APL333" panose="020B070000020200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29170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{⍺ (≢⍵)}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Blake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Angel 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Emery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Devon  </a:t>
            </a:r>
            <a:r>
              <a:rPr lang="en-GB" dirty="0">
                <a:solidFill>
                  <a:schemeClr val="tx1"/>
                </a:solidFill>
                <a:latin typeface="APL333" panose="020B0700000202000203" pitchFamily="34" charset="0"/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116251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⍉{⍺ (≢⍵)}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Blake  Angel  Emery  Devon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2      4      1      </a:t>
            </a:r>
            <a:r>
              <a:rPr lang="en-GB" dirty="0">
                <a:solidFill>
                  <a:schemeClr val="tx1"/>
                </a:solidFill>
                <a:latin typeface="APL333" panose="020B0700000202000203" pitchFamily="34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3080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↓⍉{⍺ (≢⍵)}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Blake  Angel  Emery  Devon   2 4 1 </a:t>
            </a:r>
            <a:r>
              <a:rPr lang="en-GB" dirty="0">
                <a:solidFill>
                  <a:schemeClr val="tx1"/>
                </a:solidFill>
                <a:latin typeface="APL333" panose="020B0700000202000203" pitchFamily="34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722123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(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k c</a:t>
            </a: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)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↓⍉{⍺ (≢⍵)}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↑(2=c)⌿k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394731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⊃</a:t>
            </a: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{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↑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(2=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⍵)⌿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k</a:t>
            </a: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⍺}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/ ↓⍉{⍺ (≢⍵)}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869915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{⍺}⌸names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Angel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Emery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 awesome</a:t>
            </a:r>
          </a:p>
        </p:txBody>
      </p:sp>
    </p:spTree>
    <p:extLst>
      <p:ext uri="{BB962C8B-B14F-4D97-AF65-F5344CB8AC3E}">
        <p14:creationId xmlns:p14="http://schemas.microsoft.com/office/powerpoint/2010/main" val="2174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⊃</a:t>
            </a: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{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↑(2=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⍵)⌿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k</a:t>
            </a: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⍺}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/ ↓⍉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</a:t>
            </a:r>
            <a:r>
              <a:rPr lang="en-GB" dirty="0">
                <a:solidFill>
                  <a:schemeClr val="accent1"/>
                </a:solidFill>
                <a:latin typeface="APL386 Unicode" panose="020B0709000202000203" pitchFamily="50" charset="0"/>
              </a:rPr>
              <a:t>⍵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[⍒⍵;]}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{⍺ (≢⍵)}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sorted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8A481-C53D-FDA7-CF5F-DBF78A4F715F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🥴</a:t>
            </a:r>
          </a:p>
        </p:txBody>
      </p:sp>
    </p:spTree>
    <p:extLst>
      <p:ext uri="{BB962C8B-B14F-4D97-AF65-F5344CB8AC3E}">
        <p14:creationId xmlns:p14="http://schemas.microsoft.com/office/powerpoint/2010/main" val="3787988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names)⌿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322974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names)⌿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←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266100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/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)⌿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←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</p:spTree>
    <p:extLst>
      <p:ext uri="{BB962C8B-B14F-4D97-AF65-F5344CB8AC3E}">
        <p14:creationId xmlns:p14="http://schemas.microsoft.com/office/powerpoint/2010/main" val="92008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/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)⌿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{⍵[⍒⍵;]}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sorted keys</a:t>
            </a:r>
          </a:p>
        </p:txBody>
      </p:sp>
    </p:spTree>
    <p:extLst>
      <p:ext uri="{BB962C8B-B14F-4D97-AF65-F5344CB8AC3E}">
        <p14:creationId xmlns:p14="http://schemas.microsoft.com/office/powerpoint/2010/main" val="1041898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{≢⍵}</a:t>
            </a:r>
            <a:r>
              <a:rPr lang="en-GB" spc="-2400" dirty="0">
                <a:solidFill>
                  <a:schemeClr val="tx1"/>
                </a:solidFill>
                <a:highlight>
                  <a:srgbClr val="0000FF"/>
                </a:highlight>
                <a:latin typeface="APL385 Unicode" panose="020B0709000202000203" pitchFamily="49" charset="0"/>
              </a:rPr>
              <a:t>/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 err="1">
                <a:solidFill>
                  <a:schemeClr val="accent5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voc⊢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)⌿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{⍵[⍒⍵;]}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Devon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Blake  7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Blake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Angel  4 8 9 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Devon  6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sorted keys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F6D9F-F61A-D22A-0244-0A3B81BB5902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😢</a:t>
            </a:r>
          </a:p>
        </p:txBody>
      </p:sp>
    </p:spTree>
    <p:extLst>
      <p:ext uri="{BB962C8B-B14F-4D97-AF65-F5344CB8AC3E}">
        <p14:creationId xmlns:p14="http://schemas.microsoft.com/office/powerpoint/2010/main" val="2533075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410898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{≢⍵}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b="1" i="1" dirty="0"/>
              <a:t>can </a:t>
            </a:r>
            <a:r>
              <a:rPr lang="en-GB" dirty="0"/>
              <a:t>we do with that operand?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F6D9F-F61A-D22A-0244-0A3B81BB5902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5522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410898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{⍺⍵}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││</a:t>
            </a:r>
            <a:r>
              <a:rPr lang="en-GB" dirty="0"/>
              <a:t> For each unique key: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│└─</a:t>
            </a:r>
            <a:r>
              <a:rPr lang="en-GB" dirty="0"/>
              <a:t> values or key indices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└──</a:t>
            </a:r>
            <a:r>
              <a:rPr lang="en-GB" dirty="0"/>
              <a:t> key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b="1" i="1" dirty="0"/>
              <a:t>can </a:t>
            </a:r>
            <a:r>
              <a:rPr lang="en-GB" dirty="0"/>
              <a:t>we do with that operand?</a:t>
            </a:r>
          </a:p>
        </p:txBody>
      </p:sp>
    </p:spTree>
    <p:extLst>
      <p:ext uri="{BB962C8B-B14F-4D97-AF65-F5344CB8AC3E}">
        <p14:creationId xmlns:p14="http://schemas.microsoft.com/office/powerpoint/2010/main" val="974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410898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{⍺⍵}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/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││</a:t>
            </a:r>
            <a:r>
              <a:rPr lang="en-GB" dirty="0"/>
              <a:t> For each unique key: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│└─</a:t>
            </a:r>
            <a:r>
              <a:rPr lang="en-GB" dirty="0"/>
              <a:t> values or key indices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└──</a:t>
            </a:r>
            <a:r>
              <a:rPr lang="en-GB" dirty="0"/>
              <a:t> key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b="1" i="1" dirty="0"/>
              <a:t>can </a:t>
            </a:r>
            <a:r>
              <a:rPr lang="en-GB" dirty="0"/>
              <a:t>we do with that operand?</a:t>
            </a:r>
          </a:p>
        </p:txBody>
      </p:sp>
    </p:spTree>
    <p:extLst>
      <p:ext uri="{BB962C8B-B14F-4D97-AF65-F5344CB8AC3E}">
        <p14:creationId xmlns:p14="http://schemas.microsoft.com/office/powerpoint/2010/main" val="216897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410898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{⍺⍵}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¨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││</a:t>
            </a:r>
            <a:r>
              <a:rPr lang="en-GB" dirty="0"/>
              <a:t> For each unique key: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│└─</a:t>
            </a:r>
            <a:r>
              <a:rPr lang="en-GB" dirty="0"/>
              <a:t> values or key indices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└──</a:t>
            </a:r>
            <a:r>
              <a:rPr lang="en-GB" dirty="0"/>
              <a:t> key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b="1" i="1" dirty="0"/>
              <a:t>can </a:t>
            </a:r>
            <a:r>
              <a:rPr lang="en-GB" dirty="0"/>
              <a:t>we do with that operand?</a:t>
            </a:r>
          </a:p>
        </p:txBody>
      </p:sp>
    </p:spTree>
    <p:extLst>
      <p:ext uri="{BB962C8B-B14F-4D97-AF65-F5344CB8AC3E}">
        <p14:creationId xmlns:p14="http://schemas.microsoft.com/office/powerpoint/2010/main" val="3142138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{⍺ ⍵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}⌸names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Blake  1 7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Angel  2 4 8 9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Emery  3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Devon  5 6     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 awesome</a:t>
            </a:r>
          </a:p>
        </p:txBody>
      </p:sp>
    </p:spTree>
    <p:extLst>
      <p:ext uri="{BB962C8B-B14F-4D97-AF65-F5344CB8AC3E}">
        <p14:creationId xmlns:p14="http://schemas.microsoft.com/office/powerpoint/2010/main" val="19797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410898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{≢⍵}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¨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│</a:t>
            </a:r>
            <a:r>
              <a:rPr lang="en-GB" dirty="0"/>
              <a:t> For each unique key: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└─</a:t>
            </a:r>
            <a:r>
              <a:rPr lang="en-GB" dirty="0"/>
              <a:t> values or key indices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b="1" i="1" dirty="0"/>
              <a:t>can </a:t>
            </a:r>
            <a:r>
              <a:rPr lang="en-GB" dirty="0"/>
              <a:t>we do with that operand?</a:t>
            </a:r>
          </a:p>
        </p:txBody>
      </p:sp>
    </p:spTree>
    <p:extLst>
      <p:ext uri="{BB962C8B-B14F-4D97-AF65-F5344CB8AC3E}">
        <p14:creationId xmlns:p14="http://schemas.microsoft.com/office/powerpoint/2010/main" val="9644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10547673" cy="378967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≢¨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b="1" i="1" dirty="0"/>
              <a:t>can </a:t>
            </a:r>
            <a:r>
              <a:rPr lang="en-GB" dirty="0"/>
              <a:t>we do with that operand?</a:t>
            </a:r>
          </a:p>
        </p:txBody>
      </p:sp>
    </p:spTree>
    <p:extLst>
      <p:ext uri="{BB962C8B-B14F-4D97-AF65-F5344CB8AC3E}">
        <p14:creationId xmlns:p14="http://schemas.microsoft.com/office/powerpoint/2010/main" val="3549801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10547673" cy="378967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names←'Blake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names)⌿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Blake│Devon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≢¨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get keys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9291D-8CCA-B8B6-8F2E-61314529042E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😢</a:t>
            </a:r>
          </a:p>
        </p:txBody>
      </p:sp>
    </p:spTree>
    <p:extLst>
      <p:ext uri="{BB962C8B-B14F-4D97-AF65-F5344CB8AC3E}">
        <p14:creationId xmlns:p14="http://schemas.microsoft.com/office/powerpoint/2010/main" val="291931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10547673" cy="378967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names←'Blake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names)⌿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Blake│Devon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(2=≢¨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⌸names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)⌿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←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Blake│Devon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└─────┴─────┘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proposal: get keys</a:t>
            </a:r>
          </a:p>
        </p:txBody>
      </p:sp>
    </p:spTree>
    <p:extLst>
      <p:ext uri="{BB962C8B-B14F-4D97-AF65-F5344CB8AC3E}">
        <p14:creationId xmlns:p14="http://schemas.microsoft.com/office/powerpoint/2010/main" val="12137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10547673" cy="378967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names←'Blake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{⍵[⍒⍵]}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(2={≢⍵}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names)⌿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Devon│Blake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(2=≢¨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⌸names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)⌿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←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Blake│Devon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└─────┴─────┘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proposal: get sorted keys</a:t>
            </a:r>
          </a:p>
        </p:txBody>
      </p:sp>
    </p:spTree>
    <p:extLst>
      <p:ext uri="{BB962C8B-B14F-4D97-AF65-F5344CB8AC3E}">
        <p14:creationId xmlns:p14="http://schemas.microsoft.com/office/powerpoint/2010/main" val="33943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10547673" cy="378967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names←'Blake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{⍵[⍒⍵]}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(2={≢⍵}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names)⌿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Devon│Blake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(2=≢¨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⌸names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)⌿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voc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{⍵[⍒⍵]}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∪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Devon│Blake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└─────┴─────┘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proposal: get sorted keys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29F35B-78A9-C5C9-CABA-3D3BA93012B7}"/>
              </a:ext>
            </a:extLst>
          </p:cNvPr>
          <p:cNvCxnSpPr/>
          <p:nvPr/>
        </p:nvCxnSpPr>
        <p:spPr>
          <a:xfrm>
            <a:off x="1543048" y="2235201"/>
            <a:ext cx="5067300" cy="0"/>
          </a:xfrm>
          <a:prstGeom prst="line">
            <a:avLst/>
          </a:prstGeom>
          <a:ln w="60325">
            <a:solidFill>
              <a:srgbClr val="FF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40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71665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all←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↑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'Colby' 'Emery'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(≢all)↑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←(1↓⍵)-≢all ⋄ ⍺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(≢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)}⌸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all⍪names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Colby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Emery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3  1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↑(↓all)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⍺ ⍵ (≢⍵)}¨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Colby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Emery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3  1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proposal: query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DEA52-873F-089C-3D8B-45CF8BDD6F82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🙄</a:t>
            </a:r>
          </a:p>
        </p:txBody>
      </p:sp>
    </p:spTree>
    <p:extLst>
      <p:ext uri="{BB962C8B-B14F-4D97-AF65-F5344CB8AC3E}">
        <p14:creationId xmlns:p14="http://schemas.microsoft.com/office/powerpoint/2010/main" val="10204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mes1">
            <a:extLst>
              <a:ext uri="{FF2B5EF4-FFF2-40B4-BE49-F238E27FC236}">
                <a16:creationId xmlns:a16="http://schemas.microsoft.com/office/drawing/2014/main" id="{C219BDD3-9031-5EAA-C08F-3D00568446CD}"/>
              </a:ext>
            </a:extLst>
          </p:cNvPr>
          <p:cNvSpPr/>
          <p:nvPr/>
        </p:nvSpPr>
        <p:spPr>
          <a:xfrm>
            <a:off x="503238" y="3936363"/>
            <a:ext cx="4194000" cy="10152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10547673" cy="459295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names←'Blake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all←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'Colby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'Emery'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(≢all)↑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←(1↓⍵)-≢all ⋄ ⊂</a:t>
            </a:r>
            <a:r>
              <a:rPr lang="en-GB" spc="-3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⍺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(≢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)}⌸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all⍪names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pc="-3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Colby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0   </a:t>
            </a:r>
            <a:r>
              <a:rPr lang="en-GB" spc="-3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Emery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3 1 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all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⍺ ⍵ (≢⍵)}¨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Colby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0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Emery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3 1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highlight>
                <a:srgbClr val="FDFDF5"/>
              </a:highlight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proposal: query</a:t>
            </a:r>
          </a:p>
        </p:txBody>
      </p:sp>
      <p:sp>
        <p:nvSpPr>
          <p:cNvPr id="8" name="Names1">
            <a:extLst>
              <a:ext uri="{FF2B5EF4-FFF2-40B4-BE49-F238E27FC236}">
                <a16:creationId xmlns:a16="http://schemas.microsoft.com/office/drawing/2014/main" id="{B947B901-A4E4-179A-0358-951CE3C60274}"/>
              </a:ext>
            </a:extLst>
          </p:cNvPr>
          <p:cNvSpPr/>
          <p:nvPr/>
        </p:nvSpPr>
        <p:spPr>
          <a:xfrm>
            <a:off x="503238" y="2473323"/>
            <a:ext cx="4194000" cy="10152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lby1">
            <a:extLst>
              <a:ext uri="{FF2B5EF4-FFF2-40B4-BE49-F238E27FC236}">
                <a16:creationId xmlns:a16="http://schemas.microsoft.com/office/drawing/2014/main" id="{0AFD7A8E-2AA4-EF93-90F5-5535EEFEF2F8}"/>
              </a:ext>
            </a:extLst>
          </p:cNvPr>
          <p:cNvSpPr/>
          <p:nvPr/>
        </p:nvSpPr>
        <p:spPr>
          <a:xfrm>
            <a:off x="684213" y="2720972"/>
            <a:ext cx="1642267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mery1">
            <a:extLst>
              <a:ext uri="{FF2B5EF4-FFF2-40B4-BE49-F238E27FC236}">
                <a16:creationId xmlns:a16="http://schemas.microsoft.com/office/drawing/2014/main" id="{DAB6B2C8-9F7F-124E-219D-9E56844B302F}"/>
              </a:ext>
            </a:extLst>
          </p:cNvPr>
          <p:cNvSpPr/>
          <p:nvPr/>
        </p:nvSpPr>
        <p:spPr>
          <a:xfrm>
            <a:off x="2693106" y="2720972"/>
            <a:ext cx="1826507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1||">
            <a:extLst>
              <a:ext uri="{FF2B5EF4-FFF2-40B4-BE49-F238E27FC236}">
                <a16:creationId xmlns:a16="http://schemas.microsoft.com/office/drawing/2014/main" id="{2AF6EB0E-2FEA-067E-27D8-180932A8ED87}"/>
              </a:ext>
            </a:extLst>
          </p:cNvPr>
          <p:cNvSpPr/>
          <p:nvPr/>
        </p:nvSpPr>
        <p:spPr>
          <a:xfrm>
            <a:off x="1779105" y="2720972"/>
            <a:ext cx="183046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1||">
            <a:extLst>
              <a:ext uri="{FF2B5EF4-FFF2-40B4-BE49-F238E27FC236}">
                <a16:creationId xmlns:a16="http://schemas.microsoft.com/office/drawing/2014/main" id="{798F60B6-3E11-AAF5-3EFD-003E30D117F6}"/>
              </a:ext>
            </a:extLst>
          </p:cNvPr>
          <p:cNvSpPr/>
          <p:nvPr/>
        </p:nvSpPr>
        <p:spPr>
          <a:xfrm>
            <a:off x="3788397" y="2720972"/>
            <a:ext cx="364503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lby1">
            <a:extLst>
              <a:ext uri="{FF2B5EF4-FFF2-40B4-BE49-F238E27FC236}">
                <a16:creationId xmlns:a16="http://schemas.microsoft.com/office/drawing/2014/main" id="{BB454FAA-CDFC-D496-FB63-362E01B1C63C}"/>
              </a:ext>
            </a:extLst>
          </p:cNvPr>
          <p:cNvSpPr/>
          <p:nvPr/>
        </p:nvSpPr>
        <p:spPr>
          <a:xfrm>
            <a:off x="684213" y="4184012"/>
            <a:ext cx="1642267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mery1">
            <a:extLst>
              <a:ext uri="{FF2B5EF4-FFF2-40B4-BE49-F238E27FC236}">
                <a16:creationId xmlns:a16="http://schemas.microsoft.com/office/drawing/2014/main" id="{B1A3DCA5-4C67-7C19-2382-B3486EA67D76}"/>
              </a:ext>
            </a:extLst>
          </p:cNvPr>
          <p:cNvSpPr/>
          <p:nvPr/>
        </p:nvSpPr>
        <p:spPr>
          <a:xfrm>
            <a:off x="2693106" y="4184012"/>
            <a:ext cx="1826507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1||">
            <a:extLst>
              <a:ext uri="{FF2B5EF4-FFF2-40B4-BE49-F238E27FC236}">
                <a16:creationId xmlns:a16="http://schemas.microsoft.com/office/drawing/2014/main" id="{3028314A-14F2-E56F-DFAC-D230046E5B71}"/>
              </a:ext>
            </a:extLst>
          </p:cNvPr>
          <p:cNvSpPr/>
          <p:nvPr/>
        </p:nvSpPr>
        <p:spPr>
          <a:xfrm>
            <a:off x="1779105" y="4184012"/>
            <a:ext cx="183046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1||">
            <a:extLst>
              <a:ext uri="{FF2B5EF4-FFF2-40B4-BE49-F238E27FC236}">
                <a16:creationId xmlns:a16="http://schemas.microsoft.com/office/drawing/2014/main" id="{9BB3A467-ABC0-98AE-08FD-E417EEA14103}"/>
              </a:ext>
            </a:extLst>
          </p:cNvPr>
          <p:cNvSpPr/>
          <p:nvPr/>
        </p:nvSpPr>
        <p:spPr>
          <a:xfrm>
            <a:off x="3788397" y="4184012"/>
            <a:ext cx="364503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5951AA-38BB-8E66-1D56-BBE2F5A68E74}"/>
              </a:ext>
            </a:extLst>
          </p:cNvPr>
          <p:cNvCxnSpPr>
            <a:cxnSpLocks/>
          </p:cNvCxnSpPr>
          <p:nvPr/>
        </p:nvCxnSpPr>
        <p:spPr>
          <a:xfrm>
            <a:off x="2509750" y="2473323"/>
            <a:ext cx="0" cy="10152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50C729-6830-503D-388F-4D98BA79180C}"/>
              </a:ext>
            </a:extLst>
          </p:cNvPr>
          <p:cNvCxnSpPr>
            <a:cxnSpLocks/>
          </p:cNvCxnSpPr>
          <p:nvPr/>
        </p:nvCxnSpPr>
        <p:spPr>
          <a:xfrm>
            <a:off x="2509750" y="3933981"/>
            <a:ext cx="0" cy="10152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8360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mes1">
            <a:extLst>
              <a:ext uri="{FF2B5EF4-FFF2-40B4-BE49-F238E27FC236}">
                <a16:creationId xmlns:a16="http://schemas.microsoft.com/office/drawing/2014/main" id="{6C717522-2AB5-F197-3C5C-B4A877EE5A3F}"/>
              </a:ext>
            </a:extLst>
          </p:cNvPr>
          <p:cNvSpPr/>
          <p:nvPr/>
        </p:nvSpPr>
        <p:spPr>
          <a:xfrm>
            <a:off x="503238" y="3936155"/>
            <a:ext cx="2008800" cy="10152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10547673" cy="459295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names←'Blake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all←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'Colby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' 'Emery'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(≢all)↑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←(1↓⍵)-≢all ⋄ ⊂</a:t>
            </a:r>
            <a:r>
              <a:rPr lang="en-GB" spc="-3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(≢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)}⌸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all⍪names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0   3 1 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 (≢⍵)}¨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all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0   3 1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proposal: query</a:t>
            </a:r>
          </a:p>
        </p:txBody>
      </p:sp>
      <p:sp>
        <p:nvSpPr>
          <p:cNvPr id="6" name="Names1">
            <a:extLst>
              <a:ext uri="{FF2B5EF4-FFF2-40B4-BE49-F238E27FC236}">
                <a16:creationId xmlns:a16="http://schemas.microsoft.com/office/drawing/2014/main" id="{1A08835B-9C71-B570-E1A9-98C8D6111A5E}"/>
              </a:ext>
            </a:extLst>
          </p:cNvPr>
          <p:cNvSpPr/>
          <p:nvPr/>
        </p:nvSpPr>
        <p:spPr>
          <a:xfrm>
            <a:off x="503238" y="2473323"/>
            <a:ext cx="2008800" cy="10152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lby1">
            <a:extLst>
              <a:ext uri="{FF2B5EF4-FFF2-40B4-BE49-F238E27FC236}">
                <a16:creationId xmlns:a16="http://schemas.microsoft.com/office/drawing/2014/main" id="{4104B2B8-5D22-6A66-FD37-8F9F34255FC0}"/>
              </a:ext>
            </a:extLst>
          </p:cNvPr>
          <p:cNvSpPr/>
          <p:nvPr/>
        </p:nvSpPr>
        <p:spPr>
          <a:xfrm>
            <a:off x="684213" y="2720972"/>
            <a:ext cx="546893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mery1">
            <a:extLst>
              <a:ext uri="{FF2B5EF4-FFF2-40B4-BE49-F238E27FC236}">
                <a16:creationId xmlns:a16="http://schemas.microsoft.com/office/drawing/2014/main" id="{D834C6A0-7AF8-B1E2-7F97-B6383A3B226A}"/>
              </a:ext>
            </a:extLst>
          </p:cNvPr>
          <p:cNvSpPr/>
          <p:nvPr/>
        </p:nvSpPr>
        <p:spPr>
          <a:xfrm>
            <a:off x="1597718" y="2720972"/>
            <a:ext cx="731145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1||">
            <a:extLst>
              <a:ext uri="{FF2B5EF4-FFF2-40B4-BE49-F238E27FC236}">
                <a16:creationId xmlns:a16="http://schemas.microsoft.com/office/drawing/2014/main" id="{71EA5790-B3BE-F6AA-381E-6231B46FC76D}"/>
              </a:ext>
            </a:extLst>
          </p:cNvPr>
          <p:cNvSpPr/>
          <p:nvPr/>
        </p:nvSpPr>
        <p:spPr>
          <a:xfrm>
            <a:off x="683718" y="2720972"/>
            <a:ext cx="183046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1||">
            <a:extLst>
              <a:ext uri="{FF2B5EF4-FFF2-40B4-BE49-F238E27FC236}">
                <a16:creationId xmlns:a16="http://schemas.microsoft.com/office/drawing/2014/main" id="{14805A87-3ECD-880C-FD05-4D66B7168E22}"/>
              </a:ext>
            </a:extLst>
          </p:cNvPr>
          <p:cNvSpPr/>
          <p:nvPr/>
        </p:nvSpPr>
        <p:spPr>
          <a:xfrm>
            <a:off x="1597619" y="2720972"/>
            <a:ext cx="364503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lby1">
            <a:extLst>
              <a:ext uri="{FF2B5EF4-FFF2-40B4-BE49-F238E27FC236}">
                <a16:creationId xmlns:a16="http://schemas.microsoft.com/office/drawing/2014/main" id="{5EAC54D5-EA00-58C8-DD11-16E28B2AD1FA}"/>
              </a:ext>
            </a:extLst>
          </p:cNvPr>
          <p:cNvSpPr/>
          <p:nvPr/>
        </p:nvSpPr>
        <p:spPr>
          <a:xfrm>
            <a:off x="684213" y="4183804"/>
            <a:ext cx="546893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mery1">
            <a:extLst>
              <a:ext uri="{FF2B5EF4-FFF2-40B4-BE49-F238E27FC236}">
                <a16:creationId xmlns:a16="http://schemas.microsoft.com/office/drawing/2014/main" id="{D1463D8B-0E0E-0099-0593-62134E10F0AB}"/>
              </a:ext>
            </a:extLst>
          </p:cNvPr>
          <p:cNvSpPr/>
          <p:nvPr/>
        </p:nvSpPr>
        <p:spPr>
          <a:xfrm>
            <a:off x="1597718" y="4183804"/>
            <a:ext cx="731145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1||">
            <a:extLst>
              <a:ext uri="{FF2B5EF4-FFF2-40B4-BE49-F238E27FC236}">
                <a16:creationId xmlns:a16="http://schemas.microsoft.com/office/drawing/2014/main" id="{8A50BA41-3AB7-131F-0F28-DADCFA5679B2}"/>
              </a:ext>
            </a:extLst>
          </p:cNvPr>
          <p:cNvSpPr/>
          <p:nvPr/>
        </p:nvSpPr>
        <p:spPr>
          <a:xfrm>
            <a:off x="683718" y="4183804"/>
            <a:ext cx="183046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1||">
            <a:extLst>
              <a:ext uri="{FF2B5EF4-FFF2-40B4-BE49-F238E27FC236}">
                <a16:creationId xmlns:a16="http://schemas.microsoft.com/office/drawing/2014/main" id="{84B3DAFF-E624-73FE-75AE-E1F62C8C222F}"/>
              </a:ext>
            </a:extLst>
          </p:cNvPr>
          <p:cNvSpPr/>
          <p:nvPr/>
        </p:nvSpPr>
        <p:spPr>
          <a:xfrm>
            <a:off x="1597619" y="4183804"/>
            <a:ext cx="364503" cy="51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BEE6D3-ED67-FF2E-47A3-B2EC2FA82EA5}"/>
              </a:ext>
            </a:extLst>
          </p:cNvPr>
          <p:cNvCxnSpPr>
            <a:cxnSpLocks/>
          </p:cNvCxnSpPr>
          <p:nvPr/>
        </p:nvCxnSpPr>
        <p:spPr>
          <a:xfrm>
            <a:off x="1414365" y="2473323"/>
            <a:ext cx="0" cy="10152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8BEAF6-82EF-AAE0-FAB4-FA6136CC35F5}"/>
              </a:ext>
            </a:extLst>
          </p:cNvPr>
          <p:cNvCxnSpPr>
            <a:cxnSpLocks/>
          </p:cNvCxnSpPr>
          <p:nvPr/>
        </p:nvCxnSpPr>
        <p:spPr>
          <a:xfrm>
            <a:off x="1414365" y="3933981"/>
            <a:ext cx="0" cy="10152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3508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Function Operand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Fm⌸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Fd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keys Fm⌸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keys </a:t>
            </a:r>
            <a:r>
              <a:rPr lang="en-GB" dirty="0" err="1">
                <a:latin typeface="APL385 Unicode" panose="020B0709000202000203" pitchFamily="49" charset="0"/>
              </a:rPr>
              <a:t>Fd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5FD0C-48B9-2148-A147-5BF6144F0E9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anchor="t">
            <a:normAutofit/>
          </a:bodyPr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2800" b="1" dirty="0"/>
              <a:t>Array Operand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keys(</a:t>
            </a: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⌸)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keys(</a:t>
            </a: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⌸)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D4B1F7-485A-6E38-BE8C-928BCC040E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Giving Key a Vocabulary</a:t>
            </a:r>
          </a:p>
        </p:txBody>
      </p:sp>
    </p:spTree>
    <p:extLst>
      <p:ext uri="{BB962C8B-B14F-4D97-AF65-F5344CB8AC3E}">
        <p14:creationId xmlns:p14="http://schemas.microsoft.com/office/powerpoint/2010/main" val="16484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{⍺ ⍵ (≢⍵)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}⌸names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Blake  1 7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Angel  2 4 8 9 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Emery  3  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Devon  5 6      2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 awesome</a:t>
            </a:r>
          </a:p>
        </p:txBody>
      </p:sp>
    </p:spTree>
    <p:extLst>
      <p:ext uri="{BB962C8B-B14F-4D97-AF65-F5344CB8AC3E}">
        <p14:creationId xmlns:p14="http://schemas.microsoft.com/office/powerpoint/2010/main" val="1010866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Function Operand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Fm⌸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Fd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keys Fm⌸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keys </a:t>
            </a:r>
            <a:r>
              <a:rPr lang="en-GB" dirty="0" err="1">
                <a:latin typeface="APL385 Unicode" panose="020B0709000202000203" pitchFamily="49" charset="0"/>
              </a:rPr>
              <a:t>Fd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5FD0C-48B9-2148-A147-5BF6144F0E9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anchor="t">
            <a:normAutofit/>
          </a:bodyPr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2800" b="1" dirty="0"/>
              <a:t>Array Operand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    </a:t>
            </a:r>
            <a:r>
              <a:rPr lang="en-GB" dirty="0" err="1">
                <a:latin typeface="APL385 Unicode" panose="020B0709000202000203" pitchFamily="49" charset="0"/>
              </a:rPr>
              <a:t>Fm¨voc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Fd¨voc</a:t>
            </a:r>
            <a:r>
              <a:rPr lang="en-GB" dirty="0">
                <a:latin typeface="APL385 Unicode" panose="020B0709000202000203" pitchFamily="49" charset="0"/>
              </a:rPr>
              <a:t>⌸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Fm¨keys</a:t>
            </a: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⌸)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Fd¨keys</a:t>
            </a: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 err="1">
                <a:latin typeface="APL385 Unicode" panose="020B0709000202000203" pitchFamily="49" charset="0"/>
              </a:rPr>
              <a:t>voc</a:t>
            </a:r>
            <a:r>
              <a:rPr lang="en-GB" dirty="0">
                <a:latin typeface="APL385 Unicode" panose="020B0709000202000203" pitchFamily="49" charset="0"/>
              </a:rPr>
              <a:t>⌸)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D4B1F7-485A-6E38-BE8C-928BCC040E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Giving Key a Vocabulary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B4A70B-CAAD-1021-D9D0-81448B3EC652}"/>
              </a:ext>
            </a:extLst>
          </p:cNvPr>
          <p:cNvSpPr/>
          <p:nvPr/>
        </p:nvSpPr>
        <p:spPr>
          <a:xfrm rot="19605646">
            <a:off x="-1163285" y="691863"/>
            <a:ext cx="4823274" cy="522657"/>
          </a:xfrm>
          <a:prstGeom prst="rect">
            <a:avLst/>
          </a:prstGeom>
          <a:solidFill>
            <a:srgbClr val="ED7F00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DRAFT PROPOSAL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7D39E-763C-E7A4-A6FB-2B7243A02E46}"/>
              </a:ext>
            </a:extLst>
          </p:cNvPr>
          <p:cNvSpPr txBox="1"/>
          <p:nvPr/>
        </p:nvSpPr>
        <p:spPr>
          <a:xfrm>
            <a:off x="323527" y="3940945"/>
            <a:ext cx="574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</a:rPr>
              <a:t>]get is.gd/</a:t>
            </a:r>
            <a:r>
              <a:rPr lang="en-GB" sz="2400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KeyVoc:aplo</a:t>
            </a:r>
            <a:endParaRPr lang="en-GB" sz="2400" dirty="0">
              <a:solidFill>
                <a:schemeClr val="accent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BAE210B-A38F-760F-FFB9-33DDA667E7F2}"/>
              </a:ext>
            </a:extLst>
          </p:cNvPr>
          <p:cNvSpPr/>
          <p:nvPr/>
        </p:nvSpPr>
        <p:spPr>
          <a:xfrm>
            <a:off x="6748757" y="4102662"/>
            <a:ext cx="899374" cy="900000"/>
          </a:xfrm>
          <a:prstGeom prst="wedgeRoundRectCallout">
            <a:avLst>
              <a:gd name="adj1" fmla="val 97332"/>
              <a:gd name="adj2" fmla="val -25397"/>
              <a:gd name="adj3" fmla="val 16667"/>
            </a:avLst>
          </a:prstGeom>
          <a:solidFill>
            <a:schemeClr val="bg1"/>
          </a:solidFill>
          <a:ln w="31750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80000" bIns="0" rtlCol="0" anchor="ctr" anchorCtr="0"/>
          <a:lstStyle/>
          <a:p>
            <a:pPr marL="0" indent="0" algn="ctr">
              <a:buNone/>
            </a:pPr>
            <a:r>
              <a:rPr lang="en-GB" sz="72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365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{⍺ ⍵ (≢⍵)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}⌸names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B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lake  1 7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ngel  2 4 8 9 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mery  3    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evon  5 6      2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sort?</a:t>
            </a:r>
          </a:p>
        </p:txBody>
      </p:sp>
    </p:spTree>
    <p:extLst>
      <p:ext uri="{BB962C8B-B14F-4D97-AF65-F5344CB8AC3E}">
        <p14:creationId xmlns:p14="http://schemas.microsoft.com/office/powerpoint/2010/main" val="402184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{⍵[⍋⍵;]}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{⍺ ⍵ (≢⍵)</a:t>
            </a:r>
            <a:r>
              <a:rPr lang="en-GB" spc="-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}⌸names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ngel  2 4 8 9 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B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lake  1 7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evon  5 6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mery  3  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sort</a:t>
            </a:r>
          </a:p>
        </p:txBody>
      </p:sp>
    </p:spTree>
    <p:extLst>
      <p:ext uri="{BB962C8B-B14F-4D97-AF65-F5344CB8AC3E}">
        <p14:creationId xmlns:p14="http://schemas.microsoft.com/office/powerpoint/2010/main" val="104805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{⍵[⍋⍵;]}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{⍺ ⍵ (≢⍵)}⌸names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ngel  2 4 8 9 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B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lake  1 7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olby         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evon  5 6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mery  3  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add items?</a:t>
            </a:r>
          </a:p>
        </p:txBody>
      </p:sp>
    </p:spTree>
    <p:extLst>
      <p:ext uri="{BB962C8B-B14F-4D97-AF65-F5344CB8AC3E}">
        <p14:creationId xmlns:p14="http://schemas.microsoft.com/office/powerpoint/2010/main" val="1778100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all←↑'Angel' 'Blake' 'Colby' 'Devon' 'Emery'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{⍵[⍋⍵;]}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{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←¯1↓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 ⋄ ⍺ 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(≢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)}⌸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⍪all</a:t>
            </a:r>
            <a:endParaRPr lang="en-GB" dirty="0">
              <a:solidFill>
                <a:schemeClr val="accent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ngel  2 4 8 9 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B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lake  1 7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olby         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evon  5 6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mery  3  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add items</a:t>
            </a:r>
          </a:p>
        </p:txBody>
      </p:sp>
    </p:spTree>
    <p:extLst>
      <p:ext uri="{BB962C8B-B14F-4D97-AF65-F5344CB8AC3E}">
        <p14:creationId xmlns:p14="http://schemas.microsoft.com/office/powerpoint/2010/main" val="372885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5476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names←↑'Blake' 'Angel' 'Emery' 'Angel' 'Devon'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all←↑'Angel' 'Blake' 'Colby' 'Devon' 'Emery'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{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←(1↓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)-≢a</a:t>
            </a:r>
            <a:r>
              <a:rPr lang="en-GB" spc="-2400" dirty="0">
                <a:solidFill>
                  <a:schemeClr val="accent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ll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⋄ ⍺ 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(≢</a:t>
            </a:r>
            <a:r>
              <a:rPr lang="en-GB" dirty="0" err="1">
                <a:solidFill>
                  <a:schemeClr val="accent1"/>
                </a:solidFill>
                <a:latin typeface="APL385 Unicode" panose="020B0709000202000203" pitchFamily="49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)}⌸</a:t>
            </a:r>
            <a:r>
              <a:rPr lang="en-GB" dirty="0" err="1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PL385 Unicode" panose="020B0709000202000203" pitchFamily="49" charset="0"/>
              </a:rPr>
              <a:t>all⍪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names</a:t>
            </a:r>
            <a:endParaRPr lang="en-GB" dirty="0">
              <a:solidFill>
                <a:schemeClr val="accent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ngel  2 4 8 9 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B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lake  1 7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olby         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evon  5 6   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PL385 Unicode" panose="020B0709000202000203" pitchFamily="49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mery  3        1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add items, order</a:t>
            </a:r>
          </a:p>
        </p:txBody>
      </p:sp>
    </p:spTree>
    <p:extLst>
      <p:ext uri="{BB962C8B-B14F-4D97-AF65-F5344CB8AC3E}">
        <p14:creationId xmlns:p14="http://schemas.microsoft.com/office/powerpoint/2010/main" val="1766962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18481</TotalTime>
  <Words>1912</Words>
  <Application>Microsoft Office PowerPoint</Application>
  <PresentationFormat>On-screen Show (16:9)</PresentationFormat>
  <Paragraphs>331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APL386 Unicode</vt:lpstr>
      <vt:lpstr>Courier New</vt:lpstr>
      <vt:lpstr>APL333</vt:lpstr>
      <vt:lpstr>Wingdings 2</vt:lpstr>
      <vt:lpstr>MV Boli</vt:lpstr>
      <vt:lpstr>Sarabun</vt:lpstr>
      <vt:lpstr>APL385 Unicode</vt:lpstr>
      <vt:lpstr>Segoe UI Emoji</vt:lpstr>
      <vt:lpstr>Wingdings</vt:lpstr>
      <vt:lpstr>Arial</vt:lpstr>
      <vt:lpstr>Calibri</vt:lpstr>
      <vt:lpstr>Office Theme</vt:lpstr>
      <vt:lpstr>Giving Key a Vocabulary</vt:lpstr>
      <vt:lpstr>Key is awesome</vt:lpstr>
      <vt:lpstr>Key is awesome</vt:lpstr>
      <vt:lpstr>Key is awesome</vt:lpstr>
      <vt:lpstr>Key: sort?</vt:lpstr>
      <vt:lpstr>Key: sort</vt:lpstr>
      <vt:lpstr>Key: add items?</vt:lpstr>
      <vt:lpstr>Key: add items</vt:lpstr>
      <vt:lpstr>Key: add items, order</vt:lpstr>
      <vt:lpstr>Key: add items, order, query?</vt:lpstr>
      <vt:lpstr>Key: add items, order, query</vt:lpstr>
      <vt:lpstr>Key: get keys</vt:lpstr>
      <vt:lpstr>Key: get keys</vt:lpstr>
      <vt:lpstr>Key: get keys</vt:lpstr>
      <vt:lpstr>Key: get keys</vt:lpstr>
      <vt:lpstr>Key: get keys</vt:lpstr>
      <vt:lpstr>Key: get keys</vt:lpstr>
      <vt:lpstr>Key: get keys</vt:lpstr>
      <vt:lpstr>Key: get keys</vt:lpstr>
      <vt:lpstr>Key: get sorted keys</vt:lpstr>
      <vt:lpstr>Key: get keys</vt:lpstr>
      <vt:lpstr>Key: get keys</vt:lpstr>
      <vt:lpstr>Key: get keys</vt:lpstr>
      <vt:lpstr>Key: get sorted keys</vt:lpstr>
      <vt:lpstr>Key: get sorted keys</vt:lpstr>
      <vt:lpstr>What can we do with that operand?</vt:lpstr>
      <vt:lpstr>What can we do with that operand?</vt:lpstr>
      <vt:lpstr>What can we do with that operand?</vt:lpstr>
      <vt:lpstr>What can we do with that operand?</vt:lpstr>
      <vt:lpstr>What can we do with that operand?</vt:lpstr>
      <vt:lpstr>What can we do with that operand?</vt:lpstr>
      <vt:lpstr>Key: get keys</vt:lpstr>
      <vt:lpstr>Key proposal: get keys</vt:lpstr>
      <vt:lpstr>Key proposal: get sorted keys</vt:lpstr>
      <vt:lpstr>Key proposal: get sorted keys</vt:lpstr>
      <vt:lpstr>Key proposal: query</vt:lpstr>
      <vt:lpstr>Key proposal: query</vt:lpstr>
      <vt:lpstr>Key proposal: query</vt:lpstr>
      <vt:lpstr>Giving Key a Vocabulary</vt:lpstr>
      <vt:lpstr>Giving Key a Vocabulary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226</cp:revision>
  <dcterms:created xsi:type="dcterms:W3CDTF">2019-07-25T11:46:05Z</dcterms:created>
  <dcterms:modified xsi:type="dcterms:W3CDTF">2023-10-17T22:51:21Z</dcterms:modified>
</cp:coreProperties>
</file>