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ink/ink3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1" r:id="rId2"/>
    <p:sldId id="274" r:id="rId3"/>
    <p:sldId id="275" r:id="rId4"/>
    <p:sldId id="262" r:id="rId5"/>
    <p:sldId id="263" r:id="rId6"/>
    <p:sldId id="281" r:id="rId7"/>
    <p:sldId id="264" r:id="rId8"/>
    <p:sldId id="289" r:id="rId9"/>
    <p:sldId id="283" r:id="rId10"/>
    <p:sldId id="288" r:id="rId11"/>
    <p:sldId id="284" r:id="rId12"/>
    <p:sldId id="282" r:id="rId13"/>
    <p:sldId id="287" r:id="rId14"/>
    <p:sldId id="265" r:id="rId15"/>
    <p:sldId id="266" r:id="rId16"/>
    <p:sldId id="271" r:id="rId17"/>
    <p:sldId id="286" r:id="rId18"/>
    <p:sldId id="285" r:id="rId19"/>
    <p:sldId id="267" r:id="rId20"/>
    <p:sldId id="268" r:id="rId21"/>
    <p:sldId id="280" r:id="rId22"/>
    <p:sldId id="279" r:id="rId23"/>
    <p:sldId id="290" r:id="rId24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27"/>
    </p:embeddedFont>
    <p:embeddedFont>
      <p:font typeface="Calibri" panose="020F0502020204030204" pitchFamily="34" charset="0"/>
      <p:regular r:id="rId27"/>
      <p:bold r:id="rId27"/>
      <p:italic r:id="rId27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Sarabun" panose="020B0604020202020204" charset="-34"/>
      <p:regular r:id="rId33"/>
      <p:bold r:id="rId34"/>
      <p:italic r:id="rId35"/>
      <p:boldItalic r:id="rId36"/>
    </p:embeddedFont>
    <p:embeddedFont>
      <p:font typeface="Wingdings 2" panose="05020102010507070707" pitchFamily="18" charset="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6D8F"/>
    <a:srgbClr val="3B475E"/>
    <a:srgbClr val="ED7F00"/>
    <a:srgbClr val="FDFDF5"/>
    <a:srgbClr val="F6F6D9"/>
    <a:srgbClr val="BBB5D6"/>
    <a:srgbClr val="928ABD"/>
    <a:srgbClr val="373535"/>
    <a:srgbClr val="FFFFFF"/>
    <a:srgbClr val="EC7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4"/>
    <p:restoredTop sz="90204" autoAdjust="0"/>
  </p:normalViewPr>
  <p:slideViewPr>
    <p:cSldViewPr snapToGrid="0">
      <p:cViewPr>
        <p:scale>
          <a:sx n="103" d="100"/>
          <a:sy n="103" d="100"/>
        </p:scale>
        <p:origin x="946" y="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NUL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24/10/2023</a:t>
            </a:fld>
            <a:endParaRPr lang="en-GB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5T02:14:20.27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0,'12961'0,"-12968"0,-4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5T02:14:20.27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0,'12636'0,"-12643"0,-4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5T02:14:20.27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0,'12961'0,"-12968"0,-4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24/10/2023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512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309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73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60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704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505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119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01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611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229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015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arabun" panose="00000500000000000000" pitchFamily="2" charset="-34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1FD6475-DAC6-4418-8860-2980690695F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-548" r="223" b="35658"/>
          <a:stretch/>
        </p:blipFill>
        <p:spPr bwMode="auto">
          <a:xfrm>
            <a:off x="528187" y="443885"/>
            <a:ext cx="3024002" cy="6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>
                <a:solidFill>
                  <a:srgbClr val="3B475E"/>
                </a:solidFill>
                <a:latin typeface="Sarabun" panose="00000500000000000000" pitchFamily="2" charset="-34"/>
              </a:rPr>
              <a:t>Elsinore 2023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13720CA-FE42-49DE-A1AF-5214A01E7778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err="1"/>
              <a:t>PICinPIC</a:t>
            </a:r>
            <a:r>
              <a:rPr lang="en-GB"/>
              <a:t> WILL SHOW HERE, CONTENT COULD BE OBSCURED.</a:t>
            </a:r>
            <a:br>
              <a:rPr lang="en-GB"/>
            </a:br>
            <a:r>
              <a:rPr lang="en-GB"/>
              <a:t>(invisible box)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FBA950-28F2-527A-811C-29FF763B12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56737" y="1558099"/>
            <a:ext cx="1954700" cy="20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/>
              <a:t>Space here </a:t>
            </a:r>
            <a:br>
              <a:rPr lang="da-DK"/>
            </a:br>
            <a:r>
              <a:rPr lang="da-DK"/>
              <a:t>for code </a:t>
            </a:r>
            <a:r>
              <a:rPr lang="da-DK">
                <a:latin typeface="APL385 Unicode" panose="020B0709000202000203" pitchFamily="49" charset="0"/>
              </a:rPr>
              <a:t>{⍺×⍵}</a:t>
            </a:r>
            <a:br>
              <a:rPr lang="da-DK"/>
            </a:br>
            <a:r>
              <a:rPr lang="da-DK"/>
              <a:t>pictures</a:t>
            </a:r>
            <a:br>
              <a:rPr lang="da-DK"/>
            </a:br>
            <a:r>
              <a:rPr lang="da-DK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err="1"/>
              <a:t>PICinPIC</a:t>
            </a:r>
            <a:r>
              <a:rPr lang="en-GB"/>
              <a:t> WILL SHOW HERE, CONTENT COULD BE OBSCURED.</a:t>
            </a:r>
            <a:br>
              <a:rPr lang="en-GB"/>
            </a:br>
            <a:r>
              <a:rPr lang="en-GB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F951AB8-DA79-4083-BFE2-5D3BD28F0EF3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err="1"/>
              <a:t>PICinPIC</a:t>
            </a:r>
            <a:r>
              <a:rPr lang="en-GB"/>
              <a:t> WILL SHOW HERE, CONTENT COULD BE OBSCURED.</a:t>
            </a:r>
            <a:br>
              <a:rPr lang="en-GB"/>
            </a:br>
            <a:r>
              <a:rPr lang="en-GB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0CC00C7-834C-4ECD-A8A3-E409D29ECB59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err="1"/>
              <a:t>PICinPIC</a:t>
            </a:r>
            <a:r>
              <a:rPr lang="en-GB"/>
              <a:t> WILL SHOW HERE, CONTENT COULD BE OBSCURED.</a:t>
            </a:r>
            <a:br>
              <a:rPr lang="en-GB"/>
            </a:br>
            <a:r>
              <a:rPr lang="en-GB"/>
              <a:t>(invisible box)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9B8FD49-8E58-4EE8-BE57-8B874BC46C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err="1"/>
              <a:t>PICinPIC</a:t>
            </a:r>
            <a:r>
              <a:rPr lang="en-GB"/>
              <a:t> WILL SHOW HERE, CONTENT COULD BE OBSCURED.</a:t>
            </a:r>
            <a:br>
              <a:rPr lang="en-GB"/>
            </a:br>
            <a:r>
              <a:rPr lang="en-GB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56AD-DC14-6DBD-1FB5-1693AAC8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4F37B-5E28-C51D-5804-78B1B51B9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4974B-1814-BE18-795E-AE7DBF1D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E9B4-1D2F-4BD7-B720-E1181E2D21A2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59FB1-2E6B-34D7-063F-61EC315D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22ACB-0E23-4149-11CD-B82AEC39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84D-95CB-405C-A768-285A6B4F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0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DBB3-45F7-2928-FB60-F45257B3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97434-1E0C-BF6B-8BA1-CB98429A3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2EF06-A722-98CF-6EFC-0262CE97C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CD8A9-F052-8C2F-51F7-6C5A4355E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E9B4-1D2F-4BD7-B720-E1181E2D21A2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0BBAC-D81F-5242-4B49-53D3884E6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C4B7E-15BD-6C77-5E54-E2A89639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84D-95CB-405C-A768-285A6B4F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7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>
                <a:solidFill>
                  <a:srgbClr val="928ABD"/>
                </a:solidFill>
                <a:latin typeface="Sarabun" panose="00000500000000000000" pitchFamily="2" charset="-34"/>
              </a:rPr>
              <a:t>Statistics in </a:t>
            </a:r>
            <a:r>
              <a:rPr lang="en-US" sz="1600" err="1">
                <a:solidFill>
                  <a:srgbClr val="928ABD"/>
                </a:solidFill>
                <a:latin typeface="Sarabun" panose="00000500000000000000" pitchFamily="2" charset="-34"/>
              </a:rPr>
              <a:t>Dyalog</a:t>
            </a:r>
            <a:r>
              <a:rPr lang="en-US" sz="1600">
                <a:solidFill>
                  <a:srgbClr val="928ABD"/>
                </a:solidFill>
                <a:latin typeface="Sarabun" panose="00000500000000000000" pitchFamily="2" charset="-34"/>
              </a:rPr>
              <a:t> APL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ED7F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>
              <a:solidFill>
                <a:srgbClr val="ED7F00"/>
              </a:solidFill>
              <a:latin typeface="Sarabun" panose="00000500000000000000" pitchFamily="2" charset="-3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F9E24F-2BBD-45BB-A084-8C6DB7C8D692}"/>
              </a:ext>
            </a:extLst>
          </p:cNvPr>
          <p:cNvCxnSpPr>
            <a:cxnSpLocks/>
          </p:cNvCxnSpPr>
          <p:nvPr userDrawn="1"/>
        </p:nvCxnSpPr>
        <p:spPr>
          <a:xfrm>
            <a:off x="0" y="4700093"/>
            <a:ext cx="9144000" cy="0"/>
          </a:xfrm>
          <a:prstGeom prst="line">
            <a:avLst/>
          </a:prstGeom>
          <a:ln w="28575">
            <a:solidFill>
              <a:srgbClr val="928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rapezoid 3">
            <a:extLst>
              <a:ext uri="{FF2B5EF4-FFF2-40B4-BE49-F238E27FC236}">
                <a16:creationId xmlns:a16="http://schemas.microsoft.com/office/drawing/2014/main" id="{7FA306A9-E836-4163-8918-B373B342B7B3}"/>
              </a:ext>
            </a:extLst>
          </p:cNvPr>
          <p:cNvSpPr/>
          <p:nvPr userDrawn="1"/>
        </p:nvSpPr>
        <p:spPr>
          <a:xfrm>
            <a:off x="8365254" y="4657725"/>
            <a:ext cx="228139" cy="86175"/>
          </a:xfrm>
          <a:prstGeom prst="trapezoid">
            <a:avLst>
              <a:gd name="adj" fmla="val 1394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75446FE-57B4-E664-AD4E-313BD38F924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051006" y="4151046"/>
            <a:ext cx="852470" cy="90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  <p:sldLayoutId id="2147483658" r:id="rId6"/>
    <p:sldLayoutId id="2147483659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oshDavid/KokoStat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immolinna/rsconnect" TargetMode="External"/><Relationship Id="rId2" Type="http://schemas.openxmlformats.org/officeDocument/2006/relationships/hyperlink" Target="https://github.com/dyalog/pynap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ABD4-C518-4141-BEFE-F3FDCBE1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Statistics in </a:t>
            </a:r>
            <a:r>
              <a:rPr lang="en-GB" err="1"/>
              <a:t>Dyalog</a:t>
            </a:r>
            <a:r>
              <a:rPr lang="en-GB"/>
              <a:t> APL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D985C-C2CE-4956-A0F3-397B5A0D2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Josh David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740D1-6116-46CC-8E22-DF7E1B66A40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287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Regression</a:t>
            </a:r>
          </a:p>
        </p:txBody>
      </p:sp>
      <p:pic>
        <p:nvPicPr>
          <p:cNvPr id="9" name="Content Placeholder 8" descr="A graph with blue circles&#10;&#10;Description automatically generated">
            <a:extLst>
              <a:ext uri="{FF2B5EF4-FFF2-40B4-BE49-F238E27FC236}">
                <a16:creationId xmlns:a16="http://schemas.microsoft.com/office/drawing/2014/main" id="{6DB66932-2252-05D0-CD51-85F197C47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99" y="1468659"/>
            <a:ext cx="4058002" cy="220618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ED20B-918B-0A03-FE1C-DF035F4CC826}"/>
                  </a:ext>
                </a:extLst>
              </p14:cNvPr>
              <p14:cNvContentPartPr/>
              <p14:nvPr/>
            </p14:nvContentPartPr>
            <p14:xfrm rot="21061546">
              <a:off x="2449219" y="2542431"/>
              <a:ext cx="4549273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ED20B-918B-0A03-FE1C-DF035F4CC8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1061546">
                <a:off x="2440219" y="2533431"/>
                <a:ext cx="4566913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rrow: Down 2">
            <a:extLst>
              <a:ext uri="{FF2B5EF4-FFF2-40B4-BE49-F238E27FC236}">
                <a16:creationId xmlns:a16="http://schemas.microsoft.com/office/drawing/2014/main" id="{890CEAFE-5054-CF3D-7B35-B92F832C9091}"/>
              </a:ext>
            </a:extLst>
          </p:cNvPr>
          <p:cNvSpPr/>
          <p:nvPr/>
        </p:nvSpPr>
        <p:spPr>
          <a:xfrm rot="10800000">
            <a:off x="4521347" y="2133599"/>
            <a:ext cx="137160" cy="4025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C53C592-1B03-C89A-DCF5-D53200123856}"/>
              </a:ext>
            </a:extLst>
          </p:cNvPr>
          <p:cNvSpPr/>
          <p:nvPr/>
        </p:nvSpPr>
        <p:spPr>
          <a:xfrm rot="10800000">
            <a:off x="6427694" y="1622611"/>
            <a:ext cx="137160" cy="5850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BFF45D5-C126-D1FA-B813-FB00571233C0}"/>
              </a:ext>
            </a:extLst>
          </p:cNvPr>
          <p:cNvSpPr/>
          <p:nvPr/>
        </p:nvSpPr>
        <p:spPr>
          <a:xfrm>
            <a:off x="3575565" y="2729756"/>
            <a:ext cx="126859" cy="1873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79756E6-1BA3-4DDB-5823-6985EF40D19E}"/>
              </a:ext>
            </a:extLst>
          </p:cNvPr>
          <p:cNvSpPr/>
          <p:nvPr/>
        </p:nvSpPr>
        <p:spPr>
          <a:xfrm rot="10800000">
            <a:off x="5480567" y="2303932"/>
            <a:ext cx="137160" cy="1470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64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Regression</a:t>
            </a:r>
          </a:p>
        </p:txBody>
      </p:sp>
      <p:pic>
        <p:nvPicPr>
          <p:cNvPr id="9" name="Content Placeholder 8" descr="A graph with blue circles&#10;&#10;Description automatically generated">
            <a:extLst>
              <a:ext uri="{FF2B5EF4-FFF2-40B4-BE49-F238E27FC236}">
                <a16:creationId xmlns:a16="http://schemas.microsoft.com/office/drawing/2014/main" id="{6DB66932-2252-05D0-CD51-85F197C47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99" y="1468659"/>
            <a:ext cx="4058002" cy="220618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ED20B-918B-0A03-FE1C-DF035F4CC826}"/>
                  </a:ext>
                </a:extLst>
              </p14:cNvPr>
              <p14:cNvContentPartPr/>
              <p14:nvPr/>
            </p14:nvContentPartPr>
            <p14:xfrm rot="19808446">
              <a:off x="2339942" y="2571568"/>
              <a:ext cx="46663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ED20B-918B-0A03-FE1C-DF035F4CC8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9808446">
                <a:off x="2330942" y="2562568"/>
                <a:ext cx="468396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rrow: Down 2">
            <a:extLst>
              <a:ext uri="{FF2B5EF4-FFF2-40B4-BE49-F238E27FC236}">
                <a16:creationId xmlns:a16="http://schemas.microsoft.com/office/drawing/2014/main" id="{890CEAFE-5054-CF3D-7B35-B92F832C9091}"/>
              </a:ext>
            </a:extLst>
          </p:cNvPr>
          <p:cNvSpPr/>
          <p:nvPr/>
        </p:nvSpPr>
        <p:spPr>
          <a:xfrm rot="10800000">
            <a:off x="4522494" y="2103341"/>
            <a:ext cx="137160" cy="468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E59308A2-7747-89C5-F34F-C1E7E000D4CC}"/>
              </a:ext>
            </a:extLst>
          </p:cNvPr>
          <p:cNvSpPr/>
          <p:nvPr/>
        </p:nvSpPr>
        <p:spPr>
          <a:xfrm rot="10630117">
            <a:off x="3601634" y="3054763"/>
            <a:ext cx="86835" cy="95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667AEC0-8BF1-578D-C061-4ADC593FF52A}"/>
              </a:ext>
            </a:extLst>
          </p:cNvPr>
          <p:cNvSpPr/>
          <p:nvPr/>
        </p:nvSpPr>
        <p:spPr>
          <a:xfrm>
            <a:off x="5478923" y="2103341"/>
            <a:ext cx="137160" cy="918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18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Regression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8512DF-0C8C-539A-7109-A699047B6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8677037" cy="3242040"/>
          </a:xfrm>
        </p:spPr>
        <p:txBody>
          <a:bodyPr>
            <a:norm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{⍺⍠⍵*0}            ⍝ Mean</a:t>
            </a:r>
          </a:p>
          <a:p>
            <a:r>
              <a:rPr lang="en-US" dirty="0">
                <a:latin typeface="APL385 Unicode" panose="020B0709000202000203" pitchFamily="49" charset="0"/>
              </a:rPr>
              <a:t>{⍺⌹⍵∘.*0 1}        ⍝ Linear</a:t>
            </a:r>
          </a:p>
          <a:p>
            <a:r>
              <a:rPr lang="en-US" dirty="0">
                <a:latin typeface="APL385 Unicode" panose="020B0709000202000203" pitchFamily="49" charset="0"/>
              </a:rPr>
              <a:t>{⍺⌹⍵∘.*0 1 2}      ⍝ Quadratic</a:t>
            </a:r>
          </a:p>
          <a:p>
            <a:r>
              <a:rPr lang="en-US" dirty="0">
                <a:latin typeface="APL385 Unicode" panose="020B0709000202000203" pitchFamily="49" charset="0"/>
              </a:rPr>
              <a:t>{⍺⌹⍵∘.*0 1 2 3}    ⍝ Cubic</a:t>
            </a:r>
          </a:p>
          <a:p>
            <a:r>
              <a:rPr lang="en-US" dirty="0">
                <a:latin typeface="APL385 Unicode" panose="020B0709000202000203" pitchFamily="49" charset="0"/>
              </a:rPr>
              <a:t>{x y←⍵ ⋄ </a:t>
            </a:r>
            <a:r>
              <a:rPr lang="en-US" dirty="0" err="1">
                <a:latin typeface="APL385 Unicode" panose="020B0709000202000203" pitchFamily="49" charset="0"/>
              </a:rPr>
              <a:t>y⌹x</a:t>
            </a:r>
            <a:r>
              <a:rPr lang="en-US" dirty="0">
                <a:latin typeface="APL385 Unicode" panose="020B0709000202000203" pitchFamily="49" charset="0"/>
              </a:rPr>
              <a:t>∘.*⍳1+⍺} </a:t>
            </a:r>
          </a:p>
        </p:txBody>
      </p:sp>
    </p:spTree>
    <p:extLst>
      <p:ext uri="{BB962C8B-B14F-4D97-AF65-F5344CB8AC3E}">
        <p14:creationId xmlns:p14="http://schemas.microsoft.com/office/powerpoint/2010/main" val="338010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diagram of a company's flowchart&#10;&#10;Description automatically generated">
            <a:extLst>
              <a:ext uri="{FF2B5EF4-FFF2-40B4-BE49-F238E27FC236}">
                <a16:creationId xmlns:a16="http://schemas.microsoft.com/office/drawing/2014/main" id="{25619DED-CF4C-2E38-C201-B93297D04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1" y="111889"/>
            <a:ext cx="4917458" cy="495557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88781-8DC9-0797-7945-5E177217BBF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1DBB4D-5285-484C-BE83-E46DC76B1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3F0A0-CCBE-BAA8-979A-23DB93F02084}"/>
              </a:ext>
            </a:extLst>
          </p:cNvPr>
          <p:cNvSpPr txBox="1"/>
          <p:nvPr/>
        </p:nvSpPr>
        <p:spPr>
          <a:xfrm>
            <a:off x="2537896" y="4931583"/>
            <a:ext cx="975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Figure 2</a:t>
            </a:r>
          </a:p>
        </p:txBody>
      </p:sp>
    </p:spTree>
    <p:extLst>
      <p:ext uri="{BB962C8B-B14F-4D97-AF65-F5344CB8AC3E}">
        <p14:creationId xmlns:p14="http://schemas.microsoft.com/office/powerpoint/2010/main" val="890119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808" y="1212363"/>
            <a:ext cx="1627369" cy="569301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KokoStats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Open source libraries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B9FD04-AD3C-C925-5ADD-D2BA64732DD0}"/>
              </a:ext>
            </a:extLst>
          </p:cNvPr>
          <p:cNvSpPr txBox="1">
            <a:spLocks/>
          </p:cNvSpPr>
          <p:nvPr/>
        </p:nvSpPr>
        <p:spPr>
          <a:xfrm>
            <a:off x="5377616" y="1218496"/>
            <a:ext cx="1627369" cy="569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GB" dirty="0" err="1"/>
              <a:t>TamStat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32201D-03CC-ADB0-C2A5-DFDAD2800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08" y="1892025"/>
            <a:ext cx="1941904" cy="2039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5D59DC-35BC-9F48-F21D-6CB4F440D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616" y="1892025"/>
            <a:ext cx="1628931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5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DB42FA90-E566-B9CC-F844-94C6ED2C988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214" y="872247"/>
            <a:ext cx="1894273" cy="324167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3"/>
              </a:rPr>
              <a:t>https://github.com/JoshDavid/KokoStats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KokoStats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78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207BF-D7DD-56C3-71AC-24DF00D61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Correlation heatmaps &amp; Multiple linear regression 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B758E-E399-B902-C8A1-F698C23691B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CAD41C-2ECF-204F-C7FB-40EEDFCD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267657"/>
            <a:ext cx="7005527" cy="685535"/>
          </a:xfrm>
        </p:spPr>
        <p:txBody>
          <a:bodyPr/>
          <a:lstStyle/>
          <a:p>
            <a:r>
              <a:rPr lang="en-US" dirty="0"/>
              <a:t>Demo[1] </a:t>
            </a:r>
            <a:r>
              <a:rPr lang="en-US" dirty="0" err="1"/>
              <a:t>KokoStats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12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4C668-791D-6ED3-C772-C4006C71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129516" cy="685535"/>
          </a:xfrm>
        </p:spPr>
        <p:txBody>
          <a:bodyPr/>
          <a:lstStyle/>
          <a:p>
            <a:r>
              <a:rPr lang="en-US" dirty="0" err="1"/>
              <a:t>TamStat</a:t>
            </a:r>
            <a:r>
              <a:rPr lang="en-US" dirty="0"/>
              <a:t> - Simple Linear Regression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EFEEE-C6B8-0C18-478B-F753102A1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007350"/>
            <a:ext cx="3886200" cy="32635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   ⍝ Predictor Variable (X) 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   </a:t>
            </a:r>
            <a:r>
              <a:rPr lang="en-US" sz="2800" dirty="0">
                <a:solidFill>
                  <a:srgbClr val="00B050"/>
                </a:solidFill>
                <a:latin typeface="APL385 Unicode" panose="020B0709000202000203" pitchFamily="49" charset="0"/>
              </a:rPr>
              <a:t>ADS←1 3 2 1 3  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   ⍝ Response Variable (Y)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   </a:t>
            </a:r>
            <a:r>
              <a:rPr lang="en-US" sz="2800" dirty="0">
                <a:solidFill>
                  <a:srgbClr val="00B050"/>
                </a:solidFill>
                <a:latin typeface="APL385 Unicode" panose="020B0709000202000203" pitchFamily="49" charset="0"/>
              </a:rPr>
              <a:t>CARS←14 24 18 17 27 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   ⍝ Perform linear regression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   </a:t>
            </a:r>
            <a:r>
              <a:rPr lang="en-US" sz="2800" dirty="0">
                <a:solidFill>
                  <a:srgbClr val="00B050"/>
                </a:solidFill>
                <a:latin typeface="APL385 Unicode" panose="020B0709000202000203" pitchFamily="49" charset="0"/>
              </a:rPr>
              <a:t>MODEL← CARS regress ADS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   </a:t>
            </a:r>
            <a:r>
              <a:rPr lang="en-US" sz="2800" dirty="0">
                <a:solidFill>
                  <a:srgbClr val="00B050"/>
                </a:solidFill>
                <a:latin typeface="APL385 Unicode" panose="020B0709000202000203" pitchFamily="49" charset="0"/>
              </a:rPr>
              <a:t>MODEL.B</a:t>
            </a:r>
            <a:r>
              <a:rPr lang="en-US" sz="2800" dirty="0">
                <a:latin typeface="APL385 Unicode" panose="020B0709000202000203" pitchFamily="49" charset="0"/>
              </a:rPr>
              <a:t>  ⍝ Intercept and Slope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10 5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    ⍝ If dealer runs 2 ads, how many sales?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    </a:t>
            </a:r>
            <a:r>
              <a:rPr lang="en-US" sz="2800" dirty="0" err="1">
                <a:solidFill>
                  <a:srgbClr val="00B050"/>
                </a:solidFill>
                <a:latin typeface="APL385 Unicode" panose="020B0709000202000203" pitchFamily="49" charset="0"/>
              </a:rPr>
              <a:t>MODEL.f</a:t>
            </a:r>
            <a:r>
              <a:rPr lang="en-US" sz="2800" dirty="0">
                <a:solidFill>
                  <a:srgbClr val="00B050"/>
                </a:solidFill>
                <a:latin typeface="APL385 Unicode" panose="020B0709000202000203" pitchFamily="49" charset="0"/>
              </a:rPr>
              <a:t> 2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20       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    </a:t>
            </a:r>
            <a:r>
              <a:rPr lang="en-US" sz="2800" dirty="0" err="1">
                <a:solidFill>
                  <a:srgbClr val="00B050"/>
                </a:solidFill>
                <a:latin typeface="APL385 Unicode" panose="020B0709000202000203" pitchFamily="49" charset="0"/>
              </a:rPr>
              <a:t>MODEL.f</a:t>
            </a:r>
            <a:r>
              <a:rPr lang="en-US" sz="2800" dirty="0">
                <a:solidFill>
                  <a:srgbClr val="00B050"/>
                </a:solidFill>
                <a:latin typeface="APL385 Unicode" panose="020B0709000202000203" pitchFamily="49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PL385 Unicode" panose="020B0709000202000203" pitchFamily="49" charset="0"/>
              </a:rPr>
              <a:t>confInt</a:t>
            </a:r>
            <a:r>
              <a:rPr lang="en-US" sz="2800" dirty="0">
                <a:solidFill>
                  <a:srgbClr val="00B050"/>
                </a:solidFill>
                <a:latin typeface="APL385 Unicode" panose="020B0709000202000203" pitchFamily="49" charset="0"/>
              </a:rPr>
              <a:t> 2  </a:t>
            </a:r>
            <a:r>
              <a:rPr lang="en-US" sz="2800" dirty="0">
                <a:latin typeface="APL385 Unicode" panose="020B0709000202000203" pitchFamily="49" charset="0"/>
              </a:rPr>
              <a:t>⍝ Estimate mean sales 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16.925 23.075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    </a:t>
            </a:r>
            <a:r>
              <a:rPr lang="en-US" sz="2800" dirty="0" err="1">
                <a:solidFill>
                  <a:srgbClr val="00B050"/>
                </a:solidFill>
                <a:latin typeface="APL385 Unicode" panose="020B0709000202000203" pitchFamily="49" charset="0"/>
              </a:rPr>
              <a:t>MODEL.f</a:t>
            </a:r>
            <a:r>
              <a:rPr lang="en-US" sz="2800" dirty="0">
                <a:solidFill>
                  <a:srgbClr val="00B050"/>
                </a:solidFill>
                <a:latin typeface="APL385 Unicode" panose="020B0709000202000203" pitchFamily="49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PL385 Unicode" panose="020B0709000202000203" pitchFamily="49" charset="0"/>
              </a:rPr>
              <a:t>predInt</a:t>
            </a:r>
            <a:r>
              <a:rPr lang="en-US" sz="2800" dirty="0">
                <a:solidFill>
                  <a:srgbClr val="00B050"/>
                </a:solidFill>
                <a:latin typeface="APL385 Unicode" panose="020B0709000202000203" pitchFamily="49" charset="0"/>
              </a:rPr>
              <a:t> 2  </a:t>
            </a:r>
            <a:r>
              <a:rPr lang="en-US" sz="2800" dirty="0">
                <a:latin typeface="APL385 Unicode" panose="020B0709000202000203" pitchFamily="49" charset="0"/>
              </a:rPr>
              <a:t>⍝ Predict dealer sales</a:t>
            </a:r>
          </a:p>
          <a:p>
            <a:pPr marL="0" indent="0">
              <a:buNone/>
            </a:pPr>
            <a:r>
              <a:rPr lang="en-US" sz="2800" dirty="0">
                <a:latin typeface="APL385 Unicode" panose="020B0709000202000203" pitchFamily="49" charset="0"/>
              </a:rPr>
              <a:t>12.469 27.531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C6310A-45B0-E164-E15E-C70A253F82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2700" dirty="0">
                <a:solidFill>
                  <a:srgbClr val="00B050"/>
                </a:solidFill>
                <a:latin typeface="APL385 Unicode" panose="020B0709000202000203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report MODEL</a:t>
            </a:r>
          </a:p>
          <a:p>
            <a:pPr marL="0" indent="0">
              <a:buNone/>
            </a:pPr>
            <a:endParaRPr lang="en-US" sz="2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CCD047-6EAB-4DC1-0856-90B5BDF27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1751537"/>
            <a:ext cx="4129752" cy="23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25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9821B0-13A3-5FE0-7ADA-7728D9E8E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093"/>
            <a:ext cx="7886700" cy="453519"/>
          </a:xfrm>
        </p:spPr>
        <p:txBody>
          <a:bodyPr>
            <a:normAutofit fontScale="90000"/>
          </a:bodyPr>
          <a:lstStyle/>
          <a:p>
            <a:r>
              <a:rPr lang="en-US" dirty="0"/>
              <a:t>The TamStat </a:t>
            </a:r>
            <a:r>
              <a:rPr lang="en-US" dirty="0">
                <a:solidFill>
                  <a:srgbClr val="00B050"/>
                </a:solidFill>
                <a:latin typeface="APL385 Unicode" panose="020B0709000202000203" pitchFamily="49" charset="0"/>
              </a:rPr>
              <a:t>regress</a:t>
            </a:r>
            <a:r>
              <a:rPr lang="en-US" dirty="0"/>
              <a:t>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2FC37D14-0B9D-388C-08B9-239145E79E3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43852346"/>
                  </p:ext>
                </p:extLst>
              </p:nvPr>
            </p:nvGraphicFramePr>
            <p:xfrm>
              <a:off x="437989" y="514350"/>
              <a:ext cx="7635971" cy="4114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9712">
                      <a:extLst>
                        <a:ext uri="{9D8B030D-6E8A-4147-A177-3AD203B41FA5}">
                          <a16:colId xmlns:a16="http://schemas.microsoft.com/office/drawing/2014/main" val="564168072"/>
                        </a:ext>
                      </a:extLst>
                    </a:gridCol>
                    <a:gridCol w="1187535">
                      <a:extLst>
                        <a:ext uri="{9D8B030D-6E8A-4147-A177-3AD203B41FA5}">
                          <a16:colId xmlns:a16="http://schemas.microsoft.com/office/drawing/2014/main" val="3944004763"/>
                        </a:ext>
                      </a:extLst>
                    </a:gridCol>
                    <a:gridCol w="1315225">
                      <a:extLst>
                        <a:ext uri="{9D8B030D-6E8A-4147-A177-3AD203B41FA5}">
                          <a16:colId xmlns:a16="http://schemas.microsoft.com/office/drawing/2014/main" val="2661644670"/>
                        </a:ext>
                      </a:extLst>
                    </a:gridCol>
                    <a:gridCol w="1755763">
                      <a:extLst>
                        <a:ext uri="{9D8B030D-6E8A-4147-A177-3AD203B41FA5}">
                          <a16:colId xmlns:a16="http://schemas.microsoft.com/office/drawing/2014/main" val="740163229"/>
                        </a:ext>
                      </a:extLst>
                    </a:gridCol>
                    <a:gridCol w="1987736">
                      <a:extLst>
                        <a:ext uri="{9D8B030D-6E8A-4147-A177-3AD203B41FA5}">
                          <a16:colId xmlns:a16="http://schemas.microsoft.com/office/drawing/2014/main" val="105611407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Left Argument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Operand / Function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Right Argument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Result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114468832"/>
                      </a:ext>
                    </a:extLst>
                  </a:tr>
                  <a:tr h="160121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Simple linear regression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Variable*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Predictor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Slope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81590571"/>
                      </a:ext>
                    </a:extLst>
                  </a:tr>
                  <a:tr h="160121">
                    <a:tc rowSpan="3">
                      <a:txBody>
                        <a:bodyPr/>
                        <a:lstStyle/>
                        <a:p>
                          <a:r>
                            <a:rPr lang="en-US" sz="800" dirty="0"/>
                            <a:t>Multiple Linear Regression</a:t>
                          </a:r>
                        </a:p>
                      </a:txBody>
                      <a:tcPr marL="68580" marR="68580" marT="34290" marB="34290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Variable*</a:t>
                          </a:r>
                        </a:p>
                      </a:txBody>
                      <a:tcPr marL="68580" marR="68580" marT="34290" marB="34290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Vector of Predictor Variables</a:t>
                          </a:r>
                        </a:p>
                      </a:txBody>
                      <a:tcPr marL="68580" marR="68580" marT="34290" marB="34290"/>
                    </a:tc>
                    <a:tc rowSpan="3"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 for each predictor variable.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591980168"/>
                      </a:ext>
                    </a:extLst>
                  </a:tr>
                  <a:tr h="262598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r>
                            <a:rPr lang="en-US" dirty="0"/>
                            <a:t>Response Variable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Matrix whose columns are predictor variables</a:t>
                          </a:r>
                        </a:p>
                      </a:txBody>
                      <a:tcPr marL="68580" marR="68580" marT="34290" marB="34290"/>
                    </a:tc>
                    <a:tc vMerge="1"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6641450"/>
                      </a:ext>
                    </a:extLst>
                  </a:tr>
                  <a:tr h="365076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/>
                            <a:t>Name of Response Variable*  (Character string)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Namespace containing all variables</a:t>
                          </a:r>
                        </a:p>
                      </a:txBody>
                      <a:tcPr marL="68580" marR="68580" marT="34290" marB="34290"/>
                    </a:tc>
                    <a:tc vMerge="1"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1972222"/>
                      </a:ext>
                    </a:extLst>
                  </a:tr>
                  <a:tr h="352266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Simple Quadratic Regression     </a:t>
                          </a:r>
                          <a14:m>
                            <m:oMath xmlns:m="http://schemas.openxmlformats.org/officeDocument/2006/math">
                              <m:r>
                                <a:rPr lang="en-US" sz="7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7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b>
                              </m:sSub>
                              <m:r>
                                <a:rPr lang="en-US" sz="7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7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sz="7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7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7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7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 ⊥ regress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Predictor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 for centered data and squared centered data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015032819"/>
                      </a:ext>
                    </a:extLst>
                  </a:tr>
                  <a:tr h="262598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Multiple Quadratic Regression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 ⊥ regress</a:t>
                          </a:r>
                        </a:p>
                        <a:p>
                          <a:endParaRPr lang="en-US" sz="800" dirty="0">
                            <a:latin typeface="APL385 Unicode" panose="020B0709000202000203" pitchFamily="49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Vector of Predictor Variables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Linear, Quadratic and Interaction Coefficients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4247899960"/>
                      </a:ext>
                    </a:extLst>
                  </a:tr>
                  <a:tr h="262598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Polynomial Models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N ⊥  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Predictor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 for all powers up to N of predictor variable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715657803"/>
                      </a:ext>
                    </a:extLst>
                  </a:tr>
                  <a:tr h="467553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Model with Indicator Variable(s)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Variable*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Vector containing Predictor Variables and at least one Character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 for each predictor variable and (k-1) coefficients for each character variable. </a:t>
                          </a:r>
                        </a:p>
                        <a:p>
                          <a:r>
                            <a:rPr lang="en-US" sz="800" dirty="0"/>
                            <a:t>(k = unique character values)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580243258"/>
                      </a:ext>
                    </a:extLst>
                  </a:tr>
                  <a:tr h="262598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Variance Stabilizing Transformations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i="1" dirty="0" err="1">
                              <a:latin typeface="APL385 Unicode" panose="020B0709000202000203" pitchFamily="49" charset="0"/>
                            </a:rPr>
                            <a:t>fn</a:t>
                          </a:r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 regress</a:t>
                          </a:r>
                        </a:p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[</a:t>
                          </a:r>
                          <a:r>
                            <a:rPr lang="en-US" sz="800" dirty="0" err="1">
                              <a:latin typeface="APL385 Unicode" panose="020B0709000202000203" pitchFamily="49" charset="0"/>
                            </a:rPr>
                            <a:t>ln|sqrt</a:t>
                          </a:r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|÷|</a:t>
                          </a:r>
                          <a:r>
                            <a:rPr lang="en-US" sz="800" dirty="0" err="1">
                              <a:latin typeface="APL385 Unicode" panose="020B0709000202000203" pitchFamily="49" charset="0"/>
                            </a:rPr>
                            <a:t>arcsin</a:t>
                          </a:r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]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Predictor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94420197"/>
                      </a:ext>
                    </a:extLst>
                  </a:tr>
                  <a:tr h="262598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Multiplicative Regression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8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sSup>
                                  <m:sSupPr>
                                    <m:ctrlP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× 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Predictor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Constant, Powers 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094597609"/>
                      </a:ext>
                    </a:extLst>
                  </a:tr>
                  <a:tr h="187085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Indicator response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Boolean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≠ 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Predictor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766009503"/>
                      </a:ext>
                    </a:extLst>
                  </a:tr>
                  <a:tr h="187085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Custom Regression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[None]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 err="1">
                              <a:latin typeface="APL385 Unicode" panose="020B0709000202000203" pitchFamily="49" charset="0"/>
                            </a:rPr>
                            <a:t>userFn</a:t>
                          </a:r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 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Database (Namespace)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839529343"/>
                      </a:ext>
                    </a:extLst>
                  </a:tr>
                  <a:tr h="187085">
                    <a:tc gridSpan="5">
                      <a:txBody>
                        <a:bodyPr/>
                        <a:lstStyle/>
                        <a:p>
                          <a:r>
                            <a:rPr lang="en-US" sz="800" dirty="0"/>
                            <a:t>*  Pseudo Left Argument -  Actually an array left operand.               </a:t>
                          </a: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000" dirty="0">
                            <a:latin typeface="APL385 Unicode" panose="020B0709000202000203" pitchFamily="49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9960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2FC37D14-0B9D-388C-08B9-239145E79E3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43852346"/>
                  </p:ext>
                </p:extLst>
              </p:nvPr>
            </p:nvGraphicFramePr>
            <p:xfrm>
              <a:off x="437989" y="514350"/>
              <a:ext cx="7635971" cy="4114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9712">
                      <a:extLst>
                        <a:ext uri="{9D8B030D-6E8A-4147-A177-3AD203B41FA5}">
                          <a16:colId xmlns:a16="http://schemas.microsoft.com/office/drawing/2014/main" val="564168072"/>
                        </a:ext>
                      </a:extLst>
                    </a:gridCol>
                    <a:gridCol w="1187535">
                      <a:extLst>
                        <a:ext uri="{9D8B030D-6E8A-4147-A177-3AD203B41FA5}">
                          <a16:colId xmlns:a16="http://schemas.microsoft.com/office/drawing/2014/main" val="3944004763"/>
                        </a:ext>
                      </a:extLst>
                    </a:gridCol>
                    <a:gridCol w="1315225">
                      <a:extLst>
                        <a:ext uri="{9D8B030D-6E8A-4147-A177-3AD203B41FA5}">
                          <a16:colId xmlns:a16="http://schemas.microsoft.com/office/drawing/2014/main" val="2661644670"/>
                        </a:ext>
                      </a:extLst>
                    </a:gridCol>
                    <a:gridCol w="1755763">
                      <a:extLst>
                        <a:ext uri="{9D8B030D-6E8A-4147-A177-3AD203B41FA5}">
                          <a16:colId xmlns:a16="http://schemas.microsoft.com/office/drawing/2014/main" val="740163229"/>
                        </a:ext>
                      </a:extLst>
                    </a:gridCol>
                    <a:gridCol w="1987736">
                      <a:extLst>
                        <a:ext uri="{9D8B030D-6E8A-4147-A177-3AD203B41FA5}">
                          <a16:colId xmlns:a16="http://schemas.microsoft.com/office/drawing/2014/main" val="1056114075"/>
                        </a:ext>
                      </a:extLst>
                    </a:gridCol>
                  </a:tblGrid>
                  <a:tr h="190500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Left Argument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Operand / Function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Right Argument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Result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114468832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Simple linear regression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Variable*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Predictor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Slope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81590571"/>
                      </a:ext>
                    </a:extLst>
                  </a:tr>
                  <a:tr h="190500">
                    <a:tc rowSpan="3">
                      <a:txBody>
                        <a:bodyPr/>
                        <a:lstStyle/>
                        <a:p>
                          <a:r>
                            <a:rPr lang="en-US" sz="800" dirty="0"/>
                            <a:t>Multiple Linear Regression</a:t>
                          </a:r>
                        </a:p>
                      </a:txBody>
                      <a:tcPr marL="68580" marR="68580" marT="34290" marB="34290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Variable*</a:t>
                          </a:r>
                        </a:p>
                      </a:txBody>
                      <a:tcPr marL="68580" marR="68580" marT="34290" marB="34290"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Vector of Predictor Variables</a:t>
                          </a:r>
                        </a:p>
                      </a:txBody>
                      <a:tcPr marL="68580" marR="68580" marT="34290" marB="34290"/>
                    </a:tc>
                    <a:tc rowSpan="3"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 for each predictor variable.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591980168"/>
                      </a:ext>
                    </a:extLst>
                  </a:tr>
                  <a:tr h="31242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r>
                            <a:rPr lang="en-US" dirty="0"/>
                            <a:t>Response Variable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Matrix whose columns are predictor variables</a:t>
                          </a:r>
                        </a:p>
                      </a:txBody>
                      <a:tcPr marL="68580" marR="68580" marT="34290" marB="34290"/>
                    </a:tc>
                    <a:tc vMerge="1"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6641450"/>
                      </a:ext>
                    </a:extLst>
                  </a:tr>
                  <a:tr h="4343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/>
                            <a:t>Name of Response Variable*  (Character string)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Namespace containing all variables</a:t>
                          </a:r>
                        </a:p>
                      </a:txBody>
                      <a:tcPr marL="68580" marR="68580" marT="34290" marB="34290"/>
                    </a:tc>
                    <a:tc vMerge="1"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1972222"/>
                      </a:ext>
                    </a:extLst>
                  </a:tr>
                  <a:tr h="4191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439" t="-320588" r="-451754" b="-580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 ⊥ regress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Predictor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 for centered data and squared centered data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015032819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Multiple Quadratic Regression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 ⊥ regress</a:t>
                          </a:r>
                        </a:p>
                        <a:p>
                          <a:endParaRPr lang="en-US" sz="800" dirty="0">
                            <a:latin typeface="APL385 Unicode" panose="020B0709000202000203" pitchFamily="49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Vector of Predictor Variables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Linear, Quadratic and Interaction Coefficients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4247899960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Polynomial Models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N ⊥  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Predictor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 for all powers up to N of predictor variable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715657803"/>
                      </a:ext>
                    </a:extLst>
                  </a:tr>
                  <a:tr h="556260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Model with Indicator Variable(s)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Variable*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Vector containing Predictor Variables and at least one Character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 for each predictor variable and (k-1) coefficients for each character variable. </a:t>
                          </a:r>
                        </a:p>
                        <a:p>
                          <a:r>
                            <a:rPr lang="en-US" sz="800" dirty="0"/>
                            <a:t>(k = unique character values)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580243258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Variance Stabilizing Transformations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i="1" dirty="0" err="1">
                              <a:latin typeface="APL385 Unicode" panose="020B0709000202000203" pitchFamily="49" charset="0"/>
                            </a:rPr>
                            <a:t>fn</a:t>
                          </a:r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 regress</a:t>
                          </a:r>
                        </a:p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[</a:t>
                          </a:r>
                          <a:r>
                            <a:rPr lang="en-US" sz="800" dirty="0" err="1">
                              <a:latin typeface="APL385 Unicode" panose="020B0709000202000203" pitchFamily="49" charset="0"/>
                            </a:rPr>
                            <a:t>ln|sqrt</a:t>
                          </a:r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|÷|</a:t>
                          </a:r>
                          <a:r>
                            <a:rPr lang="en-US" sz="800" dirty="0" err="1">
                              <a:latin typeface="APL385 Unicode" panose="020B0709000202000203" pitchFamily="49" charset="0"/>
                            </a:rPr>
                            <a:t>arcsin</a:t>
                          </a:r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]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Predictor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94420197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439" t="-1043137" r="-451754" b="-1921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Response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× 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Predictor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Constant, Powers 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094597609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Indicator response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Boolean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≠ 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Predictor Variable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766009503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Custom Regression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[None]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 err="1">
                              <a:latin typeface="APL385 Unicode" panose="020B0709000202000203" pitchFamily="49" charset="0"/>
                            </a:rPr>
                            <a:t>userFn</a:t>
                          </a:r>
                          <a:r>
                            <a:rPr lang="en-US" sz="800" dirty="0">
                              <a:latin typeface="APL385 Unicode" panose="020B0709000202000203" pitchFamily="49" charset="0"/>
                            </a:rPr>
                            <a:t> regress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Database (Namespace)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Intercept, Coefficients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839529343"/>
                      </a:ext>
                    </a:extLst>
                  </a:tr>
                  <a:tr h="190500">
                    <a:tc gridSpan="5">
                      <a:txBody>
                        <a:bodyPr/>
                        <a:lstStyle/>
                        <a:p>
                          <a:r>
                            <a:rPr lang="en-US" sz="800" dirty="0"/>
                            <a:t>*  Pseudo Left Argument -  Actually an array left operand.               </a:t>
                          </a: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000" dirty="0">
                            <a:latin typeface="APL385 Unicode" panose="020B0709000202000203" pitchFamily="49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99607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02962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296038" cy="324204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EXCEL         =1-NORM.DIST(150,120,25,TRUE)</a:t>
            </a:r>
          </a:p>
          <a:p>
            <a:pPr marL="457200" lvl="1" indent="0">
              <a:buNone/>
            </a:pPr>
            <a:r>
              <a:rPr lang="en-GB" dirty="0"/>
              <a:t>R                  </a:t>
            </a:r>
            <a:r>
              <a:rPr lang="en-GB" dirty="0" err="1"/>
              <a:t>pnorm</a:t>
            </a:r>
            <a:r>
              <a:rPr lang="en-GB" dirty="0"/>
              <a:t>(150,120,25,lower.tail=FALSE)</a:t>
            </a:r>
          </a:p>
          <a:p>
            <a:pPr marL="457200" lvl="1" indent="0">
              <a:buNone/>
            </a:pPr>
            <a:r>
              <a:rPr lang="en-GB" dirty="0" err="1"/>
              <a:t>TamStat</a:t>
            </a:r>
            <a:r>
              <a:rPr lang="en-GB" dirty="0"/>
              <a:t>     120 25 normal probability &gt; 150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TamStat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69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570332" cy="3242040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https://github.com/dyalog/pynapl</a:t>
            </a:r>
            <a:endParaRPr lang="en-GB" dirty="0"/>
          </a:p>
          <a:p>
            <a:r>
              <a:rPr lang="en-GB" dirty="0">
                <a:hlinkClick r:id="rId3"/>
              </a:rPr>
              <a:t>https://github.com/kimmolinna/rsconnect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Statistics in </a:t>
            </a:r>
            <a:r>
              <a:rPr lang="en-GB" err="1"/>
              <a:t>Dyalog</a:t>
            </a:r>
            <a:r>
              <a:rPr lang="en-GB"/>
              <a:t> APL</a:t>
            </a:r>
          </a:p>
        </p:txBody>
      </p:sp>
    </p:spTree>
    <p:extLst>
      <p:ext uri="{BB962C8B-B14F-4D97-AF65-F5344CB8AC3E}">
        <p14:creationId xmlns:p14="http://schemas.microsoft.com/office/powerpoint/2010/main" val="2009632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881" y="1040378"/>
            <a:ext cx="3347519" cy="324204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Summary Wizard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Probability Wizard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Distribution Wizard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Statistical Tables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Confidence Intervals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TamStat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68DEB5-09AA-49CC-E975-2BF55E87482C}"/>
              </a:ext>
            </a:extLst>
          </p:cNvPr>
          <p:cNvSpPr txBox="1">
            <a:spLocks/>
          </p:cNvSpPr>
          <p:nvPr/>
        </p:nvSpPr>
        <p:spPr>
          <a:xfrm>
            <a:off x="4828310" y="1004991"/>
            <a:ext cx="3347519" cy="3242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/>
              <a:t>Hypothesis Wizard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Sample Size Calculator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ANOVA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Regression Wizard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Chi-Square Tests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Bayesian Analysis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1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CFF68-35E7-A09C-9513-9F193FA36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630902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Random Variable generation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7E3E9-5063-2359-C2E7-D07582B5395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ABAACA-C257-2279-2E04-5DD13D7E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Demo[2] </a:t>
            </a:r>
            <a:r>
              <a:rPr lang="en-US" err="1"/>
              <a:t>TamStat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72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1AEAAB-52BC-DF4B-5A6C-21FCE5B0D53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CFF68-35E7-A09C-9513-9F193FA36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Distribution Wizard</a:t>
            </a:r>
          </a:p>
          <a:p>
            <a:pPr marL="0" indent="0">
              <a:buNone/>
            </a:pPr>
            <a:r>
              <a:rPr lang="en-US" dirty="0"/>
              <a:t>Confidence interval 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7E3E9-5063-2359-C2E7-D07582B5395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ABAACA-C257-2279-2E04-5DD13D7E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Demo[3] </a:t>
            </a:r>
            <a:r>
              <a:rPr lang="en-US" dirty="0" err="1"/>
              <a:t>TamStat</a:t>
            </a:r>
            <a:r>
              <a:rPr lang="en-US" dirty="0"/>
              <a:t> UI</a:t>
            </a:r>
          </a:p>
        </p:txBody>
      </p:sp>
    </p:spTree>
    <p:extLst>
      <p:ext uri="{BB962C8B-B14F-4D97-AF65-F5344CB8AC3E}">
        <p14:creationId xmlns:p14="http://schemas.microsoft.com/office/powerpoint/2010/main" val="2292970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D14FE-78B8-E626-D9D5-08DB62386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4311" cy="3242040"/>
          </a:xfrm>
        </p:spPr>
        <p:txBody>
          <a:bodyPr/>
          <a:lstStyle/>
          <a:p>
            <a:r>
              <a:rPr lang="en-US" dirty="0"/>
              <a:t>Figure 1: </a:t>
            </a:r>
          </a:p>
          <a:p>
            <a:pPr lvl="1"/>
            <a:r>
              <a:rPr lang="en-US" dirty="0"/>
              <a:t>https://www.bls.gov/ooh/fastest-growing.htm </a:t>
            </a:r>
          </a:p>
          <a:p>
            <a:r>
              <a:rPr lang="en-US" dirty="0"/>
              <a:t>Figure 2:</a:t>
            </a:r>
          </a:p>
          <a:p>
            <a:pPr lvl="1"/>
            <a:r>
              <a:rPr lang="en-US" dirty="0"/>
              <a:t>https://twitter.com/ingliguori/status/1644012090976354306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32EE7-5015-74CB-26E4-4663BE579C7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F36EE7-8861-E14D-6BAF-5E7F6C95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020273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BF7DB0-0508-9207-A691-F361992A634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CA5A6EE7-7163-C301-2AC9-D8506AB75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24" y="-69156"/>
            <a:ext cx="9292134" cy="5248586"/>
          </a:xfrm>
        </p:spPr>
      </p:pic>
    </p:spTree>
    <p:extLst>
      <p:ext uri="{BB962C8B-B14F-4D97-AF65-F5344CB8AC3E}">
        <p14:creationId xmlns:p14="http://schemas.microsoft.com/office/powerpoint/2010/main" val="1409034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49" y="1264925"/>
            <a:ext cx="6092513" cy="3242040"/>
          </a:xfrm>
        </p:spPr>
        <p:txBody>
          <a:bodyPr/>
          <a:lstStyle/>
          <a:p>
            <a:r>
              <a:rPr lang="en-GB" dirty="0"/>
              <a:t>Heavily used in rising fields</a:t>
            </a:r>
          </a:p>
          <a:p>
            <a:pPr lvl="1"/>
            <a:r>
              <a:rPr lang="en-GB" dirty="0"/>
              <a:t>Data Science</a:t>
            </a:r>
          </a:p>
          <a:p>
            <a:pPr lvl="1"/>
            <a:r>
              <a:rPr lang="en-GB" dirty="0"/>
              <a:t>Machine Learning</a:t>
            </a:r>
          </a:p>
          <a:p>
            <a:r>
              <a:rPr lang="en-GB" dirty="0"/>
              <a:t>Shift in Company Cultures</a:t>
            </a:r>
          </a:p>
          <a:p>
            <a:pPr lvl="1"/>
            <a:r>
              <a:rPr lang="en-GB" dirty="0"/>
              <a:t>Data driven</a:t>
            </a:r>
          </a:p>
          <a:p>
            <a:r>
              <a:rPr lang="en-GB" dirty="0"/>
              <a:t>Opportunity for APL</a:t>
            </a:r>
          </a:p>
          <a:p>
            <a:endParaRPr lang="en-GB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9F0AF094-7F37-9051-BB10-9F73EDC7B7F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35" y="147916"/>
            <a:ext cx="4840165" cy="4424084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the need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3CD7A-6BAB-643C-FFE6-CC7DC904218A}"/>
              </a:ext>
            </a:extLst>
          </p:cNvPr>
          <p:cNvSpPr/>
          <p:nvPr/>
        </p:nvSpPr>
        <p:spPr>
          <a:xfrm>
            <a:off x="4419600" y="2792506"/>
            <a:ext cx="3778624" cy="4168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B3AAF6-B04F-E8F2-DC62-7717CB4734DA}"/>
              </a:ext>
            </a:extLst>
          </p:cNvPr>
          <p:cNvSpPr/>
          <p:nvPr/>
        </p:nvSpPr>
        <p:spPr>
          <a:xfrm>
            <a:off x="4419600" y="4356847"/>
            <a:ext cx="3778624" cy="215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5DA84-9426-DC7C-F7BB-2FF095147041}"/>
              </a:ext>
            </a:extLst>
          </p:cNvPr>
          <p:cNvSpPr txBox="1"/>
          <p:nvPr/>
        </p:nvSpPr>
        <p:spPr>
          <a:xfrm>
            <a:off x="4303835" y="4536891"/>
            <a:ext cx="975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19797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PL385 Unicode" panose="020B0709000202000203" pitchFamily="49" charset="0"/>
              </a:rPr>
              <a:t>+⌿ sum</a:t>
            </a:r>
          </a:p>
          <a:p>
            <a:endParaRPr lang="en-US" dirty="0">
              <a:latin typeface="APL385 Unicode" panose="020B0709000202000203" pitchFamily="49" charset="0"/>
            </a:endParaRPr>
          </a:p>
          <a:p>
            <a:endParaRPr lang="en-US" dirty="0">
              <a:latin typeface="APL385 Unicode" panose="020B0709000202000203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Where has this been?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6D7AD2-8D00-86D5-1200-3327001377B0}"/>
              </a:ext>
            </a:extLst>
          </p:cNvPr>
          <p:cNvSpPr txBox="1">
            <a:spLocks/>
          </p:cNvSpPr>
          <p:nvPr/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L385 Unicode" panose="020B0709000202000203" pitchFamily="49" charset="0"/>
              </a:rPr>
              <a:t>⌈⌿ max </a:t>
            </a:r>
          </a:p>
          <a:p>
            <a:endParaRPr lang="en-US" dirty="0">
              <a:latin typeface="APL385 Unicode" panose="020B0709000202000203" pitchFamily="49" charset="0"/>
            </a:endParaRPr>
          </a:p>
          <a:p>
            <a:endParaRPr lang="en-US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72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PL385 Unicode" panose="020B0709000202000203" pitchFamily="49" charset="0"/>
              </a:rPr>
              <a:t>⌈⌿ max </a:t>
            </a:r>
          </a:p>
          <a:p>
            <a:r>
              <a:rPr lang="en-US" dirty="0">
                <a:latin typeface="APL385 Unicode" panose="020B0709000202000203" pitchFamily="49" charset="0"/>
              </a:rPr>
              <a:t>⌊⌿ min</a:t>
            </a:r>
          </a:p>
          <a:p>
            <a:r>
              <a:rPr lang="en-US" dirty="0">
                <a:latin typeface="APL385 Unicode" panose="020B0709000202000203" pitchFamily="49" charset="0"/>
              </a:rPr>
              <a:t>(⌈⌿-⌊⌿) range</a:t>
            </a:r>
          </a:p>
          <a:p>
            <a:r>
              <a:rPr lang="en-US" dirty="0">
                <a:latin typeface="APL385 Unicode" panose="020B0709000202000203" pitchFamily="49" charset="0"/>
              </a:rPr>
              <a:t>(+⌿÷≢) mean</a:t>
            </a:r>
          </a:p>
          <a:p>
            <a:endParaRPr lang="en-GB" dirty="0">
              <a:latin typeface="APL385 Unicode" panose="020B0709000202000203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Where has this been?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A774C3-2289-2EEE-F0F3-9631083A11A6}"/>
              </a:ext>
            </a:extLst>
          </p:cNvPr>
          <p:cNvSpPr txBox="1"/>
          <p:nvPr/>
        </p:nvSpPr>
        <p:spPr>
          <a:xfrm>
            <a:off x="970157" y="2801811"/>
            <a:ext cx="4594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PL385 Unicode" panose="020B0709000202000203" pitchFamily="49" charset="0"/>
              </a:rPr>
              <a:t>y⌹x</a:t>
            </a:r>
            <a:r>
              <a:rPr lang="en-US" sz="2400" dirty="0">
                <a:latin typeface="APL385 Unicode" panose="020B0709000202000203" pitchFamily="49" charset="0"/>
              </a:rPr>
              <a:t>*0 mean</a:t>
            </a:r>
          </a:p>
        </p:txBody>
      </p:sp>
    </p:spTree>
    <p:extLst>
      <p:ext uri="{BB962C8B-B14F-4D97-AF65-F5344CB8AC3E}">
        <p14:creationId xmlns:p14="http://schemas.microsoft.com/office/powerpoint/2010/main" val="71521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68466C-912E-37B4-8C2C-CC9E9CE8C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528" y="1264925"/>
                <a:ext cx="6092513" cy="32420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Arithmetic: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>
                  <a:solidFill>
                    <a:srgbClr val="0070C0"/>
                  </a:solidFill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Algebra:  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Regression: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0070C0"/>
                  </a:solidFill>
                  <a:latin typeface="+mn-lt"/>
                </a:endParaRP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68466C-912E-37B4-8C2C-CC9E9CE8C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264925"/>
                <a:ext cx="6092513" cy="3242040"/>
              </a:xfrm>
              <a:blipFill>
                <a:blip r:embed="rId3"/>
                <a:stretch>
                  <a:fillRect l="-1500" t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Regression </a:t>
            </a:r>
            <a:r>
              <a:rPr lang="en-US" dirty="0"/>
              <a:t>⌹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78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Regression</a:t>
            </a:r>
          </a:p>
        </p:txBody>
      </p:sp>
      <p:pic>
        <p:nvPicPr>
          <p:cNvPr id="9" name="Content Placeholder 8" descr="A graph with blue circles&#10;&#10;Description automatically generated">
            <a:extLst>
              <a:ext uri="{FF2B5EF4-FFF2-40B4-BE49-F238E27FC236}">
                <a16:creationId xmlns:a16="http://schemas.microsoft.com/office/drawing/2014/main" id="{6DB66932-2252-05D0-CD51-85F197C47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99" y="1468659"/>
            <a:ext cx="4058002" cy="2206181"/>
          </a:xfrm>
        </p:spPr>
      </p:pic>
    </p:spTree>
    <p:extLst>
      <p:ext uri="{BB962C8B-B14F-4D97-AF65-F5344CB8AC3E}">
        <p14:creationId xmlns:p14="http://schemas.microsoft.com/office/powerpoint/2010/main" val="296536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Regression</a:t>
            </a:r>
          </a:p>
        </p:txBody>
      </p:sp>
      <p:pic>
        <p:nvPicPr>
          <p:cNvPr id="9" name="Content Placeholder 8" descr="A graph with blue circles&#10;&#10;Description automatically generated">
            <a:extLst>
              <a:ext uri="{FF2B5EF4-FFF2-40B4-BE49-F238E27FC236}">
                <a16:creationId xmlns:a16="http://schemas.microsoft.com/office/drawing/2014/main" id="{6DB66932-2252-05D0-CD51-85F197C47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99" y="1468659"/>
            <a:ext cx="4058002" cy="220618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6ED20B-918B-0A03-FE1C-DF035F4CC826}"/>
                  </a:ext>
                </a:extLst>
              </p14:cNvPr>
              <p14:cNvContentPartPr/>
              <p14:nvPr/>
            </p14:nvContentPartPr>
            <p14:xfrm>
              <a:off x="2399651" y="2528023"/>
              <a:ext cx="46663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6ED20B-918B-0A03-FE1C-DF035F4CC8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90651" y="2519023"/>
                <a:ext cx="468396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Arrow: Down 10">
            <a:extLst>
              <a:ext uri="{FF2B5EF4-FFF2-40B4-BE49-F238E27FC236}">
                <a16:creationId xmlns:a16="http://schemas.microsoft.com/office/drawing/2014/main" id="{FD172D31-CA11-8937-D9A4-97F270FB799F}"/>
              </a:ext>
            </a:extLst>
          </p:cNvPr>
          <p:cNvSpPr/>
          <p:nvPr/>
        </p:nvSpPr>
        <p:spPr>
          <a:xfrm>
            <a:off x="3572434" y="2562785"/>
            <a:ext cx="137160" cy="336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FBE6DF3-6245-273C-4399-E32475E0720F}"/>
              </a:ext>
            </a:extLst>
          </p:cNvPr>
          <p:cNvSpPr/>
          <p:nvPr/>
        </p:nvSpPr>
        <p:spPr>
          <a:xfrm rot="10800000">
            <a:off x="4516875" y="2092339"/>
            <a:ext cx="137160" cy="400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FA05BFA-EB46-078C-2E47-50F3C922B6BE}"/>
              </a:ext>
            </a:extLst>
          </p:cNvPr>
          <p:cNvSpPr/>
          <p:nvPr/>
        </p:nvSpPr>
        <p:spPr>
          <a:xfrm rot="10800000">
            <a:off x="5472602" y="2356868"/>
            <a:ext cx="137160" cy="1666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16FEFA8-B177-77AD-62D4-88ABCC73C726}"/>
              </a:ext>
            </a:extLst>
          </p:cNvPr>
          <p:cNvSpPr/>
          <p:nvPr/>
        </p:nvSpPr>
        <p:spPr>
          <a:xfrm rot="10800000">
            <a:off x="6432466" y="1640540"/>
            <a:ext cx="137160" cy="826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72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4155</TotalTime>
  <Words>657</Words>
  <Application>Microsoft Office PowerPoint</Application>
  <PresentationFormat>On-screen Show (16:9)</PresentationFormat>
  <Paragraphs>169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Sarabun</vt:lpstr>
      <vt:lpstr>Courier New</vt:lpstr>
      <vt:lpstr>Cambria Math</vt:lpstr>
      <vt:lpstr>Wingdings</vt:lpstr>
      <vt:lpstr>APL385 Unicode</vt:lpstr>
      <vt:lpstr>Arial</vt:lpstr>
      <vt:lpstr>Wingdings 2</vt:lpstr>
      <vt:lpstr>Calibri</vt:lpstr>
      <vt:lpstr>Roboto</vt:lpstr>
      <vt:lpstr>Office Theme</vt:lpstr>
      <vt:lpstr>Statistics in Dyalog APL</vt:lpstr>
      <vt:lpstr>Statistics in Dyalog APL</vt:lpstr>
      <vt:lpstr>PowerPoint Presentation</vt:lpstr>
      <vt:lpstr>Why the need </vt:lpstr>
      <vt:lpstr>Where has this been?</vt:lpstr>
      <vt:lpstr>Where has this been?</vt:lpstr>
      <vt:lpstr>Regression ⌹</vt:lpstr>
      <vt:lpstr>Regression</vt:lpstr>
      <vt:lpstr>Regression</vt:lpstr>
      <vt:lpstr>Regression</vt:lpstr>
      <vt:lpstr>Regression</vt:lpstr>
      <vt:lpstr>Regression</vt:lpstr>
      <vt:lpstr>Machine Learning</vt:lpstr>
      <vt:lpstr>Open source libraries</vt:lpstr>
      <vt:lpstr>KokoStats</vt:lpstr>
      <vt:lpstr>Demo[1] KokoStats</vt:lpstr>
      <vt:lpstr>TamStat - Simple Linear Regression</vt:lpstr>
      <vt:lpstr>The TamStat regress Operator</vt:lpstr>
      <vt:lpstr>TamStat</vt:lpstr>
      <vt:lpstr>TamStat</vt:lpstr>
      <vt:lpstr>Demo[2] TamStat</vt:lpstr>
      <vt:lpstr>Demo[3] TamStat UI</vt:lpstr>
      <vt:lpstr>References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Josh David</cp:lastModifiedBy>
  <cp:revision>19</cp:revision>
  <dcterms:created xsi:type="dcterms:W3CDTF">2019-07-25T11:46:05Z</dcterms:created>
  <dcterms:modified xsi:type="dcterms:W3CDTF">2023-10-25T06:18:31Z</dcterms:modified>
</cp:coreProperties>
</file>