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3" r:id="rId3"/>
    <p:sldId id="271" r:id="rId4"/>
    <p:sldId id="270" r:id="rId5"/>
    <p:sldId id="273" r:id="rId6"/>
    <p:sldId id="274" r:id="rId7"/>
    <p:sldId id="275" r:id="rId8"/>
    <p:sldId id="276" r:id="rId9"/>
    <p:sldId id="277" r:id="rId10"/>
    <p:sldId id="284" r:id="rId11"/>
    <p:sldId id="268" r:id="rId12"/>
    <p:sldId id="283" r:id="rId13"/>
    <p:sldId id="272" r:id="rId14"/>
    <p:sldId id="266" r:id="rId15"/>
    <p:sldId id="282" r:id="rId16"/>
    <p:sldId id="281" r:id="rId17"/>
    <p:sldId id="278" r:id="rId18"/>
    <p:sldId id="289" r:id="rId19"/>
    <p:sldId id="265" r:id="rId20"/>
    <p:sldId id="269" r:id="rId21"/>
    <p:sldId id="286" r:id="rId22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5"/>
    </p:embeddedFont>
    <p:embeddedFont>
      <p:font typeface="Calibri" panose="020F0502020204030204" pitchFamily="34" charset="0"/>
      <p:regular r:id="rId25"/>
      <p:bold r:id="rId25"/>
      <p:italic r:id="rId25"/>
      <p:boldItalic r:id="rId25"/>
    </p:embeddedFont>
    <p:embeddedFont>
      <p:font typeface="Sarabun" panose="020B0604020202020204" charset="-34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E10E35-0941-4F63-A484-3E886C60B4ED}">
          <p14:sldIdLst>
            <p14:sldId id="261"/>
            <p14:sldId id="263"/>
            <p14:sldId id="271"/>
          </p14:sldIdLst>
        </p14:section>
        <p14:section name="Pricing and Licencing" id="{E19C4912-ADE9-4551-A143-4F9ADD6BC1AC}">
          <p14:sldIdLst>
            <p14:sldId id="270"/>
            <p14:sldId id="273"/>
            <p14:sldId id="274"/>
            <p14:sldId id="275"/>
            <p14:sldId id="276"/>
            <p14:sldId id="277"/>
          </p14:sldIdLst>
        </p14:section>
        <p14:section name="Internal structure" id="{6DD0A1A4-9BAC-4305-BF79-F458917CCE4C}">
          <p14:sldIdLst>
            <p14:sldId id="284"/>
            <p14:sldId id="268"/>
          </p14:sldIdLst>
        </p14:section>
        <p14:section name="Next gen" id="{3821B0A6-F1DE-4B32-B83C-43684FCC3649}">
          <p14:sldIdLst>
            <p14:sldId id="283"/>
            <p14:sldId id="272"/>
            <p14:sldId id="266"/>
            <p14:sldId id="282"/>
            <p14:sldId id="281"/>
            <p14:sldId id="278"/>
            <p14:sldId id="289"/>
            <p14:sldId id="265"/>
            <p14:sldId id="269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98B0B2"/>
    <a:srgbClr val="3B475E"/>
    <a:srgbClr val="ED7F00"/>
    <a:srgbClr val="5A6D8F"/>
    <a:srgbClr val="928ABD"/>
    <a:srgbClr val="FDFDF5"/>
    <a:srgbClr val="F6F6D9"/>
    <a:srgbClr val="BBB5D6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4" autoAdjust="0"/>
    <p:restoredTop sz="73443" autoAdjust="0"/>
  </p:normalViewPr>
  <p:slideViewPr>
    <p:cSldViewPr snapToGrid="0">
      <p:cViewPr varScale="1">
        <p:scale>
          <a:sx n="76" d="100"/>
          <a:sy n="76" d="100"/>
        </p:scale>
        <p:origin x="151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NUL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35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513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4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23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59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748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226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99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8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10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8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57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12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46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07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Into the Future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04088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934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Into the Future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Behind The Scenes with Jada and Stine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Behind The Scenes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Stine Kromberg</a:t>
            </a:r>
          </a:p>
          <a:p>
            <a:r>
              <a:rPr lang="en-GB" dirty="0"/>
              <a:t>Jada Andrade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58C5E-AA63-8976-734E-1C46F5F52611}"/>
              </a:ext>
            </a:extLst>
          </p:cNvPr>
          <p:cNvSpPr txBox="1"/>
          <p:nvPr/>
        </p:nvSpPr>
        <p:spPr>
          <a:xfrm>
            <a:off x="445060" y="2248584"/>
            <a:ext cx="427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880D9E-0A82-F243-5DC5-E50E1D8248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724650" y="1813337"/>
            <a:ext cx="2127250" cy="214547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0B02-1F01-57F0-5537-C7A93FA1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64925"/>
            <a:ext cx="6309502" cy="3242040"/>
          </a:xfrm>
        </p:spPr>
        <p:txBody>
          <a:bodyPr>
            <a:normAutofit/>
          </a:bodyPr>
          <a:lstStyle/>
          <a:p>
            <a:r>
              <a:rPr lang="da-DK" dirty="0" err="1"/>
              <a:t>Goal</a:t>
            </a:r>
            <a:r>
              <a:rPr lang="da-DK" dirty="0"/>
              <a:t>: Still </a:t>
            </a:r>
            <a:r>
              <a:rPr lang="en-US" dirty="0"/>
              <a:t>be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in 10.. 20.. 50 </a:t>
            </a:r>
            <a:r>
              <a:rPr lang="da-DK" dirty="0" err="1"/>
              <a:t>years</a:t>
            </a:r>
            <a:r>
              <a:rPr lang="da-DK" dirty="0"/>
              <a:t>!</a:t>
            </a:r>
          </a:p>
          <a:p>
            <a:r>
              <a:rPr lang="en-US" dirty="0"/>
              <a:t>Leave</a:t>
            </a:r>
            <a:r>
              <a:rPr lang="da-DK" dirty="0"/>
              <a:t> the </a:t>
            </a:r>
            <a:r>
              <a:rPr lang="en-US" dirty="0"/>
              <a:t>technical</a:t>
            </a:r>
            <a:r>
              <a:rPr lang="da-DK" dirty="0"/>
              <a:t> decisions to Morten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r>
              <a:rPr lang="en-US" dirty="0"/>
              <a:t>Do a bit of spring cleaning</a:t>
            </a:r>
          </a:p>
          <a:p>
            <a:r>
              <a:rPr lang="en-US" dirty="0"/>
              <a:t>Take advantage of our growth</a:t>
            </a:r>
          </a:p>
          <a:p>
            <a:r>
              <a:rPr lang="en-US" dirty="0"/>
              <a:t>Support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generation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B01D-77FB-940C-3E45-79D0FEC4E7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BD3BD8-5555-F073-E1E8-AB90EAFD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22956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ack and white image of people connected to each other&#10;&#10;Description automatically generated">
            <a:extLst>
              <a:ext uri="{FF2B5EF4-FFF2-40B4-BE49-F238E27FC236}">
                <a16:creationId xmlns:a16="http://schemas.microsoft.com/office/drawing/2014/main" id="{65A72905-5C6D-F6DC-31D8-DA6012CDD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63" y="1183819"/>
            <a:ext cx="3158184" cy="3158184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D81C4C6-9D54-AC86-85EF-40E4292A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advantage of our growth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54A067-17D3-93F7-AA65-572310A39328}"/>
              </a:ext>
            </a:extLst>
          </p:cNvPr>
          <p:cNvSpPr txBox="1">
            <a:spLocks/>
          </p:cNvSpPr>
          <p:nvPr/>
        </p:nvSpPr>
        <p:spPr>
          <a:xfrm>
            <a:off x="292100" y="1264925"/>
            <a:ext cx="5646882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Adding a bit of process</a:t>
            </a:r>
            <a:endParaRPr lang="da-DK" dirty="0"/>
          </a:p>
          <a:p>
            <a:r>
              <a:rPr lang="en-US" dirty="0"/>
              <a:t>Rethinking the way we work</a:t>
            </a:r>
          </a:p>
          <a:p>
            <a:r>
              <a:rPr lang="en-US" dirty="0"/>
              <a:t>A touch of </a:t>
            </a:r>
            <a:r>
              <a:rPr lang="en-US" dirty="0" err="1"/>
              <a:t>standardisation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Stay flexible and open minded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880D9E-0A82-F243-5DC5-E50E1D8248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724650" y="1813337"/>
            <a:ext cx="2127250" cy="214547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0B02-1F01-57F0-5537-C7A93FA1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64925"/>
            <a:ext cx="6309502" cy="3242040"/>
          </a:xfrm>
        </p:spPr>
        <p:txBody>
          <a:bodyPr>
            <a:normAutofit/>
          </a:bodyPr>
          <a:lstStyle/>
          <a:p>
            <a:r>
              <a:rPr lang="da-DK" dirty="0" err="1"/>
              <a:t>Goal</a:t>
            </a:r>
            <a:r>
              <a:rPr lang="da-DK" dirty="0"/>
              <a:t>: Still </a:t>
            </a:r>
            <a:r>
              <a:rPr lang="en-US" dirty="0"/>
              <a:t>be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in 10.. 20.. 50 </a:t>
            </a:r>
            <a:r>
              <a:rPr lang="da-DK" dirty="0" err="1"/>
              <a:t>years</a:t>
            </a:r>
            <a:r>
              <a:rPr lang="da-DK" dirty="0"/>
              <a:t>!</a:t>
            </a:r>
          </a:p>
          <a:p>
            <a:r>
              <a:rPr lang="en-US" dirty="0"/>
              <a:t>Leave</a:t>
            </a:r>
            <a:r>
              <a:rPr lang="da-DK" dirty="0"/>
              <a:t> the </a:t>
            </a:r>
            <a:r>
              <a:rPr lang="en-US" dirty="0"/>
              <a:t>technical</a:t>
            </a:r>
            <a:r>
              <a:rPr lang="da-DK" dirty="0"/>
              <a:t> decisions to Morten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r>
              <a:rPr lang="en-US" dirty="0"/>
              <a:t>Do a bit of spring cleaning</a:t>
            </a:r>
          </a:p>
          <a:p>
            <a:r>
              <a:rPr lang="en-US" dirty="0"/>
              <a:t>Take advantage of our growth</a:t>
            </a:r>
          </a:p>
          <a:p>
            <a:r>
              <a:rPr lang="en-US" dirty="0"/>
              <a:t>Support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generation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B01D-77FB-940C-3E45-79D0FEC4E7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BD3BD8-5555-F073-E1E8-AB90EAFD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4661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9E0B62-EE3A-A92D-A6CB-0110B8F2564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724650" y="1885079"/>
            <a:ext cx="2127250" cy="200199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42423-7378-115F-3E5A-F7799B42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6498188" cy="3242040"/>
          </a:xfrm>
        </p:spPr>
        <p:txBody>
          <a:bodyPr/>
          <a:lstStyle/>
          <a:p>
            <a:r>
              <a:rPr lang="da-DK" dirty="0"/>
              <a:t>5 </a:t>
            </a:r>
            <a:r>
              <a:rPr lang="en-US" dirty="0"/>
              <a:t>new people added this year</a:t>
            </a:r>
          </a:p>
          <a:p>
            <a:r>
              <a:rPr lang="en-US" dirty="0"/>
              <a:t>2 interns</a:t>
            </a:r>
          </a:p>
          <a:p>
            <a:r>
              <a:rPr lang="en-US" dirty="0"/>
              <a:t>Goodbye to 2 Giants – Gitte and Geoff</a:t>
            </a:r>
          </a:p>
          <a:p>
            <a:r>
              <a:rPr lang="en-US" dirty="0"/>
              <a:t>Succession planning is in progress</a:t>
            </a:r>
          </a:p>
          <a:p>
            <a:endParaRPr lang="en-US" dirty="0"/>
          </a:p>
          <a:p>
            <a:r>
              <a:rPr lang="en-US" dirty="0"/>
              <a:t>More outreach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D2F62-19C7-44F4-6459-5DE053A12B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63CA8C-8160-34D4-0039-7B9675D0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  <a:r>
              <a:rPr lang="da-DK" dirty="0"/>
              <a:t>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8549DC2B-0683-61EE-67ED-9606B8ED8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8" y="1188725"/>
            <a:ext cx="3242040" cy="324204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50C3-CF44-8404-D681-D65CFB555D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654841" y="1264925"/>
            <a:ext cx="5197061" cy="3242040"/>
          </a:xfrm>
        </p:spPr>
        <p:txBody>
          <a:bodyPr>
            <a:normAutofit/>
          </a:bodyPr>
          <a:lstStyle/>
          <a:p>
            <a:r>
              <a:rPr lang="da-DK" dirty="0"/>
              <a:t>New website</a:t>
            </a:r>
          </a:p>
          <a:p>
            <a:r>
              <a:rPr lang="en-US" dirty="0"/>
              <a:t>Internal knowledge sharing about customers</a:t>
            </a:r>
          </a:p>
          <a:p>
            <a:r>
              <a:rPr lang="en-US" dirty="0"/>
              <a:t>Developer placements with customers</a:t>
            </a:r>
          </a:p>
          <a:p>
            <a:r>
              <a:rPr lang="da-DK" dirty="0"/>
              <a:t>User meeting</a:t>
            </a:r>
          </a:p>
          <a:p>
            <a:pPr marL="0" indent="0">
              <a:buNone/>
            </a:pPr>
            <a:endParaRPr lang="en-US" dirty="0"/>
          </a:p>
          <a:p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42E2BB-3DC4-66F7-674F-F1662F40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anchor="b">
            <a:normAutofit/>
          </a:bodyPr>
          <a:lstStyle/>
          <a:p>
            <a:r>
              <a:rPr lang="en-GB" dirty="0"/>
              <a:t>More outreach – Current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7ED3B-92A9-BA75-A942-3CD8B698D8C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02E346-F853-CF86-D74D-CD585D47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meeting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734F83-AA1A-E94C-3CED-4BBA28970FC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28654" y="610424"/>
            <a:ext cx="3962146" cy="392339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8935-3772-F171-B0E3-E2C34374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Community</a:t>
            </a:r>
          </a:p>
          <a:p>
            <a:r>
              <a:rPr lang="en-US" b="1" dirty="0"/>
              <a:t>Communication</a:t>
            </a:r>
          </a:p>
          <a:p>
            <a:r>
              <a:rPr lang="en-US" b="1" dirty="0"/>
              <a:t>Training</a:t>
            </a:r>
          </a:p>
          <a:p>
            <a:r>
              <a:rPr lang="en-US" b="1" dirty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F7734C-CD1D-BFBD-E438-6C73860A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Meetings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68654-7228-9261-B5A3-801496175D10}"/>
              </a:ext>
            </a:extLst>
          </p:cNvPr>
          <p:cNvSpPr txBox="1"/>
          <p:nvPr/>
        </p:nvSpPr>
        <p:spPr>
          <a:xfrm>
            <a:off x="3122152" y="1540133"/>
            <a:ext cx="2107073" cy="830997"/>
          </a:xfrm>
          <a:prstGeom prst="rect">
            <a:avLst/>
          </a:prstGeom>
          <a:noFill/>
          <a:ln w="28575">
            <a:solidFill>
              <a:srgbClr val="928AB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Workshops vs Presentations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51521-9CA0-300E-66E8-7BC359B0129F}"/>
              </a:ext>
            </a:extLst>
          </p:cNvPr>
          <p:cNvSpPr txBox="1"/>
          <p:nvPr/>
        </p:nvSpPr>
        <p:spPr>
          <a:xfrm>
            <a:off x="6123324" y="1124634"/>
            <a:ext cx="1205731" cy="461665"/>
          </a:xfrm>
          <a:prstGeom prst="rect">
            <a:avLst/>
          </a:prstGeom>
          <a:noFill/>
          <a:ln w="28575">
            <a:solidFill>
              <a:srgbClr val="5A6D8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Pricing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FB354-046E-8052-343A-BBADE894A7BE}"/>
              </a:ext>
            </a:extLst>
          </p:cNvPr>
          <p:cNvSpPr txBox="1"/>
          <p:nvPr/>
        </p:nvSpPr>
        <p:spPr>
          <a:xfrm>
            <a:off x="712834" y="1282522"/>
            <a:ext cx="1525542" cy="83099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Viking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D0DB4-DD35-AAA9-CAEC-453ABA4BC6D1}"/>
              </a:ext>
            </a:extLst>
          </p:cNvPr>
          <p:cNvSpPr txBox="1"/>
          <p:nvPr/>
        </p:nvSpPr>
        <p:spPr>
          <a:xfrm>
            <a:off x="3961790" y="3012595"/>
            <a:ext cx="1534135" cy="461665"/>
          </a:xfrm>
          <a:prstGeom prst="rect">
            <a:avLst/>
          </a:prstGeom>
          <a:noFill/>
          <a:ln w="28575">
            <a:solidFill>
              <a:srgbClr val="928ABD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Location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F7022-9DDF-0EF4-197B-4AF4261B1774}"/>
              </a:ext>
            </a:extLst>
          </p:cNvPr>
          <p:cNvSpPr txBox="1"/>
          <p:nvPr/>
        </p:nvSpPr>
        <p:spPr>
          <a:xfrm>
            <a:off x="1638300" y="2460236"/>
            <a:ext cx="1261541" cy="461665"/>
          </a:xfrm>
          <a:prstGeom prst="rect">
            <a:avLst/>
          </a:prstGeom>
          <a:noFill/>
          <a:ln w="28575">
            <a:solidFill>
              <a:srgbClr val="3B475E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err="1"/>
              <a:t>Length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34E66-8C0E-ED1D-624D-5B8BD64E1C29}"/>
              </a:ext>
            </a:extLst>
          </p:cNvPr>
          <p:cNvSpPr txBox="1"/>
          <p:nvPr/>
        </p:nvSpPr>
        <p:spPr>
          <a:xfrm>
            <a:off x="6953249" y="2275570"/>
            <a:ext cx="1261541" cy="461665"/>
          </a:xfrm>
          <a:prstGeom prst="rect">
            <a:avLst/>
          </a:prstGeom>
          <a:noFill/>
          <a:ln w="28575">
            <a:solidFill>
              <a:srgbClr val="5A6D8F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Timing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E64E1-66C0-24EC-B1AC-FDEDDB48C956}"/>
              </a:ext>
            </a:extLst>
          </p:cNvPr>
          <p:cNvSpPr txBox="1"/>
          <p:nvPr/>
        </p:nvSpPr>
        <p:spPr>
          <a:xfrm>
            <a:off x="6382486" y="3457566"/>
            <a:ext cx="183230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Other</a:t>
            </a:r>
            <a:r>
              <a:rPr lang="da-DK" sz="3200" b="1" dirty="0"/>
              <a:t>??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1C6F6-AB58-F5EF-C9C8-AAD9E3732595}"/>
              </a:ext>
            </a:extLst>
          </p:cNvPr>
          <p:cNvSpPr txBox="1"/>
          <p:nvPr/>
        </p:nvSpPr>
        <p:spPr>
          <a:xfrm>
            <a:off x="638175" y="3508842"/>
            <a:ext cx="2371726" cy="461665"/>
          </a:xfrm>
          <a:prstGeom prst="rect">
            <a:avLst/>
          </a:prstGeom>
          <a:noFill/>
          <a:ln w="28575">
            <a:solidFill>
              <a:srgbClr val="3B475E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/>
              <a:t>Dyalog </a:t>
            </a:r>
            <a:r>
              <a:rPr lang="da-DK" sz="2400" dirty="0" err="1"/>
              <a:t>vs</a:t>
            </a:r>
            <a:r>
              <a:rPr lang="da-DK" sz="2400" dirty="0"/>
              <a:t> Users</a:t>
            </a:r>
            <a:endParaRPr lang="en-US" sz="2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F27FF1-903C-DD3F-0151-5AB0945DC7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839A2C-79D7-9EA8-4DED-AEB95CCBF1C3}"/>
              </a:ext>
            </a:extLst>
          </p:cNvPr>
          <p:cNvSpPr txBox="1"/>
          <p:nvPr/>
        </p:nvSpPr>
        <p:spPr>
          <a:xfrm>
            <a:off x="1151659" y="848201"/>
            <a:ext cx="6686550" cy="3447098"/>
          </a:xfrm>
          <a:prstGeom prst="rect">
            <a:avLst/>
          </a:prstGeom>
          <a:solidFill>
            <a:schemeClr val="bg1"/>
          </a:solidFill>
          <a:ln w="28575">
            <a:solidFill>
              <a:srgbClr val="ED7F00"/>
            </a:solidFill>
          </a:ln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pPr algn="ctr"/>
            <a:r>
              <a:rPr lang="da-DK" sz="3200" dirty="0"/>
              <a:t>Survey will be sent </a:t>
            </a:r>
            <a:br>
              <a:rPr lang="da-DK" sz="3200" dirty="0"/>
            </a:br>
            <a:r>
              <a:rPr lang="da-DK" sz="3200" dirty="0"/>
              <a:t>out after Dyalog ’23</a:t>
            </a:r>
          </a:p>
          <a:p>
            <a:pPr lvl="0"/>
            <a:endParaRPr lang="da-DK" dirty="0">
              <a:solidFill>
                <a:srgbClr val="3B475E"/>
              </a:solidFill>
            </a:endParaRPr>
          </a:p>
          <a:p>
            <a:pPr algn="ctr"/>
            <a:r>
              <a:rPr lang="da-DK" sz="3200" dirty="0"/>
              <a:t>Please reply if you have any opinion on how we can improve!!</a:t>
            </a:r>
          </a:p>
          <a:p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072D6060-01C7-0318-26FC-F3094EFF56F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25" y="1821957"/>
            <a:ext cx="2127975" cy="2127975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A14565-50DF-33F2-0168-A7885230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</p:spPr>
        <p:txBody>
          <a:bodyPr>
            <a:normAutofit/>
          </a:bodyPr>
          <a:lstStyle/>
          <a:p>
            <a:r>
              <a:rPr lang="en-US" dirty="0"/>
              <a:t>Identify potential new users</a:t>
            </a:r>
          </a:p>
          <a:p>
            <a:r>
              <a:rPr lang="en-US" dirty="0"/>
              <a:t>New website</a:t>
            </a:r>
          </a:p>
          <a:p>
            <a:r>
              <a:rPr lang="en-US" dirty="0"/>
              <a:t>Improve tutorials and documentation</a:t>
            </a:r>
          </a:p>
          <a:p>
            <a:r>
              <a:rPr lang="en-US" dirty="0"/>
              <a:t>Online classes </a:t>
            </a:r>
          </a:p>
          <a:p>
            <a:r>
              <a:rPr lang="en-US" dirty="0"/>
              <a:t>More focus on </a:t>
            </a:r>
            <a:r>
              <a:rPr lang="en-US" dirty="0" err="1"/>
              <a:t>SoMe</a:t>
            </a:r>
            <a:r>
              <a:rPr lang="en-US" dirty="0"/>
              <a:t> channels</a:t>
            </a:r>
          </a:p>
          <a:p>
            <a:r>
              <a:rPr lang="en-US" dirty="0"/>
              <a:t>Changes to our Student Competition</a:t>
            </a:r>
          </a:p>
          <a:p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138F634-B945-E02E-6F3F-6BA1BE6D99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898755-1EAD-7BF2-F9E3-589C2EC6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anchor="b">
            <a:normAutofit/>
          </a:bodyPr>
          <a:lstStyle/>
          <a:p>
            <a:r>
              <a:rPr lang="en-GB" dirty="0"/>
              <a:t>More outreach – New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06029-D6A7-47D2-9FBC-9A6374EB1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Sponsors</a:t>
            </a:r>
          </a:p>
          <a:p>
            <a:r>
              <a:rPr lang="en-US" dirty="0"/>
              <a:t>Beta Testers</a:t>
            </a:r>
          </a:p>
          <a:p>
            <a:r>
              <a:rPr lang="en-US" dirty="0"/>
              <a:t>The Team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InvestCloud" descr="Logo&#10;&#10;Description automatically generated with medium confidence">
            <a:extLst>
              <a:ext uri="{FF2B5EF4-FFF2-40B4-BE49-F238E27FC236}">
                <a16:creationId xmlns:a16="http://schemas.microsoft.com/office/drawing/2014/main" id="{C23CB665-4A1E-4AA1-8C65-B117FFDE21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1" y="1473403"/>
            <a:ext cx="2463281" cy="91439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6D0E5E6-2CCC-48D2-8119-55D82973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13" name="SimCorp">
            <a:extLst>
              <a:ext uri="{FF2B5EF4-FFF2-40B4-BE49-F238E27FC236}">
                <a16:creationId xmlns:a16="http://schemas.microsoft.com/office/drawing/2014/main" id="{B09DB7F3-D3B2-49EC-84F0-FD1EC436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872" y="869020"/>
            <a:ext cx="2687680" cy="475513"/>
          </a:xfrm>
          <a:prstGeom prst="rect">
            <a:avLst/>
          </a:prstGeom>
        </p:spPr>
      </p:pic>
      <p:sp>
        <p:nvSpPr>
          <p:cNvPr id="14" name="Anonymous">
            <a:extLst>
              <a:ext uri="{FF2B5EF4-FFF2-40B4-BE49-F238E27FC236}">
                <a16:creationId xmlns:a16="http://schemas.microsoft.com/office/drawing/2014/main" id="{6480EFEB-20A9-423D-B309-49E7E097CBBE}"/>
              </a:ext>
            </a:extLst>
          </p:cNvPr>
          <p:cNvSpPr txBox="1"/>
          <p:nvPr/>
        </p:nvSpPr>
        <p:spPr>
          <a:xfrm>
            <a:off x="3555770" y="2516672"/>
            <a:ext cx="2551782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Anonymous</a:t>
            </a:r>
          </a:p>
        </p:txBody>
      </p:sp>
      <p:pic>
        <p:nvPicPr>
          <p:cNvPr id="24" name="Asher" descr="A person with long blonde hair&#10;&#10;Description automatically generated">
            <a:extLst>
              <a:ext uri="{FF2B5EF4-FFF2-40B4-BE49-F238E27FC236}">
                <a16:creationId xmlns:a16="http://schemas.microsoft.com/office/drawing/2014/main" id="{20142765-E611-0F51-8679-B72E8093E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0260"/>
            <a:ext cx="914400" cy="914400"/>
          </a:xfrm>
          <a:prstGeom prst="rect">
            <a:avLst/>
          </a:prstGeom>
        </p:spPr>
      </p:pic>
      <p:pic>
        <p:nvPicPr>
          <p:cNvPr id="26" name="Adam" descr="A person with long beard and glasses smiling&#10;&#10;Description automatically generated">
            <a:extLst>
              <a:ext uri="{FF2B5EF4-FFF2-40B4-BE49-F238E27FC236}">
                <a16:creationId xmlns:a16="http://schemas.microsoft.com/office/drawing/2014/main" id="{D231213B-C6D0-DC9F-3C30-A39359C56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78" y="1210260"/>
            <a:ext cx="914400" cy="914400"/>
          </a:xfrm>
          <a:prstGeom prst="rect">
            <a:avLst/>
          </a:prstGeom>
        </p:spPr>
      </p:pic>
      <p:pic>
        <p:nvPicPr>
          <p:cNvPr id="28" name="Fiona" descr="A person with grey hair and a purple sweater&#10;&#10;Description automatically generated">
            <a:extLst>
              <a:ext uri="{FF2B5EF4-FFF2-40B4-BE49-F238E27FC236}">
                <a16:creationId xmlns:a16="http://schemas.microsoft.com/office/drawing/2014/main" id="{62FB4A18-00F2-8BD7-AD1B-F5E46E051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4" y="1218143"/>
            <a:ext cx="963667" cy="914400"/>
          </a:xfrm>
          <a:prstGeom prst="rect">
            <a:avLst/>
          </a:prstGeom>
        </p:spPr>
      </p:pic>
      <p:pic>
        <p:nvPicPr>
          <p:cNvPr id="30" name="Gitte" descr="A person wearing glasses and a necklace&#10;&#10;Description automatically generated">
            <a:extLst>
              <a:ext uri="{FF2B5EF4-FFF2-40B4-BE49-F238E27FC236}">
                <a16:creationId xmlns:a16="http://schemas.microsoft.com/office/drawing/2014/main" id="{1DB5F174-5A9F-08D2-9E9F-08D35926DE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7" y="1210260"/>
            <a:ext cx="914400" cy="914400"/>
          </a:xfrm>
          <a:prstGeom prst="rect">
            <a:avLst/>
          </a:prstGeom>
        </p:spPr>
      </p:pic>
      <p:pic>
        <p:nvPicPr>
          <p:cNvPr id="32" name="Jason" descr="A person with a long beard&#10;&#10;Description automatically generated">
            <a:extLst>
              <a:ext uri="{FF2B5EF4-FFF2-40B4-BE49-F238E27FC236}">
                <a16:creationId xmlns:a16="http://schemas.microsoft.com/office/drawing/2014/main" id="{1CAA528C-803C-1F05-BAE3-42B7A9DA79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9" y="1210260"/>
            <a:ext cx="914400" cy="914400"/>
          </a:xfrm>
          <a:prstGeom prst="rect">
            <a:avLst/>
          </a:prstGeom>
        </p:spPr>
      </p:pic>
      <p:pic>
        <p:nvPicPr>
          <p:cNvPr id="34" name="Josh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9DD1EB2-D55D-3536-CDCD-C842ADC53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59" y="1210260"/>
            <a:ext cx="914400" cy="914400"/>
          </a:xfrm>
          <a:prstGeom prst="rect">
            <a:avLst/>
          </a:prstGeom>
        </p:spPr>
      </p:pic>
      <p:pic>
        <p:nvPicPr>
          <p:cNvPr id="36" name="Michael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9551B341-C8D0-245F-986C-47825CE0F3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00" y="2158162"/>
            <a:ext cx="976478" cy="914400"/>
          </a:xfrm>
          <a:prstGeom prst="rect">
            <a:avLst/>
          </a:prstGeom>
        </p:spPr>
      </p:pic>
      <p:pic>
        <p:nvPicPr>
          <p:cNvPr id="38" name="Peter" descr="A person with glasses and a goatee&#10;&#10;Description automatically generated">
            <a:extLst>
              <a:ext uri="{FF2B5EF4-FFF2-40B4-BE49-F238E27FC236}">
                <a16:creationId xmlns:a16="http://schemas.microsoft.com/office/drawing/2014/main" id="{1F53687C-512E-45C6-D240-3C5BFC3853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78" y="2158162"/>
            <a:ext cx="914400" cy="914400"/>
          </a:xfrm>
          <a:prstGeom prst="rect">
            <a:avLst/>
          </a:prstGeom>
        </p:spPr>
      </p:pic>
      <p:pic>
        <p:nvPicPr>
          <p:cNvPr id="40" name="Rich" descr="A person with a beard smiling&#10;&#10;Description automatically generated">
            <a:extLst>
              <a:ext uri="{FF2B5EF4-FFF2-40B4-BE49-F238E27FC236}">
                <a16:creationId xmlns:a16="http://schemas.microsoft.com/office/drawing/2014/main" id="{C50F037E-FF86-8729-6C31-6745944511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28" y="2158162"/>
            <a:ext cx="914400" cy="914400"/>
          </a:xfrm>
          <a:prstGeom prst="rect">
            <a:avLst/>
          </a:prstGeom>
        </p:spPr>
      </p:pic>
      <p:pic>
        <p:nvPicPr>
          <p:cNvPr id="44" name="Silas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63B2A91C-E1AF-3404-CEE4-AE11EAF787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7" y="2158162"/>
            <a:ext cx="914400" cy="914400"/>
          </a:xfrm>
          <a:prstGeom prst="rect">
            <a:avLst/>
          </a:prstGeom>
        </p:spPr>
      </p:pic>
      <p:pic>
        <p:nvPicPr>
          <p:cNvPr id="46" name="Stefan" descr="A person wearing glasses and a grey sweatshirt&#10;&#10;Description automatically generated">
            <a:extLst>
              <a:ext uri="{FF2B5EF4-FFF2-40B4-BE49-F238E27FC236}">
                <a16:creationId xmlns:a16="http://schemas.microsoft.com/office/drawing/2014/main" id="{0B4CDDE7-BB89-0EA4-A295-6D9B049338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9" y="2158162"/>
            <a:ext cx="914400" cy="914400"/>
          </a:xfrm>
          <a:prstGeom prst="rect">
            <a:avLst/>
          </a:prstGeom>
        </p:spPr>
      </p:pic>
      <p:pic>
        <p:nvPicPr>
          <p:cNvPr id="48" name="Stine" descr="A person with blonde hair and earrings&#10;&#10;Description automatically generated">
            <a:extLst>
              <a:ext uri="{FF2B5EF4-FFF2-40B4-BE49-F238E27FC236}">
                <a16:creationId xmlns:a16="http://schemas.microsoft.com/office/drawing/2014/main" id="{028FD1AA-A513-C098-D0B6-8A04311BF7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89" y="21581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1D6F7-798E-9734-F0A9-23AB6BD0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020374" cy="3242040"/>
          </a:xfrm>
        </p:spPr>
        <p:txBody>
          <a:bodyPr>
            <a:normAutofit/>
          </a:bodyPr>
          <a:lstStyle/>
          <a:p>
            <a:r>
              <a:rPr lang="en-US" dirty="0"/>
              <a:t>New phase one </a:t>
            </a:r>
          </a:p>
          <a:p>
            <a:pPr lvl="1"/>
            <a:r>
              <a:rPr lang="en-US" sz="2400" dirty="0"/>
              <a:t>Quarterly </a:t>
            </a:r>
          </a:p>
          <a:p>
            <a:pPr lvl="1"/>
            <a:r>
              <a:rPr lang="en-US" sz="2400" dirty="0"/>
              <a:t>3 winners</a:t>
            </a:r>
          </a:p>
          <a:p>
            <a:pPr lvl="1"/>
            <a:r>
              <a:rPr lang="en-US" sz="2400" dirty="0"/>
              <a:t>10 questions</a:t>
            </a:r>
          </a:p>
          <a:p>
            <a:pPr lvl="1"/>
            <a:r>
              <a:rPr lang="en-US" sz="2400" dirty="0"/>
              <a:t>Focus on introducing people to APL and spreading the word</a:t>
            </a:r>
          </a:p>
        </p:txBody>
      </p:sp>
      <p:pic>
        <p:nvPicPr>
          <p:cNvPr id="9" name="Picture 8" descr="A black and white pictogram of a person jumping over a hurdle&#10;&#10;Description automatically generated">
            <a:extLst>
              <a:ext uri="{FF2B5EF4-FFF2-40B4-BE49-F238E27FC236}">
                <a16:creationId xmlns:a16="http://schemas.microsoft.com/office/drawing/2014/main" id="{9742CB81-19DB-EEE5-6ED1-3C24D491F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32" y="267657"/>
            <a:ext cx="3242040" cy="2942268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D329229-F9B3-8BAA-19BF-C25AF3FE8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anchor="b">
            <a:normAutofit/>
          </a:bodyPr>
          <a:lstStyle/>
          <a:p>
            <a:r>
              <a:rPr lang="en-GB" dirty="0"/>
              <a:t>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C542-1324-39B4-7D18-B9C6A831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142587" cy="3400860"/>
          </a:xfrm>
        </p:spPr>
        <p:txBody>
          <a:bodyPr>
            <a:normAutofit/>
          </a:bodyPr>
          <a:lstStyle/>
          <a:p>
            <a:r>
              <a:rPr lang="en-US" dirty="0" err="1"/>
              <a:t>Kirstine</a:t>
            </a:r>
            <a:r>
              <a:rPr lang="en-US" dirty="0"/>
              <a:t> Kromberg aka Stine</a:t>
            </a:r>
          </a:p>
          <a:p>
            <a:r>
              <a:rPr lang="en-US" dirty="0"/>
              <a:t>Future CEO of Dyalog</a:t>
            </a:r>
          </a:p>
          <a:p>
            <a:r>
              <a:rPr lang="en-US" dirty="0"/>
              <a:t>Been with the company since May 2020</a:t>
            </a:r>
          </a:p>
          <a:p>
            <a:r>
              <a:rPr lang="en-US" dirty="0"/>
              <a:t>Grew up with APL – but not an </a:t>
            </a:r>
            <a:r>
              <a:rPr lang="en-US" dirty="0" err="1"/>
              <a:t>APL’er</a:t>
            </a:r>
            <a:endParaRPr lang="en-US" dirty="0"/>
          </a:p>
          <a:p>
            <a:r>
              <a:rPr lang="en-US" dirty="0"/>
              <a:t>Education: MSc in Business Administration and Information Systems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49EC75-7C41-D9C3-3D0D-B3157A89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7CB979-C2FF-CCCF-9032-D7150059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26" y="477715"/>
            <a:ext cx="2549346" cy="35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E583-A3D9-3375-3728-83C0F12D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6946" cy="3242040"/>
          </a:xfrm>
        </p:spPr>
        <p:txBody>
          <a:bodyPr>
            <a:normAutofit/>
          </a:bodyPr>
          <a:lstStyle/>
          <a:p>
            <a:r>
              <a:rPr lang="en-US" dirty="0"/>
              <a:t>Phase 2</a:t>
            </a:r>
          </a:p>
          <a:p>
            <a:pPr lvl="1"/>
            <a:r>
              <a:rPr lang="en-US" sz="2400" dirty="0"/>
              <a:t>Case based solution</a:t>
            </a:r>
          </a:p>
          <a:p>
            <a:pPr lvl="1"/>
            <a:r>
              <a:rPr lang="en-US" sz="2400" dirty="0"/>
              <a:t>Bigger prize</a:t>
            </a:r>
          </a:p>
          <a:p>
            <a:pPr lvl="1"/>
            <a:r>
              <a:rPr lang="en-US" sz="2400" dirty="0"/>
              <a:t>Visit to UM</a:t>
            </a:r>
          </a:p>
          <a:p>
            <a:pPr lvl="1"/>
            <a:r>
              <a:rPr lang="en-US" sz="2400" dirty="0"/>
              <a:t>Potential sponsorship to keep developing the solution?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42823-3D90-0509-385A-FA021FAB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pic>
        <p:nvPicPr>
          <p:cNvPr id="7" name="Picture 6" descr="A black and white icon of people carrying gears&#10;&#10;Description automatically generated">
            <a:extLst>
              <a:ext uri="{FF2B5EF4-FFF2-40B4-BE49-F238E27FC236}">
                <a16:creationId xmlns:a16="http://schemas.microsoft.com/office/drawing/2014/main" id="{AB5B1C36-8436-21B3-8F96-42415D6AB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9" y="267657"/>
            <a:ext cx="2844974" cy="28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474EF7-3ADF-9C60-DD2E-91388ADC2C8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8054771" y="3952875"/>
            <a:ext cx="943094" cy="11906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982FD-1214-5F0B-1292-2037F1DA8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Dyalog</a:t>
            </a:r>
            <a:r>
              <a:rPr lang="en-US" dirty="0"/>
              <a:t> ‘24</a:t>
            </a:r>
          </a:p>
          <a:p>
            <a:r>
              <a:rPr lang="en-US" dirty="0"/>
              <a:t>Where: The Golden Jubilee Hotel, Glasgow</a:t>
            </a:r>
          </a:p>
          <a:p>
            <a:r>
              <a:rPr lang="en-US" dirty="0"/>
              <a:t>When: September 15-19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68BFF-4A3A-C633-3FBD-13BDE658B0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072E53-1736-2316-D2A0-E9803024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date!</a:t>
            </a:r>
          </a:p>
        </p:txBody>
      </p:sp>
    </p:spTree>
    <p:extLst>
      <p:ext uri="{BB962C8B-B14F-4D97-AF65-F5344CB8AC3E}">
        <p14:creationId xmlns:p14="http://schemas.microsoft.com/office/powerpoint/2010/main" val="32199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880D9E-0A82-F243-5DC5-E50E1D8248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724650" y="1813337"/>
            <a:ext cx="2127250" cy="214547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0B02-1F01-57F0-5537-C7A93FA1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64925"/>
            <a:ext cx="6309502" cy="3242040"/>
          </a:xfrm>
        </p:spPr>
        <p:txBody>
          <a:bodyPr>
            <a:normAutofit/>
          </a:bodyPr>
          <a:lstStyle/>
          <a:p>
            <a:r>
              <a:rPr lang="da-DK" dirty="0" err="1"/>
              <a:t>Goal</a:t>
            </a:r>
            <a:r>
              <a:rPr lang="da-DK" dirty="0"/>
              <a:t>: Still </a:t>
            </a:r>
            <a:r>
              <a:rPr lang="en-US" dirty="0"/>
              <a:t>be</a:t>
            </a:r>
            <a:r>
              <a:rPr lang="da-DK" dirty="0"/>
              <a:t> </a:t>
            </a:r>
            <a:r>
              <a:rPr lang="da-DK" dirty="0" err="1"/>
              <a:t>around</a:t>
            </a:r>
            <a:r>
              <a:rPr lang="da-DK" dirty="0"/>
              <a:t> in 10.. 20.. 50 </a:t>
            </a:r>
            <a:r>
              <a:rPr lang="da-DK" dirty="0" err="1"/>
              <a:t>years</a:t>
            </a:r>
            <a:r>
              <a:rPr lang="da-DK" dirty="0"/>
              <a:t>!</a:t>
            </a:r>
          </a:p>
          <a:p>
            <a:r>
              <a:rPr lang="en-US" dirty="0"/>
              <a:t>Leave</a:t>
            </a:r>
            <a:r>
              <a:rPr lang="da-DK" dirty="0"/>
              <a:t> the </a:t>
            </a:r>
            <a:r>
              <a:rPr lang="en-US" dirty="0"/>
              <a:t>technical</a:t>
            </a:r>
            <a:r>
              <a:rPr lang="da-DK" dirty="0"/>
              <a:t> decisions to Morten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r>
              <a:rPr lang="en-US" dirty="0"/>
              <a:t>Do a bit of spring cleaning</a:t>
            </a:r>
          </a:p>
          <a:p>
            <a:r>
              <a:rPr lang="en-US" dirty="0"/>
              <a:t>Take advantage of our growth</a:t>
            </a:r>
          </a:p>
          <a:p>
            <a:r>
              <a:rPr lang="en-US" dirty="0"/>
              <a:t>Support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generation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0B01D-77FB-940C-3E45-79D0FEC4E7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BD3BD8-5555-F073-E1E8-AB90EAFD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02995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8BE669-C182-A5B0-6081-03551E40B9D8}"/>
              </a:ext>
            </a:extLst>
          </p:cNvPr>
          <p:cNvSpPr/>
          <p:nvPr/>
        </p:nvSpPr>
        <p:spPr>
          <a:xfrm>
            <a:off x="6241773" y="805498"/>
            <a:ext cx="2743201" cy="3050881"/>
          </a:xfrm>
          <a:prstGeom prst="rect">
            <a:avLst/>
          </a:prstGeom>
          <a:solidFill>
            <a:srgbClr val="98B0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6FDEC5-6FC2-2162-DB29-C52F7153BD4A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03109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Administrative assistant</a:t>
            </a:r>
            <a:br>
              <a:rPr lang="en-US" dirty="0"/>
            </a:br>
            <a:r>
              <a:rPr lang="en-US" dirty="0"/>
              <a:t>Karen’s Sidekick </a:t>
            </a:r>
            <a:br>
              <a:rPr lang="en-US" dirty="0"/>
            </a:br>
            <a:r>
              <a:rPr lang="en-US" dirty="0"/>
              <a:t>+ Internal Legal department</a:t>
            </a:r>
          </a:p>
          <a:p>
            <a:pPr>
              <a:lnSpc>
                <a:spcPct val="90000"/>
              </a:lnSpc>
            </a:pPr>
            <a:r>
              <a:rPr lang="en-US" dirty="0"/>
              <a:t>With Dyalog since March 2023</a:t>
            </a:r>
            <a:br>
              <a:rPr lang="en-US" dirty="0"/>
            </a:br>
            <a:r>
              <a:rPr lang="en-US" dirty="0"/>
              <a:t>Around Dyalog and APL for years </a:t>
            </a:r>
          </a:p>
          <a:p>
            <a:pPr>
              <a:lnSpc>
                <a:spcPct val="90000"/>
              </a:lnSpc>
              <a:tabLst>
                <a:tab pos="2157413" algn="l"/>
              </a:tabLst>
            </a:pPr>
            <a:r>
              <a:rPr lang="en-US" dirty="0"/>
              <a:t>Education:	law and politics, </a:t>
            </a:r>
            <a:br>
              <a:rPr lang="en-US" dirty="0"/>
            </a:br>
            <a:r>
              <a:rPr lang="en-US" dirty="0"/>
              <a:t>Experience:	administration and service</a:t>
            </a:r>
          </a:p>
          <a:p>
            <a:pPr>
              <a:lnSpc>
                <a:spcPct val="90000"/>
              </a:lnSpc>
            </a:pPr>
            <a:r>
              <a:rPr lang="en-US" dirty="0"/>
              <a:t>From the Cayman Islands </a:t>
            </a:r>
          </a:p>
        </p:txBody>
      </p:sp>
      <p:pic>
        <p:nvPicPr>
          <p:cNvPr id="9" name="Content Placeholder 8" descr="A person with curly hair wearing a purple shirt&#10;&#10;Description automatically generated">
            <a:extLst>
              <a:ext uri="{FF2B5EF4-FFF2-40B4-BE49-F238E27FC236}">
                <a16:creationId xmlns:a16="http://schemas.microsoft.com/office/drawing/2014/main" id="{F08DA01D-A9C4-F351-3E9E-0D446CFC563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4407"/>
          <a:stretch/>
        </p:blipFill>
        <p:spPr>
          <a:xfrm>
            <a:off x="6241773" y="924270"/>
            <a:ext cx="2743201" cy="293210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B49EC75-7C41-D9C3-3D0D-B3157A89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Jada Andrade</a:t>
            </a:r>
          </a:p>
        </p:txBody>
      </p:sp>
    </p:spTree>
    <p:extLst>
      <p:ext uri="{BB962C8B-B14F-4D97-AF65-F5344CB8AC3E}">
        <p14:creationId xmlns:p14="http://schemas.microsoft.com/office/powerpoint/2010/main" val="228750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C8B5AA-CFDD-B8EC-3AA9-8421B0A401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466C-912E-37B4-8C2C-CC9E9CE8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Agreement for </a:t>
            </a:r>
            <a:r>
              <a:rPr lang="en-GB" u="sng" dirty="0"/>
              <a:t>use</a:t>
            </a:r>
            <a:r>
              <a:rPr lang="en-GB" dirty="0"/>
              <a:t> and </a:t>
            </a:r>
            <a:r>
              <a:rPr lang="en-GB" u="sng" dirty="0"/>
              <a:t>distribution</a:t>
            </a:r>
          </a:p>
          <a:p>
            <a:endParaRPr lang="en-GB" dirty="0"/>
          </a:p>
          <a:p>
            <a:r>
              <a:rPr lang="en-GB" dirty="0"/>
              <a:t>Developer vs Runtime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dyalog.com/prices-and-licences.htm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FE587-C6E0-C5FC-E98E-37E0930A2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5490AD-897D-AD2B-942F-E6E221BF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Basics – What is a Licence?</a:t>
            </a:r>
          </a:p>
        </p:txBody>
      </p:sp>
    </p:spTree>
    <p:extLst>
      <p:ext uri="{BB962C8B-B14F-4D97-AF65-F5344CB8AC3E}">
        <p14:creationId xmlns:p14="http://schemas.microsoft.com/office/powerpoint/2010/main" val="30592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E08F10D-FC50-0A84-E2F9-BAD49EFFA0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047A26-7070-4BC8-43F8-F35B5D39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anchor="b">
            <a:normAutofit fontScale="90000"/>
          </a:bodyPr>
          <a:lstStyle/>
          <a:p>
            <a:r>
              <a:rPr lang="en-GB" dirty="0"/>
              <a:t>Current </a:t>
            </a:r>
            <a:r>
              <a:rPr lang="en-GB" sz="3600" dirty="0"/>
              <a:t>Annual Commercial Licences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A5018A2-080F-64B6-FE1B-A9ED005CE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294417"/>
              </p:ext>
            </p:extLst>
          </p:nvPr>
        </p:nvGraphicFramePr>
        <p:xfrm>
          <a:off x="323527" y="1304925"/>
          <a:ext cx="7858447" cy="297835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47262">
                  <a:extLst>
                    <a:ext uri="{9D8B030D-6E8A-4147-A177-3AD203B41FA5}">
                      <a16:colId xmlns:a16="http://schemas.microsoft.com/office/drawing/2014/main" val="2251760563"/>
                    </a:ext>
                  </a:extLst>
                </a:gridCol>
                <a:gridCol w="1866302">
                  <a:extLst>
                    <a:ext uri="{9D8B030D-6E8A-4147-A177-3AD203B41FA5}">
                      <a16:colId xmlns:a16="http://schemas.microsoft.com/office/drawing/2014/main" val="3341532899"/>
                    </a:ext>
                  </a:extLst>
                </a:gridCol>
                <a:gridCol w="1944883">
                  <a:extLst>
                    <a:ext uri="{9D8B030D-6E8A-4147-A177-3AD203B41FA5}">
                      <a16:colId xmlns:a16="http://schemas.microsoft.com/office/drawing/2014/main" val="1899653486"/>
                    </a:ext>
                  </a:extLst>
                </a:gridCol>
              </a:tblGrid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/>
                        <a:t>Licence Type</a:t>
                      </a: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</a:rPr>
                        <a:t>32-bit</a:t>
                      </a:r>
                      <a:endParaRPr lang="en-GB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</a:rPr>
                        <a:t>64-bit</a:t>
                      </a:r>
                      <a:endParaRPr lang="en-GB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2811773158"/>
                  </a:ext>
                </a:extLst>
              </a:tr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Microsoft Windows 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£850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£1,275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597557146"/>
                  </a:ext>
                </a:extLst>
              </a:tr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macOS/Linux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-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</a:rPr>
                        <a:t>£1,275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3794154122"/>
                  </a:ext>
                </a:extLst>
              </a:tr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Windows, Linux &amp; macOS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-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£1,375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3660199332"/>
                  </a:ext>
                </a:extLst>
              </a:tr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AIX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£1,275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£1,875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90678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7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52A3C69-CC6E-EFA6-5F48-DD5BF03BD1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33024" y="0"/>
            <a:ext cx="1610976" cy="103631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8E4F13-298A-578A-A26F-CCCF737B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</p:spPr>
        <p:txBody>
          <a:bodyPr anchor="b">
            <a:normAutofit/>
          </a:bodyPr>
          <a:lstStyle/>
          <a:p>
            <a:r>
              <a:rPr lang="en-GB" dirty="0"/>
              <a:t>2024 Restructuring</a:t>
            </a: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D4CE980E-1DCB-3CBF-6616-645EF7A2C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81378"/>
              </p:ext>
            </p:extLst>
          </p:nvPr>
        </p:nvGraphicFramePr>
        <p:xfrm>
          <a:off x="323527" y="1304925"/>
          <a:ext cx="5924873" cy="17870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47262">
                  <a:extLst>
                    <a:ext uri="{9D8B030D-6E8A-4147-A177-3AD203B41FA5}">
                      <a16:colId xmlns:a16="http://schemas.microsoft.com/office/drawing/2014/main" val="2251760563"/>
                    </a:ext>
                  </a:extLst>
                </a:gridCol>
                <a:gridCol w="1877611">
                  <a:extLst>
                    <a:ext uri="{9D8B030D-6E8A-4147-A177-3AD203B41FA5}">
                      <a16:colId xmlns:a16="http://schemas.microsoft.com/office/drawing/2014/main" val="1899653486"/>
                    </a:ext>
                  </a:extLst>
                </a:gridCol>
              </a:tblGrid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/>
                        <a:t>Licence Type</a:t>
                      </a: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2811773158"/>
                  </a:ext>
                </a:extLst>
              </a:tr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Windows, Linux &amp; macOS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£1,375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3660199332"/>
                  </a:ext>
                </a:extLst>
              </a:tr>
              <a:tr h="5956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AIX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 dirty="0">
                          <a:effectLst/>
                        </a:rPr>
                        <a:t>£1,875</a:t>
                      </a:r>
                      <a:endParaRPr lang="en-GB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96" marR="49096" marT="0" marB="0"/>
                </a:tc>
                <a:extLst>
                  <a:ext uri="{0D108BD9-81ED-4DB2-BD59-A6C34878D82A}">
                    <a16:rowId xmlns:a16="http://schemas.microsoft.com/office/drawing/2014/main" val="906783119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4CD47A-0F79-D4AB-D59A-6840113C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4034910"/>
            <a:ext cx="7334573" cy="58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2024: no more 32-bit standalone licences</a:t>
            </a:r>
          </a:p>
        </p:txBody>
      </p:sp>
    </p:spTree>
    <p:extLst>
      <p:ext uri="{BB962C8B-B14F-4D97-AF65-F5344CB8AC3E}">
        <p14:creationId xmlns:p14="http://schemas.microsoft.com/office/powerpoint/2010/main" val="17139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0EEE-0C3F-EB21-0099-0FAD232AC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67923" cy="3242040"/>
          </a:xfrm>
        </p:spPr>
        <p:txBody>
          <a:bodyPr>
            <a:normAutofit/>
          </a:bodyPr>
          <a:lstStyle/>
          <a:p>
            <a:r>
              <a:rPr lang="en-GB" b="1" dirty="0"/>
              <a:t>Streamlined: </a:t>
            </a:r>
            <a:r>
              <a:rPr lang="en-GB" dirty="0"/>
              <a:t>One size fits all.</a:t>
            </a:r>
          </a:p>
          <a:p>
            <a:r>
              <a:rPr lang="en-GB" b="1" dirty="0"/>
              <a:t>Flexibility: </a:t>
            </a:r>
            <a:r>
              <a:rPr lang="en-GB" dirty="0"/>
              <a:t>Full access to platforms and versions</a:t>
            </a:r>
          </a:p>
          <a:p>
            <a:r>
              <a:rPr lang="en-GB" b="1" dirty="0"/>
              <a:t>Modern: </a:t>
            </a:r>
            <a:r>
              <a:rPr lang="en-GB" dirty="0"/>
              <a:t>Supports current development trends</a:t>
            </a:r>
          </a:p>
          <a:p>
            <a:r>
              <a:rPr lang="en-GB" b="1" dirty="0"/>
              <a:t>Freedom: </a:t>
            </a:r>
            <a:r>
              <a:rPr lang="en-GB" dirty="0"/>
              <a:t>Less influence on architectural choices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5E191-76F9-F59D-1453-B25745F51A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52E4C7-6DBA-A29A-FCDE-986ED51C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37810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6BA4-7FD0-5677-AEF6-D44423FE4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67973" cy="3242040"/>
          </a:xfrm>
        </p:spPr>
        <p:txBody>
          <a:bodyPr/>
          <a:lstStyle/>
          <a:p>
            <a:r>
              <a:rPr lang="en-GB" dirty="0"/>
              <a:t>We will be in touch with all 32-bit users</a:t>
            </a:r>
          </a:p>
          <a:p>
            <a:r>
              <a:rPr lang="en-GB" dirty="0"/>
              <a:t>Price increases can be eased in over 5 years</a:t>
            </a:r>
          </a:p>
          <a:p>
            <a:r>
              <a:rPr lang="en-GB" dirty="0"/>
              <a:t>Special agreements remain </a:t>
            </a:r>
          </a:p>
          <a:p>
            <a:r>
              <a:rPr lang="en-GB" dirty="0"/>
              <a:t>AIX stays at £1,875.00</a:t>
            </a:r>
          </a:p>
          <a:p>
            <a:r>
              <a:rPr lang="en-GB" dirty="0"/>
              <a:t>Contact sales@dyalog.com if needed</a:t>
            </a:r>
          </a:p>
          <a:p>
            <a:pPr marL="0" indent="0" algn="r">
              <a:buNone/>
            </a:pPr>
            <a:r>
              <a:rPr lang="en-GB" b="1" dirty="0"/>
              <a:t>Questions?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621C6-B5DA-9CD9-BC95-B750476D05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F2B7B5-8382-4ACD-A427-151EA78E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All This Mean for You?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799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41943</TotalTime>
  <Words>562</Words>
  <Application>Microsoft Office PowerPoint</Application>
  <PresentationFormat>On-screen Show (16:9)</PresentationFormat>
  <Paragraphs>155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Sarabun</vt:lpstr>
      <vt:lpstr>Calibri</vt:lpstr>
      <vt:lpstr>Wingdings 2</vt:lpstr>
      <vt:lpstr>Wingdings</vt:lpstr>
      <vt:lpstr>Courier New</vt:lpstr>
      <vt:lpstr>Arial</vt:lpstr>
      <vt:lpstr>APL385 Unicode</vt:lpstr>
      <vt:lpstr>Office Theme</vt:lpstr>
      <vt:lpstr>Behind The Scenes</vt:lpstr>
      <vt:lpstr>New CEO</vt:lpstr>
      <vt:lpstr>Vision</vt:lpstr>
      <vt:lpstr>Jada Andrade</vt:lpstr>
      <vt:lpstr>The Basics – What is a Licence?</vt:lpstr>
      <vt:lpstr>Current Annual Commercial Licences</vt:lpstr>
      <vt:lpstr>2024 Restructuring</vt:lpstr>
      <vt:lpstr>Advantages</vt:lpstr>
      <vt:lpstr>What Does All This Mean for You?</vt:lpstr>
      <vt:lpstr>Vision</vt:lpstr>
      <vt:lpstr>Take advantage of our growth</vt:lpstr>
      <vt:lpstr>Vision</vt:lpstr>
      <vt:lpstr>Next Generation</vt:lpstr>
      <vt:lpstr>More outreach – Current users</vt:lpstr>
      <vt:lpstr>User meeting</vt:lpstr>
      <vt:lpstr>User Meetings</vt:lpstr>
      <vt:lpstr>More outreach – New users</vt:lpstr>
      <vt:lpstr>Resources</vt:lpstr>
      <vt:lpstr>Competition</vt:lpstr>
      <vt:lpstr>Competition</vt:lpstr>
      <vt:lpstr>Save the date!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234</cp:revision>
  <dcterms:created xsi:type="dcterms:W3CDTF">2019-07-25T11:46:05Z</dcterms:created>
  <dcterms:modified xsi:type="dcterms:W3CDTF">2023-10-24T07:23:33Z</dcterms:modified>
</cp:coreProperties>
</file>