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61" r:id="rId2"/>
    <p:sldId id="851" r:id="rId3"/>
    <p:sldId id="291" r:id="rId4"/>
    <p:sldId id="297" r:id="rId5"/>
    <p:sldId id="299" r:id="rId6"/>
    <p:sldId id="323" r:id="rId7"/>
    <p:sldId id="263" r:id="rId8"/>
    <p:sldId id="326" r:id="rId9"/>
    <p:sldId id="325" r:id="rId10"/>
    <p:sldId id="302" r:id="rId11"/>
    <p:sldId id="264" r:id="rId12"/>
    <p:sldId id="268" r:id="rId13"/>
    <p:sldId id="828" r:id="rId14"/>
    <p:sldId id="346" r:id="rId15"/>
    <p:sldId id="347" r:id="rId16"/>
    <p:sldId id="309" r:id="rId17"/>
    <p:sldId id="310" r:id="rId18"/>
    <p:sldId id="337" r:id="rId19"/>
    <p:sldId id="827" r:id="rId20"/>
    <p:sldId id="852" r:id="rId21"/>
    <p:sldId id="338" r:id="rId22"/>
    <p:sldId id="339" r:id="rId23"/>
    <p:sldId id="822" r:id="rId24"/>
    <p:sldId id="823" r:id="rId25"/>
    <p:sldId id="824" r:id="rId26"/>
    <p:sldId id="825" r:id="rId27"/>
    <p:sldId id="826" r:id="rId28"/>
    <p:sldId id="762" r:id="rId29"/>
    <p:sldId id="756" r:id="rId30"/>
    <p:sldId id="348" r:id="rId31"/>
    <p:sldId id="342" r:id="rId32"/>
    <p:sldId id="343" r:id="rId33"/>
    <p:sldId id="780" r:id="rId34"/>
    <p:sldId id="769" r:id="rId35"/>
    <p:sldId id="779" r:id="rId36"/>
    <p:sldId id="344" r:id="rId37"/>
    <p:sldId id="795" r:id="rId38"/>
    <p:sldId id="781" r:id="rId39"/>
    <p:sldId id="312" r:id="rId40"/>
    <p:sldId id="829" r:id="rId41"/>
    <p:sldId id="830" r:id="rId42"/>
    <p:sldId id="831" r:id="rId43"/>
    <p:sldId id="832" r:id="rId44"/>
    <p:sldId id="833" r:id="rId45"/>
    <p:sldId id="315" r:id="rId46"/>
    <p:sldId id="770" r:id="rId47"/>
    <p:sldId id="324" r:id="rId48"/>
    <p:sldId id="771" r:id="rId49"/>
    <p:sldId id="772" r:id="rId50"/>
    <p:sldId id="773" r:id="rId51"/>
    <p:sldId id="775" r:id="rId52"/>
    <p:sldId id="317" r:id="rId53"/>
    <p:sldId id="777" r:id="rId54"/>
    <p:sldId id="778" r:id="rId55"/>
    <p:sldId id="776" r:id="rId56"/>
    <p:sldId id="782" r:id="rId57"/>
    <p:sldId id="784" r:id="rId58"/>
    <p:sldId id="314" r:id="rId59"/>
    <p:sldId id="789" r:id="rId60"/>
    <p:sldId id="834" r:id="rId61"/>
    <p:sldId id="304" r:id="rId62"/>
    <p:sldId id="785" r:id="rId63"/>
    <p:sldId id="787" r:id="rId64"/>
    <p:sldId id="305" r:id="rId65"/>
    <p:sldId id="306" r:id="rId66"/>
    <p:sldId id="334" r:id="rId67"/>
    <p:sldId id="333" r:id="rId68"/>
    <p:sldId id="335" r:id="rId69"/>
    <p:sldId id="336" r:id="rId70"/>
    <p:sldId id="331" r:id="rId71"/>
    <p:sldId id="794" r:id="rId72"/>
    <p:sldId id="836" r:id="rId73"/>
    <p:sldId id="846" r:id="rId74"/>
    <p:sldId id="791" r:id="rId75"/>
    <p:sldId id="790" r:id="rId76"/>
    <p:sldId id="792" r:id="rId77"/>
    <p:sldId id="758" r:id="rId78"/>
    <p:sldId id="796" r:id="rId79"/>
    <p:sldId id="798" r:id="rId80"/>
    <p:sldId id="797" r:id="rId81"/>
    <p:sldId id="821" r:id="rId82"/>
    <p:sldId id="847" r:id="rId83"/>
    <p:sldId id="328" r:id="rId84"/>
    <p:sldId id="816" r:id="rId85"/>
    <p:sldId id="845" r:id="rId86"/>
    <p:sldId id="815" r:id="rId87"/>
    <p:sldId id="329" r:id="rId88"/>
    <p:sldId id="799" r:id="rId89"/>
    <p:sldId id="800" r:id="rId90"/>
    <p:sldId id="804" r:id="rId91"/>
    <p:sldId id="802" r:id="rId92"/>
    <p:sldId id="850" r:id="rId93"/>
    <p:sldId id="330" r:id="rId94"/>
    <p:sldId id="848" r:id="rId95"/>
    <p:sldId id="849" r:id="rId96"/>
    <p:sldId id="805" r:id="rId97"/>
    <p:sldId id="810" r:id="rId98"/>
    <p:sldId id="817" r:id="rId99"/>
    <p:sldId id="808" r:id="rId100"/>
    <p:sldId id="811" r:id="rId101"/>
    <p:sldId id="806" r:id="rId102"/>
    <p:sldId id="812" r:id="rId103"/>
    <p:sldId id="835" r:id="rId104"/>
    <p:sldId id="801" r:id="rId105"/>
    <p:sldId id="803" r:id="rId106"/>
    <p:sldId id="322" r:id="rId107"/>
    <p:sldId id="757" r:id="rId108"/>
    <p:sldId id="814" r:id="rId109"/>
  </p:sldIdLst>
  <p:sldSz cx="9144000" cy="5143500" type="screen16x9"/>
  <p:notesSz cx="6858000" cy="9144000"/>
  <p:embeddedFontLst>
    <p:embeddedFont>
      <p:font typeface="APL+WIN" panose="02000409020000020004" pitchFamily="49" charset="2"/>
      <p:regular r:id="rId112"/>
    </p:embeddedFont>
    <p:embeddedFont>
      <p:font typeface="APL385 Unicode" panose="020B0709000202000203" pitchFamily="49" charset="0"/>
      <p:regular r:id="rId113"/>
    </p:embeddedFont>
    <p:embeddedFont>
      <p:font typeface="Calibri" panose="020F0502020204030204" pitchFamily="34" charset="0"/>
      <p:regular r:id="rId113"/>
      <p:bold r:id="rId113"/>
      <p:italic r:id="rId113"/>
      <p:boldItalic r:id="rId113"/>
    </p:embeddedFont>
    <p:embeddedFont>
      <p:font typeface="Sarabun" panose="020B0604020202020204" charset="-34"/>
      <p:regular r:id="rId114"/>
      <p:bold r:id="rId115"/>
      <p:italic r:id="rId116"/>
      <p:boldItalic r:id="rId117"/>
    </p:embeddedFont>
    <p:embeddedFont>
      <p:font typeface="Wingdings 2" panose="05020102010507070707" pitchFamily="18" charset="2"/>
      <p:regular r:id="rId1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278D7-ED2A-4355-BD24-0EBA0828B3F1}">
          <p14:sldIdLst>
            <p14:sldId id="261"/>
            <p14:sldId id="851"/>
            <p14:sldId id="291"/>
            <p14:sldId id="297"/>
            <p14:sldId id="299"/>
            <p14:sldId id="323"/>
            <p14:sldId id="263"/>
            <p14:sldId id="326"/>
            <p14:sldId id="325"/>
            <p14:sldId id="302"/>
            <p14:sldId id="264"/>
            <p14:sldId id="268"/>
            <p14:sldId id="828"/>
            <p14:sldId id="346"/>
            <p14:sldId id="347"/>
            <p14:sldId id="309"/>
            <p14:sldId id="310"/>
            <p14:sldId id="337"/>
            <p14:sldId id="827"/>
            <p14:sldId id="852"/>
            <p14:sldId id="338"/>
            <p14:sldId id="339"/>
            <p14:sldId id="822"/>
            <p14:sldId id="823"/>
            <p14:sldId id="824"/>
            <p14:sldId id="825"/>
            <p14:sldId id="826"/>
            <p14:sldId id="762"/>
            <p14:sldId id="756"/>
            <p14:sldId id="348"/>
            <p14:sldId id="342"/>
            <p14:sldId id="343"/>
            <p14:sldId id="780"/>
            <p14:sldId id="769"/>
            <p14:sldId id="779"/>
            <p14:sldId id="344"/>
            <p14:sldId id="795"/>
            <p14:sldId id="781"/>
            <p14:sldId id="312"/>
            <p14:sldId id="829"/>
            <p14:sldId id="830"/>
            <p14:sldId id="831"/>
            <p14:sldId id="832"/>
            <p14:sldId id="833"/>
            <p14:sldId id="315"/>
            <p14:sldId id="770"/>
          </p14:sldIdLst>
        </p14:section>
        <p14:section name="Untitled Section" id="{6BC15311-3F89-4400-9612-9FA19EAE8E77}">
          <p14:sldIdLst>
            <p14:sldId id="324"/>
            <p14:sldId id="771"/>
            <p14:sldId id="772"/>
            <p14:sldId id="773"/>
            <p14:sldId id="775"/>
            <p14:sldId id="317"/>
            <p14:sldId id="777"/>
            <p14:sldId id="778"/>
            <p14:sldId id="776"/>
            <p14:sldId id="782"/>
            <p14:sldId id="784"/>
            <p14:sldId id="314"/>
            <p14:sldId id="789"/>
            <p14:sldId id="834"/>
            <p14:sldId id="304"/>
            <p14:sldId id="785"/>
            <p14:sldId id="787"/>
            <p14:sldId id="305"/>
            <p14:sldId id="306"/>
            <p14:sldId id="334"/>
            <p14:sldId id="333"/>
            <p14:sldId id="335"/>
            <p14:sldId id="336"/>
            <p14:sldId id="331"/>
            <p14:sldId id="794"/>
            <p14:sldId id="836"/>
            <p14:sldId id="846"/>
            <p14:sldId id="791"/>
            <p14:sldId id="790"/>
            <p14:sldId id="792"/>
            <p14:sldId id="758"/>
            <p14:sldId id="796"/>
            <p14:sldId id="798"/>
            <p14:sldId id="797"/>
            <p14:sldId id="821"/>
            <p14:sldId id="847"/>
            <p14:sldId id="328"/>
            <p14:sldId id="816"/>
            <p14:sldId id="845"/>
            <p14:sldId id="815"/>
            <p14:sldId id="329"/>
            <p14:sldId id="799"/>
            <p14:sldId id="800"/>
            <p14:sldId id="804"/>
            <p14:sldId id="802"/>
            <p14:sldId id="850"/>
            <p14:sldId id="330"/>
            <p14:sldId id="848"/>
            <p14:sldId id="849"/>
            <p14:sldId id="805"/>
            <p14:sldId id="810"/>
            <p14:sldId id="817"/>
            <p14:sldId id="808"/>
            <p14:sldId id="811"/>
            <p14:sldId id="806"/>
            <p14:sldId id="812"/>
            <p14:sldId id="835"/>
            <p14:sldId id="801"/>
            <p14:sldId id="803"/>
            <p14:sldId id="322"/>
            <p14:sldId id="757"/>
            <p14:sldId id="8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C8"/>
    <a:srgbClr val="BBB5D6"/>
    <a:srgbClr val="928ABD"/>
    <a:srgbClr val="5A6D8F"/>
    <a:srgbClr val="3B475E"/>
    <a:srgbClr val="ED7F00"/>
    <a:srgbClr val="FDFDF5"/>
    <a:srgbClr val="F6F6D9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0" autoAdjust="0"/>
    <p:restoredTop sz="95464" autoAdjust="0"/>
  </p:normalViewPr>
  <p:slideViewPr>
    <p:cSldViewPr snapToGrid="0">
      <p:cViewPr varScale="1">
        <p:scale>
          <a:sx n="192" d="100"/>
          <a:sy n="192" d="100"/>
        </p:scale>
        <p:origin x="180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13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5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NUL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.fntdata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font" Target="fonts/font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12/10/2023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12/10/2023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45060" y="3741620"/>
            <a:ext cx="6025481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endParaRPr lang="en-US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Project Management using Link, Cider and Tatin - Part 1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/nuget/tree/main/Tests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-training/2023-SA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en.wikipedia.org/wiki/Ad_infinitum" TargetMode="Externa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/nuget/tree/main/Tests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59" y="1688052"/>
            <a:ext cx="5856349" cy="2053567"/>
          </a:xfrm>
        </p:spPr>
        <p:txBody>
          <a:bodyPr/>
          <a:lstStyle/>
          <a:p>
            <a:pPr algn="ctr"/>
            <a:r>
              <a:rPr lang="da-DK" dirty="0"/>
              <a:t>SA1: Project Management     </a:t>
            </a:r>
            <a:r>
              <a:rPr lang="da-DK" dirty="0" err="1"/>
              <a:t>using</a:t>
            </a:r>
            <a:br>
              <a:rPr lang="da-DK" dirty="0"/>
            </a:br>
            <a:r>
              <a:rPr lang="da-DK" dirty="0"/>
              <a:t>Cider and </a:t>
            </a:r>
            <a:r>
              <a:rPr lang="da-DK" dirty="0" err="1"/>
              <a:t>Tatin</a:t>
            </a:r>
            <a:r>
              <a:rPr lang="da-DK" dirty="0"/>
              <a:t> (Part 1)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060" y="4147930"/>
            <a:ext cx="7834236" cy="617799"/>
          </a:xfrm>
        </p:spPr>
        <p:txBody>
          <a:bodyPr/>
          <a:lstStyle/>
          <a:p>
            <a:r>
              <a:rPr lang="da-DK" dirty="0"/>
              <a:t>Gilgamesh Athoraya, Kai Jaeger, Morten Kromberg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260C6A-19E1-5016-2BF8-FED65750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And WHY </a:t>
            </a:r>
            <a:r>
              <a:rPr lang="da-DK" dirty="0" err="1"/>
              <a:t>Would</a:t>
            </a:r>
            <a:r>
              <a:rPr lang="da-DK" dirty="0"/>
              <a:t> I </a:t>
            </a:r>
            <a:r>
              <a:rPr lang="da-DK" dirty="0" err="1"/>
              <a:t>Want</a:t>
            </a:r>
            <a:r>
              <a:rPr lang="da-DK" dirty="0"/>
              <a:t> One?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2BF3DA-54C6-540F-F74E-149F686C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a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5911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B195F-34D2-15B8-FE70-0EF4D574299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ED631A-9DE9-EF86-8025-711990B8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Dependencies</a:t>
            </a:r>
            <a:r>
              <a:rPr lang="da-DK" dirty="0"/>
              <a:t> - Reporting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955E99-8787-5752-DD81-E98BF84B72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8205" y="1264925"/>
            <a:ext cx="607727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]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Cider.OpenProject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clockproj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… established in #.clockproj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]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Cider.ListTatinDependencies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Source          Package-ID                Principal URL 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--------------- ------------------------- --------- ------------------ 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tatin-packages/ dyalog-HttpCommand-5.2.0  1         https://tatin.dev/ 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]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Cider.ListNugetDependencies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Clock 1.0.3 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clockproj.HttpCommand.Get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'www.dyalog.com'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: 0 | msg: | HTTP Status: 200 "OK" | ≢Data: 22580]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clockproj.Clock.UtcNow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26-09-2023 15:26:37 +00:00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036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58E815-0B65-D1F8-11D3-9F7F416C55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4157-6FE4-E657-FA15-3F7AED553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70D61-F11E-E3BF-3FF5-415BD88D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9BE2D-F3DB-03A0-D337-B907E11C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92966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4EDD1-B58F-72F1-8A76-9040DB24513B}"/>
              </a:ext>
            </a:extLst>
          </p:cNvPr>
          <p:cNvSpPr txBox="1"/>
          <p:nvPr/>
        </p:nvSpPr>
        <p:spPr>
          <a:xfrm>
            <a:off x="3281916" y="3693909"/>
            <a:ext cx="31854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Example</a:t>
            </a:r>
            <a:r>
              <a:rPr lang="da-DK" dirty="0"/>
              <a:t> of a </a:t>
            </a:r>
            <a:r>
              <a:rPr lang="da-DK" dirty="0" err="1"/>
              <a:t>NuGet</a:t>
            </a:r>
            <a:r>
              <a:rPr lang="da-DK" dirty="0"/>
              <a:t> Test 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8759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C608-7D1D-015D-E7B8-BCAB4DBB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98879" cy="3242040"/>
          </a:xfrm>
        </p:spPr>
        <p:txBody>
          <a:bodyPr>
            <a:normAutofit/>
          </a:bodyPr>
          <a:lstStyle/>
          <a:p>
            <a:r>
              <a:rPr lang="da-DK" dirty="0" err="1"/>
              <a:t>Add</a:t>
            </a:r>
            <a:r>
              <a:rPr lang="da-DK" dirty="0"/>
              <a:t> a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dependency</a:t>
            </a:r>
            <a:endParaRPr lang="da-DK" dirty="0"/>
          </a:p>
          <a:p>
            <a:pPr lvl="1"/>
            <a:r>
              <a:rPr lang="da-DK" dirty="0"/>
              <a:t>Morten suggests </a:t>
            </a:r>
            <a:r>
              <a:rPr lang="da-DK" dirty="0" err="1"/>
              <a:t>Parquet</a:t>
            </a:r>
            <a:r>
              <a:rPr lang="da-DK" dirty="0"/>
              <a:t> files – </a:t>
            </a:r>
            <a:r>
              <a:rPr lang="da-DK" dirty="0" err="1"/>
              <a:t>see</a:t>
            </a:r>
            <a:r>
              <a:rPr lang="da-DK" dirty="0"/>
              <a:t> the </a:t>
            </a:r>
            <a:r>
              <a:rPr lang="da-DK" dirty="0" err="1"/>
              <a:t>NuGet</a:t>
            </a:r>
            <a:r>
              <a:rPr lang="da-DK" dirty="0"/>
              <a:t> Tests</a:t>
            </a:r>
            <a:br>
              <a:rPr lang="da-DK" dirty="0"/>
            </a:br>
            <a:r>
              <a:rPr lang="en-GB" dirty="0">
                <a:hlinkClick r:id="rId2"/>
              </a:rPr>
              <a:t>https://github.com/Dyalog/nuget/tree/main/Tests</a:t>
            </a:r>
            <a:endParaRPr lang="da-DK" dirty="0"/>
          </a:p>
          <a:p>
            <a:pPr lvl="1"/>
            <a:r>
              <a:rPr lang="da-DK" dirty="0"/>
              <a:t>Or just go for </a:t>
            </a:r>
            <a:r>
              <a:rPr lang="da-DK" dirty="0" err="1"/>
              <a:t>Clock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endParaRPr lang="da-DK" dirty="0"/>
          </a:p>
          <a:p>
            <a:r>
              <a:rPr lang="da-DK" dirty="0" err="1"/>
              <a:t>Create</a:t>
            </a:r>
            <a:r>
              <a:rPr lang="da-DK" dirty="0"/>
              <a:t> a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uses</a:t>
            </a:r>
            <a:r>
              <a:rPr lang="da-DK" dirty="0"/>
              <a:t>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HttpCommand</a:t>
            </a:r>
            <a:r>
              <a:rPr lang="da-DK" dirty="0"/>
              <a:t> and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dependency</a:t>
            </a:r>
            <a:endParaRPr lang="da-DK" dirty="0">
              <a:latin typeface="APL385 Unicode" panose="020B0709000202000203" pitchFamily="49" charset="0"/>
            </a:endParaRPr>
          </a:p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A0BA5-ECBD-C90A-4529-632ACBC5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Exercise</a:t>
            </a:r>
            <a:r>
              <a:rPr lang="da-DK" b="1" dirty="0"/>
              <a:t> 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378448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BFB515-3A44-6991-C119-1B481110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22976"/>
            <a:ext cx="4104000" cy="3242040"/>
          </a:xfrm>
        </p:spPr>
        <p:txBody>
          <a:bodyPr>
            <a:normAutofit/>
          </a:bodyPr>
          <a:lstStyle/>
          <a:p>
            <a:r>
              <a:rPr lang="en-US" sz="1800" dirty="0"/>
              <a:t>Development Dependencies</a:t>
            </a:r>
          </a:p>
          <a:p>
            <a:r>
              <a:rPr lang="en-GB" sz="1800" dirty="0"/>
              <a:t>Build Your Own App</a:t>
            </a:r>
          </a:p>
          <a:p>
            <a:r>
              <a:rPr lang="en-GB" sz="1800" dirty="0"/>
              <a:t>Recap and Conclusions</a:t>
            </a:r>
          </a:p>
          <a:p>
            <a:r>
              <a:rPr lang="en-GB" sz="1800" dirty="0"/>
              <a:t>Link, Cider and Tatin </a:t>
            </a:r>
            <a:r>
              <a:rPr lang="en-GB" sz="1800" dirty="0" err="1"/>
              <a:t>ToDo</a:t>
            </a:r>
            <a:r>
              <a:rPr lang="en-GB" sz="1800" dirty="0"/>
              <a:t> Lists</a:t>
            </a:r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207804-5228-4798-4FE6-9D7B28D52D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68200" y="3064669"/>
            <a:ext cx="4104641" cy="1362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SP1 This Afternoon: </a:t>
            </a:r>
            <a:br>
              <a:rPr lang="en-GB" sz="1800" b="1" dirty="0"/>
            </a:br>
            <a:r>
              <a:rPr lang="en-GB" sz="1800" b="1" dirty="0"/>
              <a:t>	</a:t>
            </a:r>
            <a:r>
              <a:rPr lang="en-GB" sz="1800" dirty="0"/>
              <a:t>Creating your own Packages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5E7430-54AA-5292-CBB0-45AA29D7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83502" cy="685535"/>
          </a:xfrm>
        </p:spPr>
        <p:txBody>
          <a:bodyPr/>
          <a:lstStyle/>
          <a:p>
            <a:r>
              <a:rPr lang="da-DK" b="1" dirty="0"/>
              <a:t>Session 3: BYO App + </a:t>
            </a:r>
            <a:r>
              <a:rPr lang="da-DK" b="1" dirty="0" err="1"/>
              <a:t>Wrap</a:t>
            </a:r>
            <a:r>
              <a:rPr lang="da-DK" b="1" dirty="0"/>
              <a:t> Up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F993C-FAF6-32FB-34F9-CF7C863EDFBC}"/>
              </a:ext>
            </a:extLst>
          </p:cNvPr>
          <p:cNvSpPr txBox="1"/>
          <p:nvPr/>
        </p:nvSpPr>
        <p:spPr>
          <a:xfrm>
            <a:off x="424439" y="3893353"/>
            <a:ext cx="38836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/>
              <a:t>Exercise</a:t>
            </a:r>
            <a:r>
              <a:rPr lang="da-DK" b="1" dirty="0"/>
              <a:t> 5: </a:t>
            </a:r>
            <a:br>
              <a:rPr lang="da-DK" b="1" dirty="0"/>
            </a:b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Application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42237-EA20-39BC-348A-4682508AFDEF}"/>
              </a:ext>
            </a:extLst>
          </p:cNvPr>
          <p:cNvSpPr txBox="1"/>
          <p:nvPr/>
        </p:nvSpPr>
        <p:spPr>
          <a:xfrm>
            <a:off x="983800" y="82991"/>
            <a:ext cx="1980029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12:00-13:00 (</a:t>
            </a:r>
            <a:r>
              <a:rPr lang="da-DK" dirty="0" err="1"/>
              <a:t>ish</a:t>
            </a:r>
            <a:r>
              <a:rPr lang="da-DK" dirty="0"/>
              <a:t>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C1DDE3-18DB-A2B4-DCA9-17F2F5C100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27535-A5DD-4412-CEF2-66BEEC7E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400398" cy="3242040"/>
          </a:xfrm>
        </p:spPr>
        <p:txBody>
          <a:bodyPr>
            <a:normAutofit/>
          </a:bodyPr>
          <a:lstStyle/>
          <a:p>
            <a:r>
              <a:rPr lang="da-DK" sz="1600" dirty="0"/>
              <a:t>Packages </a:t>
            </a:r>
            <a:r>
              <a:rPr lang="da-DK" sz="1600" dirty="0" err="1"/>
              <a:t>that</a:t>
            </a:r>
            <a:r>
              <a:rPr lang="da-DK" sz="1600" dirty="0"/>
              <a:t> </a:t>
            </a:r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need</a:t>
            </a:r>
            <a:r>
              <a:rPr lang="da-DK" sz="1600" dirty="0"/>
              <a:t> </a:t>
            </a:r>
            <a:r>
              <a:rPr lang="da-DK" sz="1600" dirty="0" err="1"/>
              <a:t>during</a:t>
            </a:r>
            <a:r>
              <a:rPr lang="da-DK" sz="1600" dirty="0"/>
              <a:t> </a:t>
            </a:r>
            <a:r>
              <a:rPr lang="da-DK" sz="1600" dirty="0" err="1"/>
              <a:t>development</a:t>
            </a:r>
            <a:r>
              <a:rPr lang="da-DK" sz="1600" dirty="0"/>
              <a:t>, but not </a:t>
            </a:r>
            <a:r>
              <a:rPr lang="da-DK" sz="1600" dirty="0" err="1"/>
              <a:t>runtime</a:t>
            </a:r>
            <a:endParaRPr lang="da-DK" sz="1600" dirty="0"/>
          </a:p>
          <a:p>
            <a:pPr lvl="1"/>
            <a:r>
              <a:rPr lang="en-GB" sz="1200" dirty="0"/>
              <a:t>At the moment (October 2023), only Tatin dependencies are supported</a:t>
            </a:r>
          </a:p>
          <a:p>
            <a:r>
              <a:rPr lang="en-GB" sz="1600" dirty="0"/>
              <a:t>To add development dependencies, you must edit </a:t>
            </a:r>
            <a:r>
              <a:rPr lang="en-GB" sz="1600" dirty="0" err="1">
                <a:latin typeface="APL385 Unicode" panose="020B0709000202000203" pitchFamily="49" charset="0"/>
              </a:rPr>
              <a:t>dependencies_dev</a:t>
            </a:r>
            <a:r>
              <a:rPr lang="en-GB" sz="1600" dirty="0"/>
              <a:t> in </a:t>
            </a:r>
            <a:r>
              <a:rPr lang="en-GB" sz="1600" dirty="0" err="1"/>
              <a:t>cider.config</a:t>
            </a:r>
            <a:endParaRPr lang="en-GB" sz="1600" dirty="0"/>
          </a:p>
          <a:p>
            <a:r>
              <a:rPr lang="en-GB" sz="1600" dirty="0"/>
              <a:t>You must </a:t>
            </a:r>
            <a:r>
              <a:rPr lang="en-GB" sz="1600" b="1" dirty="0"/>
              <a:t>also</a:t>
            </a:r>
            <a:r>
              <a:rPr lang="en-GB" sz="1600" dirty="0"/>
              <a:t> name the folder explicitly when adding dependencies. For example, if you set </a:t>
            </a:r>
            <a:r>
              <a:rPr lang="en-GB" sz="1600" dirty="0" err="1">
                <a:latin typeface="APL385 Unicode" panose="020B0709000202000203" pitchFamily="49" charset="0"/>
              </a:rPr>
              <a:t>dependencies_dev</a:t>
            </a:r>
            <a:r>
              <a:rPr lang="en-GB" sz="1600" dirty="0"/>
              <a:t> to 'tatin-dev-packages':</a:t>
            </a:r>
          </a:p>
          <a:p>
            <a:pPr marL="0" indent="0">
              <a:buNone/>
            </a:pPr>
            <a:r>
              <a:rPr lang="en-GB" sz="1100" dirty="0">
                <a:latin typeface="APL385 Unicode" panose="020B0709000202000203" pitchFamily="49" charset="0"/>
              </a:rPr>
              <a:t>]</a:t>
            </a:r>
            <a:r>
              <a:rPr lang="en-GB" sz="1100" dirty="0" err="1">
                <a:latin typeface="APL385 Unicode" panose="020B0709000202000203" pitchFamily="49" charset="0"/>
              </a:rPr>
              <a:t>Cider.AddTatinDependencies</a:t>
            </a:r>
            <a:r>
              <a:rPr lang="en-GB" sz="1100" dirty="0">
                <a:latin typeface="APL385 Unicode" panose="020B0709000202000203" pitchFamily="49" charset="0"/>
              </a:rPr>
              <a:t> Tester2 /</a:t>
            </a:r>
            <a:r>
              <a:rPr lang="en-GB" sz="1100" dirty="0" err="1">
                <a:latin typeface="APL385 Unicode" panose="020B0709000202000203" pitchFamily="49" charset="0"/>
              </a:rPr>
              <a:t>tmp</a:t>
            </a:r>
            <a:r>
              <a:rPr lang="en-GB" sz="1100" dirty="0">
                <a:latin typeface="APL385 Unicode" panose="020B0709000202000203" pitchFamily="49" charset="0"/>
              </a:rPr>
              <a:t>/</a:t>
            </a:r>
            <a:r>
              <a:rPr lang="en-GB" sz="1100" dirty="0" err="1">
                <a:latin typeface="APL385 Unicode" panose="020B0709000202000203" pitchFamily="49" charset="0"/>
              </a:rPr>
              <a:t>fleatest</a:t>
            </a:r>
            <a:r>
              <a:rPr lang="en-GB" sz="1100" dirty="0">
                <a:latin typeface="APL385 Unicode" panose="020B0709000202000203" pitchFamily="49" charset="0"/>
              </a:rPr>
              <a:t>/tatin-dev-packages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0E07C2-286B-80F4-8868-B54A3A34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Development </a:t>
            </a:r>
            <a:r>
              <a:rPr lang="da-DK" dirty="0" err="1"/>
              <a:t>Dependencies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BFAF4-888F-A068-F0B2-36B5B721C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925" y="0"/>
            <a:ext cx="2944379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5379C3-4640-9C25-1781-086EAC73693F}"/>
              </a:ext>
            </a:extLst>
          </p:cNvPr>
          <p:cNvSpPr/>
          <p:nvPr/>
        </p:nvSpPr>
        <p:spPr>
          <a:xfrm>
            <a:off x="7091035" y="1474013"/>
            <a:ext cx="1951892" cy="460858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3078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C1DDE3-18DB-A2B4-DCA9-17F2F5C100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27535-A5DD-4412-CEF2-66BEEC7E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187522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>
                <a:latin typeface="APL385 Unicode" panose="020B0709000202000203" pitchFamily="49" charset="0"/>
              </a:rPr>
              <a:t>OpenProject</a:t>
            </a:r>
            <a:r>
              <a:rPr lang="en-GB" dirty="0"/>
              <a:t> loads both sets of dependencies</a:t>
            </a:r>
          </a:p>
          <a:p>
            <a:r>
              <a:rPr lang="en-GB" dirty="0"/>
              <a:t>Your runtime application should only load the "normal" dependencies</a:t>
            </a:r>
          </a:p>
          <a:p>
            <a:r>
              <a:rPr lang="en-GB" dirty="0"/>
              <a:t>The separation means that development dependencies will not influence MVS for your runtime dependencies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0E07C2-286B-80F4-8868-B54A3A34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Development </a:t>
            </a:r>
            <a:r>
              <a:rPr lang="da-DK" dirty="0" err="1"/>
              <a:t>Dependencies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BFAF4-888F-A068-F0B2-36B5B721C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569" y="0"/>
            <a:ext cx="2944379" cy="5098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5379C3-4640-9C25-1781-086EAC73693F}"/>
              </a:ext>
            </a:extLst>
          </p:cNvPr>
          <p:cNvSpPr/>
          <p:nvPr/>
        </p:nvSpPr>
        <p:spPr>
          <a:xfrm>
            <a:off x="6673590" y="1439226"/>
            <a:ext cx="2395865" cy="429331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225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DAA257-9BC0-0DE4-ECEC-373793FAA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Review of </a:t>
            </a:r>
            <a:r>
              <a:rPr lang="da-DK" dirty="0" err="1"/>
              <a:t>Names</a:t>
            </a:r>
            <a:r>
              <a:rPr lang="da-DK" dirty="0"/>
              <a:t> &amp; Messages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Dyalog</a:t>
            </a:r>
            <a:r>
              <a:rPr lang="da-DK" dirty="0"/>
              <a:t> to </a:t>
            </a:r>
            <a:r>
              <a:rPr lang="da-DK" dirty="0" err="1"/>
              <a:t>help</a:t>
            </a:r>
            <a:r>
              <a:rPr lang="da-DK" dirty="0"/>
              <a:t> with </a:t>
            </a:r>
            <a:r>
              <a:rPr lang="da-DK" dirty="0" err="1"/>
              <a:t>Documentation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Shell-callable API for installation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Ability</a:t>
            </a:r>
            <a:r>
              <a:rPr lang="da-DK" dirty="0"/>
              <a:t> to </a:t>
            </a:r>
            <a:r>
              <a:rPr lang="da-DK" dirty="0" err="1"/>
              <a:t>manage</a:t>
            </a:r>
            <a:r>
              <a:rPr lang="da-DK" dirty="0"/>
              <a:t> Local / </a:t>
            </a:r>
            <a:r>
              <a:rPr lang="da-DK" dirty="0" err="1"/>
              <a:t>Intermediate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stores </a:t>
            </a:r>
            <a:r>
              <a:rPr lang="da-DK" dirty="0" err="1"/>
              <a:t>within</a:t>
            </a:r>
            <a:r>
              <a:rPr lang="da-DK" dirty="0"/>
              <a:t> an organisation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Is MVS the right </a:t>
            </a:r>
            <a:r>
              <a:rPr lang="da-DK" dirty="0" err="1"/>
              <a:t>choice</a:t>
            </a:r>
            <a:r>
              <a:rPr lang="da-DK" dirty="0"/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Do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"</a:t>
            </a:r>
            <a:r>
              <a:rPr lang="da-DK" dirty="0" err="1"/>
              <a:t>recommended</a:t>
            </a:r>
            <a:r>
              <a:rPr lang="da-DK" dirty="0"/>
              <a:t>" </a:t>
            </a:r>
            <a:r>
              <a:rPr lang="da-DK" dirty="0" err="1"/>
              <a:t>packages</a:t>
            </a:r>
            <a:r>
              <a:rPr lang="da-DK" dirty="0"/>
              <a:t>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Recommended</a:t>
            </a:r>
            <a:r>
              <a:rPr lang="da-DK" dirty="0"/>
              <a:t> by </a:t>
            </a:r>
            <a:r>
              <a:rPr lang="da-DK" dirty="0" err="1"/>
              <a:t>whom</a:t>
            </a:r>
            <a:r>
              <a:rPr lang="da-DK" dirty="0"/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Ability to import part of a package (e.g. </a:t>
            </a:r>
            <a:r>
              <a:rPr lang="en-GB" dirty="0" err="1"/>
              <a:t>dfns</a:t>
            </a:r>
            <a:r>
              <a:rPr lang="en-GB" dirty="0"/>
              <a:t> </a:t>
            </a:r>
            <a:r>
              <a:rPr lang="en-GB" dirty="0" err="1"/>
              <a:t>cmpx</a:t>
            </a:r>
            <a:r>
              <a:rPr lang="en-GB" dirty="0"/>
              <a:t>)?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Actually</a:t>
            </a:r>
            <a:r>
              <a:rPr lang="da-DK" dirty="0"/>
              <a:t> running tests and </a:t>
            </a:r>
            <a:r>
              <a:rPr lang="da-DK" dirty="0" err="1"/>
              <a:t>builds</a:t>
            </a:r>
            <a:r>
              <a:rPr lang="da-DK" dirty="0"/>
              <a:t> for </a:t>
            </a:r>
            <a:r>
              <a:rPr lang="da-DK" dirty="0" err="1"/>
              <a:t>you</a:t>
            </a:r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104A61-A1A4-CC22-EA6A-F2C70C9E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Cider and </a:t>
            </a:r>
            <a:r>
              <a:rPr lang="da-DK" dirty="0" err="1"/>
              <a:t>Tatin</a:t>
            </a:r>
            <a:r>
              <a:rPr lang="da-DK" dirty="0"/>
              <a:t> "To Do" lists</a:t>
            </a:r>
            <a:endParaRPr lang="en-GB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4DCB74E-5A43-C1A1-6EC5-A7E38857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5583" y="1474381"/>
            <a:ext cx="1013492" cy="10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C60EB51-6494-C4E1-C03C-58A7B682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7101322" y="2108705"/>
            <a:ext cx="1222948" cy="12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799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40A5-1913-33A6-3394-BFCD5FAF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dirty="0"/>
              <a:t>Link v4.0 Highlights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Configuration Files (</a:t>
            </a:r>
            <a:r>
              <a:rPr lang="da-DK" dirty="0" err="1"/>
              <a:t>incl</a:t>
            </a:r>
            <a:r>
              <a:rPr lang="da-DK" dirty="0"/>
              <a:t> "Global" </a:t>
            </a:r>
            <a:r>
              <a:rPr lang="da-DK" dirty="0" err="1"/>
              <a:t>config</a:t>
            </a:r>
            <a:r>
              <a:rPr lang="da-DK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single Class or </a:t>
            </a:r>
            <a:r>
              <a:rPr lang="da-DK" dirty="0" err="1"/>
              <a:t>Namespace</a:t>
            </a:r>
            <a:r>
              <a:rPr lang="da-DK" dirty="0"/>
              <a:t> file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</a:t>
            </a:r>
            <a:r>
              <a:rPr lang="da-DK" dirty="0"/>
              <a:t>/</a:t>
            </a:r>
            <a:r>
              <a:rPr lang="da-DK" dirty="0" err="1"/>
              <a:t>Export</a:t>
            </a:r>
            <a:r>
              <a:rPr lang="da-DK" dirty="0"/>
              <a:t>/Import default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none </a:t>
            </a:r>
            <a:r>
              <a:rPr lang="da-DK" dirty="0" err="1"/>
              <a:t>supplied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Support for </a:t>
            </a:r>
            <a:r>
              <a:rPr lang="da-DK" dirty="0" err="1"/>
              <a:t>character</a:t>
            </a:r>
            <a:r>
              <a:rPr lang="da-DK" dirty="0"/>
              <a:t> </a:t>
            </a:r>
            <a:r>
              <a:rPr lang="da-DK" dirty="0" err="1"/>
              <a:t>vectors</a:t>
            </a:r>
            <a:r>
              <a:rPr lang="da-DK" dirty="0"/>
              <a:t>, matrices and </a:t>
            </a:r>
            <a:r>
              <a:rPr lang="da-DK" dirty="0" err="1"/>
              <a:t>vec</a:t>
            </a:r>
            <a:r>
              <a:rPr lang="da-DK" dirty="0"/>
              <a:t>-of-</a:t>
            </a:r>
            <a:r>
              <a:rPr lang="da-DK" dirty="0" err="1"/>
              <a:t>vecs</a:t>
            </a:r>
            <a:r>
              <a:rPr lang="da-DK" dirty="0"/>
              <a:t> in simple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APL interpreter to load user </a:t>
            </a:r>
            <a:r>
              <a:rPr lang="da-DK" dirty="0" err="1"/>
              <a:t>code</a:t>
            </a:r>
            <a:r>
              <a:rPr lang="da-DK" dirty="0"/>
              <a:t> at startup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BA6AC-0927-43AE-84B7-8CC7F61E20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475" y="1264925"/>
            <a:ext cx="4104641" cy="208517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Link 5 &amp; 6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Crawler which will periodically compare workspace to source folders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Postponed from 3.0 to 4.0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Postponed from 4.0 to 5.0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Create a proper API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(likely to get bumped to v6)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Road </a:t>
            </a:r>
            <a:r>
              <a:rPr lang="da-DK" dirty="0" err="1"/>
              <a:t>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9404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C608-7D1D-015D-E7B8-BCAB4DBB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98879" cy="3242040"/>
          </a:xfrm>
        </p:spPr>
        <p:txBody>
          <a:bodyPr>
            <a:normAutofit/>
          </a:bodyPr>
          <a:lstStyle/>
          <a:p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Application</a:t>
            </a:r>
          </a:p>
          <a:p>
            <a:pPr lvl="1"/>
            <a:r>
              <a:rPr lang="da-DK" dirty="0"/>
              <a:t>As a Cider </a:t>
            </a:r>
            <a:r>
              <a:rPr lang="da-DK" dirty="0" err="1"/>
              <a:t>project</a:t>
            </a:r>
            <a:endParaRPr lang="da-DK" dirty="0"/>
          </a:p>
          <a:p>
            <a:pPr lvl="1"/>
            <a:r>
              <a:rPr lang="da-DK" dirty="0"/>
              <a:t>Must </a:t>
            </a:r>
            <a:r>
              <a:rPr lang="da-DK" dirty="0" err="1"/>
              <a:t>use</a:t>
            </a:r>
            <a:r>
              <a:rPr lang="da-DK" dirty="0"/>
              <a:t> at </a:t>
            </a:r>
            <a:r>
              <a:rPr lang="da-DK" dirty="0" err="1"/>
              <a:t>least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dependency</a:t>
            </a:r>
            <a:br>
              <a:rPr lang="da-DK" dirty="0"/>
            </a:br>
            <a:endParaRPr lang="da-DK" dirty="0"/>
          </a:p>
          <a:p>
            <a:endParaRPr lang="da-DK" dirty="0">
              <a:latin typeface="APL385 Unicode" panose="020B0709000202000203" pitchFamily="49" charset="0"/>
            </a:endParaRPr>
          </a:p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A0BA5-ECBD-C90A-4529-632ACBC5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Exercise</a:t>
            </a:r>
            <a:r>
              <a:rPr lang="da-DK" b="1" dirty="0"/>
              <a:t>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720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791AA1-FE8B-7834-7E3F-B72BE904E8B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First,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The Workspace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57520" cy="685535"/>
          </a:xfrm>
        </p:spPr>
        <p:txBody>
          <a:bodyPr/>
          <a:lstStyle/>
          <a:p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Link (and </a:t>
            </a:r>
            <a:r>
              <a:rPr lang="da-DK" dirty="0" err="1"/>
              <a:t>git</a:t>
            </a:r>
            <a:r>
              <a:rPr lang="da-DK" dirty="0"/>
              <a:t>/</a:t>
            </a:r>
            <a:r>
              <a:rPr lang="da-DK" dirty="0" err="1"/>
              <a:t>svn</a:t>
            </a:r>
            <a:r>
              <a:rPr lang="da-DK" dirty="0"/>
              <a:t> </a:t>
            </a:r>
            <a:r>
              <a:rPr lang="da-DK" dirty="0" err="1"/>
              <a:t>etc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DBF1-A361-771D-424C-E749ED5B8A5D}"/>
              </a:ext>
            </a:extLst>
          </p:cNvPr>
          <p:cNvSpPr/>
          <p:nvPr/>
        </p:nvSpPr>
        <p:spPr>
          <a:xfrm>
            <a:off x="3629770" y="2168470"/>
            <a:ext cx="1884459" cy="806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 Code</a:t>
            </a:r>
            <a:br>
              <a:rPr lang="da-DK" dirty="0"/>
            </a:br>
            <a:r>
              <a:rPr lang="da-DK" dirty="0"/>
              <a:t>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B0018-45F0-1E19-E8DC-B9BB0FE9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22" y="2253034"/>
            <a:ext cx="1370552" cy="5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8C6E0E9-8999-8A0E-F005-B270124BA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3388" y="2168470"/>
            <a:ext cx="691489" cy="655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D9A91-0CE8-C8C0-A67F-B9993BE353CE}"/>
              </a:ext>
            </a:extLst>
          </p:cNvPr>
          <p:cNvSpPr txBox="1"/>
          <p:nvPr/>
        </p:nvSpPr>
        <p:spPr>
          <a:xfrm>
            <a:off x="2784475" y="282409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Link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C93E4-6728-DDBE-87F0-803518E92B32}"/>
              </a:ext>
            </a:extLst>
          </p:cNvPr>
          <p:cNvSpPr/>
          <p:nvPr/>
        </p:nvSpPr>
        <p:spPr>
          <a:xfrm>
            <a:off x="7763429" y="1648117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5647E-B469-9CA7-062B-13B7D95D117F}"/>
              </a:ext>
            </a:extLst>
          </p:cNvPr>
          <p:cNvSpPr/>
          <p:nvPr/>
        </p:nvSpPr>
        <p:spPr>
          <a:xfrm>
            <a:off x="7550256" y="1970476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5AA4-2833-6DA6-D6BE-5CFC2F73800A}"/>
              </a:ext>
            </a:extLst>
          </p:cNvPr>
          <p:cNvSpPr/>
          <p:nvPr/>
        </p:nvSpPr>
        <p:spPr>
          <a:xfrm>
            <a:off x="7303679" y="2334036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7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 animBg="1"/>
      <p:bldP spid="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B493-8113-6A12-809B-02C5F66B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6289844" cy="3242040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Load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b="1" dirty="0" err="1"/>
              <a:t>depend</a:t>
            </a:r>
            <a:r>
              <a:rPr lang="da-DK" dirty="0"/>
              <a:t> on</a:t>
            </a:r>
          </a:p>
          <a:p>
            <a:r>
              <a:rPr lang="da-DK" dirty="0"/>
              <a:t>Run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on </a:t>
            </a:r>
            <a:r>
              <a:rPr lang="da-DK" b="1" dirty="0" err="1"/>
              <a:t>opening</a:t>
            </a:r>
            <a:r>
              <a:rPr lang="da-DK" dirty="0"/>
              <a:t> the </a:t>
            </a:r>
            <a:r>
              <a:rPr lang="da-DK" dirty="0" err="1"/>
              <a:t>project</a:t>
            </a:r>
            <a:endParaRPr lang="da-DK" dirty="0"/>
          </a:p>
          <a:p>
            <a:r>
              <a:rPr lang="da-DK" dirty="0"/>
              <a:t>Run a </a:t>
            </a:r>
            <a:r>
              <a:rPr lang="da-DK" b="1" dirty="0" err="1"/>
              <a:t>build</a:t>
            </a:r>
            <a:r>
              <a:rPr lang="da-DK" dirty="0"/>
              <a:t> </a:t>
            </a:r>
            <a:r>
              <a:rPr lang="da-DK" dirty="0" err="1"/>
              <a:t>function</a:t>
            </a:r>
            <a:endParaRPr lang="da-DK" dirty="0"/>
          </a:p>
          <a:p>
            <a:r>
              <a:rPr lang="da-DK" dirty="0" err="1"/>
              <a:t>Decide</a:t>
            </a:r>
            <a:r>
              <a:rPr lang="da-DK" dirty="0"/>
              <a:t> </a:t>
            </a:r>
            <a:r>
              <a:rPr lang="da-DK" b="1" dirty="0" err="1"/>
              <a:t>where</a:t>
            </a:r>
            <a:r>
              <a:rPr lang="da-DK" dirty="0"/>
              <a:t> to load the </a:t>
            </a:r>
            <a:r>
              <a:rPr lang="da-DK" dirty="0" err="1"/>
              <a:t>code</a:t>
            </a:r>
            <a:r>
              <a:rPr lang="da-DK" dirty="0"/>
              <a:t> </a:t>
            </a:r>
          </a:p>
          <a:p>
            <a:r>
              <a:rPr lang="da-DK" dirty="0"/>
              <a:t>Run </a:t>
            </a:r>
            <a:r>
              <a:rPr lang="da-DK" b="1" dirty="0"/>
              <a:t>tests </a:t>
            </a:r>
          </a:p>
          <a:p>
            <a:r>
              <a:rPr lang="da-DK" dirty="0"/>
              <a:t>Set </a:t>
            </a:r>
            <a:r>
              <a:rPr lang="da-DK" b="1" dirty="0"/>
              <a:t>Link options </a:t>
            </a:r>
            <a:r>
              <a:rPr lang="da-DK" dirty="0"/>
              <a:t>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loading</a:t>
            </a:r>
            <a:r>
              <a:rPr lang="da-DK" dirty="0"/>
              <a:t> the source </a:t>
            </a:r>
            <a:r>
              <a:rPr lang="da-DK" dirty="0" err="1"/>
              <a:t>code</a:t>
            </a:r>
            <a:endParaRPr lang="da-DK" dirty="0"/>
          </a:p>
          <a:p>
            <a:r>
              <a:rPr lang="da-DK" dirty="0"/>
              <a:t>Set </a:t>
            </a:r>
            <a:r>
              <a:rPr lang="da-DK" b="1" dirty="0">
                <a:latin typeface="APL385 Unicode" panose="020B0709000202000203" pitchFamily="49" charset="0"/>
              </a:rPr>
              <a:t>⎕IO</a:t>
            </a:r>
            <a:r>
              <a:rPr lang="da-DK" b="1" dirty="0"/>
              <a:t>, </a:t>
            </a:r>
            <a:r>
              <a:rPr lang="da-DK" b="1" dirty="0">
                <a:latin typeface="APL385 Unicode" panose="020B0709000202000203" pitchFamily="49" charset="0"/>
              </a:rPr>
              <a:t>⎕ML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8B101-0368-503A-55F2-0F253C41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More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6E2FF-D58F-42F7-5B60-842C8691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4" y="0"/>
            <a:ext cx="2944379" cy="5143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8D75AC-C205-13C9-E610-C5233B9B6837}"/>
              </a:ext>
            </a:extLst>
          </p:cNvPr>
          <p:cNvCxnSpPr>
            <a:cxnSpLocks/>
          </p:cNvCxnSpPr>
          <p:nvPr/>
        </p:nvCxnSpPr>
        <p:spPr>
          <a:xfrm flipV="1">
            <a:off x="5008418" y="1116824"/>
            <a:ext cx="1922874" cy="26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4D2FA-E9D7-9BDF-B574-5C1DD22FFBAE}"/>
              </a:ext>
            </a:extLst>
          </p:cNvPr>
          <p:cNvCxnSpPr>
            <a:cxnSpLocks/>
          </p:cNvCxnSpPr>
          <p:nvPr/>
        </p:nvCxnSpPr>
        <p:spPr>
          <a:xfrm>
            <a:off x="5212569" y="1828800"/>
            <a:ext cx="1718723" cy="32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516CB4-D9B4-6A9A-7899-83CF0365891A}"/>
              </a:ext>
            </a:extLst>
          </p:cNvPr>
          <p:cNvCxnSpPr>
            <a:cxnSpLocks/>
          </p:cNvCxnSpPr>
          <p:nvPr/>
        </p:nvCxnSpPr>
        <p:spPr>
          <a:xfrm>
            <a:off x="3297382" y="2216727"/>
            <a:ext cx="3633910" cy="9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3519AE-794E-F1C9-3B52-6BB4C08246CA}"/>
              </a:ext>
            </a:extLst>
          </p:cNvPr>
          <p:cNvCxnSpPr>
            <a:cxnSpLocks/>
          </p:cNvCxnSpPr>
          <p:nvPr/>
        </p:nvCxnSpPr>
        <p:spPr>
          <a:xfrm>
            <a:off x="5988326" y="3399183"/>
            <a:ext cx="824303" cy="5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4BE733-E3F9-6BFD-56F6-2212039B4BA2}"/>
              </a:ext>
            </a:extLst>
          </p:cNvPr>
          <p:cNvCxnSpPr>
            <a:cxnSpLocks/>
          </p:cNvCxnSpPr>
          <p:nvPr/>
        </p:nvCxnSpPr>
        <p:spPr>
          <a:xfrm>
            <a:off x="2529509" y="4026676"/>
            <a:ext cx="4401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3A4599-8260-2EE0-F3BF-DC8C7A732051}"/>
              </a:ext>
            </a:extLst>
          </p:cNvPr>
          <p:cNvCxnSpPr>
            <a:cxnSpLocks/>
          </p:cNvCxnSpPr>
          <p:nvPr/>
        </p:nvCxnSpPr>
        <p:spPr>
          <a:xfrm>
            <a:off x="2107096" y="3001617"/>
            <a:ext cx="4824196" cy="64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3A8749-8E6E-B6D3-E5BA-521F9191057C}"/>
              </a:ext>
            </a:extLst>
          </p:cNvPr>
          <p:cNvCxnSpPr>
            <a:cxnSpLocks/>
          </p:cNvCxnSpPr>
          <p:nvPr/>
        </p:nvCxnSpPr>
        <p:spPr>
          <a:xfrm>
            <a:off x="4517335" y="2628900"/>
            <a:ext cx="2295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292" y="542023"/>
            <a:ext cx="7005527" cy="1406508"/>
          </a:xfrm>
        </p:spPr>
        <p:txBody>
          <a:bodyPr/>
          <a:lstStyle/>
          <a:p>
            <a:r>
              <a:rPr lang="da-DK" dirty="0"/>
              <a:t>Cider is a </a:t>
            </a:r>
            <a:r>
              <a:rPr lang="da-DK" b="1" dirty="0"/>
              <a:t>Project</a:t>
            </a:r>
            <a:r>
              <a:rPr lang="da-DK" dirty="0"/>
              <a:t> Manager</a:t>
            </a:r>
            <a:br>
              <a:rPr lang="da-DK" dirty="0"/>
            </a:br>
            <a:r>
              <a:rPr lang="da-DK" sz="2400" dirty="0"/>
              <a:t>A Project is a </a:t>
            </a:r>
            <a:r>
              <a:rPr lang="da-DK" sz="2400" dirty="0" err="1"/>
              <a:t>linked</a:t>
            </a:r>
            <a:r>
              <a:rPr lang="da-DK" sz="2400" dirty="0"/>
              <a:t> source folder, </a:t>
            </a:r>
            <a:br>
              <a:rPr lang="da-DK" sz="2400" dirty="0"/>
            </a:br>
            <a:r>
              <a:rPr lang="da-DK" sz="2400" dirty="0"/>
              <a:t>a </a:t>
            </a:r>
            <a:r>
              <a:rPr lang="da-DK" sz="2400" dirty="0" err="1"/>
              <a:t>config</a:t>
            </a:r>
            <a:r>
              <a:rPr lang="da-DK" sz="2400" dirty="0"/>
              <a:t> file, plus </a:t>
            </a:r>
            <a:r>
              <a:rPr lang="da-DK" sz="2400" dirty="0" err="1"/>
              <a:t>optional</a:t>
            </a:r>
            <a:r>
              <a:rPr lang="da-DK" sz="2400" dirty="0"/>
              <a:t> </a:t>
            </a:r>
            <a:r>
              <a:rPr lang="da-DK" sz="2400" dirty="0" err="1"/>
              <a:t>dependencies</a:t>
            </a:r>
            <a:endParaRPr lang="LID4096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424" y="2611920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9FD6447-6FB0-054B-6B93-CADE3A6C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451423" y="373740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12BEC43D-2BC8-EB70-E6AD-0761EADEFB46}"/>
              </a:ext>
            </a:extLst>
          </p:cNvPr>
          <p:cNvSpPr txBox="1">
            <a:spLocks/>
          </p:cNvSpPr>
          <p:nvPr/>
        </p:nvSpPr>
        <p:spPr>
          <a:xfrm>
            <a:off x="2442292" y="2611920"/>
            <a:ext cx="7005527" cy="16121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Tatin</a:t>
            </a:r>
            <a:r>
              <a:rPr lang="da-DK" dirty="0"/>
              <a:t> is a </a:t>
            </a:r>
            <a:r>
              <a:rPr lang="da-DK" b="1" dirty="0"/>
              <a:t>Package</a:t>
            </a:r>
            <a:r>
              <a:rPr lang="da-DK" dirty="0"/>
              <a:t> Manager</a:t>
            </a:r>
            <a:br>
              <a:rPr lang="da-DK" dirty="0"/>
            </a:br>
            <a:r>
              <a:rPr lang="da-DK" sz="2800" dirty="0"/>
              <a:t>A Package is a </a:t>
            </a:r>
            <a:r>
              <a:rPr lang="da-DK" sz="2800" dirty="0" err="1"/>
              <a:t>project</a:t>
            </a:r>
            <a:r>
              <a:rPr lang="da-DK" sz="2800" dirty="0"/>
              <a:t> </a:t>
            </a:r>
            <a:r>
              <a:rPr lang="da-DK" sz="2800" dirty="0" err="1"/>
              <a:t>wrapped</a:t>
            </a:r>
            <a:br>
              <a:rPr lang="da-DK" sz="2800" dirty="0"/>
            </a:br>
            <a:r>
              <a:rPr lang="da-DK" sz="2800" dirty="0"/>
              <a:t>up for </a:t>
            </a:r>
            <a:r>
              <a:rPr lang="da-DK" sz="2800" dirty="0" err="1"/>
              <a:t>consumption</a:t>
            </a:r>
            <a:r>
              <a:rPr lang="da-DK" sz="2800" dirty="0"/>
              <a:t> by </a:t>
            </a:r>
            <a:r>
              <a:rPr lang="da-DK" sz="2800" dirty="0" err="1"/>
              <a:t>others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4965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FA56-AB24-ED4A-2FD3-231929630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</a:t>
            </a:r>
            <a:r>
              <a:rPr lang="da-DK" dirty="0" err="1"/>
              <a:t>started</a:t>
            </a:r>
            <a:r>
              <a:rPr lang="da-DK" dirty="0"/>
              <a:t> in 2020 </a:t>
            </a:r>
            <a:r>
              <a:rPr lang="da-DK" dirty="0" err="1"/>
              <a:t>using</a:t>
            </a:r>
            <a:r>
              <a:rPr lang="da-DK" dirty="0"/>
              <a:t> Acre</a:t>
            </a:r>
          </a:p>
          <a:p>
            <a:pPr lvl="1"/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decided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needed</a:t>
            </a:r>
            <a:r>
              <a:rPr lang="da-DK" dirty="0"/>
              <a:t> a "more </a:t>
            </a:r>
            <a:r>
              <a:rPr lang="da-DK" dirty="0" err="1"/>
              <a:t>agnostic</a:t>
            </a:r>
            <a:r>
              <a:rPr lang="da-DK" dirty="0"/>
              <a:t>" / "</a:t>
            </a:r>
            <a:r>
              <a:rPr lang="da-DK" dirty="0" err="1"/>
              <a:t>less</a:t>
            </a:r>
            <a:r>
              <a:rPr lang="da-DK" dirty="0"/>
              <a:t> </a:t>
            </a:r>
            <a:r>
              <a:rPr lang="da-DK" dirty="0" err="1"/>
              <a:t>opinionated</a:t>
            </a:r>
            <a:r>
              <a:rPr lang="da-DK" dirty="0"/>
              <a:t>" </a:t>
            </a:r>
            <a:r>
              <a:rPr lang="da-DK" dirty="0" err="1"/>
              <a:t>project</a:t>
            </a:r>
            <a:r>
              <a:rPr lang="da-DK" dirty="0"/>
              <a:t> management system</a:t>
            </a:r>
          </a:p>
          <a:p>
            <a:r>
              <a:rPr lang="da-DK" dirty="0"/>
              <a:t>Cider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born</a:t>
            </a:r>
            <a:r>
              <a:rPr lang="da-DK" dirty="0"/>
              <a:t> in 2021</a:t>
            </a:r>
          </a:p>
          <a:p>
            <a:pPr lvl="1"/>
            <a:r>
              <a:rPr lang="da-DK" dirty="0" err="1"/>
              <a:t>Initially</a:t>
            </a:r>
            <a:r>
              <a:rPr lang="da-DK" dirty="0"/>
              <a:t> as an </a:t>
            </a:r>
            <a:r>
              <a:rPr lang="da-DK" dirty="0" err="1"/>
              <a:t>internal</a:t>
            </a:r>
            <a:r>
              <a:rPr lang="da-DK" dirty="0"/>
              <a:t> </a:t>
            </a:r>
            <a:r>
              <a:rPr lang="da-DK" dirty="0" err="1"/>
              <a:t>tool</a:t>
            </a:r>
            <a:r>
              <a:rPr lang="da-DK" dirty="0"/>
              <a:t> for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development</a:t>
            </a:r>
            <a:endParaRPr lang="da-DK" dirty="0"/>
          </a:p>
          <a:p>
            <a:r>
              <a:rPr lang="da-DK" dirty="0" err="1"/>
              <a:t>Tatin</a:t>
            </a:r>
            <a:r>
              <a:rPr lang="da-DK" dirty="0"/>
              <a:t> is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close</a:t>
            </a:r>
            <a:r>
              <a:rPr lang="da-DK" dirty="0"/>
              <a:t> to v1.0 (v0.98.0)</a:t>
            </a:r>
          </a:p>
          <a:p>
            <a:r>
              <a:rPr lang="da-DK" dirty="0"/>
              <a:t>Cider still a prototype (v0.35.0)</a:t>
            </a:r>
          </a:p>
          <a:p>
            <a:pPr lvl="1"/>
            <a:r>
              <a:rPr lang="da-DK" dirty="0" err="1"/>
              <a:t>Likely</a:t>
            </a:r>
            <a:r>
              <a:rPr lang="da-DK" dirty="0"/>
              <a:t> to </a:t>
            </a:r>
            <a:r>
              <a:rPr lang="da-DK" dirty="0" err="1"/>
              <a:t>evolve</a:t>
            </a:r>
            <a:r>
              <a:rPr lang="da-DK" dirty="0"/>
              <a:t> in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 or </a:t>
            </a:r>
            <a:r>
              <a:rPr lang="da-DK" dirty="0" err="1"/>
              <a:t>two</a:t>
            </a:r>
            <a:endParaRPr lang="da-DK" dirty="0"/>
          </a:p>
          <a:p>
            <a:r>
              <a:rPr lang="en-GB" dirty="0"/>
              <a:t>Cider is based on Link, which is now at v4.0.11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AE7DD-1434-5F05-1891-3B17DA32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History</a:t>
            </a:r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7BAEE50-7964-D68B-22A9-4349B2CA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7048" y="1264926"/>
            <a:ext cx="845296" cy="8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537BEA0-490A-00EB-372B-3974F86E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714658" y="1765570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9E434-28BF-E39C-D6F9-8F773233447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11CBA-6A24-C6C8-365E-B04169F1F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556E1-854B-8BD1-AF7F-9922382E484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A6B3E-DDB9-DF86-2C71-C124565B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3A627-81B8-39A6-45BE-EB243524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7" y="0"/>
            <a:ext cx="8012626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3D61-0AA7-4553-130C-5999D3B92298}"/>
              </a:ext>
            </a:extLst>
          </p:cNvPr>
          <p:cNvSpPr txBox="1"/>
          <p:nvPr/>
        </p:nvSpPr>
        <p:spPr>
          <a:xfrm>
            <a:off x="3431555" y="1730069"/>
            <a:ext cx="950791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a-DK" sz="1000" b="1" dirty="0"/>
              <a:t>(</a:t>
            </a:r>
            <a:r>
              <a:rPr lang="da-DK" sz="1000" b="1" dirty="0" err="1"/>
              <a:t>July</a:t>
            </a:r>
            <a:r>
              <a:rPr lang="da-DK" sz="1000" b="1" dirty="0"/>
              <a:t> 2003)</a:t>
            </a:r>
            <a:endParaRPr lang="LID4096" sz="1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4F33D-1E37-F798-9581-A760043C6607}"/>
              </a:ext>
            </a:extLst>
          </p:cNvPr>
          <p:cNvSpPr/>
          <p:nvPr/>
        </p:nvSpPr>
        <p:spPr>
          <a:xfrm>
            <a:off x="2920482" y="4068147"/>
            <a:ext cx="2626567" cy="107302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29A35-26F5-A600-5B3F-EC9EF77EF9F5}"/>
              </a:ext>
            </a:extLst>
          </p:cNvPr>
          <p:cNvSpPr/>
          <p:nvPr/>
        </p:nvSpPr>
        <p:spPr>
          <a:xfrm>
            <a:off x="2887825" y="4779606"/>
            <a:ext cx="3433665" cy="363894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25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63D7-9197-0CC9-79DE-917C1FD8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370292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In addition to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valuable</a:t>
            </a:r>
            <a:r>
              <a:rPr lang="da-DK" dirty="0"/>
              <a:t> </a:t>
            </a:r>
            <a:r>
              <a:rPr lang="da-DK" dirty="0" err="1"/>
              <a:t>educational</a:t>
            </a:r>
            <a:r>
              <a:rPr lang="da-DK" dirty="0"/>
              <a:t> </a:t>
            </a:r>
            <a:r>
              <a:rPr lang="da-DK" dirty="0" err="1"/>
              <a:t>resources</a:t>
            </a:r>
            <a:r>
              <a:rPr lang="da-DK" dirty="0"/>
              <a:t>…</a:t>
            </a:r>
          </a:p>
          <a:p>
            <a:r>
              <a:rPr lang="da-DK" dirty="0"/>
              <a:t>Packages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critical</a:t>
            </a:r>
            <a:r>
              <a:rPr lang="da-DK" dirty="0"/>
              <a:t> to </a:t>
            </a:r>
            <a:r>
              <a:rPr lang="da-DK" dirty="0" err="1"/>
              <a:t>keeping</a:t>
            </a:r>
            <a:r>
              <a:rPr lang="da-DK" dirty="0"/>
              <a:t> APL </a:t>
            </a:r>
            <a:r>
              <a:rPr lang="da-DK" dirty="0" err="1"/>
              <a:t>competitive</a:t>
            </a:r>
            <a:r>
              <a:rPr lang="da-DK" dirty="0"/>
              <a:t> as a </a:t>
            </a:r>
            <a:r>
              <a:rPr lang="da-DK" dirty="0" err="1"/>
              <a:t>tool</a:t>
            </a:r>
            <a:r>
              <a:rPr lang="da-DK" dirty="0"/>
              <a:t> for </a:t>
            </a:r>
            <a:r>
              <a:rPr lang="da-DK" dirty="0" err="1"/>
              <a:t>building</a:t>
            </a:r>
            <a:r>
              <a:rPr lang="da-DK" dirty="0"/>
              <a:t> </a:t>
            </a:r>
            <a:r>
              <a:rPr lang="da-DK" dirty="0" err="1"/>
              <a:t>modern</a:t>
            </a:r>
            <a:r>
              <a:rPr lang="da-DK" dirty="0"/>
              <a:t> </a:t>
            </a:r>
            <a:r>
              <a:rPr lang="da-DK" dirty="0" err="1"/>
              <a:t>applications</a:t>
            </a:r>
            <a:endParaRPr lang="da-DK" dirty="0"/>
          </a:p>
          <a:p>
            <a:r>
              <a:rPr lang="da-DK" dirty="0"/>
              <a:t>Support web </a:t>
            </a:r>
            <a:r>
              <a:rPr lang="da-DK" dirty="0" err="1"/>
              <a:t>protocols</a:t>
            </a:r>
            <a:r>
              <a:rPr lang="da-DK" dirty="0"/>
              <a:t> and components, data formats, operating system </a:t>
            </a:r>
            <a:r>
              <a:rPr lang="da-DK" dirty="0" err="1"/>
              <a:t>APIs</a:t>
            </a:r>
            <a:r>
              <a:rPr lang="da-DK" dirty="0"/>
              <a:t>, security </a:t>
            </a:r>
            <a:r>
              <a:rPr lang="da-DK" dirty="0" err="1"/>
              <a:t>requirements</a:t>
            </a:r>
            <a:r>
              <a:rPr lang="da-DK" dirty="0"/>
              <a:t>, </a:t>
            </a:r>
            <a:r>
              <a:rPr lang="da-DK" dirty="0" err="1"/>
              <a:t>etc</a:t>
            </a:r>
            <a:endParaRPr lang="da-DK" dirty="0"/>
          </a:p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a </a:t>
            </a:r>
            <a:r>
              <a:rPr lang="da-DK" dirty="0" err="1"/>
              <a:t>few</a:t>
            </a:r>
            <a:r>
              <a:rPr lang="da-DK" dirty="0"/>
              <a:t> </a:t>
            </a:r>
            <a:r>
              <a:rPr lang="da-DK" dirty="0" err="1"/>
              <a:t>things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don't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build</a:t>
            </a:r>
            <a:r>
              <a:rPr lang="da-DK" dirty="0"/>
              <a:t> from the ground up </a:t>
            </a:r>
            <a:r>
              <a:rPr lang="da-DK" dirty="0" err="1"/>
              <a:t>each</a:t>
            </a:r>
            <a:r>
              <a:rPr lang="da-DK" dirty="0"/>
              <a:t> time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821E-9CC2-EA57-6031-3586510F949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4F1F02-3F4D-ED64-E3C9-6BD630FD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Most </a:t>
            </a:r>
            <a:r>
              <a:rPr lang="da-DK" dirty="0" err="1"/>
              <a:t>Importantly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1184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ADF9-0710-F479-6233-6E268317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63298" cy="3242040"/>
          </a:xfrm>
        </p:spPr>
        <p:txBody>
          <a:bodyPr>
            <a:normAutofit lnSpcReduction="10000"/>
          </a:bodyPr>
          <a:lstStyle/>
          <a:p>
            <a:r>
              <a:rPr lang="da-DK" dirty="0">
                <a:solidFill>
                  <a:schemeClr val="accent6"/>
                </a:solidFill>
              </a:rPr>
              <a:t>If </a:t>
            </a:r>
            <a:r>
              <a:rPr lang="da-DK" dirty="0" err="1">
                <a:solidFill>
                  <a:schemeClr val="accent6"/>
                </a:solidFill>
              </a:rPr>
              <a:t>you</a:t>
            </a:r>
            <a:r>
              <a:rPr lang="da-DK" dirty="0">
                <a:solidFill>
                  <a:schemeClr val="accent6"/>
                </a:solidFill>
              </a:rPr>
              <a:t> have v19.0, </a:t>
            </a:r>
            <a:r>
              <a:rPr lang="da-DK" dirty="0" err="1">
                <a:solidFill>
                  <a:schemeClr val="accent6"/>
                </a:solidFill>
              </a:rPr>
              <a:t>use</a:t>
            </a:r>
            <a:r>
              <a:rPr lang="da-DK" dirty="0">
                <a:solidFill>
                  <a:schemeClr val="accent6"/>
                </a:solidFill>
              </a:rPr>
              <a:t> ]</a:t>
            </a:r>
            <a:r>
              <a:rPr lang="da-DK" dirty="0" err="1">
                <a:solidFill>
                  <a:schemeClr val="accent6"/>
                </a:solidFill>
              </a:rPr>
              <a:t>tools.activate</a:t>
            </a:r>
            <a:br>
              <a:rPr lang="da-DK" dirty="0">
                <a:solidFill>
                  <a:schemeClr val="accent6"/>
                </a:solidFill>
              </a:rPr>
            </a:br>
            <a:br>
              <a:rPr lang="da-DK" dirty="0">
                <a:solidFill>
                  <a:schemeClr val="accent6"/>
                </a:solidFill>
              </a:rPr>
            </a:br>
            <a:br>
              <a:rPr lang="en-GB" dirty="0">
                <a:solidFill>
                  <a:schemeClr val="accent6"/>
                </a:solidFill>
              </a:rPr>
            </a:b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+mn-lt"/>
              </a:rPr>
              <a:t>Or use the "</a:t>
            </a:r>
            <a:r>
              <a:rPr lang="en-GB" dirty="0" err="1">
                <a:solidFill>
                  <a:schemeClr val="accent6"/>
                </a:solidFill>
                <a:latin typeface="+mn-lt"/>
              </a:rPr>
              <a:t>CiderTatin</a:t>
            </a:r>
            <a:r>
              <a:rPr lang="en-GB" dirty="0">
                <a:solidFill>
                  <a:schemeClr val="accent6"/>
                </a:solidFill>
                <a:latin typeface="+mn-lt"/>
              </a:rPr>
              <a:t>" folder on the USB stick</a:t>
            </a:r>
          </a:p>
          <a:p>
            <a:r>
              <a:rPr lang="en-GB" dirty="0">
                <a:solidFill>
                  <a:schemeClr val="accent6"/>
                </a:solidFill>
                <a:latin typeface="+mn-lt"/>
              </a:rPr>
              <a:t>Or follow normal Tatin installation instructions </a:t>
            </a:r>
          </a:p>
          <a:p>
            <a:pPr lvl="1"/>
            <a:r>
              <a:rPr lang="en-GB" dirty="0">
                <a:solidFill>
                  <a:schemeClr val="accent6"/>
                </a:solidFill>
                <a:latin typeface="+mn-lt"/>
              </a:rPr>
              <a:t>… and then use Tatin to install the package Cider</a:t>
            </a:r>
          </a:p>
          <a:p>
            <a:pPr lvl="1"/>
            <a:r>
              <a:rPr lang="en-GB" dirty="0">
                <a:solidFill>
                  <a:schemeClr val="accent6"/>
                </a:solidFill>
                <a:latin typeface="+mn-lt"/>
              </a:rPr>
              <a:t>(see the following slides)</a:t>
            </a:r>
            <a:endParaRPr lang="da-DK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07A77-8F56-D21F-EF56-AE5BB8FB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Installing</a:t>
            </a:r>
            <a:r>
              <a:rPr lang="da-DK" dirty="0"/>
              <a:t> Cider and </a:t>
            </a:r>
            <a:r>
              <a:rPr lang="da-DK" dirty="0" err="1"/>
              <a:t>Tatin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F2D9F-C514-0466-E55B-D461E0BD45A3}"/>
              </a:ext>
            </a:extLst>
          </p:cNvPr>
          <p:cNvSpPr txBox="1"/>
          <p:nvPr/>
        </p:nvSpPr>
        <p:spPr>
          <a:xfrm>
            <a:off x="706317" y="1809965"/>
            <a:ext cx="799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]</a:t>
            </a:r>
            <a:r>
              <a:rPr lang="en-GB" sz="1200" dirty="0" err="1">
                <a:latin typeface="APL385 Unicode" panose="020B0709000202000203" pitchFamily="49" charset="0"/>
              </a:rPr>
              <a:t>tools.activate</a:t>
            </a:r>
            <a:r>
              <a:rPr lang="en-GB" sz="1200" dirty="0">
                <a:latin typeface="APL385 Unicode" panose="020B0709000202000203" pitchFamily="49" charset="0"/>
              </a:rPr>
              <a:t> all</a:t>
            </a:r>
            <a:br>
              <a:rPr lang="en-GB" sz="1200" dirty="0">
                <a:solidFill>
                  <a:srgbClr val="000000"/>
                </a:solidFill>
                <a:latin typeface="APL385 Unicode" panose="020B0709000202000203" pitchFamily="49" charset="0"/>
              </a:rPr>
            </a:b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cmddir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set to: /home/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mkrom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/.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/dyalog.190U64.files/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SessionExtensions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CiderTatin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:</a:t>
            </a:r>
            <a:b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     /home/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mkrom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MyUCMDs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:/opt/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mdyalog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/19.0/64/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unicode</a:t>
            </a: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/SALT/spice</a:t>
            </a:r>
            <a:b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r>
              <a:rPr lang="en-GB" sz="1200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Now restart APL to complete activation.</a:t>
            </a:r>
            <a:endParaRPr lang="en-GB" sz="1200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A883000-D8E9-8FC4-EB01-4AFC77B0826E}"/>
              </a:ext>
            </a:extLst>
          </p:cNvPr>
          <p:cNvSpPr/>
          <p:nvPr/>
        </p:nvSpPr>
        <p:spPr>
          <a:xfrm>
            <a:off x="1325234" y="1120922"/>
            <a:ext cx="2149312" cy="17251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2900F-3B7A-3FFD-6227-068A12C0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Cleanup</a:t>
            </a:r>
            <a:r>
              <a:rPr lang="da-DK" dirty="0"/>
              <a:t> If </a:t>
            </a:r>
            <a:r>
              <a:rPr lang="da-DK" dirty="0" err="1"/>
              <a:t>Necessary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5AAB97C-9F78-1F77-F0D2-C8380953C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8" y="843971"/>
            <a:ext cx="740619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the following, replace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…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blabla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…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by whatever is appropriate, e.g.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APL 18.2 Unicode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APL-64 18.2 Unicode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APL-64 19.0 Unicode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 </a:t>
            </a:r>
            <a:r>
              <a:rPr kumimoji="0" lang="en-US" altLang="en-US" sz="11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mkrom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by your user 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Check for the existence of an existing installation: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]settings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cmddir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C:\Users\mkrom\Documents\…blabla…/StartupSession/CiderTatin;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C:\Users\mkrom\Documents\MyUCMDs;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C:\Program Files\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\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APL-64 19.0 Unicode\SALT\spice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chemeClr val="tx1"/>
                </a:solidFill>
                <a:latin typeface="+mn-lt"/>
              </a:rPr>
              <a:t>Remove existing installation: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]settings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cmddir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"~C:\Users\mkrom\Documents\…blabla…/StartupSession/CiderTatin"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(repeats old setting)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   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3 ⎕NDELETE 'C:\Users\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mkrom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\Documents\…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blabla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…/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StartupSession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CiderTatin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9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62784-90D9-6FE8-E863-9D4F749A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2299" cy="3242040"/>
          </a:xfrm>
        </p:spPr>
        <p:txBody>
          <a:bodyPr/>
          <a:lstStyle/>
          <a:p>
            <a:r>
              <a:rPr lang="da-DK" dirty="0"/>
              <a:t>From </a:t>
            </a:r>
            <a:r>
              <a:rPr lang="da-DK" dirty="0">
                <a:hlinkClick r:id="rId2"/>
              </a:rPr>
              <a:t>https://github.com/dyalog-training/2023-SA1</a:t>
            </a:r>
            <a:br>
              <a:rPr lang="da-DK" dirty="0"/>
            </a:br>
            <a:br>
              <a:rPr lang="da-DK" sz="1200" dirty="0"/>
            </a:br>
            <a:r>
              <a:rPr lang="da-DK" dirty="0"/>
              <a:t>       2023-SA1.pptx</a:t>
            </a:r>
            <a:br>
              <a:rPr lang="da-DK" dirty="0"/>
            </a:br>
            <a:endParaRPr lang="da-DK" dirty="0"/>
          </a:p>
          <a:p>
            <a:r>
              <a:rPr lang="da-DK" dirty="0" err="1"/>
              <a:t>Also</a:t>
            </a:r>
            <a:r>
              <a:rPr lang="da-DK" dirty="0"/>
              <a:t> on </a:t>
            </a:r>
            <a:r>
              <a:rPr lang="da-DK" dirty="0" err="1"/>
              <a:t>circulating</a:t>
            </a:r>
            <a:r>
              <a:rPr lang="da-DK" dirty="0"/>
              <a:t> USB </a:t>
            </a:r>
            <a:r>
              <a:rPr lang="da-DK" dirty="0" err="1"/>
              <a:t>stick</a:t>
            </a:r>
            <a:r>
              <a:rPr lang="da-DK" dirty="0"/>
              <a:t>:</a:t>
            </a:r>
            <a:br>
              <a:rPr lang="da-DK" dirty="0"/>
            </a:br>
            <a:br>
              <a:rPr lang="da-DK" sz="1050" dirty="0"/>
            </a:br>
            <a:r>
              <a:rPr lang="da-DK" dirty="0"/>
              <a:t>       2023-SA1.pptx</a:t>
            </a:r>
            <a:br>
              <a:rPr lang="da-DK" dirty="0"/>
            </a:br>
            <a:r>
              <a:rPr lang="da-DK" dirty="0"/>
              <a:t>       </a:t>
            </a:r>
            <a:r>
              <a:rPr lang="da-DK" dirty="0" err="1"/>
              <a:t>CiderTatin</a:t>
            </a:r>
            <a:r>
              <a:rPr lang="da-DK" dirty="0"/>
              <a:t>    folder (saves </a:t>
            </a:r>
            <a:r>
              <a:rPr lang="da-DK" dirty="0" err="1"/>
              <a:t>downloading</a:t>
            </a:r>
            <a:r>
              <a:rPr lang="da-DK" dirty="0"/>
              <a:t> &amp; </a:t>
            </a:r>
            <a:r>
              <a:rPr lang="da-DK" dirty="0" err="1"/>
              <a:t>installing</a:t>
            </a:r>
            <a:r>
              <a:rPr lang="da-DK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6CA11D-61AD-4198-8956-CD6CA004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Materials to Download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806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2900F-3B7A-3FFD-6227-068A12C0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Installing</a:t>
            </a:r>
            <a:r>
              <a:rPr lang="da-DK" dirty="0"/>
              <a:t> from USB "</a:t>
            </a:r>
            <a:r>
              <a:rPr lang="da-DK" dirty="0" err="1"/>
              <a:t>CiderTatin</a:t>
            </a:r>
            <a:r>
              <a:rPr lang="da-DK" dirty="0"/>
              <a:t>"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5AAB97C-9F78-1F77-F0D2-C8380953C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8" y="1474914"/>
            <a:ext cx="7746031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As before, replace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…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blabla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…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by whatever is appropriate, e.g.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APL 18.2 Unicode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APL-64 18.2 Unicode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APL-64 19.0 Unicode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 </a:t>
            </a:r>
            <a:r>
              <a:rPr kumimoji="0" lang="en-US" altLang="en-US" sz="11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mkrom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by your user 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Copy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CiderTatin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C:\Users\mkrom\Documents\…blabla…/SessionExtensions/CiderTatin</a:t>
            </a:r>
            <a:endParaRPr lang="en-US" altLang="en-US" sz="14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Tell UCMD system where to find it: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]settings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cmddir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"</a:t>
            </a:r>
            <a:r>
              <a:rPr lang="en-US" altLang="en-US" sz="1100" dirty="0">
                <a:solidFill>
                  <a:schemeClr val="tx1"/>
                </a:solidFill>
                <a:latin typeface="APL385 Unicode" panose="020B0709000202000203" pitchFamily="49" charset="0"/>
              </a:rPr>
              <a:t>,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C:\Users\mkrom\Documents\…blabla…/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</a:t>
            </a:r>
            <a:r>
              <a:rPr lang="en-US" altLang="en-US" sz="11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essionExtensions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/CiderTatin"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(repeats old setting)</a:t>
            </a:r>
          </a:p>
        </p:txBody>
      </p:sp>
    </p:spTree>
    <p:extLst>
      <p:ext uri="{BB962C8B-B14F-4D97-AF65-F5344CB8AC3E}">
        <p14:creationId xmlns:p14="http://schemas.microsoft.com/office/powerpoint/2010/main" val="369814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9139DA-A3B8-DA4A-F2A3-0664E37E604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B79B4-0593-EDA8-6219-BA4092A0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Normal </a:t>
            </a:r>
            <a:r>
              <a:rPr lang="da-DK" dirty="0" err="1"/>
              <a:t>Tatin</a:t>
            </a:r>
            <a:r>
              <a:rPr lang="da-DK" dirty="0"/>
              <a:t> Installation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46896-F713-AFAD-F103-F787B6DA5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953192"/>
            <a:ext cx="7072593" cy="438114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A46D391-C0DA-A722-A155-CDFA17545F93}"/>
              </a:ext>
            </a:extLst>
          </p:cNvPr>
          <p:cNvSpPr/>
          <p:nvPr/>
        </p:nvSpPr>
        <p:spPr>
          <a:xfrm>
            <a:off x="7167214" y="3143764"/>
            <a:ext cx="323682" cy="2209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5115D5A4-D238-1343-7949-1754B777E3F4}"/>
              </a:ext>
            </a:extLst>
          </p:cNvPr>
          <p:cNvSpPr/>
          <p:nvPr/>
        </p:nvSpPr>
        <p:spPr>
          <a:xfrm>
            <a:off x="7195333" y="2312019"/>
            <a:ext cx="323682" cy="2209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7B722-B18D-5520-EFCF-46202185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9909" cy="2563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B4D3CF-1EB6-861A-BD3F-42483CB1E328}"/>
              </a:ext>
            </a:extLst>
          </p:cNvPr>
          <p:cNvSpPr txBox="1"/>
          <p:nvPr/>
        </p:nvSpPr>
        <p:spPr>
          <a:xfrm>
            <a:off x="3289954" y="504092"/>
            <a:ext cx="8322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&amp; 19.0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6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DAF53-F73F-0C12-8CAB-5387A6B0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91" y="0"/>
            <a:ext cx="8121609" cy="51435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A48754A-FB76-4868-BC87-F9849D3EE20F}"/>
              </a:ext>
            </a:extLst>
          </p:cNvPr>
          <p:cNvSpPr/>
          <p:nvPr/>
        </p:nvSpPr>
        <p:spPr>
          <a:xfrm>
            <a:off x="2450968" y="3817855"/>
            <a:ext cx="414779" cy="311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5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046E40-6B92-6111-ACB0-C8D04F982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80" y="0"/>
            <a:ext cx="6240544" cy="273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EF55461-F7DF-59CF-FCE0-6D8B7D243989}"/>
              </a:ext>
            </a:extLst>
          </p:cNvPr>
          <p:cNvSpPr/>
          <p:nvPr/>
        </p:nvSpPr>
        <p:spPr>
          <a:xfrm flipH="1">
            <a:off x="6267876" y="1414583"/>
            <a:ext cx="377074" cy="311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84F52-01A0-1B79-377D-5B2480E6E236}"/>
              </a:ext>
            </a:extLst>
          </p:cNvPr>
          <p:cNvSpPr txBox="1"/>
          <p:nvPr/>
        </p:nvSpPr>
        <p:spPr>
          <a:xfrm>
            <a:off x="6644950" y="1385459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Copy</a:t>
            </a:r>
            <a:r>
              <a:rPr lang="da-DK" dirty="0"/>
              <a:t> &amp; </a:t>
            </a:r>
            <a:r>
              <a:rPr lang="da-DK" dirty="0" err="1"/>
              <a:t>Paste</a:t>
            </a:r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D73D836-1255-6B7F-91F5-B01A3748FFC4}"/>
              </a:ext>
            </a:extLst>
          </p:cNvPr>
          <p:cNvSpPr/>
          <p:nvPr/>
        </p:nvSpPr>
        <p:spPr>
          <a:xfrm>
            <a:off x="2450968" y="3817855"/>
            <a:ext cx="414779" cy="311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68181-1B10-764A-7FF1-8F492E31406D}"/>
              </a:ext>
            </a:extLst>
          </p:cNvPr>
          <p:cNvSpPr txBox="1"/>
          <p:nvPr/>
        </p:nvSpPr>
        <p:spPr>
          <a:xfrm>
            <a:off x="979435" y="375960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Resulting in…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9D11A-97F1-3D7A-28C0-491F13E7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508" y="2270503"/>
            <a:ext cx="7107810" cy="28729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81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53EAAB-6874-23BE-2B30-FA5D13589C79}"/>
              </a:ext>
            </a:extLst>
          </p:cNvPr>
          <p:cNvSpPr txBox="1"/>
          <p:nvPr/>
        </p:nvSpPr>
        <p:spPr>
          <a:xfrm>
            <a:off x="458823" y="3485370"/>
            <a:ext cx="8525091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br>
              <a:rPr lang="en-GB" sz="900" dirty="0">
                <a:latin typeface="APL385 Unicode" panose="020B0709000202000203" pitchFamily="49" charset="0"/>
              </a:rPr>
            </a:br>
            <a:r>
              <a:rPr lang="en-GB" sz="900" dirty="0">
                <a:latin typeface="APL385 Unicode" panose="020B0709000202000203" pitchFamily="49" charset="0"/>
              </a:rPr>
              <a:t>    ]settings </a:t>
            </a:r>
            <a:r>
              <a:rPr lang="en-GB" sz="900" dirty="0" err="1">
                <a:latin typeface="APL385 Unicode" panose="020B0709000202000203" pitchFamily="49" charset="0"/>
              </a:rPr>
              <a:t>cmddir</a:t>
            </a:r>
            <a:r>
              <a:rPr lang="en-GB" sz="900" dirty="0">
                <a:latin typeface="APL385 Unicode" panose="020B0709000202000203" pitchFamily="49" charset="0"/>
              </a:rPr>
              <a:t> ",C:\Users\</a:t>
            </a:r>
            <a:r>
              <a:rPr lang="en-GB" sz="900" dirty="0" err="1">
                <a:latin typeface="APL385 Unicode" panose="020B0709000202000203" pitchFamily="49" charset="0"/>
              </a:rPr>
              <a:t>mkrom</a:t>
            </a:r>
            <a:r>
              <a:rPr lang="en-GB" sz="900" dirty="0">
                <a:latin typeface="APL385 Unicode" panose="020B0709000202000203" pitchFamily="49" charset="0"/>
              </a:rPr>
              <a:t>\Documents\</a:t>
            </a:r>
            <a:r>
              <a:rPr lang="en-GB" sz="900" dirty="0" err="1">
                <a:latin typeface="APL385 Unicode" panose="020B0709000202000203" pitchFamily="49" charset="0"/>
              </a:rPr>
              <a:t>Dyalog</a:t>
            </a:r>
            <a:r>
              <a:rPr lang="en-GB" sz="900" dirty="0">
                <a:latin typeface="APL385 Unicode" panose="020B0709000202000203" pitchFamily="49" charset="0"/>
              </a:rPr>
              <a:t> APL-64 18.2 Unicode Files/</a:t>
            </a:r>
            <a:r>
              <a:rPr lang="en-GB" sz="900" dirty="0" err="1">
                <a:latin typeface="APL385 Unicode" panose="020B0709000202000203" pitchFamily="49" charset="0"/>
              </a:rPr>
              <a:t>SessionExtensions</a:t>
            </a:r>
            <a:r>
              <a:rPr lang="en-GB" sz="900" dirty="0">
                <a:latin typeface="APL385 Unicode" panose="020B0709000202000203" pitchFamily="49" charset="0"/>
              </a:rPr>
              <a:t>/</a:t>
            </a:r>
            <a:r>
              <a:rPr lang="en-GB" sz="900" dirty="0" err="1">
                <a:latin typeface="APL385 Unicode" panose="020B0709000202000203" pitchFamily="49" charset="0"/>
              </a:rPr>
              <a:t>CiderTatin</a:t>
            </a:r>
            <a:r>
              <a:rPr lang="en-GB" sz="900" dirty="0">
                <a:latin typeface="APL385 Unicode" panose="020B0709000202000203" pitchFamily="49" charset="0"/>
              </a:rPr>
              <a:t>" –permanent</a:t>
            </a:r>
          </a:p>
          <a:p>
            <a:r>
              <a:rPr lang="en-GB" sz="900" dirty="0">
                <a:latin typeface="APL385 Unicode" panose="020B0709000202000203" pitchFamily="49" charset="0"/>
              </a:rPr>
              <a:t>(displays previous setting)</a:t>
            </a:r>
            <a:br>
              <a:rPr lang="en-GB" sz="900" dirty="0">
                <a:latin typeface="APL385 Unicode" panose="020B0709000202000203" pitchFamily="49" charset="0"/>
              </a:rPr>
            </a:br>
            <a:br>
              <a:rPr lang="en-GB" sz="900" dirty="0">
                <a:latin typeface="APL385 Unicode" panose="020B0709000202000203" pitchFamily="49" charset="0"/>
              </a:rPr>
            </a:br>
            <a:r>
              <a:rPr lang="en-GB" sz="900" dirty="0">
                <a:latin typeface="APL385 Unicode" panose="020B0709000202000203" pitchFamily="49" charset="0"/>
              </a:rPr>
              <a:t>    </a:t>
            </a:r>
            <a:r>
              <a:rPr lang="fr-FR" sz="900" dirty="0">
                <a:latin typeface="APL385 Unicode" panose="020B0709000202000203" pitchFamily="49" charset="0"/>
              </a:rPr>
              <a:t>]</a:t>
            </a:r>
            <a:r>
              <a:rPr lang="fr-FR" sz="900" dirty="0" err="1">
                <a:latin typeface="APL385 Unicode" panose="020B0709000202000203" pitchFamily="49" charset="0"/>
              </a:rPr>
              <a:t>tatin.version</a:t>
            </a:r>
            <a:endParaRPr lang="fr-FR" sz="900" dirty="0">
              <a:latin typeface="APL385 Unicode" panose="020B0709000202000203" pitchFamily="49" charset="0"/>
            </a:endParaRPr>
          </a:p>
          <a:p>
            <a:r>
              <a:rPr lang="fr-FR" sz="900" dirty="0">
                <a:latin typeface="APL385 Unicode" panose="020B0709000202000203" pitchFamily="49" charset="0"/>
              </a:rPr>
              <a:t>Tatin  0.102.3+1685  2023-10-13 </a:t>
            </a:r>
            <a:endParaRPr lang="en-GB" sz="900" dirty="0">
              <a:latin typeface="APL385 Unicode" panose="020B0709000202000203" pitchFamily="49" charset="0"/>
            </a:endParaRPr>
          </a:p>
          <a:p>
            <a:endParaRPr lang="en-GB" sz="900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13B23A-B125-E5F0-55AF-542D0190D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190369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a-DK" sz="1800" dirty="0" err="1"/>
              <a:t>Replace</a:t>
            </a:r>
            <a:r>
              <a:rPr lang="da-DK" sz="1800" dirty="0"/>
              <a:t> </a:t>
            </a:r>
            <a:r>
              <a:rPr lang="da-DK" sz="1800" dirty="0" err="1"/>
              <a:t>mkrom</a:t>
            </a:r>
            <a:r>
              <a:rPr lang="da-DK" sz="1800" dirty="0"/>
              <a:t> with </a:t>
            </a:r>
            <a:r>
              <a:rPr lang="da-DK" sz="1800" dirty="0" err="1"/>
              <a:t>your</a:t>
            </a:r>
            <a:r>
              <a:rPr lang="da-DK" sz="1800" dirty="0"/>
              <a:t> user </a:t>
            </a:r>
            <a:r>
              <a:rPr lang="da-DK" sz="1800" dirty="0" err="1"/>
              <a:t>name</a:t>
            </a:r>
            <a:r>
              <a:rPr lang="da-DK" sz="1800" dirty="0"/>
              <a:t> (</a:t>
            </a:r>
            <a:r>
              <a:rPr lang="da-DK" sz="1800" dirty="0">
                <a:latin typeface="APL385 Unicode" panose="020B0709000202000203" pitchFamily="49" charset="0"/>
              </a:rPr>
              <a:t>⎕AN</a:t>
            </a:r>
            <a:r>
              <a:rPr lang="da-DK" sz="1800" dirty="0"/>
              <a:t>)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If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are</a:t>
            </a:r>
            <a:r>
              <a:rPr lang="da-DK" sz="1800" dirty="0"/>
              <a:t> not </a:t>
            </a:r>
            <a:r>
              <a:rPr lang="da-DK" sz="1800" dirty="0" err="1"/>
              <a:t>using</a:t>
            </a:r>
            <a:r>
              <a:rPr lang="da-DK" sz="1800" dirty="0"/>
              <a:t> 64 </a:t>
            </a:r>
            <a:r>
              <a:rPr lang="da-DK" sz="1800" dirty="0" err="1"/>
              <a:t>Unicode</a:t>
            </a:r>
            <a:endParaRPr lang="da-DK" sz="1800" dirty="0"/>
          </a:p>
          <a:p>
            <a:pPr lvl="1">
              <a:spcAft>
                <a:spcPts val="600"/>
              </a:spcAft>
            </a:pPr>
            <a:r>
              <a:rPr lang="da-DK" sz="1400" dirty="0" err="1"/>
              <a:t>Replace</a:t>
            </a:r>
            <a:r>
              <a:rPr lang="da-DK" sz="1400" dirty="0"/>
              <a:t> "</a:t>
            </a:r>
            <a:r>
              <a:rPr lang="da-DK" sz="1400" dirty="0" err="1"/>
              <a:t>Dyalog</a:t>
            </a:r>
            <a:r>
              <a:rPr lang="da-DK" sz="1400" dirty="0"/>
              <a:t> APL-64 </a:t>
            </a:r>
            <a:r>
              <a:rPr lang="da-DK" sz="1400" dirty="0" err="1"/>
              <a:t>Unicode</a:t>
            </a:r>
            <a:r>
              <a:rPr lang="da-DK" sz="1400" dirty="0"/>
              <a:t> Files" </a:t>
            </a:r>
            <a:r>
              <a:rPr lang="da-DK" sz="1400" dirty="0" err="1"/>
              <a:t>below</a:t>
            </a:r>
            <a:r>
              <a:rPr lang="da-DK" sz="1400" dirty="0"/>
              <a:t> with</a:t>
            </a:r>
          </a:p>
          <a:p>
            <a:pPr lvl="1">
              <a:spcAft>
                <a:spcPts val="600"/>
              </a:spcAft>
            </a:pPr>
            <a:r>
              <a:rPr lang="da-DK" sz="1400" dirty="0" err="1"/>
              <a:t>Dyalog</a:t>
            </a:r>
            <a:r>
              <a:rPr lang="da-DK" sz="1400" dirty="0"/>
              <a:t> APL[-64] 18.x [</a:t>
            </a:r>
            <a:r>
              <a:rPr lang="da-DK" sz="1400" dirty="0" err="1"/>
              <a:t>Unicode</a:t>
            </a:r>
            <a:r>
              <a:rPr lang="da-DK" sz="1400" dirty="0"/>
              <a:t>] Files</a:t>
            </a:r>
          </a:p>
          <a:p>
            <a:pPr>
              <a:spcAft>
                <a:spcPts val="600"/>
              </a:spcAft>
            </a:pPr>
            <a:r>
              <a:rPr lang="da-DK" sz="1700" dirty="0"/>
              <a:t>Under Linux or </a:t>
            </a:r>
            <a:r>
              <a:rPr lang="da-DK" sz="1700" dirty="0" err="1"/>
              <a:t>macOS</a:t>
            </a:r>
            <a:r>
              <a:rPr lang="da-DK" sz="1700" dirty="0"/>
              <a:t>, the folder </a:t>
            </a:r>
            <a:r>
              <a:rPr lang="da-DK" sz="1700" dirty="0" err="1"/>
              <a:t>name</a:t>
            </a:r>
            <a:r>
              <a:rPr lang="da-DK" sz="1700" dirty="0"/>
              <a:t> </a:t>
            </a:r>
            <a:r>
              <a:rPr lang="da-DK" sz="1700" dirty="0" err="1"/>
              <a:t>will</a:t>
            </a:r>
            <a:r>
              <a:rPr lang="da-DK" sz="1700" dirty="0"/>
              <a:t> </a:t>
            </a:r>
            <a:r>
              <a:rPr lang="da-DK" sz="1700" dirty="0" err="1"/>
              <a:t>be</a:t>
            </a:r>
            <a:endParaRPr lang="da-DK" sz="1700" dirty="0"/>
          </a:p>
          <a:p>
            <a:pPr lvl="1">
              <a:spcAft>
                <a:spcPts val="600"/>
              </a:spcAft>
            </a:pPr>
            <a:r>
              <a:rPr lang="da-DK" sz="1300" dirty="0"/>
              <a:t>/home/&lt;</a:t>
            </a:r>
            <a:r>
              <a:rPr lang="da-DK" sz="1300" dirty="0">
                <a:latin typeface="APL385 Unicode" panose="020B0709000202000203" pitchFamily="49" charset="0"/>
              </a:rPr>
              <a:t>⎕AN</a:t>
            </a:r>
            <a:r>
              <a:rPr lang="da-DK" sz="1300" dirty="0"/>
              <a:t>&gt;/</a:t>
            </a:r>
            <a:r>
              <a:rPr lang="da-DK" sz="1300" dirty="0" err="1"/>
              <a:t>dyalog</a:t>
            </a:r>
            <a:r>
              <a:rPr lang="da-DK" sz="1300" dirty="0"/>
              <a:t>.&lt;version&gt;U&lt;bit&gt;.files/</a:t>
            </a:r>
            <a:r>
              <a:rPr lang="da-DK" sz="1300" dirty="0" err="1"/>
              <a:t>SessionExtensions</a:t>
            </a:r>
            <a:r>
              <a:rPr lang="da-DK" sz="1300" dirty="0"/>
              <a:t>/</a:t>
            </a:r>
            <a:r>
              <a:rPr lang="da-DK" sz="1300" dirty="0" err="1"/>
              <a:t>CiderTatin</a:t>
            </a:r>
            <a:endParaRPr lang="da-DK" sz="1300" dirty="0"/>
          </a:p>
          <a:p>
            <a:pPr lvl="1">
              <a:spcAft>
                <a:spcPts val="600"/>
              </a:spcAft>
            </a:pPr>
            <a:endParaRPr lang="en-GB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B7A178-AD59-E5E6-7BD3-4855254B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783471" cy="685535"/>
          </a:xfrm>
        </p:spPr>
        <p:txBody>
          <a:bodyPr/>
          <a:lstStyle/>
          <a:p>
            <a:r>
              <a:rPr lang="da-DK" dirty="0"/>
              <a:t>Tell the UCMD system </a:t>
            </a:r>
            <a:r>
              <a:rPr lang="da-DK" dirty="0" err="1"/>
              <a:t>where</a:t>
            </a:r>
            <a:r>
              <a:rPr lang="da-DK" dirty="0"/>
              <a:t> to look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31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999D-9601-F83C-8B19-3F7D5743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02377" cy="685535"/>
          </a:xfrm>
        </p:spPr>
        <p:txBody>
          <a:bodyPr/>
          <a:lstStyle/>
          <a:p>
            <a:r>
              <a:rPr lang="da-DK" dirty="0" err="1"/>
              <a:t>Installing</a:t>
            </a:r>
            <a:r>
              <a:rPr lang="da-DK" dirty="0"/>
              <a:t> Cider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06BDE-34D9-0AEB-1BA3-846AD5227E39}"/>
              </a:ext>
            </a:extLst>
          </p:cNvPr>
          <p:cNvSpPr txBox="1"/>
          <p:nvPr/>
        </p:nvSpPr>
        <p:spPr>
          <a:xfrm>
            <a:off x="323528" y="1388712"/>
            <a:ext cx="827341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the following, replace </a:t>
            </a:r>
            <a:r>
              <a:rPr lang="en-GB" dirty="0">
                <a:latin typeface="APL385 Unicode" panose="020B0709000202000203" pitchFamily="49" charset="0"/>
              </a:rPr>
              <a:t>[Folder] </a:t>
            </a:r>
            <a:r>
              <a:rPr lang="en-GB" dirty="0"/>
              <a:t>with the name of the folder that Tatin</a:t>
            </a:r>
            <a:br>
              <a:rPr lang="en-GB" dirty="0"/>
            </a:br>
            <a:r>
              <a:rPr lang="en-GB" dirty="0"/>
              <a:t>was installed into. Probably something like:</a:t>
            </a:r>
          </a:p>
          <a:p>
            <a:endParaRPr lang="en-GB" sz="1800" dirty="0">
              <a:latin typeface="APL385 Unicode" panose="020B0709000202000203" pitchFamily="49" charset="0"/>
            </a:endParaRPr>
          </a:p>
          <a:p>
            <a:r>
              <a:rPr lang="en-GB" sz="1200" dirty="0">
                <a:latin typeface="APL385 Unicode" panose="020B0709000202000203" pitchFamily="49" charset="0"/>
              </a:rPr>
              <a:t> C:\Users\mkrom\Documents\Dyalog APL-64 18.2 Unicode Files/</a:t>
            </a:r>
            <a:r>
              <a:rPr lang="en-GB" sz="1200" dirty="0" err="1">
                <a:latin typeface="APL385 Unicode" panose="020B0709000202000203" pitchFamily="49" charset="0"/>
              </a:rPr>
              <a:t>SessionExtensions</a:t>
            </a:r>
            <a:r>
              <a:rPr lang="en-GB" sz="1200" dirty="0">
                <a:latin typeface="APL385 Unicode" panose="020B0709000202000203" pitchFamily="49" charset="0"/>
              </a:rPr>
              <a:t>/</a:t>
            </a:r>
            <a:r>
              <a:rPr lang="en-GB" sz="1200" dirty="0" err="1">
                <a:latin typeface="APL385 Unicode" panose="020B0709000202000203" pitchFamily="49" charset="0"/>
              </a:rPr>
              <a:t>CiderTatin</a:t>
            </a:r>
            <a:endParaRPr lang="en-GB" sz="1200" dirty="0"/>
          </a:p>
          <a:p>
            <a:endParaRPr lang="en-GB" dirty="0"/>
          </a:p>
          <a:p>
            <a:r>
              <a:rPr lang="en-GB" sz="1200" dirty="0">
                <a:latin typeface="APL385 Unicode" panose="020B0709000202000203" pitchFamily="49" charset="0"/>
              </a:rPr>
              <a:t>       ]</a:t>
            </a:r>
            <a:r>
              <a:rPr lang="en-GB" sz="1200" dirty="0" err="1">
                <a:latin typeface="APL385 Unicode" panose="020B0709000202000203" pitchFamily="49" charset="0"/>
              </a:rPr>
              <a:t>tatin.installPackages</a:t>
            </a:r>
            <a:r>
              <a:rPr lang="en-GB" sz="1200" dirty="0">
                <a:latin typeface="APL385 Unicode" panose="020B0709000202000203" pitchFamily="49" charset="0"/>
              </a:rPr>
              <a:t> Cider "[Folder]/Cider" 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Sure you want to create and install into [Folder]/Cider ? (Y/n) y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Installed into </a:t>
            </a:r>
            <a:r>
              <a:rPr lang="en-GB" sz="1200" dirty="0" err="1">
                <a:latin typeface="APL385 Unicode" panose="020B0709000202000203" pitchFamily="49" charset="0"/>
              </a:rPr>
              <a:t>blabla</a:t>
            </a:r>
            <a:r>
              <a:rPr lang="en-GB" sz="1200" dirty="0">
                <a:latin typeface="APL385 Unicode" panose="020B0709000202000203" pitchFamily="49" charset="0"/>
              </a:rPr>
              <a:t>/</a:t>
            </a:r>
            <a:r>
              <a:rPr lang="en-GB" sz="1200" dirty="0" err="1">
                <a:latin typeface="APL385 Unicode" panose="020B0709000202000203" pitchFamily="49" charset="0"/>
              </a:rPr>
              <a:t>CiderTatin</a:t>
            </a:r>
            <a:r>
              <a:rPr lang="en-GB" sz="1200" dirty="0">
                <a:latin typeface="APL385 Unicode" panose="020B0709000202000203" pitchFamily="49" charset="0"/>
              </a:rPr>
              <a:t>/Cider: 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 aplteam-Cider-0.37.4   </a:t>
            </a:r>
          </a:p>
        </p:txBody>
      </p:sp>
    </p:spTree>
    <p:extLst>
      <p:ext uri="{BB962C8B-B14F-4D97-AF65-F5344CB8AC3E}">
        <p14:creationId xmlns:p14="http://schemas.microsoft.com/office/powerpoint/2010/main" val="59102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1A30E-F2C0-AC8F-D00E-B3214C593F2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5398-0933-4519-EC83-93B10C843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instructions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Cider and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as user </a:t>
            </a:r>
            <a:r>
              <a:rPr lang="da-DK" dirty="0" err="1"/>
              <a:t>commands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APIs</a:t>
            </a:r>
            <a:r>
              <a:rPr lang="da-DK" dirty="0"/>
              <a:t> (</a:t>
            </a:r>
            <a:r>
              <a:rPr lang="da-DK" dirty="0">
                <a:latin typeface="APL385 Unicode" panose="020B0709000202000203" pitchFamily="49" charset="0"/>
              </a:rPr>
              <a:t>⎕</a:t>
            </a:r>
            <a:r>
              <a:rPr lang="da-DK" dirty="0" err="1">
                <a:latin typeface="APL385 Unicode" panose="020B0709000202000203" pitchFamily="49" charset="0"/>
              </a:rPr>
              <a:t>SE</a:t>
            </a:r>
            <a:r>
              <a:rPr lang="da-DK" dirty="0" err="1"/>
              <a:t>.</a:t>
            </a:r>
            <a:r>
              <a:rPr lang="da-DK" dirty="0" err="1">
                <a:latin typeface="APL385 Unicode" panose="020B0709000202000203" pitchFamily="49" charset="0"/>
              </a:rPr>
              <a:t>Tatin</a:t>
            </a:r>
            <a:r>
              <a:rPr lang="da-DK" dirty="0"/>
              <a:t> and </a:t>
            </a:r>
            <a:r>
              <a:rPr lang="da-DK" dirty="0">
                <a:latin typeface="APL385 Unicode" panose="020B0709000202000203" pitchFamily="49" charset="0"/>
              </a:rPr>
              <a:t>⎕</a:t>
            </a:r>
            <a:r>
              <a:rPr lang="da-DK" dirty="0" err="1">
                <a:latin typeface="APL385 Unicode" panose="020B0709000202000203" pitchFamily="49" charset="0"/>
              </a:rPr>
              <a:t>SE.Cider</a:t>
            </a:r>
            <a:r>
              <a:rPr lang="da-DK" dirty="0"/>
              <a:t>)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available</a:t>
            </a:r>
            <a:r>
              <a:rPr lang="da-DK" dirty="0"/>
              <a:t> </a:t>
            </a:r>
            <a:r>
              <a:rPr lang="da-DK" dirty="0" err="1"/>
              <a:t>until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call</a:t>
            </a:r>
            <a:r>
              <a:rPr lang="da-DK" dirty="0"/>
              <a:t> to a user </a:t>
            </a:r>
            <a:r>
              <a:rPr lang="da-DK" dirty="0" err="1"/>
              <a:t>command</a:t>
            </a:r>
            <a:r>
              <a:rPr lang="da-DK" dirty="0"/>
              <a:t>.</a:t>
            </a:r>
          </a:p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materialise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 with </a:t>
            </a:r>
            <a:r>
              <a:rPr lang="da-DK" dirty="0" err="1"/>
              <a:t>e.g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	⎕SE.UCMD '</a:t>
            </a:r>
            <a:r>
              <a:rPr lang="da-DK" dirty="0" err="1">
                <a:latin typeface="APL385 Unicode" panose="020B0709000202000203" pitchFamily="49" charset="0"/>
              </a:rPr>
              <a:t>Cider.Version</a:t>
            </a:r>
            <a:r>
              <a:rPr lang="da-DK" dirty="0">
                <a:latin typeface="APL385 Unicode" panose="020B0709000202000203" pitchFamily="49" charset="0"/>
              </a:rPr>
              <a:t>'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C525D2-A6D6-EB26-8CCA-5947AA5D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316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3DF59-093A-4667-5C3C-081C0196BE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5823-BBC9-593C-3C69-12FB8B2E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334073" cy="3242040"/>
          </a:xfrm>
        </p:spPr>
        <p:txBody>
          <a:bodyPr>
            <a:normAutofit/>
          </a:bodyPr>
          <a:lstStyle/>
          <a:p>
            <a:r>
              <a:rPr lang="da-DK" sz="2000" dirty="0" err="1"/>
              <a:t>NuGet</a:t>
            </a:r>
            <a:r>
              <a:rPr lang="da-DK" sz="2000" dirty="0"/>
              <a:t> is the .NET </a:t>
            </a:r>
            <a:br>
              <a:rPr lang="da-DK" sz="2000" dirty="0"/>
            </a:br>
            <a:r>
              <a:rPr lang="da-DK" sz="2000" dirty="0" err="1"/>
              <a:t>package</a:t>
            </a:r>
            <a:r>
              <a:rPr lang="da-DK" sz="2000" dirty="0"/>
              <a:t> manager</a:t>
            </a:r>
          </a:p>
          <a:p>
            <a:r>
              <a:rPr lang="da-DK" sz="2000" dirty="0"/>
              <a:t>To </a:t>
            </a:r>
            <a:r>
              <a:rPr lang="da-DK" sz="2000" dirty="0" err="1"/>
              <a:t>use</a:t>
            </a:r>
            <a:r>
              <a:rPr lang="da-DK" sz="2000" dirty="0"/>
              <a:t> </a:t>
            </a:r>
            <a:r>
              <a:rPr lang="da-DK" sz="2000" dirty="0" err="1"/>
              <a:t>NuGet</a:t>
            </a:r>
            <a:r>
              <a:rPr lang="da-DK" sz="2000" dirty="0"/>
              <a:t> </a:t>
            </a:r>
            <a:r>
              <a:rPr lang="da-DK" sz="2000" dirty="0" err="1"/>
              <a:t>packages</a:t>
            </a:r>
            <a:r>
              <a:rPr lang="da-DK" sz="2000" dirty="0"/>
              <a:t> with </a:t>
            </a:r>
            <a:r>
              <a:rPr lang="da-DK" sz="2000" dirty="0" err="1"/>
              <a:t>Dyalog</a:t>
            </a:r>
            <a:r>
              <a:rPr lang="da-DK" sz="2000" dirty="0"/>
              <a:t> APL, </a:t>
            </a:r>
            <a:r>
              <a:rPr lang="da-DK" sz="2000" dirty="0" err="1"/>
              <a:t>you</a:t>
            </a:r>
            <a:br>
              <a:rPr lang="da-DK" sz="2000" dirty="0"/>
            </a:br>
            <a:r>
              <a:rPr lang="da-DK" sz="2000" dirty="0" err="1"/>
              <a:t>need</a:t>
            </a:r>
            <a:r>
              <a:rPr lang="da-DK" sz="2000" dirty="0"/>
              <a:t> .NET 6.0 or </a:t>
            </a:r>
            <a:r>
              <a:rPr lang="da-DK" sz="2000" dirty="0" err="1"/>
              <a:t>later</a:t>
            </a:r>
            <a:endParaRPr lang="da-DK" sz="2000" dirty="0"/>
          </a:p>
          <a:p>
            <a:r>
              <a:rPr lang="da-DK" sz="2000" dirty="0"/>
              <a:t>(</a:t>
            </a:r>
            <a:r>
              <a:rPr lang="da-DK" sz="2000" dirty="0" err="1"/>
              <a:t>we</a:t>
            </a:r>
            <a:r>
              <a:rPr lang="da-DK" sz="2000" dirty="0"/>
              <a:t> </a:t>
            </a:r>
            <a:r>
              <a:rPr lang="da-DK" sz="2000" dirty="0" err="1"/>
              <a:t>may</a:t>
            </a:r>
            <a:r>
              <a:rPr lang="da-DK" sz="2000" dirty="0"/>
              <a:t> </a:t>
            </a:r>
            <a:r>
              <a:rPr lang="da-DK" sz="2000" dirty="0" err="1"/>
              <a:t>add</a:t>
            </a:r>
            <a:r>
              <a:rPr lang="da-DK" sz="2000" dirty="0"/>
              <a:t> support for 4.0 / "Framework" </a:t>
            </a:r>
            <a:r>
              <a:rPr lang="da-DK" sz="2000" dirty="0" err="1"/>
              <a:t>later</a:t>
            </a:r>
            <a:r>
              <a:rPr lang="da-DK" sz="2000" dirty="0"/>
              <a:t>)</a:t>
            </a:r>
          </a:p>
          <a:p>
            <a:endParaRPr lang="en-GB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A6D1E-658D-3773-1EEA-FF5E548B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426FB-FB0F-4CF6-1FFC-090AC9A0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71" y="439708"/>
            <a:ext cx="5324030" cy="4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76336" cy="3242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As .NET </a:t>
            </a:r>
            <a:r>
              <a:rPr lang="da-DK" sz="1800" dirty="0" err="1"/>
              <a:t>celebrates</a:t>
            </a:r>
            <a:r>
              <a:rPr lang="da-DK" sz="1800" dirty="0"/>
              <a:t> 20 </a:t>
            </a:r>
            <a:r>
              <a:rPr lang="da-DK" sz="1800" dirty="0" err="1"/>
              <a:t>years</a:t>
            </a:r>
            <a:r>
              <a:rPr lang="da-DK" sz="1800" dirty="0"/>
              <a:t> of </a:t>
            </a:r>
            <a:r>
              <a:rPr lang="da-DK" sz="1800" dirty="0" err="1"/>
              <a:t>existence</a:t>
            </a:r>
            <a:r>
              <a:rPr lang="da-DK" sz="1800" dirty="0"/>
              <a:t>, Microsoft is </a:t>
            </a:r>
            <a:r>
              <a:rPr lang="da-DK" sz="1800" dirty="0" err="1"/>
              <a:t>moving</a:t>
            </a:r>
            <a:r>
              <a:rPr lang="da-DK" sz="1800" dirty="0"/>
              <a:t> to the new open source, cross-platform .NET.</a:t>
            </a:r>
            <a:br>
              <a:rPr lang="da-DK" sz="1800" dirty="0"/>
            </a:br>
            <a:br>
              <a:rPr lang="da-DK" sz="3000" dirty="0"/>
            </a:br>
            <a:br>
              <a:rPr lang="da-DK" sz="1800" dirty="0"/>
            </a:b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Dyalog v18.0 </a:t>
            </a:r>
            <a:r>
              <a:rPr lang="da-DK" sz="1800" dirty="0" err="1"/>
              <a:t>added</a:t>
            </a:r>
            <a:r>
              <a:rPr lang="da-DK" sz="1800" dirty="0"/>
              <a:t> a bridge to .NET 3, to </a:t>
            </a:r>
            <a:r>
              <a:rPr lang="da-DK" sz="1800" dirty="0" err="1"/>
              <a:t>complement</a:t>
            </a:r>
            <a:r>
              <a:rPr lang="da-DK" sz="1800" dirty="0"/>
              <a:t> the 20 </a:t>
            </a:r>
            <a:r>
              <a:rPr lang="da-DK" sz="1800" dirty="0" err="1"/>
              <a:t>year</a:t>
            </a:r>
            <a:r>
              <a:rPr lang="da-DK" sz="1800" dirty="0"/>
              <a:t> old bridge to the .NET framework.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v18.2 </a:t>
            </a:r>
            <a:r>
              <a:rPr lang="da-DK" sz="1800" dirty="0" err="1"/>
              <a:t>was</a:t>
            </a:r>
            <a:r>
              <a:rPr lang="da-DK" sz="1800" dirty="0"/>
              <a:t> </a:t>
            </a:r>
            <a:r>
              <a:rPr lang="da-DK" sz="1800" dirty="0" err="1"/>
              <a:t>tested</a:t>
            </a:r>
            <a:r>
              <a:rPr lang="da-DK" sz="1800" dirty="0"/>
              <a:t> with 3.1 ("Core") but </a:t>
            </a:r>
            <a:r>
              <a:rPr lang="da-DK" sz="1800" dirty="0" err="1"/>
              <a:t>works</a:t>
            </a:r>
            <a:r>
              <a:rPr lang="da-DK" sz="1800" dirty="0"/>
              <a:t> with 5.0 and </a:t>
            </a:r>
            <a:r>
              <a:rPr lang="da-DK" sz="1800" dirty="0" err="1"/>
              <a:t>later</a:t>
            </a: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v19.0 </a:t>
            </a:r>
            <a:r>
              <a:rPr lang="da-DK" sz="1800" dirty="0" err="1"/>
              <a:t>targets</a:t>
            </a:r>
            <a:r>
              <a:rPr lang="da-DK" sz="1800" dirty="0"/>
              <a:t> 8.0 (Long Term Support version due on </a:t>
            </a:r>
            <a:r>
              <a:rPr lang="da-DK" sz="1800" dirty="0" err="1"/>
              <a:t>Nov</a:t>
            </a:r>
            <a:r>
              <a:rPr lang="da-DK" sz="1800" dirty="0"/>
              <a:t> 8th 2023)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[Microsoft].NET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History</a:t>
            </a:r>
            <a:endParaRPr lang="LID4096" sz="36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168979E-B26C-21F3-4029-0D4EDF742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52936"/>
              </p:ext>
            </p:extLst>
          </p:nvPr>
        </p:nvGraphicFramePr>
        <p:xfrm>
          <a:off x="870857" y="1891617"/>
          <a:ext cx="787633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8">
                  <a:extLst>
                    <a:ext uri="{9D8B030D-6E8A-4147-A177-3AD203B41FA5}">
                      <a16:colId xmlns:a16="http://schemas.microsoft.com/office/drawing/2014/main" val="452321833"/>
                    </a:ext>
                  </a:extLst>
                </a:gridCol>
                <a:gridCol w="2282456">
                  <a:extLst>
                    <a:ext uri="{9D8B030D-6E8A-4147-A177-3AD203B41FA5}">
                      <a16:colId xmlns:a16="http://schemas.microsoft.com/office/drawing/2014/main" val="1106303492"/>
                    </a:ext>
                  </a:extLst>
                </a:gridCol>
                <a:gridCol w="3395472">
                  <a:extLst>
                    <a:ext uri="{9D8B030D-6E8A-4147-A177-3AD203B41FA5}">
                      <a16:colId xmlns:a16="http://schemas.microsoft.com/office/drawing/2014/main" val="3658462447"/>
                    </a:ext>
                  </a:extLst>
                </a:gridCol>
              </a:tblGrid>
              <a:tr h="302900">
                <a:tc>
                  <a:txBody>
                    <a:bodyPr/>
                    <a:lstStyle/>
                    <a:p>
                      <a:r>
                        <a:rPr lang="da-DK" sz="1400" dirty="0" err="1"/>
                        <a:t>Name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Platforms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Version </a:t>
                      </a:r>
                      <a:r>
                        <a:rPr lang="da-DK" sz="1400" dirty="0" err="1"/>
                        <a:t>Numbers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99550"/>
                  </a:ext>
                </a:extLst>
              </a:tr>
              <a:tr h="283700">
                <a:tc>
                  <a:txBody>
                    <a:bodyPr/>
                    <a:lstStyle/>
                    <a:p>
                      <a:r>
                        <a:rPr lang="da-DK" sz="1400" dirty="0"/>
                        <a:t>Microsoft.NET Framework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1 2    4.0  (aka "4.8" …)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118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r>
                        <a:rPr lang="da-DK" sz="1400" dirty="0"/>
                        <a:t>".NET Core"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 Linux </a:t>
                      </a:r>
                      <a:r>
                        <a:rPr lang="da-DK" sz="1400" dirty="0" err="1">
                          <a:latin typeface="APL385 Unicode" panose="020B0709000202000203" pitchFamily="49" charset="0"/>
                        </a:rPr>
                        <a:t>macOS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    3.0 3.1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19318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r>
                        <a:rPr lang="da-DK" sz="1400" dirty="0"/>
                        <a:t>                               ".NET"       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 Linux </a:t>
                      </a:r>
                      <a:r>
                        <a:rPr lang="da-DK" sz="1400" dirty="0" err="1">
                          <a:latin typeface="APL385 Unicode" panose="020B0709000202000203" pitchFamily="49" charset="0"/>
                        </a:rPr>
                        <a:t>macOS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               5.0 6.0 7.0 8.0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74902"/>
                  </a:ext>
                </a:extLst>
              </a:tr>
            </a:tbl>
          </a:graphicData>
        </a:graphic>
      </p:graphicFrame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A0E4716-487E-36E5-CF9D-F245EF3F9A33}"/>
              </a:ext>
            </a:extLst>
          </p:cNvPr>
          <p:cNvCxnSpPr/>
          <p:nvPr/>
        </p:nvCxnSpPr>
        <p:spPr>
          <a:xfrm>
            <a:off x="1942214" y="2665227"/>
            <a:ext cx="304800" cy="28353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25B6281-C794-7516-E404-442A6049BD42}"/>
              </a:ext>
            </a:extLst>
          </p:cNvPr>
          <p:cNvCxnSpPr/>
          <p:nvPr/>
        </p:nvCxnSpPr>
        <p:spPr>
          <a:xfrm>
            <a:off x="6673703" y="2665227"/>
            <a:ext cx="304800" cy="28353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788505"/>
            <a:ext cx="7005527" cy="685535"/>
          </a:xfrm>
        </p:spPr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 err="1"/>
              <a:t>Making</a:t>
            </a:r>
            <a:r>
              <a:rPr lang="da-DK" dirty="0"/>
              <a:t> APL more </a:t>
            </a:r>
            <a:r>
              <a:rPr lang="da-DK" dirty="0" err="1"/>
              <a:t>enjoyable</a:t>
            </a:r>
            <a:endParaRPr lang="LID4096" dirty="0"/>
          </a:p>
        </p:txBody>
      </p:sp>
      <p:pic>
        <p:nvPicPr>
          <p:cNvPr id="2052" name="Picture 4" descr="Tarte Tatin - Lækker opskrift på Fransk æbletærte - Vielskermad.dk">
            <a:extLst>
              <a:ext uri="{FF2B5EF4-FFF2-40B4-BE49-F238E27FC236}">
                <a16:creationId xmlns:a16="http://schemas.microsoft.com/office/drawing/2014/main" id="{BB5CD152-2152-8081-A901-980100C8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11762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0B8D5E5-ADC4-567C-CFE3-7A6DD9C4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38" y="1911761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L logo - APL Wiki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9" y="1911761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322962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6978638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57304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C49204-D73F-8308-3BFA-9C81E9E609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7E774-CA44-2A69-E439-DC52F7192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Microsoft Windows is </a:t>
            </a:r>
            <a:r>
              <a:rPr lang="da-DK" dirty="0" err="1"/>
              <a:t>shipped</a:t>
            </a:r>
            <a:r>
              <a:rPr lang="da-DK" dirty="0"/>
              <a:t> with the </a:t>
            </a:r>
            <a:r>
              <a:rPr lang="da-DK" dirty="0" err="1"/>
              <a:t>DotNet</a:t>
            </a:r>
            <a:r>
              <a:rPr lang="da-DK" dirty="0"/>
              <a:t> Framework (version 4.8) </a:t>
            </a:r>
            <a:r>
              <a:rPr lang="da-DK" dirty="0" err="1"/>
              <a:t>installed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.NET 6-8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installed</a:t>
            </a:r>
            <a:r>
              <a:rPr lang="da-DK" dirty="0"/>
              <a:t> </a:t>
            </a:r>
            <a:r>
              <a:rPr lang="da-DK" dirty="0" err="1"/>
              <a:t>separately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Current</a:t>
            </a:r>
            <a:r>
              <a:rPr lang="da-DK" dirty="0"/>
              <a:t> support for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.NET 6.0 or </a:t>
            </a:r>
            <a:r>
              <a:rPr lang="da-DK" dirty="0" err="1"/>
              <a:t>later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Version 18.2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shipped</a:t>
            </a:r>
            <a:r>
              <a:rPr lang="da-DK" dirty="0"/>
              <a:t> </a:t>
            </a:r>
            <a:r>
              <a:rPr lang="da-DK" dirty="0" err="1"/>
              <a:t>configured</a:t>
            </a:r>
            <a:r>
              <a:rPr lang="da-DK" dirty="0"/>
              <a:t> for .NET 3.1, but </a:t>
            </a:r>
            <a:r>
              <a:rPr lang="da-DK" dirty="0" err="1"/>
              <a:t>seems</a:t>
            </a:r>
            <a:r>
              <a:rPr lang="da-DK" dirty="0"/>
              <a:t> to </a:t>
            </a:r>
            <a:r>
              <a:rPr lang="da-DK" dirty="0" err="1"/>
              <a:t>work</a:t>
            </a:r>
            <a:r>
              <a:rPr lang="da-DK" dirty="0"/>
              <a:t> fine with 6.0-8.0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The v19.0 .NET bridge is </a:t>
            </a:r>
            <a:r>
              <a:rPr lang="da-DK" dirty="0" err="1"/>
              <a:t>significantly</a:t>
            </a:r>
            <a:r>
              <a:rPr lang="da-DK" dirty="0"/>
              <a:t> more </a:t>
            </a:r>
            <a:r>
              <a:rPr lang="da-DK" dirty="0" err="1"/>
              <a:t>mature</a:t>
            </a:r>
            <a:r>
              <a:rPr lang="da-DK" dirty="0"/>
              <a:t> (stable/</a:t>
            </a:r>
            <a:r>
              <a:rPr lang="da-DK" dirty="0" err="1"/>
              <a:t>complete</a:t>
            </a:r>
            <a:r>
              <a:rPr lang="da-DK" dirty="0"/>
              <a:t>) </a:t>
            </a:r>
            <a:r>
              <a:rPr lang="da-DK" dirty="0" err="1"/>
              <a:t>than</a:t>
            </a:r>
            <a:r>
              <a:rPr lang="da-DK" dirty="0"/>
              <a:t> 18.2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32D428-8CBE-2D1E-6F9A-AA9070D3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Installing</a:t>
            </a:r>
            <a:r>
              <a:rPr lang="da-DK" dirty="0"/>
              <a:t> .NET</a:t>
            </a:r>
            <a:endParaRPr lang="en-GB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CA62580-E0B4-BA97-3883-1DDF91D3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25" y="4785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96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F7D049-2399-16C3-73FC-A1381C75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Verify</a:t>
            </a:r>
            <a:r>
              <a:rPr lang="da-DK" dirty="0"/>
              <a:t> the Installation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A417F-FF0C-B853-4F66-A22F898C0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5" y="1286634"/>
            <a:ext cx="3126954" cy="962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42257-B45A-E839-5302-4A2336038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5" y="2561285"/>
            <a:ext cx="6436222" cy="1743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F861B-B819-F282-586A-60DE5E475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4" y="0"/>
            <a:ext cx="74880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7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542790-30A3-5DCB-AE21-E3524BB45F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5047D-35C8-8525-D37E-C2373F6B7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741AFD-E050-37AE-8C9C-E4A2E1AB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3A9E8-C6F2-0045-3BCE-C61BFC109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130" y="0"/>
            <a:ext cx="7403247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8A272C-4D68-88EE-9A90-C5637F518DEA}"/>
              </a:ext>
            </a:extLst>
          </p:cNvPr>
          <p:cNvSpPr/>
          <p:nvPr/>
        </p:nvSpPr>
        <p:spPr>
          <a:xfrm>
            <a:off x="1278542" y="4563908"/>
            <a:ext cx="1084332" cy="372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DE12C-FA72-BB0A-756C-48FE225B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48886" cy="3242040"/>
          </a:xfrm>
        </p:spPr>
        <p:txBody>
          <a:bodyPr/>
          <a:lstStyle/>
          <a:p>
            <a:r>
              <a:rPr lang="da-DK" dirty="0"/>
              <a:t>…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 </a:t>
            </a:r>
            <a:r>
              <a:rPr lang="da-DK" dirty="0" err="1"/>
              <a:t>later</a:t>
            </a:r>
            <a:r>
              <a:rPr lang="da-DK" dirty="0"/>
              <a:t> …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BFFAF-A200-05EB-0B87-8D600523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Configure</a:t>
            </a:r>
            <a:r>
              <a:rPr lang="da-DK" dirty="0"/>
              <a:t> APL to </a:t>
            </a:r>
            <a:r>
              <a:rPr lang="da-DK" dirty="0" err="1"/>
              <a:t>use</a:t>
            </a:r>
            <a:r>
              <a:rPr lang="da-DK" dirty="0"/>
              <a:t> 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0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EA7C704-1FE6-F09C-428F-7D267703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72" y="1353769"/>
            <a:ext cx="7657524" cy="22414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2495E5-CE94-5BE1-6969-4D47E5FC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Pick</a:t>
            </a:r>
            <a:r>
              <a:rPr lang="da-DK" dirty="0"/>
              <a:t> an </a:t>
            </a:r>
            <a:r>
              <a:rPr lang="da-DK" dirty="0" err="1"/>
              <a:t>Installed</a:t>
            </a:r>
            <a:r>
              <a:rPr lang="da-DK" dirty="0"/>
              <a:t> .NET Runtime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53B9DC-F02D-A753-89B6-DA46336F272B}"/>
              </a:ext>
            </a:extLst>
          </p:cNvPr>
          <p:cNvSpPr/>
          <p:nvPr/>
        </p:nvSpPr>
        <p:spPr>
          <a:xfrm>
            <a:off x="1417873" y="2256468"/>
            <a:ext cx="1484353" cy="436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D6589AD-CA95-98AC-508B-002AA64BF008}"/>
              </a:ext>
            </a:extLst>
          </p:cNvPr>
          <p:cNvSpPr/>
          <p:nvPr/>
        </p:nvSpPr>
        <p:spPr>
          <a:xfrm flipH="1">
            <a:off x="1092724" y="2399606"/>
            <a:ext cx="256872" cy="1721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B9B355-81E8-7E04-D0F8-6383092CABE2}"/>
              </a:ext>
            </a:extLst>
          </p:cNvPr>
          <p:cNvSpPr txBox="1"/>
          <p:nvPr/>
        </p:nvSpPr>
        <p:spPr>
          <a:xfrm>
            <a:off x="190852" y="2182083"/>
            <a:ext cx="102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/>
              <a:t>Pick</a:t>
            </a:r>
            <a:r>
              <a:rPr lang="da-DK" sz="1600" dirty="0"/>
              <a:t> </a:t>
            </a:r>
            <a:r>
              <a:rPr lang="da-DK" sz="1600" dirty="0" err="1"/>
              <a:t>one</a:t>
            </a:r>
            <a:br>
              <a:rPr lang="da-DK" sz="1600" dirty="0"/>
            </a:br>
            <a:r>
              <a:rPr lang="da-DK" sz="1600" dirty="0"/>
              <a:t>of </a:t>
            </a:r>
            <a:r>
              <a:rPr lang="da-DK" sz="1600" dirty="0" err="1"/>
              <a:t>these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02078-4048-3956-0ACC-5CDAB7B5AA64}"/>
              </a:ext>
            </a:extLst>
          </p:cNvPr>
          <p:cNvSpPr txBox="1"/>
          <p:nvPr/>
        </p:nvSpPr>
        <p:spPr>
          <a:xfrm>
            <a:off x="1908313" y="3861859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(Even Microsoft </a:t>
            </a:r>
            <a:r>
              <a:rPr lang="da-DK" dirty="0" err="1"/>
              <a:t>sometimes</a:t>
            </a:r>
            <a:r>
              <a:rPr lang="da-DK" dirty="0"/>
              <a:t> still </a:t>
            </a:r>
            <a:r>
              <a:rPr lang="da-DK" dirty="0" err="1"/>
              <a:t>calls</a:t>
            </a:r>
            <a:r>
              <a:rPr lang="da-DK" dirty="0"/>
              <a:t> it "Core" </a:t>
            </a:r>
            <a:r>
              <a:rPr lang="da-DK" dirty="0">
                <a:sym typeface="Wingdings" panose="05000000000000000000" pitchFamily="2" charset="2"/>
              </a:rPr>
              <a:t>)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2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6976-A64B-11A8-1033-FB6A7946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34723" cy="3242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Under Windows, APL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the .NET Framework by default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Set </a:t>
            </a:r>
            <a:r>
              <a:rPr lang="da-DK" dirty="0">
                <a:latin typeface="APL385 Unicode" panose="020B0709000202000203" pitchFamily="49" charset="0"/>
              </a:rPr>
              <a:t>DYALOG_NETCORE=1 </a:t>
            </a:r>
            <a:r>
              <a:rPr lang="da-DK" dirty="0"/>
              <a:t>to switch from Framework to ".NET"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Environment Variable, Command Line, Registry or </a:t>
            </a:r>
            <a:r>
              <a:rPr lang="da-DK" dirty="0" err="1"/>
              <a:t>Config</a:t>
            </a:r>
            <a:r>
              <a:rPr lang="da-DK" dirty="0"/>
              <a:t> File</a:t>
            </a:r>
            <a:br>
              <a:rPr lang="da-DK" dirty="0"/>
            </a:b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Unfortunately</a:t>
            </a:r>
            <a:r>
              <a:rPr lang="da-DK" dirty="0"/>
              <a:t>, </a:t>
            </a:r>
            <a:r>
              <a:rPr lang="da-DK" dirty="0" err="1"/>
              <a:t>selecting</a:t>
            </a:r>
            <a:r>
              <a:rPr lang="da-DK" dirty="0"/>
              <a:t> the VERSION of .NET to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</a:t>
            </a:r>
            <a:r>
              <a:rPr lang="da-DK" dirty="0" err="1"/>
              <a:t>editing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.</a:t>
            </a:r>
            <a:r>
              <a:rPr lang="da-DK" dirty="0" err="1">
                <a:latin typeface="APL385 Unicode" panose="020B0709000202000203" pitchFamily="49" charset="0"/>
              </a:rPr>
              <a:t>json</a:t>
            </a:r>
            <a:r>
              <a:rPr lang="da-DK" dirty="0"/>
              <a:t> files in the </a:t>
            </a:r>
            <a:r>
              <a:rPr lang="da-DK" dirty="0" err="1"/>
              <a:t>main</a:t>
            </a:r>
            <a:r>
              <a:rPr lang="da-DK" dirty="0"/>
              <a:t> </a:t>
            </a:r>
            <a:r>
              <a:rPr lang="da-DK" dirty="0" err="1"/>
              <a:t>Dyalog</a:t>
            </a:r>
            <a:r>
              <a:rPr lang="da-DK" dirty="0"/>
              <a:t> folder (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next</a:t>
            </a:r>
            <a:r>
              <a:rPr lang="da-DK" dirty="0"/>
              <a:t> slide)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Version 18.2 defaults to .NET Core (3.1)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Version 19.0 </a:t>
            </a:r>
            <a:r>
              <a:rPr lang="da-DK" dirty="0" err="1"/>
              <a:t>will</a:t>
            </a:r>
            <a:r>
              <a:rPr lang="da-DK" dirty="0"/>
              <a:t> default to 8.0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"User Meeting Edition" defaults to 6.0 </a:t>
            </a:r>
            <a:r>
              <a:rPr lang="da-DK" dirty="0" err="1"/>
              <a:t>because</a:t>
            </a:r>
            <a:r>
              <a:rPr lang="da-DK" dirty="0"/>
              <a:t> 8.0 is a Release Candidate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872538-C9A7-E752-24A7-9BF09EA7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DYALOG_NETCORE=1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758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0CE788-B230-4908-1E88-5B2AAD611D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2595-CACC-3969-A0D2-8FC0228C7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3124BA-ABB5-E490-7C5C-47D0C585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D9C7-34AF-8559-E87C-F447BFCC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6" y="0"/>
            <a:ext cx="740324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C65D0-D653-2545-AB6A-EC256FB69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70" y="409660"/>
            <a:ext cx="5049430" cy="2366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98CC7-EDE4-CCDD-BD07-5CEF0416B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570" y="2776580"/>
            <a:ext cx="5049430" cy="23669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8C7540-5E4E-6120-1322-73C8BC1702E3}"/>
              </a:ext>
            </a:extLst>
          </p:cNvPr>
          <p:cNvSpPr/>
          <p:nvPr/>
        </p:nvSpPr>
        <p:spPr>
          <a:xfrm>
            <a:off x="7442015" y="1264925"/>
            <a:ext cx="435097" cy="226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A954D6-A694-8934-DBB3-C20239488233}"/>
              </a:ext>
            </a:extLst>
          </p:cNvPr>
          <p:cNvSpPr/>
          <p:nvPr/>
        </p:nvSpPr>
        <p:spPr>
          <a:xfrm>
            <a:off x="6669157" y="2169566"/>
            <a:ext cx="443742" cy="226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38E4A-3489-E5EE-78EB-283EA94D2074}"/>
              </a:ext>
            </a:extLst>
          </p:cNvPr>
          <p:cNvSpPr/>
          <p:nvPr/>
        </p:nvSpPr>
        <p:spPr>
          <a:xfrm>
            <a:off x="5280093" y="3651999"/>
            <a:ext cx="812594" cy="184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E11C92-D52E-E3CC-BC7D-537AD225B9E0}"/>
              </a:ext>
            </a:extLst>
          </p:cNvPr>
          <p:cNvSpPr/>
          <p:nvPr/>
        </p:nvSpPr>
        <p:spPr>
          <a:xfrm>
            <a:off x="5857133" y="4199619"/>
            <a:ext cx="2019979" cy="184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A8E46-CD56-8965-3594-806CEE54BA97}"/>
              </a:ext>
            </a:extLst>
          </p:cNvPr>
          <p:cNvSpPr/>
          <p:nvPr/>
        </p:nvSpPr>
        <p:spPr>
          <a:xfrm>
            <a:off x="1370855" y="3052727"/>
            <a:ext cx="1456827" cy="328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4545-88AB-011C-DB4F-A40D9702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36702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]</a:t>
            </a:r>
            <a:r>
              <a:rPr lang="da-DK" sz="1600" dirty="0" err="1">
                <a:latin typeface="APL385 Unicode" panose="020B0709000202000203" pitchFamily="49" charset="0"/>
              </a:rPr>
              <a:t>Cider.UpdateCider</a:t>
            </a:r>
            <a:r>
              <a:rPr lang="da-DK" sz="1600" dirty="0">
                <a:latin typeface="APL385 Unicode" panose="020B0709000202000203" pitchFamily="49" charset="0"/>
              </a:rPr>
              <a:t> -?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 err="1">
                <a:latin typeface="APL385 Unicode" panose="020B0709000202000203" pitchFamily="49" charset="0"/>
              </a:rPr>
              <a:t>Attempts</a:t>
            </a:r>
            <a:r>
              <a:rPr lang="da-DK" sz="1600" dirty="0">
                <a:latin typeface="APL385 Unicode" panose="020B0709000202000203" pitchFamily="49" charset="0"/>
              </a:rPr>
              <a:t> to </a:t>
            </a:r>
            <a:r>
              <a:rPr lang="da-DK" sz="1600" dirty="0" err="1">
                <a:latin typeface="APL385 Unicode" panose="020B0709000202000203" pitchFamily="49" charset="0"/>
              </a:rPr>
              <a:t>update</a:t>
            </a:r>
            <a:r>
              <a:rPr lang="da-DK" sz="1600" dirty="0">
                <a:latin typeface="APL385 Unicode" panose="020B0709000202000203" pitchFamily="49" charset="0"/>
              </a:rPr>
              <a:t> the </a:t>
            </a:r>
            <a:r>
              <a:rPr lang="da-DK" sz="1600" dirty="0" err="1">
                <a:latin typeface="APL385 Unicode" panose="020B0709000202000203" pitchFamily="49" charset="0"/>
              </a:rPr>
              <a:t>currently</a:t>
            </a:r>
            <a:r>
              <a:rPr lang="da-DK" sz="1600" dirty="0">
                <a:latin typeface="APL385 Unicode" panose="020B0709000202000203" pitchFamily="49" charset="0"/>
              </a:rPr>
              <a:t> running version of Cider                      </a:t>
            </a:r>
          </a:p>
          <a:p>
            <a:pPr marL="0" indent="0">
              <a:buNone/>
            </a:pPr>
            <a:endParaRPr lang="da-DK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]</a:t>
            </a:r>
            <a:r>
              <a:rPr lang="da-DK" sz="1600" dirty="0" err="1">
                <a:latin typeface="APL385 Unicode" panose="020B0709000202000203" pitchFamily="49" charset="0"/>
              </a:rPr>
              <a:t>Tatin.UpdateTatin</a:t>
            </a:r>
            <a:r>
              <a:rPr lang="da-DK" sz="1600" dirty="0">
                <a:latin typeface="APL385 Unicode" panose="020B0709000202000203" pitchFamily="49" charset="0"/>
              </a:rPr>
              <a:t> -? 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 err="1">
                <a:latin typeface="APL385 Unicode" panose="020B0709000202000203" pitchFamily="49" charset="0"/>
              </a:rPr>
              <a:t>Attempts</a:t>
            </a:r>
            <a:r>
              <a:rPr lang="da-DK" sz="1600" dirty="0">
                <a:latin typeface="APL385 Unicode" panose="020B0709000202000203" pitchFamily="49" charset="0"/>
              </a:rPr>
              <a:t> to </a:t>
            </a:r>
            <a:r>
              <a:rPr lang="da-DK" sz="1600" dirty="0" err="1">
                <a:latin typeface="APL385 Unicode" panose="020B0709000202000203" pitchFamily="49" charset="0"/>
              </a:rPr>
              <a:t>update</a:t>
            </a:r>
            <a:r>
              <a:rPr lang="da-DK" sz="1600" dirty="0">
                <a:latin typeface="APL385 Unicode" panose="020B0709000202000203" pitchFamily="49" charset="0"/>
              </a:rPr>
              <a:t> the </a:t>
            </a:r>
            <a:r>
              <a:rPr lang="da-DK" sz="1600" dirty="0" err="1">
                <a:latin typeface="APL385 Unicode" panose="020B0709000202000203" pitchFamily="49" charset="0"/>
              </a:rPr>
              <a:t>Tatin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  <a:r>
              <a:rPr lang="da-DK" sz="1600" dirty="0" err="1">
                <a:latin typeface="APL385 Unicode" panose="020B0709000202000203" pitchFamily="49" charset="0"/>
              </a:rPr>
              <a:t>client</a:t>
            </a:r>
            <a:r>
              <a:rPr lang="da-DK" sz="1600" dirty="0">
                <a:latin typeface="APL385 Unicode" panose="020B0709000202000203" pitchFamily="49" charset="0"/>
              </a:rPr>
              <a:t> and </a:t>
            </a:r>
            <a:r>
              <a:rPr lang="da-DK" sz="1600" dirty="0" err="1">
                <a:latin typeface="APL385 Unicode" panose="020B0709000202000203" pitchFamily="49" charset="0"/>
              </a:rPr>
              <a:t>reports</a:t>
            </a:r>
            <a:r>
              <a:rPr lang="da-DK" sz="1600" dirty="0">
                <a:latin typeface="APL385 Unicode" panose="020B0709000202000203" pitchFamily="49" charset="0"/>
              </a:rPr>
              <a:t> the </a:t>
            </a:r>
            <a:r>
              <a:rPr lang="da-DK" sz="1600" dirty="0" err="1">
                <a:latin typeface="APL385 Unicode" panose="020B0709000202000203" pitchFamily="49" charset="0"/>
              </a:rPr>
              <a:t>result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71FD-B1A0-F5EF-D93E-CEFA4E15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Updating</a:t>
            </a:r>
            <a:r>
              <a:rPr lang="da-DK" dirty="0"/>
              <a:t> Cider &amp; </a:t>
            </a:r>
            <a:r>
              <a:rPr lang="da-DK" dirty="0" err="1"/>
              <a:t>Tatin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409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4BB6D-818F-A153-9B5D-1957E03FCB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110E-BE36-BF0D-0F49-94251AFF2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3719836" cy="3064188"/>
          </a:xfrm>
        </p:spPr>
        <p:txBody>
          <a:bodyPr/>
          <a:lstStyle/>
          <a:p>
            <a:r>
              <a:rPr lang="da-DK" dirty="0" err="1"/>
              <a:t>Install</a:t>
            </a:r>
            <a:r>
              <a:rPr lang="da-DK" dirty="0"/>
              <a:t> and </a:t>
            </a:r>
            <a:r>
              <a:rPr lang="da-DK" dirty="0" err="1"/>
              <a:t>Verify</a:t>
            </a:r>
            <a:endParaRPr lang="da-DK" dirty="0"/>
          </a:p>
          <a:p>
            <a:pPr lvl="1"/>
            <a:r>
              <a:rPr lang="da-DK" dirty="0" err="1"/>
              <a:t>Tatin</a:t>
            </a:r>
            <a:endParaRPr lang="da-DK" dirty="0"/>
          </a:p>
          <a:p>
            <a:pPr lvl="1"/>
            <a:r>
              <a:rPr lang="da-DK" dirty="0"/>
              <a:t>Cider</a:t>
            </a:r>
          </a:p>
          <a:p>
            <a:pPr lvl="1"/>
            <a:r>
              <a:rPr lang="da-DK" dirty="0"/>
              <a:t>.NET</a:t>
            </a:r>
            <a:endParaRPr lang="en-GB" dirty="0"/>
          </a:p>
          <a:p>
            <a:r>
              <a:rPr lang="en-GB" dirty="0"/>
              <a:t>Set APL up to use .NET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9204BD-A1AC-64C7-AC93-5DBB7A95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0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928B4-3785-05B8-AC61-EC290740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759867"/>
            <a:ext cx="4529137" cy="32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37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7B508-433E-53F7-2456-90900F2F66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068509-AC88-4FFF-514A-4AA50E5F09D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C729E-15DF-B970-43EA-CBA618D3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8" y="579390"/>
            <a:ext cx="7005527" cy="685535"/>
          </a:xfrm>
        </p:spPr>
        <p:txBody>
          <a:bodyPr/>
          <a:lstStyle/>
          <a:p>
            <a:r>
              <a:rPr lang="da-DK" dirty="0"/>
              <a:t>Back to Cider…</a:t>
            </a:r>
            <a:br>
              <a:rPr lang="da-DK" dirty="0"/>
            </a:br>
            <a:r>
              <a:rPr lang="da-DK" dirty="0" err="1"/>
              <a:t>What</a:t>
            </a:r>
            <a:r>
              <a:rPr lang="da-DK" dirty="0"/>
              <a:t> *is* a Cider Project?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21894-CBF5-68F7-3B3C-6EBAE168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7" y="1264925"/>
            <a:ext cx="6813820" cy="298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1B06E-4509-5462-331E-D6C10943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40" y="0"/>
            <a:ext cx="29443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788505"/>
            <a:ext cx="7005527" cy="685535"/>
          </a:xfrm>
        </p:spPr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 err="1"/>
              <a:t>Making</a:t>
            </a:r>
            <a:r>
              <a:rPr lang="da-DK" dirty="0"/>
              <a:t> APL more </a:t>
            </a:r>
            <a:r>
              <a:rPr lang="da-DK" dirty="0" err="1"/>
              <a:t>enjoyable</a:t>
            </a:r>
            <a:endParaRPr lang="LID4096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8099" y="1911761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322962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6978638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909" y="1814123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9FD6447-6FB0-054B-6B93-CADE3A6C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521016" y="1814122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25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AD82-E9DA-E7C7-0253-A105F0339C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47EA80-69F2-F06F-94F2-EE487B39B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dirty="0"/>
              <a:t>                                                                 (default </a:t>
            </a:r>
            <a:r>
              <a:rPr lang="da-DK" dirty="0" err="1"/>
              <a:t>settings</a:t>
            </a:r>
            <a:r>
              <a:rPr lang="da-DK" dirty="0"/>
              <a:t> in </a:t>
            </a:r>
            <a:r>
              <a:rPr lang="da-DK" dirty="0" err="1"/>
              <a:t>parentheses</a:t>
            </a:r>
            <a:r>
              <a:rPr lang="da-DK" dirty="0"/>
              <a:t>)</a:t>
            </a:r>
            <a:br>
              <a:rPr lang="da-DK" b="1" dirty="0"/>
            </a:br>
            <a:r>
              <a:rPr lang="da-DK" sz="3200" b="1" dirty="0">
                <a:latin typeface="APL385 Unicode" panose="020B0709000202000203" pitchFamily="49" charset="0"/>
              </a:rPr>
              <a:t>source</a:t>
            </a:r>
            <a:r>
              <a:rPr lang="da-DK" sz="2900" dirty="0">
                <a:latin typeface="APL385 Unicode" panose="020B0709000202000203" pitchFamily="49" charset="0"/>
              </a:rPr>
              <a:t> ("</a:t>
            </a:r>
            <a:r>
              <a:rPr lang="da-DK" sz="2900" dirty="0" err="1">
                <a:latin typeface="APL385 Unicode" panose="020B0709000202000203" pitchFamily="49" charset="0"/>
              </a:rPr>
              <a:t>APLSource</a:t>
            </a:r>
            <a:r>
              <a:rPr lang="da-DK" sz="2900" dirty="0">
                <a:latin typeface="APL385 Unicode" panose="020B0709000202000203" pitchFamily="49" charset="0"/>
              </a:rPr>
              <a:t>")</a:t>
            </a:r>
            <a:br>
              <a:rPr lang="da-DK" dirty="0"/>
            </a:br>
            <a:r>
              <a:rPr lang="da-DK" dirty="0" err="1"/>
              <a:t>identifies</a:t>
            </a:r>
            <a:r>
              <a:rPr lang="da-DK" dirty="0"/>
              <a:t> the sub-folder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loaded</a:t>
            </a:r>
            <a:br>
              <a:rPr lang="da-DK" dirty="0"/>
            </a:br>
            <a:r>
              <a:rPr lang="da-DK" dirty="0"/>
              <a:t>(ONLY </a:t>
            </a:r>
            <a:r>
              <a:rPr lang="da-DK" dirty="0" err="1"/>
              <a:t>this</a:t>
            </a:r>
            <a:r>
              <a:rPr lang="da-DK" dirty="0"/>
              <a:t> folder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loaded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the WS)</a:t>
            </a:r>
          </a:p>
          <a:p>
            <a:pPr marL="0" indent="0">
              <a:buNone/>
            </a:pPr>
            <a:r>
              <a:rPr lang="da-DK" sz="3200" b="1" dirty="0" err="1">
                <a:latin typeface="APL385 Unicode" panose="020B0709000202000203" pitchFamily="49" charset="0"/>
              </a:rPr>
              <a:t>parent</a:t>
            </a:r>
            <a:r>
              <a:rPr lang="da-DK" sz="2900" dirty="0">
                <a:latin typeface="APL385 Unicode" panose="020B0709000202000203" pitchFamily="49" charset="0"/>
              </a:rPr>
              <a:t> ("#")</a:t>
            </a:r>
            <a:br>
              <a:rPr lang="da-DK" dirty="0"/>
            </a:br>
            <a:r>
              <a:rPr lang="da-DK" dirty="0"/>
              <a:t>the location source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loaded</a:t>
            </a:r>
            <a:r>
              <a:rPr lang="da-DK" dirty="0"/>
              <a:t> </a:t>
            </a:r>
            <a:r>
              <a:rPr lang="da-DK" dirty="0" err="1"/>
              <a:t>into</a:t>
            </a:r>
            <a:endParaRPr lang="da-DK" dirty="0"/>
          </a:p>
          <a:p>
            <a:pPr marL="0" indent="0">
              <a:buNone/>
            </a:pPr>
            <a:r>
              <a:rPr lang="da-DK" sz="3200" b="1" dirty="0" err="1">
                <a:latin typeface="APL385 Unicode" panose="020B0709000202000203" pitchFamily="49" charset="0"/>
              </a:rPr>
              <a:t>projectSpace</a:t>
            </a:r>
            <a:r>
              <a:rPr lang="da-DK" dirty="0"/>
              <a:t> (default is </a:t>
            </a:r>
            <a:r>
              <a:rPr lang="da-DK" dirty="0" err="1"/>
              <a:t>project</a:t>
            </a:r>
            <a:r>
              <a:rPr lang="da-DK" dirty="0"/>
              <a:t> folder </a:t>
            </a:r>
            <a:r>
              <a:rPr lang="da-DK" dirty="0" err="1"/>
              <a:t>name</a:t>
            </a:r>
            <a:r>
              <a:rPr lang="da-DK" dirty="0"/>
              <a:t>)</a:t>
            </a:r>
            <a:br>
              <a:rPr lang="da-DK" dirty="0"/>
            </a:br>
            <a:r>
              <a:rPr lang="da-DK" dirty="0" err="1"/>
              <a:t>name</a:t>
            </a:r>
            <a:r>
              <a:rPr lang="da-DK" dirty="0"/>
              <a:t> of the </a:t>
            </a:r>
            <a:r>
              <a:rPr lang="da-DK" dirty="0" err="1"/>
              <a:t>space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created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parent</a:t>
            </a:r>
            <a:endParaRPr lang="da-DK" dirty="0"/>
          </a:p>
          <a:p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three</a:t>
            </a:r>
            <a:r>
              <a:rPr lang="da-DK" dirty="0"/>
              <a:t> parameters </a:t>
            </a:r>
            <a:r>
              <a:rPr lang="da-DK" dirty="0" err="1"/>
              <a:t>decide</a:t>
            </a:r>
            <a:r>
              <a:rPr lang="da-DK" dirty="0"/>
              <a:t> </a:t>
            </a:r>
            <a:r>
              <a:rPr lang="da-DK" b="1" dirty="0" err="1"/>
              <a:t>what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loaded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and </a:t>
            </a:r>
            <a:r>
              <a:rPr lang="da-DK" b="1" dirty="0" err="1"/>
              <a:t>where</a:t>
            </a:r>
            <a:r>
              <a:rPr lang="da-DK" dirty="0"/>
              <a:t> it </a:t>
            </a:r>
            <a:r>
              <a:rPr lang="da-DK" dirty="0" err="1"/>
              <a:t>will</a:t>
            </a:r>
            <a:r>
              <a:rPr lang="da-DK" dirty="0"/>
              <a:t> go </a:t>
            </a:r>
            <a:r>
              <a:rPr lang="da-DK" dirty="0" err="1"/>
              <a:t>within</a:t>
            </a:r>
            <a:r>
              <a:rPr lang="da-DK" dirty="0"/>
              <a:t> the </a:t>
            </a:r>
            <a:r>
              <a:rPr lang="da-DK" dirty="0" err="1"/>
              <a:t>workspace</a:t>
            </a:r>
            <a:endParaRPr lang="da-DK" dirty="0"/>
          </a:p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override the last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b="1" dirty="0"/>
              <a:t>–</a:t>
            </a:r>
            <a:r>
              <a:rPr lang="da-DK" b="1" dirty="0" err="1"/>
              <a:t>parent</a:t>
            </a:r>
            <a:r>
              <a:rPr lang="da-DK" b="1" dirty="0"/>
              <a:t> </a:t>
            </a:r>
            <a:br>
              <a:rPr lang="da-DK" b="1" dirty="0"/>
            </a:br>
            <a:r>
              <a:rPr lang="da-DK" dirty="0"/>
              <a:t>and </a:t>
            </a:r>
            <a:r>
              <a:rPr lang="da-DK" b="1" dirty="0"/>
              <a:t>–</a:t>
            </a:r>
            <a:r>
              <a:rPr lang="da-DK" b="1" dirty="0" err="1"/>
              <a:t>projectSpace</a:t>
            </a:r>
            <a:r>
              <a:rPr lang="da-DK" dirty="0"/>
              <a:t> modifiers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ECED73-F676-9DE7-4940-5289346D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err="1">
                <a:latin typeface="+mj-lt"/>
              </a:rPr>
              <a:t>Loading</a:t>
            </a:r>
            <a:r>
              <a:rPr lang="da-DK" sz="3200" b="1" dirty="0">
                <a:latin typeface="+mj-lt"/>
              </a:rPr>
              <a:t> Code</a:t>
            </a:r>
            <a:endParaRPr lang="en-GB" sz="32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A3BFB-DBF1-8E4D-D3F4-4DC52BC3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40" y="0"/>
            <a:ext cx="2944379" cy="51435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29669B-2FA4-0E2A-2BA4-CB6DA4A4FD2A}"/>
              </a:ext>
            </a:extLst>
          </p:cNvPr>
          <p:cNvCxnSpPr>
            <a:cxnSpLocks/>
          </p:cNvCxnSpPr>
          <p:nvPr/>
        </p:nvCxnSpPr>
        <p:spPr>
          <a:xfrm>
            <a:off x="3537028" y="1634874"/>
            <a:ext cx="3044927" cy="125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C3F801-48C4-4730-7C87-2E4D08FF7151}"/>
              </a:ext>
            </a:extLst>
          </p:cNvPr>
          <p:cNvCxnSpPr>
            <a:cxnSpLocks/>
          </p:cNvCxnSpPr>
          <p:nvPr/>
        </p:nvCxnSpPr>
        <p:spPr>
          <a:xfrm flipV="1">
            <a:off x="4958074" y="2666670"/>
            <a:ext cx="1599936" cy="31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DA9156-A7BC-532B-E8B1-9C17B7654944}"/>
              </a:ext>
            </a:extLst>
          </p:cNvPr>
          <p:cNvCxnSpPr>
            <a:cxnSpLocks/>
          </p:cNvCxnSpPr>
          <p:nvPr/>
        </p:nvCxnSpPr>
        <p:spPr>
          <a:xfrm>
            <a:off x="3493294" y="2357438"/>
            <a:ext cx="3088661" cy="119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AD82-E9DA-E7C7-0253-A105F0339C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47EA80-69F2-F06F-94F2-EE487B39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867813" cy="3242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2900" b="1" dirty="0" err="1">
                <a:latin typeface="APL385 Unicode" panose="020B0709000202000203" pitchFamily="49" charset="0"/>
              </a:rPr>
              <a:t>dependencies</a:t>
            </a:r>
            <a:r>
              <a:rPr lang="da-DK" dirty="0"/>
              <a:t> ("</a:t>
            </a:r>
            <a:r>
              <a:rPr lang="da-DK" dirty="0" err="1"/>
              <a:t>nuget-packages</a:t>
            </a:r>
            <a:r>
              <a:rPr lang="da-DK" dirty="0"/>
              <a:t>" and "</a:t>
            </a:r>
            <a:r>
              <a:rPr lang="da-DK" dirty="0" err="1"/>
              <a:t>tatin-packages</a:t>
            </a:r>
            <a:r>
              <a:rPr lang="da-DK" dirty="0"/>
              <a:t>")</a:t>
            </a:r>
            <a:br>
              <a:rPr lang="da-DK" dirty="0"/>
            </a:br>
            <a:r>
              <a:rPr lang="da-DK" dirty="0" err="1"/>
              <a:t>names</a:t>
            </a:r>
            <a:r>
              <a:rPr lang="da-DK" dirty="0"/>
              <a:t> of folders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contain</a:t>
            </a:r>
            <a:r>
              <a:rPr lang="da-DK" dirty="0"/>
              <a:t> the </a:t>
            </a:r>
            <a:r>
              <a:rPr lang="da-DK" dirty="0" err="1"/>
              <a:t>dependencies</a:t>
            </a:r>
            <a:endParaRPr lang="da-DK" dirty="0"/>
          </a:p>
          <a:p>
            <a:pPr marL="0" indent="0">
              <a:buNone/>
            </a:pPr>
            <a:r>
              <a:rPr lang="da-DK" sz="2900" b="1" dirty="0" err="1">
                <a:latin typeface="APL385 Unicode" panose="020B0709000202000203" pitchFamily="49" charset="0"/>
              </a:rPr>
              <a:t>dependencies_dev</a:t>
            </a:r>
            <a:r>
              <a:rPr lang="da-DK" dirty="0"/>
              <a:t> ("")</a:t>
            </a:r>
            <a:br>
              <a:rPr lang="da-DK" dirty="0"/>
            </a:br>
            <a:r>
              <a:rPr lang="da-DK" dirty="0" err="1"/>
              <a:t>name</a:t>
            </a:r>
            <a:r>
              <a:rPr lang="da-DK" dirty="0"/>
              <a:t> of a folder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contain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development</a:t>
            </a:r>
            <a:endParaRPr lang="da-DK" dirty="0"/>
          </a:p>
          <a:p>
            <a:r>
              <a:rPr lang="da-DK" dirty="0"/>
              <a:t>All </a:t>
            </a:r>
            <a:r>
              <a:rPr lang="da-DK" dirty="0" err="1"/>
              <a:t>dependencies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loaded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the </a:t>
            </a:r>
            <a:r>
              <a:rPr lang="da-DK" dirty="0" err="1"/>
              <a:t>project</a:t>
            </a:r>
            <a:r>
              <a:rPr lang="da-DK" dirty="0"/>
              <a:t> is </a:t>
            </a:r>
            <a:r>
              <a:rPr lang="da-DK" dirty="0" err="1"/>
              <a:t>opened</a:t>
            </a:r>
            <a:endParaRPr lang="da-DK" dirty="0"/>
          </a:p>
          <a:p>
            <a:r>
              <a:rPr lang="da-DK" dirty="0" err="1"/>
              <a:t>Each</a:t>
            </a:r>
            <a:r>
              <a:rPr lang="da-DK" dirty="0"/>
              <a:t> folder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followed</a:t>
            </a:r>
            <a:r>
              <a:rPr lang="da-DK" dirty="0"/>
              <a:t> by </a:t>
            </a:r>
            <a:r>
              <a:rPr lang="da-DK" b="1" dirty="0"/>
              <a:t>=</a:t>
            </a:r>
            <a:r>
              <a:rPr lang="da-DK" b="1" dirty="0" err="1"/>
              <a:t>targetns</a:t>
            </a:r>
            <a:r>
              <a:rPr lang="da-DK" b="1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loaded</a:t>
            </a:r>
            <a:r>
              <a:rPr lang="da-DK" dirty="0"/>
              <a:t> </a:t>
            </a:r>
            <a:r>
              <a:rPr lang="da-DK" dirty="0" err="1"/>
              <a:t>somewhere</a:t>
            </a:r>
            <a:r>
              <a:rPr lang="da-DK" dirty="0"/>
              <a:t> </a:t>
            </a:r>
            <a:r>
              <a:rPr lang="da-DK" dirty="0" err="1"/>
              <a:t>else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projectSpace</a:t>
            </a:r>
            <a:r>
              <a:rPr lang="da-DK" dirty="0"/>
              <a:t> (</a:t>
            </a:r>
            <a:r>
              <a:rPr lang="da-DK" dirty="0" err="1"/>
              <a:t>typically</a:t>
            </a:r>
            <a:r>
              <a:rPr lang="da-DK" dirty="0"/>
              <a:t> done for </a:t>
            </a:r>
            <a:r>
              <a:rPr lang="da-DK" b="1" dirty="0" err="1"/>
              <a:t>dependencies_dev</a:t>
            </a:r>
            <a:r>
              <a:rPr lang="da-DK" dirty="0"/>
              <a:t>)</a:t>
            </a:r>
            <a:br>
              <a:rPr lang="da-DK" dirty="0"/>
            </a:br>
            <a:br>
              <a:rPr lang="da-DK" dirty="0"/>
            </a:br>
            <a:r>
              <a:rPr lang="da-DK" dirty="0"/>
              <a:t>For </a:t>
            </a:r>
            <a:r>
              <a:rPr lang="da-DK" dirty="0" err="1"/>
              <a:t>example</a:t>
            </a:r>
            <a:r>
              <a:rPr lang="da-DK" dirty="0"/>
              <a:t>           </a:t>
            </a:r>
            <a:r>
              <a:rPr lang="da-DK" sz="2000" dirty="0" err="1">
                <a:latin typeface="APL385 Unicode" panose="020B0709000202000203" pitchFamily="49" charset="0"/>
              </a:rPr>
              <a:t>tatin</a:t>
            </a:r>
            <a:r>
              <a:rPr lang="da-DK" sz="2000" dirty="0">
                <a:latin typeface="APL385 Unicode" panose="020B0709000202000203" pitchFamily="49" charset="0"/>
              </a:rPr>
              <a:t>: "</a:t>
            </a:r>
            <a:r>
              <a:rPr lang="da-DK" sz="2000" dirty="0" err="1">
                <a:latin typeface="APL385 Unicode" panose="020B0709000202000203" pitchFamily="49" charset="0"/>
              </a:rPr>
              <a:t>dev-packages</a:t>
            </a:r>
            <a:r>
              <a:rPr lang="da-DK" sz="2000" dirty="0">
                <a:latin typeface="APL385 Unicode" panose="020B0709000202000203" pitchFamily="49" charset="0"/>
              </a:rPr>
              <a:t>=</a:t>
            </a:r>
            <a:r>
              <a:rPr lang="da-DK" sz="2000" dirty="0" err="1">
                <a:latin typeface="APL385 Unicode" panose="020B0709000202000203" pitchFamily="49" charset="0"/>
              </a:rPr>
              <a:t>devtools</a:t>
            </a:r>
            <a:r>
              <a:rPr lang="da-DK" sz="2000" dirty="0">
                <a:latin typeface="APL385 Unicode" panose="020B0709000202000203" pitchFamily="49" charset="0"/>
              </a:rPr>
              <a:t>"</a:t>
            </a:r>
          </a:p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ECED73-F676-9DE7-4940-5289346D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err="1">
                <a:latin typeface="+mj-lt"/>
              </a:rPr>
              <a:t>Dependencies</a:t>
            </a:r>
            <a:endParaRPr lang="en-GB" sz="32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A3BFB-DBF1-8E4D-D3F4-4DC52BC3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40" y="0"/>
            <a:ext cx="2944379" cy="5143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129CDE-5058-4BB7-DC04-0A186D2346A5}"/>
              </a:ext>
            </a:extLst>
          </p:cNvPr>
          <p:cNvCxnSpPr>
            <a:cxnSpLocks/>
          </p:cNvCxnSpPr>
          <p:nvPr/>
        </p:nvCxnSpPr>
        <p:spPr>
          <a:xfrm flipV="1">
            <a:off x="5815013" y="953192"/>
            <a:ext cx="757237" cy="31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FBF59F-8A98-D5FB-A33D-A8FB6AEF9101}"/>
              </a:ext>
            </a:extLst>
          </p:cNvPr>
          <p:cNvCxnSpPr>
            <a:cxnSpLocks/>
          </p:cNvCxnSpPr>
          <p:nvPr/>
        </p:nvCxnSpPr>
        <p:spPr>
          <a:xfrm flipV="1">
            <a:off x="5614988" y="1614488"/>
            <a:ext cx="1014412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AD82-E9DA-E7C7-0253-A105F0339C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47EA80-69F2-F06F-94F2-EE487B39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867813" cy="32420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3200" b="1" dirty="0" err="1">
                <a:latin typeface="APL385 Unicode" panose="020B0709000202000203" pitchFamily="49" charset="0"/>
              </a:rPr>
              <a:t>init</a:t>
            </a:r>
            <a:r>
              <a:rPr lang="da-DK" dirty="0"/>
              <a:t> ("")</a:t>
            </a:r>
            <a:br>
              <a:rPr lang="da-DK" dirty="0"/>
            </a:br>
            <a:r>
              <a:rPr lang="da-DK" dirty="0"/>
              <a:t>An APL </a:t>
            </a:r>
            <a:r>
              <a:rPr lang="da-DK" dirty="0" err="1"/>
              <a:t>expression</a:t>
            </a:r>
            <a:r>
              <a:rPr lang="da-DK" dirty="0"/>
              <a:t> to run on </a:t>
            </a:r>
            <a:r>
              <a:rPr lang="da-DK" dirty="0" err="1"/>
              <a:t>project</a:t>
            </a:r>
            <a:r>
              <a:rPr lang="da-DK" dirty="0"/>
              <a:t> open.</a:t>
            </a:r>
          </a:p>
          <a:p>
            <a:pPr marL="0" indent="0">
              <a:buNone/>
            </a:pPr>
            <a:r>
              <a:rPr lang="da-DK" sz="3200" b="1" dirty="0">
                <a:latin typeface="APL385 Unicode" panose="020B0709000202000203" pitchFamily="49" charset="0"/>
              </a:rPr>
              <a:t>tests</a:t>
            </a:r>
            <a:r>
              <a:rPr lang="da-DK" dirty="0"/>
              <a:t> ("")</a:t>
            </a:r>
            <a:br>
              <a:rPr lang="da-DK" dirty="0"/>
            </a:br>
            <a:r>
              <a:rPr lang="da-DK" dirty="0"/>
              <a:t>An APL </a:t>
            </a:r>
            <a:r>
              <a:rPr lang="da-DK" dirty="0" err="1"/>
              <a:t>expression</a:t>
            </a:r>
            <a:r>
              <a:rPr lang="da-DK" dirty="0"/>
              <a:t> to run </a:t>
            </a:r>
            <a:r>
              <a:rPr lang="da-DK" dirty="0" err="1"/>
              <a:t>your</a:t>
            </a:r>
            <a:r>
              <a:rPr lang="da-DK" dirty="0"/>
              <a:t> tests.</a:t>
            </a:r>
          </a:p>
          <a:p>
            <a:pPr marL="0" indent="0">
              <a:buNone/>
            </a:pPr>
            <a:r>
              <a:rPr lang="da-DK" sz="3200" b="1" dirty="0" err="1">
                <a:latin typeface="APL385 Unicode" panose="020B0709000202000203" pitchFamily="49" charset="0"/>
              </a:rPr>
              <a:t>make</a:t>
            </a:r>
            <a:r>
              <a:rPr lang="da-DK" dirty="0"/>
              <a:t> ("")</a:t>
            </a:r>
            <a:br>
              <a:rPr lang="da-DK" dirty="0"/>
            </a:br>
            <a:r>
              <a:rPr lang="da-DK" dirty="0"/>
              <a:t>An APL </a:t>
            </a:r>
            <a:r>
              <a:rPr lang="da-DK" dirty="0" err="1"/>
              <a:t>expression</a:t>
            </a:r>
            <a:r>
              <a:rPr lang="da-DK" dirty="0"/>
              <a:t> to </a:t>
            </a:r>
            <a:r>
              <a:rPr lang="da-DK" dirty="0" err="1"/>
              <a:t>launch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process</a:t>
            </a:r>
            <a:endParaRPr lang="da-DK" dirty="0"/>
          </a:p>
          <a:p>
            <a:endParaRPr lang="da-DK" dirty="0"/>
          </a:p>
          <a:p>
            <a:r>
              <a:rPr lang="da-DK" dirty="0"/>
              <a:t>Cider </a:t>
            </a:r>
            <a:r>
              <a:rPr lang="da-DK" b="1" dirty="0" err="1"/>
              <a:t>will</a:t>
            </a:r>
            <a:r>
              <a:rPr lang="da-DK" b="1" dirty="0"/>
              <a:t> run</a:t>
            </a:r>
            <a:r>
              <a:rPr lang="da-DK" dirty="0"/>
              <a:t> the "</a:t>
            </a:r>
            <a:r>
              <a:rPr lang="da-DK" dirty="0" err="1"/>
              <a:t>init</a:t>
            </a:r>
            <a:r>
              <a:rPr lang="da-DK" dirty="0"/>
              <a:t>" </a:t>
            </a:r>
            <a:r>
              <a:rPr lang="da-DK" dirty="0" err="1"/>
              <a:t>expression</a:t>
            </a:r>
            <a:r>
              <a:rPr lang="da-DK" dirty="0"/>
              <a:t> on </a:t>
            </a:r>
            <a:r>
              <a:rPr lang="da-DK" dirty="0" err="1"/>
              <a:t>project</a:t>
            </a:r>
            <a:r>
              <a:rPr lang="da-DK" dirty="0"/>
              <a:t> load</a:t>
            </a:r>
          </a:p>
          <a:p>
            <a:r>
              <a:rPr lang="da-DK" dirty="0"/>
              <a:t>Cider </a:t>
            </a:r>
            <a:r>
              <a:rPr lang="da-DK" b="1" dirty="0" err="1"/>
              <a:t>will</a:t>
            </a:r>
            <a:r>
              <a:rPr lang="da-DK" b="1" dirty="0"/>
              <a:t> not</a:t>
            </a:r>
            <a:r>
              <a:rPr lang="da-DK" dirty="0"/>
              <a:t> </a:t>
            </a:r>
            <a:r>
              <a:rPr lang="da-DK" dirty="0" err="1"/>
              <a:t>currently</a:t>
            </a:r>
            <a:r>
              <a:rPr lang="da-DK" dirty="0"/>
              <a:t> run </a:t>
            </a:r>
            <a:r>
              <a:rPr lang="da-DK" dirty="0" err="1"/>
              <a:t>your</a:t>
            </a:r>
            <a:r>
              <a:rPr lang="da-DK" dirty="0"/>
              <a:t> tests or </a:t>
            </a: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processes</a:t>
            </a:r>
            <a:endParaRPr lang="da-DK" dirty="0"/>
          </a:p>
          <a:p>
            <a:r>
              <a:rPr lang="da-DK" dirty="0"/>
              <a:t>User </a:t>
            </a:r>
            <a:r>
              <a:rPr lang="da-DK" dirty="0" err="1"/>
              <a:t>commands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cider.make</a:t>
            </a:r>
            <a:r>
              <a:rPr lang="da-DK" dirty="0"/>
              <a:t> &amp; </a:t>
            </a: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cider.runtests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b="1" i="1" dirty="0"/>
              <a:t>display</a:t>
            </a:r>
            <a:r>
              <a:rPr lang="da-DK" dirty="0"/>
              <a:t> the </a:t>
            </a:r>
            <a:r>
              <a:rPr lang="da-DK" dirty="0" err="1"/>
              <a:t>settings</a:t>
            </a:r>
            <a:r>
              <a:rPr lang="da-DK" dirty="0"/>
              <a:t>, but </a:t>
            </a:r>
            <a:r>
              <a:rPr lang="da-DK" dirty="0" err="1"/>
              <a:t>leave</a:t>
            </a:r>
            <a:r>
              <a:rPr lang="da-DK" dirty="0"/>
              <a:t> it up to </a:t>
            </a:r>
            <a:r>
              <a:rPr lang="da-DK" dirty="0" err="1"/>
              <a:t>you</a:t>
            </a:r>
            <a:r>
              <a:rPr lang="da-DK" dirty="0"/>
              <a:t> to run </a:t>
            </a:r>
            <a:r>
              <a:rPr lang="da-DK" dirty="0" err="1"/>
              <a:t>things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ECED73-F676-9DE7-4940-5289346D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>
                <a:latin typeface="+mj-lt"/>
              </a:rPr>
              <a:t>Running Code</a:t>
            </a:r>
            <a:endParaRPr lang="en-GB" sz="32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A3BFB-DBF1-8E4D-D3F4-4DC52BC3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40" y="0"/>
            <a:ext cx="2944379" cy="5143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D3EF62-9CA6-5D23-CF24-8C8AE0D9EBDD}"/>
              </a:ext>
            </a:extLst>
          </p:cNvPr>
          <p:cNvCxnSpPr>
            <a:cxnSpLocks/>
          </p:cNvCxnSpPr>
          <p:nvPr/>
        </p:nvCxnSpPr>
        <p:spPr>
          <a:xfrm>
            <a:off x="4164806" y="1621631"/>
            <a:ext cx="2275300" cy="49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A8E64E-FCF6-C065-0CE2-A56BBB2311B8}"/>
              </a:ext>
            </a:extLst>
          </p:cNvPr>
          <p:cNvCxnSpPr>
            <a:cxnSpLocks/>
          </p:cNvCxnSpPr>
          <p:nvPr/>
        </p:nvCxnSpPr>
        <p:spPr>
          <a:xfrm>
            <a:off x="3997800" y="2182902"/>
            <a:ext cx="2545875" cy="87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6B738D-2349-3A86-3FDD-3B2ADF9D24BB}"/>
              </a:ext>
            </a:extLst>
          </p:cNvPr>
          <p:cNvCxnSpPr>
            <a:cxnSpLocks/>
          </p:cNvCxnSpPr>
          <p:nvPr/>
        </p:nvCxnSpPr>
        <p:spPr>
          <a:xfrm flipV="1">
            <a:off x="4414838" y="2321719"/>
            <a:ext cx="2128837" cy="421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AD82-E9DA-E7C7-0253-A105F0339C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47EA80-69F2-F06F-94F2-EE487B39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867813" cy="32420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b="1" dirty="0"/>
              <a:t>LINK</a:t>
            </a:r>
            <a:r>
              <a:rPr lang="da-DK" dirty="0"/>
              <a:t> </a:t>
            </a:r>
            <a:r>
              <a:rPr lang="da-DK" dirty="0" err="1"/>
              <a:t>section</a:t>
            </a:r>
            <a:br>
              <a:rPr lang="da-DK" dirty="0"/>
            </a:br>
            <a:r>
              <a:rPr lang="da-DK" dirty="0" err="1"/>
              <a:t>Includes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non-default Link options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set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source is </a:t>
            </a:r>
            <a:r>
              <a:rPr lang="da-DK" dirty="0" err="1"/>
              <a:t>linked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SYSVARS</a:t>
            </a:r>
            <a:r>
              <a:rPr lang="da-DK" dirty="0"/>
              <a:t> </a:t>
            </a:r>
            <a:r>
              <a:rPr lang="da-DK" dirty="0" err="1"/>
              <a:t>section</a:t>
            </a:r>
            <a:br>
              <a:rPr lang="da-DK" dirty="0"/>
            </a:br>
            <a:r>
              <a:rPr lang="da-DK" dirty="0" err="1"/>
              <a:t>Allows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to </a:t>
            </a:r>
            <a:r>
              <a:rPr lang="da-DK" dirty="0" err="1"/>
              <a:t>declare</a:t>
            </a:r>
            <a:r>
              <a:rPr lang="da-DK" dirty="0"/>
              <a:t> </a:t>
            </a:r>
            <a:r>
              <a:rPr lang="da-DK" dirty="0" err="1"/>
              <a:t>values</a:t>
            </a:r>
            <a:r>
              <a:rPr lang="da-DK" dirty="0"/>
              <a:t> for system variables</a:t>
            </a:r>
          </a:p>
          <a:p>
            <a:r>
              <a:rPr lang="da-DK" dirty="0" err="1"/>
              <a:t>Both</a:t>
            </a:r>
            <a:r>
              <a:rPr lang="da-DK" dirty="0"/>
              <a:t> of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sections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unnecessary</a:t>
            </a:r>
            <a:r>
              <a:rPr lang="da-DK" dirty="0"/>
              <a:t> due to Link </a:t>
            </a:r>
            <a:r>
              <a:rPr lang="da-DK" dirty="0" err="1"/>
              <a:t>enhancements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v3 </a:t>
            </a:r>
            <a:r>
              <a:rPr lang="da-DK" dirty="0" err="1"/>
              <a:t>added</a:t>
            </a:r>
            <a:r>
              <a:rPr lang="da-DK" dirty="0"/>
              <a:t> support for system variables</a:t>
            </a:r>
          </a:p>
          <a:p>
            <a:pPr lvl="1"/>
            <a:r>
              <a:rPr lang="da-DK" dirty="0"/>
              <a:t>V4 </a:t>
            </a:r>
            <a:r>
              <a:rPr lang="da-DK" dirty="0" err="1"/>
              <a:t>uses</a:t>
            </a:r>
            <a:r>
              <a:rPr lang="da-DK" dirty="0"/>
              <a:t> a .</a:t>
            </a:r>
            <a:r>
              <a:rPr lang="da-DK" dirty="0" err="1"/>
              <a:t>linkconfig</a:t>
            </a:r>
            <a:r>
              <a:rPr lang="da-DK" dirty="0"/>
              <a:t> file to store non-default options </a:t>
            </a:r>
            <a:r>
              <a:rPr lang="da-DK" dirty="0" err="1"/>
              <a:t>within</a:t>
            </a:r>
            <a:r>
              <a:rPr lang="da-DK" dirty="0"/>
              <a:t> the source folder (in </a:t>
            </a:r>
            <a:r>
              <a:rPr lang="da-DK" dirty="0" err="1"/>
              <a:t>this</a:t>
            </a:r>
            <a:r>
              <a:rPr lang="da-DK" dirty="0"/>
              <a:t> case, </a:t>
            </a:r>
            <a:r>
              <a:rPr lang="da-DK" dirty="0" err="1"/>
              <a:t>APLSource</a:t>
            </a:r>
            <a:r>
              <a:rPr lang="da-DK" dirty="0"/>
              <a:t>/.</a:t>
            </a:r>
            <a:r>
              <a:rPr lang="da-DK" dirty="0" err="1"/>
              <a:t>linkconfig</a:t>
            </a:r>
            <a:r>
              <a:rPr lang="da-DK" dirty="0"/>
              <a:t>)</a:t>
            </a:r>
          </a:p>
          <a:p>
            <a:r>
              <a:rPr lang="da-DK" dirty="0" err="1"/>
              <a:t>However</a:t>
            </a:r>
            <a:r>
              <a:rPr lang="da-DK" dirty="0"/>
              <a:t>,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arguably</a:t>
            </a:r>
            <a:r>
              <a:rPr lang="da-DK" dirty="0"/>
              <a:t> still have </a:t>
            </a:r>
            <a:r>
              <a:rPr lang="da-DK" dirty="0" err="1"/>
              <a:t>value</a:t>
            </a:r>
            <a:r>
              <a:rPr lang="da-DK" dirty="0"/>
              <a:t> as </a:t>
            </a:r>
            <a:r>
              <a:rPr lang="da-DK" dirty="0" err="1"/>
              <a:t>documentation</a:t>
            </a:r>
            <a:r>
              <a:rPr lang="da-DK" dirty="0"/>
              <a:t> of </a:t>
            </a:r>
            <a:r>
              <a:rPr lang="da-DK" dirty="0" err="1"/>
              <a:t>important</a:t>
            </a:r>
            <a:r>
              <a:rPr lang="da-DK" dirty="0"/>
              <a:t> </a:t>
            </a:r>
            <a:r>
              <a:rPr lang="da-DK" dirty="0" err="1"/>
              <a:t>aspects</a:t>
            </a:r>
            <a:r>
              <a:rPr lang="da-DK" dirty="0"/>
              <a:t>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configuration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ECED73-F676-9DE7-4940-5289346D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>
                <a:latin typeface="+mj-lt"/>
              </a:rPr>
              <a:t>Link Options and </a:t>
            </a:r>
            <a:r>
              <a:rPr lang="da-DK" sz="3200" b="1" dirty="0" err="1">
                <a:latin typeface="+mj-lt"/>
              </a:rPr>
              <a:t>Sysvars</a:t>
            </a:r>
            <a:endParaRPr lang="en-GB" sz="32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A3BFB-DBF1-8E4D-D3F4-4DC52BC3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40" y="0"/>
            <a:ext cx="2944379" cy="5143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574BC8-C2B8-D0FA-8BD7-1E3445BABA7F}"/>
              </a:ext>
            </a:extLst>
          </p:cNvPr>
          <p:cNvCxnSpPr>
            <a:cxnSpLocks/>
          </p:cNvCxnSpPr>
          <p:nvPr/>
        </p:nvCxnSpPr>
        <p:spPr>
          <a:xfrm>
            <a:off x="5000625" y="1871663"/>
            <a:ext cx="1350169" cy="1435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CA6DB1-D358-0E7A-59C9-3113617E1E0B}"/>
              </a:ext>
            </a:extLst>
          </p:cNvPr>
          <p:cNvCxnSpPr>
            <a:cxnSpLocks/>
          </p:cNvCxnSpPr>
          <p:nvPr/>
        </p:nvCxnSpPr>
        <p:spPr>
          <a:xfrm>
            <a:off x="4643438" y="2149887"/>
            <a:ext cx="1707356" cy="1686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AD82-E9DA-E7C7-0253-A105F0339C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47EA80-69F2-F06F-94F2-EE487B39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5583994" cy="3242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1" dirty="0" err="1"/>
              <a:t>distributionFolder</a:t>
            </a:r>
            <a:r>
              <a:rPr lang="da-DK" dirty="0"/>
              <a:t> ("")</a:t>
            </a:r>
            <a:br>
              <a:rPr lang="da-DK" dirty="0"/>
            </a:br>
            <a:r>
              <a:rPr lang="da-DK" dirty="0"/>
              <a:t>The </a:t>
            </a:r>
            <a:r>
              <a:rPr lang="da-DK" dirty="0" err="1"/>
              <a:t>target</a:t>
            </a:r>
            <a:r>
              <a:rPr lang="da-DK" dirty="0"/>
              <a:t> for a </a:t>
            </a: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process</a:t>
            </a:r>
            <a:endParaRPr lang="da-DK" dirty="0"/>
          </a:p>
          <a:p>
            <a:pPr marL="0" indent="0">
              <a:buNone/>
            </a:pPr>
            <a:r>
              <a:rPr lang="da-DK" b="1" dirty="0" err="1"/>
              <a:t>project_url</a:t>
            </a:r>
            <a:r>
              <a:rPr lang="da-DK" dirty="0"/>
              <a:t> ("")</a:t>
            </a:r>
            <a:br>
              <a:rPr lang="da-DK" dirty="0"/>
            </a:br>
            <a:r>
              <a:rPr lang="da-DK" dirty="0"/>
              <a:t>A pointer to </a:t>
            </a:r>
            <a:r>
              <a:rPr lang="da-DK" dirty="0" err="1"/>
              <a:t>where</a:t>
            </a:r>
            <a:r>
              <a:rPr lang="da-DK" dirty="0"/>
              <a:t> the </a:t>
            </a:r>
            <a:r>
              <a:rPr lang="da-DK" dirty="0" err="1"/>
              <a:t>project</a:t>
            </a:r>
            <a:r>
              <a:rPr lang="da-DK" dirty="0"/>
              <a:t> is </a:t>
            </a:r>
            <a:r>
              <a:rPr lang="da-DK" dirty="0" err="1"/>
              <a:t>hosted</a:t>
            </a:r>
            <a:r>
              <a:rPr lang="da-DK" dirty="0"/>
              <a:t>, </a:t>
            </a:r>
            <a:r>
              <a:rPr lang="da-DK" dirty="0" err="1"/>
              <a:t>especially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it is on GitHub.</a:t>
            </a:r>
          </a:p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 in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and </a:t>
            </a:r>
            <a:r>
              <a:rPr lang="da-DK" dirty="0" err="1"/>
              <a:t>documentation</a:t>
            </a:r>
            <a:r>
              <a:rPr lang="da-DK" dirty="0"/>
              <a:t>.</a:t>
            </a:r>
          </a:p>
          <a:p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Cider to </a:t>
            </a:r>
            <a:r>
              <a:rPr lang="da-DK" dirty="0" err="1"/>
              <a:t>develop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, </a:t>
            </a:r>
            <a:r>
              <a:rPr lang="da-DK" dirty="0" err="1"/>
              <a:t>atin's</a:t>
            </a:r>
            <a:r>
              <a:rPr lang="da-DK" dirty="0"/>
              <a:t> "</a:t>
            </a:r>
            <a:r>
              <a:rPr lang="da-DK" dirty="0" err="1"/>
              <a:t>BuildPackage</a:t>
            </a:r>
            <a:r>
              <a:rPr lang="da-DK" dirty="0"/>
              <a:t>" </a:t>
            </a:r>
            <a:r>
              <a:rPr lang="da-DK" dirty="0" err="1"/>
              <a:t>acts</a:t>
            </a:r>
            <a:r>
              <a:rPr lang="da-DK" dirty="0"/>
              <a:t> on </a:t>
            </a:r>
            <a:r>
              <a:rPr lang="da-DK" b="1" dirty="0" err="1"/>
              <a:t>distributionFolder</a:t>
            </a:r>
            <a:r>
              <a:rPr lang="da-DK" dirty="0"/>
              <a:t> and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include</a:t>
            </a:r>
            <a:r>
              <a:rPr lang="da-DK" dirty="0"/>
              <a:t> </a:t>
            </a:r>
            <a:r>
              <a:rPr lang="da-DK" b="1" dirty="0" err="1"/>
              <a:t>project_url</a:t>
            </a:r>
            <a:r>
              <a:rPr lang="da-DK" b="1" dirty="0"/>
              <a:t> </a:t>
            </a:r>
            <a:r>
              <a:rPr lang="da-DK" dirty="0"/>
              <a:t>in the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description</a:t>
            </a:r>
            <a:endParaRPr lang="da-DK" dirty="0"/>
          </a:p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ECED73-F676-9DE7-4940-5289346D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>
                <a:latin typeface="+mj-lt"/>
              </a:rPr>
              <a:t>"</a:t>
            </a:r>
            <a:r>
              <a:rPr lang="da-DK" sz="3200" b="1" dirty="0" err="1">
                <a:latin typeface="+mj-lt"/>
              </a:rPr>
              <a:t>Convenience</a:t>
            </a:r>
            <a:r>
              <a:rPr lang="da-DK" sz="3200" b="1" dirty="0">
                <a:latin typeface="+mj-lt"/>
              </a:rPr>
              <a:t>" options</a:t>
            </a:r>
            <a:endParaRPr lang="en-GB" sz="32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A3BFB-DBF1-8E4D-D3F4-4DC52BC3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40" y="0"/>
            <a:ext cx="2944379" cy="51435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531AD35-F353-DA8C-6573-BCA5B879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3321" y="301017"/>
            <a:ext cx="618814" cy="6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73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7795BF-83ED-C25E-25A3-13CE952F8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576037" cy="2446463"/>
          </a:xfrm>
        </p:spPr>
        <p:txBody>
          <a:bodyPr>
            <a:normAutofit/>
          </a:bodyPr>
          <a:lstStyle/>
          <a:p>
            <a:r>
              <a:rPr lang="da-DK" sz="2000" dirty="0"/>
              <a:t>Cider </a:t>
            </a:r>
            <a:r>
              <a:rPr lang="da-DK" sz="2000" dirty="0" err="1"/>
              <a:t>also</a:t>
            </a:r>
            <a:r>
              <a:rPr lang="da-DK" sz="2000" dirty="0"/>
              <a:t> has a </a:t>
            </a:r>
            <a:r>
              <a:rPr lang="da-DK" sz="2000" b="1" dirty="0"/>
              <a:t>global</a:t>
            </a:r>
            <a:r>
              <a:rPr lang="da-DK" sz="2000" dirty="0"/>
              <a:t> </a:t>
            </a:r>
            <a:r>
              <a:rPr lang="da-DK" sz="2000" dirty="0" err="1"/>
              <a:t>configuration</a:t>
            </a:r>
            <a:r>
              <a:rPr lang="da-DK" sz="2000" dirty="0"/>
              <a:t> file</a:t>
            </a:r>
          </a:p>
          <a:p>
            <a:r>
              <a:rPr lang="da-DK" sz="2000" dirty="0"/>
              <a:t>At the moment, </a:t>
            </a:r>
            <a:r>
              <a:rPr lang="da-DK" sz="2000" dirty="0" err="1"/>
              <a:t>this</a:t>
            </a:r>
            <a:r>
              <a:rPr lang="da-DK" sz="2000" dirty="0"/>
              <a:t> is "</a:t>
            </a:r>
            <a:r>
              <a:rPr lang="da-DK" sz="2000" dirty="0" err="1"/>
              <a:t>work</a:t>
            </a:r>
            <a:r>
              <a:rPr lang="da-DK" sz="2000" dirty="0"/>
              <a:t> in </a:t>
            </a:r>
            <a:r>
              <a:rPr lang="da-DK" sz="2000" dirty="0" err="1"/>
              <a:t>progress</a:t>
            </a:r>
            <a:r>
              <a:rPr lang="da-DK" sz="2000" dirty="0"/>
              <a:t>", and the </a:t>
            </a:r>
            <a:r>
              <a:rPr lang="da-DK" sz="2000" dirty="0" err="1"/>
              <a:t>only</a:t>
            </a:r>
            <a:r>
              <a:rPr lang="da-DK" sz="2000" dirty="0"/>
              <a:t> </a:t>
            </a:r>
            <a:r>
              <a:rPr lang="da-DK" sz="2000" dirty="0" err="1"/>
              <a:t>configuration</a:t>
            </a:r>
            <a:r>
              <a:rPr lang="da-DK" sz="2000" dirty="0"/>
              <a:t> option </a:t>
            </a:r>
            <a:r>
              <a:rPr lang="da-DK" sz="2000" dirty="0" err="1"/>
              <a:t>stored</a:t>
            </a:r>
            <a:r>
              <a:rPr lang="da-DK" sz="2000" dirty="0"/>
              <a:t> </a:t>
            </a:r>
            <a:r>
              <a:rPr lang="da-DK" sz="2000" dirty="0" err="1"/>
              <a:t>here</a:t>
            </a:r>
            <a:r>
              <a:rPr lang="da-DK" sz="2000" dirty="0"/>
              <a:t> is…</a:t>
            </a:r>
          </a:p>
          <a:p>
            <a:pPr lvl="1"/>
            <a:r>
              <a:rPr lang="da-DK" sz="1600" b="1" dirty="0" err="1"/>
              <a:t>ExecuteAfterprojectOpen</a:t>
            </a:r>
            <a:r>
              <a:rPr lang="da-DK" sz="1600" b="1" dirty="0"/>
              <a:t>: </a:t>
            </a:r>
            <a:r>
              <a:rPr lang="da-DK" sz="1600" dirty="0"/>
              <a:t>a </a:t>
            </a:r>
            <a:r>
              <a:rPr lang="da-DK" sz="1600" dirty="0" err="1"/>
              <a:t>string</a:t>
            </a:r>
            <a:r>
              <a:rPr lang="da-DK" sz="1600" dirty="0"/>
              <a:t> </a:t>
            </a:r>
            <a:r>
              <a:rPr lang="da-DK" sz="1600" dirty="0" err="1"/>
              <a:t>which</a:t>
            </a:r>
            <a:r>
              <a:rPr lang="da-DK" sz="1600" dirty="0"/>
              <a:t> is </a:t>
            </a:r>
            <a:r>
              <a:rPr lang="da-DK" sz="1600" dirty="0" err="1"/>
              <a:t>executed</a:t>
            </a:r>
            <a:r>
              <a:rPr lang="da-DK" sz="1600" dirty="0"/>
              <a:t> </a:t>
            </a:r>
            <a:r>
              <a:rPr lang="da-DK" sz="1600" dirty="0" err="1"/>
              <a:t>after</a:t>
            </a:r>
            <a:r>
              <a:rPr lang="da-DK" sz="1600" dirty="0"/>
              <a:t> </a:t>
            </a:r>
            <a:r>
              <a:rPr lang="da-DK" sz="1600" dirty="0" err="1"/>
              <a:t>opening</a:t>
            </a:r>
            <a:r>
              <a:rPr lang="da-DK" sz="1600" dirty="0"/>
              <a:t> ALL </a:t>
            </a:r>
            <a:r>
              <a:rPr lang="da-DK" sz="1600" dirty="0" err="1"/>
              <a:t>projects</a:t>
            </a:r>
            <a:endParaRPr lang="da-DK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9DA6C9-B423-3BDB-E36C-21550AC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[Global] Cider Configuration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4A5A7-CE08-6C67-D7E5-06DC8929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533390" y="1264925"/>
            <a:ext cx="1222948" cy="12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25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7795BF-83ED-C25E-25A3-13CE952F8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6"/>
            <a:ext cx="7114274" cy="793752"/>
          </a:xfrm>
        </p:spPr>
        <p:txBody>
          <a:bodyPr>
            <a:normAutofit/>
          </a:bodyPr>
          <a:lstStyle/>
          <a:p>
            <a:r>
              <a:rPr lang="da-DK" sz="1600" dirty="0" err="1"/>
              <a:t>Two</a:t>
            </a:r>
            <a:r>
              <a:rPr lang="da-DK" sz="1600" dirty="0"/>
              <a:t> </a:t>
            </a:r>
            <a:r>
              <a:rPr lang="da-DK" sz="1600" dirty="0" err="1"/>
              <a:t>functions</a:t>
            </a:r>
            <a:r>
              <a:rPr lang="da-DK" sz="1600" dirty="0"/>
              <a:t> </a:t>
            </a:r>
            <a:r>
              <a:rPr lang="da-DK" sz="1600" dirty="0" err="1"/>
              <a:t>are</a:t>
            </a:r>
            <a:r>
              <a:rPr lang="da-DK" sz="1600" dirty="0"/>
              <a:t> </a:t>
            </a:r>
            <a:r>
              <a:rPr lang="da-DK" sz="1600" dirty="0" err="1"/>
              <a:t>provided</a:t>
            </a:r>
            <a:r>
              <a:rPr lang="da-DK" sz="1600" dirty="0"/>
              <a:t> to </a:t>
            </a:r>
            <a:r>
              <a:rPr lang="da-DK" sz="1600" dirty="0" err="1"/>
              <a:t>access</a:t>
            </a:r>
            <a:r>
              <a:rPr lang="da-DK" sz="1600" dirty="0"/>
              <a:t> the global </a:t>
            </a:r>
            <a:r>
              <a:rPr lang="da-DK" sz="1600" dirty="0" err="1"/>
              <a:t>configuration</a:t>
            </a:r>
            <a:r>
              <a:rPr lang="da-DK" sz="1600" dirty="0"/>
              <a:t> file:</a:t>
            </a:r>
            <a:endParaRPr lang="en-GB" sz="14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9DA6C9-B423-3BDB-E36C-21550AC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[Global] Cider Configuration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4A5A7-CE08-6C67-D7E5-06DC8929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533390" y="1264925"/>
            <a:ext cx="1222948" cy="12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E4C000-91E7-73D6-3B95-253EA74BC97F}"/>
              </a:ext>
            </a:extLst>
          </p:cNvPr>
          <p:cNvSpPr txBox="1"/>
          <p:nvPr/>
        </p:nvSpPr>
        <p:spPr>
          <a:xfrm>
            <a:off x="262227" y="1791673"/>
            <a:ext cx="82208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     ⎕</a:t>
            </a:r>
            <a:r>
              <a:rPr lang="en-GB" sz="1400" dirty="0" err="1">
                <a:latin typeface="APL385 Unicode" panose="020B0709000202000203" pitchFamily="49" charset="0"/>
              </a:rPr>
              <a:t>SE.Cider.</a:t>
            </a:r>
            <a:r>
              <a:rPr lang="en-GB" sz="1400" b="1" dirty="0" err="1">
                <a:latin typeface="APL385 Unicode" panose="020B0709000202000203" pitchFamily="49" charset="0"/>
              </a:rPr>
              <a:t>GetCiderGlobalConfigFilename</a:t>
            </a:r>
            <a:endParaRPr lang="en-GB" sz="1400" b="1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C:\Users\mkrom\.cider\config.json</a:t>
            </a:r>
          </a:p>
          <a:p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    ⊃⎕NGET ⎕</a:t>
            </a:r>
            <a:r>
              <a:rPr lang="en-GB" sz="1400" dirty="0" err="1">
                <a:latin typeface="APL385 Unicode" panose="020B0709000202000203" pitchFamily="49" charset="0"/>
              </a:rPr>
              <a:t>SE.Cider.GetCiderGlobalConfigFilename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</a:t>
            </a:r>
            <a:r>
              <a:rPr lang="en-GB" sz="1400" dirty="0" err="1">
                <a:latin typeface="APL385 Unicode" panose="020B0709000202000203" pitchFamily="49" charset="0"/>
              </a:rPr>
              <a:t>ExecuteAfterProjectOpen</a:t>
            </a:r>
            <a:r>
              <a:rPr lang="en-GB" sz="1400" dirty="0">
                <a:latin typeface="APL385 Unicode" panose="020B0709000202000203" pitchFamily="49" charset="0"/>
              </a:rPr>
              <a:t>: "",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}</a:t>
            </a:r>
          </a:p>
          <a:p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   </a:t>
            </a:r>
            <a:r>
              <a:rPr lang="en-GB" sz="1400" dirty="0" err="1">
                <a:latin typeface="APL385 Unicode" panose="020B0709000202000203" pitchFamily="49" charset="0"/>
              </a:rPr>
              <a:t>gc</a:t>
            </a:r>
            <a:r>
              <a:rPr lang="en-GB" sz="1400" dirty="0">
                <a:latin typeface="APL385 Unicode" panose="020B0709000202000203" pitchFamily="49" charset="0"/>
              </a:rPr>
              <a:t>←⎕</a:t>
            </a:r>
            <a:r>
              <a:rPr lang="en-GB" sz="1400" dirty="0" err="1">
                <a:latin typeface="APL385 Unicode" panose="020B0709000202000203" pitchFamily="49" charset="0"/>
              </a:rPr>
              <a:t>SE.Cider.</a:t>
            </a:r>
            <a:r>
              <a:rPr lang="en-GB" sz="1400" b="1" dirty="0" err="1">
                <a:latin typeface="APL385 Unicode" panose="020B0709000202000203" pitchFamily="49" charset="0"/>
              </a:rPr>
              <a:t>GetCiderGlobalConfigFileContent</a:t>
            </a:r>
            <a:endParaRPr lang="en-GB" sz="1400" b="1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≢</a:t>
            </a:r>
            <a:r>
              <a:rPr lang="en-GB" sz="1400" dirty="0" err="1">
                <a:latin typeface="APL385 Unicode" panose="020B0709000202000203" pitchFamily="49" charset="0"/>
              </a:rPr>
              <a:t>gc.ExecuteAfterProjectOpen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913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remium Vector | Disguise mask. glasses, nose and mustache. vector  illustration">
            <a:extLst>
              <a:ext uri="{FF2B5EF4-FFF2-40B4-BE49-F238E27FC236}">
                <a16:creationId xmlns:a16="http://schemas.microsoft.com/office/drawing/2014/main" id="{A7823895-4A2E-5CB4-3586-279F56EC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30" y="116076"/>
            <a:ext cx="2444163" cy="17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CB662-3550-A322-C820-B0F958A57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314402" cy="3242040"/>
          </a:xfrm>
        </p:spPr>
        <p:txBody>
          <a:bodyPr/>
          <a:lstStyle/>
          <a:p>
            <a:r>
              <a:rPr lang="da-DK" dirty="0" err="1"/>
              <a:t>Aliases</a:t>
            </a:r>
            <a:r>
              <a:rPr lang="da-DK" dirty="0"/>
              <a:t> provide a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avoid</a:t>
            </a:r>
            <a:r>
              <a:rPr lang="da-DK" dirty="0"/>
              <a:t> </a:t>
            </a:r>
            <a:r>
              <a:rPr lang="da-DK" dirty="0" err="1"/>
              <a:t>typing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long folder </a:t>
            </a:r>
            <a:r>
              <a:rPr lang="da-DK" dirty="0" err="1"/>
              <a:t>names</a:t>
            </a:r>
            <a:r>
              <a:rPr lang="da-DK" dirty="0"/>
              <a:t> over and over </a:t>
            </a:r>
            <a:r>
              <a:rPr lang="da-DK" dirty="0" err="1"/>
              <a:t>again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F8C12-7BF0-AF9B-9ADB-E4EB1D5C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Aliases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33830-0B91-B475-9F3B-1CC31BDBE2AC}"/>
              </a:ext>
            </a:extLst>
          </p:cNvPr>
          <p:cNvSpPr txBox="1"/>
          <p:nvPr/>
        </p:nvSpPr>
        <p:spPr>
          <a:xfrm>
            <a:off x="510312" y="2339011"/>
            <a:ext cx="7812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L385 Unicode" panose="020B0709000202000203" pitchFamily="49" charset="0"/>
              </a:rPr>
              <a:t>      </a:t>
            </a:r>
            <a:r>
              <a:rPr lang="en-GB" sz="1600" dirty="0" err="1">
                <a:latin typeface="APL385 Unicode" panose="020B0709000202000203" pitchFamily="49" charset="0"/>
              </a:rPr>
              <a:t>fldr</a:t>
            </a:r>
            <a:r>
              <a:rPr lang="en-GB" sz="1600" dirty="0">
                <a:latin typeface="APL385 Unicode" panose="020B0709000202000203" pitchFamily="49" charset="0"/>
              </a:rPr>
              <a:t>← 'c:\</a:t>
            </a:r>
            <a:r>
              <a:rPr lang="en-GB" sz="1600" dirty="0" err="1">
                <a:latin typeface="APL385 Unicode" panose="020B0709000202000203" pitchFamily="49" charset="0"/>
              </a:rPr>
              <a:t>tmp</a:t>
            </a:r>
            <a:r>
              <a:rPr lang="en-GB" sz="1600" dirty="0">
                <a:latin typeface="APL385 Unicode" panose="020B0709000202000203" pitchFamily="49" charset="0"/>
              </a:rPr>
              <a:t>\</a:t>
            </a:r>
            <a:r>
              <a:rPr lang="en-GB" sz="1600" dirty="0" err="1">
                <a:latin typeface="APL385 Unicode" panose="020B0709000202000203" pitchFamily="49" charset="0"/>
              </a:rPr>
              <a:t>clockproj</a:t>
            </a:r>
            <a:r>
              <a:rPr lang="en-GB" sz="1600" dirty="0">
                <a:latin typeface="APL385 Unicode" panose="020B0709000202000203" pitchFamily="49" charset="0"/>
              </a:rPr>
              <a:t>' ⍝ Long, annoying folder name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     ⎕</a:t>
            </a:r>
            <a:r>
              <a:rPr lang="en-GB" sz="1600" dirty="0" err="1">
                <a:latin typeface="APL385 Unicode" panose="020B0709000202000203" pitchFamily="49" charset="0"/>
              </a:rPr>
              <a:t>SE.Cider.AddAlias</a:t>
            </a:r>
            <a:r>
              <a:rPr lang="en-GB" sz="1600" dirty="0">
                <a:latin typeface="APL385 Unicode" panose="020B0709000202000203" pitchFamily="49" charset="0"/>
              </a:rPr>
              <a:t> folder 'clocks'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     ⎕</a:t>
            </a:r>
            <a:r>
              <a:rPr lang="en-GB" sz="1600" dirty="0" err="1">
                <a:latin typeface="APL385 Unicode" panose="020B0709000202000203" pitchFamily="49" charset="0"/>
              </a:rPr>
              <a:t>SE.Cider.GetAliasFileContent</a:t>
            </a:r>
            <a:r>
              <a:rPr lang="en-GB" sz="1600" dirty="0">
                <a:latin typeface="APL385 Unicode" panose="020B0709000202000203" pitchFamily="49" charset="0"/>
              </a:rPr>
              <a:t> ''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clocks  c:/tmp/clockproj 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     ]</a:t>
            </a:r>
            <a:r>
              <a:rPr lang="en-GB" sz="1600" dirty="0" err="1">
                <a:latin typeface="APL385 Unicode" panose="020B0709000202000203" pitchFamily="49" charset="0"/>
              </a:rPr>
              <a:t>cider.openproject</a:t>
            </a:r>
            <a:r>
              <a:rPr lang="en-GB" sz="1600" dirty="0">
                <a:latin typeface="APL385 Unicode" panose="020B0709000202000203" pitchFamily="49" charset="0"/>
              </a:rPr>
              <a:t> '[clocks]'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…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Project successfully loaded and established in "#.</a:t>
            </a:r>
            <a:r>
              <a:rPr lang="en-GB" sz="1600" dirty="0" err="1">
                <a:latin typeface="APL385 Unicode" panose="020B0709000202000203" pitchFamily="49" charset="0"/>
              </a:rPr>
              <a:t>clockproj</a:t>
            </a:r>
            <a:r>
              <a:rPr lang="en-GB" sz="1600" dirty="0">
                <a:latin typeface="APL385 Unicode" panose="020B0709000202000203" pitchFamily="49" charset="0"/>
              </a:rPr>
              <a:t>"</a:t>
            </a:r>
            <a:br>
              <a:rPr lang="en-GB" sz="1600" dirty="0">
                <a:latin typeface="APL385 Unicode" panose="020B0709000202000203" pitchFamily="49" charset="0"/>
              </a:rPr>
            </a:b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NB.   ]</a:t>
            </a:r>
            <a:r>
              <a:rPr lang="en-GB" sz="1600" dirty="0" err="1">
                <a:latin typeface="APL385 Unicode" panose="020B0709000202000203" pitchFamily="49" charset="0"/>
              </a:rPr>
              <a:t>Cider.ListAliases</a:t>
            </a:r>
            <a:r>
              <a:rPr lang="en-GB" sz="1600" dirty="0">
                <a:latin typeface="APL385 Unicode" panose="020B0709000202000203" pitchFamily="49" charset="0"/>
              </a:rPr>
              <a:t> –edit</a:t>
            </a:r>
          </a:p>
        </p:txBody>
      </p:sp>
    </p:spTree>
    <p:extLst>
      <p:ext uri="{BB962C8B-B14F-4D97-AF65-F5344CB8AC3E}">
        <p14:creationId xmlns:p14="http://schemas.microsoft.com/office/powerpoint/2010/main" val="387862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F6C43-ED80-612A-70CB-71DF70DD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4281"/>
            <a:ext cx="8006277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dirty="0" err="1"/>
              <a:t>Contains</a:t>
            </a:r>
            <a:r>
              <a:rPr lang="da-DK" sz="2000" dirty="0"/>
              <a:t>: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Global </a:t>
            </a:r>
            <a:r>
              <a:rPr lang="da-DK" sz="2000" dirty="0" err="1"/>
              <a:t>config</a:t>
            </a:r>
            <a:r>
              <a:rPr lang="da-DK" sz="2000" dirty="0"/>
              <a:t> file </a:t>
            </a:r>
            <a:r>
              <a:rPr lang="da-DK" sz="2000" dirty="0" err="1"/>
              <a:t>config.json</a:t>
            </a:r>
            <a:r>
              <a:rPr lang="da-DK" sz="2000" dirty="0"/>
              <a:t> (</a:t>
            </a:r>
            <a:r>
              <a:rPr lang="da-DK" sz="2000" dirty="0" err="1"/>
              <a:t>ExecuteAfterProjectOpen</a:t>
            </a:r>
            <a:r>
              <a:rPr lang="da-DK" sz="2000" dirty="0"/>
              <a:t>)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Alias file aliase.txt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Template </a:t>
            </a:r>
            <a:r>
              <a:rPr lang="da-DK" sz="2000" dirty="0" err="1"/>
              <a:t>config.json</a:t>
            </a:r>
            <a:r>
              <a:rPr lang="da-DK" sz="2000" dirty="0"/>
              <a:t> file to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used</a:t>
            </a:r>
            <a:r>
              <a:rPr lang="da-DK" sz="2000" dirty="0"/>
              <a:t> </a:t>
            </a:r>
            <a:r>
              <a:rPr lang="da-DK" sz="2000" dirty="0" err="1"/>
              <a:t>when</a:t>
            </a:r>
            <a:r>
              <a:rPr lang="da-DK" sz="2000" dirty="0"/>
              <a:t> </a:t>
            </a:r>
            <a:r>
              <a:rPr lang="da-DK" sz="2000" dirty="0" err="1"/>
              <a:t>creating</a:t>
            </a:r>
            <a:r>
              <a:rPr lang="da-DK" sz="2000" dirty="0"/>
              <a:t> new </a:t>
            </a:r>
            <a:r>
              <a:rPr lang="da-DK" sz="2000" dirty="0" err="1"/>
              <a:t>projects</a:t>
            </a:r>
            <a:endParaRPr lang="da-DK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591142-1DD1-8A65-013E-BC056454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The [HOME]/.cider Folder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FE099-A5C8-E06C-2B2E-AF8061372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5301"/>
            <a:ext cx="8006277" cy="35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8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7B508-433E-53F7-2456-90900F2F66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068509-AC88-4FFF-514A-4AA50E5F09D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C729E-15DF-B970-43EA-CBA618D3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373125"/>
            <a:ext cx="7005527" cy="685535"/>
          </a:xfrm>
        </p:spPr>
        <p:txBody>
          <a:bodyPr/>
          <a:lstStyle/>
          <a:p>
            <a:r>
              <a:rPr lang="da-DK" b="1" dirty="0"/>
              <a:t>Back to the Cider Project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21894-CBF5-68F7-3B3C-6EBAE168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7" y="1264925"/>
            <a:ext cx="6813820" cy="298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1B06E-4509-5462-331E-D6C10943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9621" y="25586"/>
            <a:ext cx="3272625" cy="56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788505"/>
            <a:ext cx="7005527" cy="685535"/>
          </a:xfrm>
        </p:spPr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 err="1"/>
              <a:t>Making</a:t>
            </a:r>
            <a:r>
              <a:rPr lang="da-DK" dirty="0"/>
              <a:t> APL more </a:t>
            </a:r>
            <a:r>
              <a:rPr lang="da-DK" dirty="0" err="1"/>
              <a:t>enjoyable</a:t>
            </a:r>
            <a:endParaRPr lang="LID4096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8099" y="1911761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322962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6978638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909" y="1814123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9FD6447-6FB0-054B-6B93-CADE3A6C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521016" y="1814122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BFFC0AF-2EE1-5C80-7027-87EAD27C1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150" y="1667431"/>
            <a:ext cx="2576355" cy="25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42309 -0.1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30157 0.06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33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AD74-0336-76E5-E91C-62C0CC31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6"/>
            <a:ext cx="6092513" cy="55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]</a:t>
            </a:r>
            <a:r>
              <a:rPr lang="en-US" sz="1200" dirty="0" err="1">
                <a:latin typeface="APL385 Unicode" panose="020B0709000202000203" pitchFamily="49" charset="0"/>
              </a:rPr>
              <a:t>Cider.CreateProject</a:t>
            </a:r>
            <a:r>
              <a:rPr lang="en-US" sz="1200" dirty="0">
                <a:latin typeface="APL385 Unicode" panose="020B0709000202000203" pitchFamily="49" charset="0"/>
              </a:rPr>
              <a:t> c:\tmp\anotherproject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"c:/tmp/anotherproject" does not exist yet - create? (Y/n) 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786D9-2724-A8C9-BB27-30A118F8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Creating</a:t>
            </a:r>
            <a:r>
              <a:rPr lang="da-DK" b="1" dirty="0"/>
              <a:t> a Project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8826E-4E64-C9BD-F536-B9B28ED84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3918" y="0"/>
            <a:ext cx="2842697" cy="491753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6E8975-263C-8E82-E633-82D06BF173E3}"/>
              </a:ext>
            </a:extLst>
          </p:cNvPr>
          <p:cNvSpPr txBox="1">
            <a:spLocks/>
          </p:cNvSpPr>
          <p:nvPr/>
        </p:nvSpPr>
        <p:spPr>
          <a:xfrm>
            <a:off x="328093" y="1763271"/>
            <a:ext cx="6400398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Project successfully created; open as well? (Y/n) y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 err="1">
                <a:latin typeface="APL385 Unicode" panose="020B0709000202000203" pitchFamily="49" charset="0"/>
              </a:rPr>
              <a:t>LINK:watch</a:t>
            </a:r>
            <a:r>
              <a:rPr lang="en-US" sz="1200" dirty="0">
                <a:latin typeface="APL385 Unicode" panose="020B0709000202000203" pitchFamily="49" charset="0"/>
              </a:rPr>
              <a:t>=both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Project successfully loaded and established in "#.</a:t>
            </a:r>
            <a:r>
              <a:rPr lang="en-US" sz="1200" dirty="0" err="1">
                <a:latin typeface="APL385 Unicode" panose="020B0709000202000203" pitchFamily="49" charset="0"/>
              </a:rPr>
              <a:t>anotherproject</a:t>
            </a:r>
            <a:r>
              <a:rPr lang="en-US" sz="1200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 #.anotherproject.⎕nl -⍳10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 </a:t>
            </a:r>
            <a:r>
              <a:rPr lang="en-US" sz="1200" dirty="0" err="1">
                <a:latin typeface="APL385 Unicode" panose="020B0709000202000203" pitchFamily="49" charset="0"/>
              </a:rPr>
              <a:t>CiderConfig</a:t>
            </a:r>
            <a:r>
              <a:rPr lang="en-US" sz="12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GB" sz="1200" dirty="0">
              <a:latin typeface="APL385 Unicode" panose="020B0709000202000203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AC9E8-AA88-2B1F-B5F5-D063B787E276}"/>
              </a:ext>
            </a:extLst>
          </p:cNvPr>
          <p:cNvSpPr txBox="1"/>
          <p:nvPr/>
        </p:nvSpPr>
        <p:spPr>
          <a:xfrm>
            <a:off x="2718300" y="0"/>
            <a:ext cx="389561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From .cider/</a:t>
            </a:r>
            <a:r>
              <a:rPr lang="da-DK" dirty="0" err="1"/>
              <a:t>cider.config.template</a:t>
            </a:r>
            <a:r>
              <a:rPr lang="da-DK" dirty="0"/>
              <a:t> =&gt;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7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animBg="1"/>
      <p:bldP spid="7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C0BB53-D4C1-2D59-6158-CF52DC493A7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AD74-0336-76E5-E91C-62C0CC316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786D9-2724-A8C9-BB27-30A118F8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The New Project Folder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D73C2E-1E53-2AFD-36EA-EB3274A8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085850"/>
            <a:ext cx="89725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05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013E59-D875-E7CB-80CF-B474D46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3" y="293767"/>
            <a:ext cx="8528373" cy="685535"/>
          </a:xfrm>
        </p:spPr>
        <p:txBody>
          <a:bodyPr/>
          <a:lstStyle/>
          <a:p>
            <a:r>
              <a:rPr lang="da-DK" b="1" dirty="0"/>
              <a:t>Cider </a:t>
            </a:r>
            <a:r>
              <a:rPr lang="da-DK" b="1" dirty="0" err="1"/>
              <a:t>Documentation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6F078-CF01-91AA-AC26-1E31A100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630" y="293767"/>
            <a:ext cx="6422848" cy="51435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A7A8F779-9A3E-E9DF-DB20-348E459964EF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394834" y="2347786"/>
            <a:ext cx="417716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]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Cider.Help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--- Select document to be viewed: -----------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1. Cider-API-Reference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2. Cider-User-Guide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3. Contributing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Select one or more items (q=quit, a=all) : 2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87E8F78-E15E-7601-8572-C4BCA67290AE}"/>
              </a:ext>
            </a:extLst>
          </p:cNvPr>
          <p:cNvSpPr/>
          <p:nvPr/>
        </p:nvSpPr>
        <p:spPr>
          <a:xfrm>
            <a:off x="4454443" y="3229429"/>
            <a:ext cx="464458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D251A-050D-177C-439E-8752FBFEDD4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DE421-2E99-FB46-444C-20D4D9DA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7" y="0"/>
            <a:ext cx="74738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8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527C-202A-4966-058F-16C41550F3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98DF9-9113-3C83-E2BA-69B696C6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082D63-3E6B-1E23-242D-B5242A06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0D021-5F7E-CCA0-1FA3-141B27B5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96" y="0"/>
            <a:ext cx="58172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86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C608-7D1D-015D-E7B8-BCAB4DBB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98879" cy="3242040"/>
          </a:xfrm>
        </p:spPr>
        <p:txBody>
          <a:bodyPr>
            <a:normAutofit lnSpcReduction="10000"/>
          </a:bodyPr>
          <a:lstStyle/>
          <a:p>
            <a:r>
              <a:rPr lang="da-DK" dirty="0" err="1"/>
              <a:t>Create</a:t>
            </a:r>
            <a:r>
              <a:rPr lang="da-DK" dirty="0"/>
              <a:t> a Project</a:t>
            </a:r>
          </a:p>
          <a:p>
            <a:r>
              <a:rPr lang="da-DK" dirty="0"/>
              <a:t>Give it an Alias </a:t>
            </a:r>
          </a:p>
          <a:p>
            <a:r>
              <a:rPr lang="da-DK" dirty="0" err="1"/>
              <a:t>Create</a:t>
            </a:r>
            <a:r>
              <a:rPr lang="da-DK" dirty="0"/>
              <a:t> a </a:t>
            </a:r>
            <a:r>
              <a:rPr lang="da-DK" dirty="0" err="1"/>
              <a:t>function</a:t>
            </a:r>
            <a:r>
              <a:rPr lang="da-DK" dirty="0"/>
              <a:t> to </a:t>
            </a:r>
            <a:r>
              <a:rPr lang="da-DK" dirty="0" err="1"/>
              <a:t>tell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have in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. </a:t>
            </a:r>
          </a:p>
          <a:p>
            <a:r>
              <a:rPr lang="da-DK" dirty="0" err="1"/>
              <a:t>Configure</a:t>
            </a:r>
            <a:r>
              <a:rPr lang="da-DK" dirty="0"/>
              <a:t> the </a:t>
            </a:r>
            <a:r>
              <a:rPr lang="da-DK" dirty="0" err="1"/>
              <a:t>project</a:t>
            </a:r>
            <a:r>
              <a:rPr lang="da-DK" dirty="0"/>
              <a:t> to run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 on Open</a:t>
            </a:r>
          </a:p>
          <a:p>
            <a:r>
              <a:rPr lang="da-DK" dirty="0"/>
              <a:t>Run </a:t>
            </a: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Cider.Help</a:t>
            </a:r>
            <a:r>
              <a:rPr lang="da-DK" dirty="0"/>
              <a:t> and </a:t>
            </a:r>
            <a:r>
              <a:rPr lang="da-DK" dirty="0" err="1"/>
              <a:t>take</a:t>
            </a:r>
            <a:r>
              <a:rPr lang="da-DK" dirty="0"/>
              <a:t> a brief look at the </a:t>
            </a:r>
            <a:r>
              <a:rPr lang="da-DK" dirty="0" err="1"/>
              <a:t>documents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A0BA5-ECBD-C90A-4529-632ACBC5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Exercise</a:t>
            </a:r>
            <a:r>
              <a:rPr lang="da-DK" b="1" dirty="0"/>
              <a:t> 1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1B27-77F0-9643-DCC0-895D3492318B}"/>
              </a:ext>
            </a:extLst>
          </p:cNvPr>
          <p:cNvSpPr txBox="1"/>
          <p:nvPr/>
        </p:nvSpPr>
        <p:spPr>
          <a:xfrm>
            <a:off x="3950677" y="953193"/>
            <a:ext cx="477406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a FILE NAME ERROR, delete</a:t>
            </a:r>
            <a:br>
              <a:rPr lang="da-DK" dirty="0"/>
            </a:br>
            <a:r>
              <a:rPr lang="da-DK" dirty="0"/>
              <a:t>C:\Users\&lt;</a:t>
            </a:r>
            <a:r>
              <a:rPr lang="da-DK" dirty="0">
                <a:latin typeface="APL385 Unicode" panose="020B0709000202000203" pitchFamily="49" charset="0"/>
              </a:rPr>
              <a:t>⎕AN</a:t>
            </a:r>
            <a:r>
              <a:rPr lang="da-DK" dirty="0"/>
              <a:t>&gt;\.cider\cider.config.template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5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3F3AB0-9A83-8AF1-304F-4FBE33D0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665068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latin typeface="APL385 Unicode" panose="020B0709000202000203" pitchFamily="49" charset="0"/>
              </a:rPr>
              <a:t>   ]</a:t>
            </a:r>
            <a:r>
              <a:rPr lang="da-DK" sz="1800" dirty="0" err="1">
                <a:latin typeface="APL385 Unicode" panose="020B0709000202000203" pitchFamily="49" charset="0"/>
              </a:rPr>
              <a:t>CIDER.OpenProject</a:t>
            </a:r>
            <a:r>
              <a:rPr lang="da-DK" sz="1800" dirty="0">
                <a:latin typeface="APL385 Unicode" panose="020B0709000202000203" pitchFamily="49" charset="0"/>
              </a:rPr>
              <a:t> /folder/</a:t>
            </a:r>
            <a:r>
              <a:rPr lang="da-DK" sz="1800" dirty="0" err="1">
                <a:latin typeface="APL385 Unicode" panose="020B0709000202000203" pitchFamily="49" charset="0"/>
              </a:rPr>
              <a:t>name</a:t>
            </a:r>
            <a:endParaRPr lang="da-DK" sz="1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or</a:t>
            </a:r>
            <a:r>
              <a:rPr lang="da-DK" sz="1800" dirty="0">
                <a:latin typeface="APL385 Unicode" panose="020B0709000202000203" pitchFamily="49" charset="0"/>
              </a:rPr>
              <a:t> ]</a:t>
            </a:r>
            <a:r>
              <a:rPr lang="da-DK" sz="1800" dirty="0" err="1">
                <a:latin typeface="APL385 Unicode" panose="020B0709000202000203" pitchFamily="49" charset="0"/>
              </a:rPr>
              <a:t>CIDER.OpenProject</a:t>
            </a:r>
            <a:r>
              <a:rPr lang="da-DK" sz="1800" dirty="0">
                <a:latin typeface="APL385 Unicode" panose="020B0709000202000203" pitchFamily="49" charset="0"/>
              </a:rPr>
              <a:t> [alias]</a:t>
            </a:r>
            <a:br>
              <a:rPr lang="da-DK" sz="1800" dirty="0">
                <a:latin typeface="APL385 Unicode" panose="020B0709000202000203" pitchFamily="49" charset="0"/>
              </a:rPr>
            </a:br>
            <a:endParaRPr lang="da-DK" sz="1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or</a:t>
            </a:r>
            <a:r>
              <a:rPr lang="da-DK" sz="1800" dirty="0">
                <a:latin typeface="APL385 Unicode" panose="020B0709000202000203" pitchFamily="49" charset="0"/>
              </a:rPr>
              <a:t> </a:t>
            </a:r>
            <a:r>
              <a:rPr lang="da-DK" sz="1800" dirty="0" err="1">
                <a:latin typeface="APL385 Unicode" panose="020B0709000202000203" pitchFamily="49" charset="0"/>
              </a:rPr>
              <a:t>ns←⎕SE.Cider.CreateOpenParms</a:t>
            </a:r>
            <a:r>
              <a:rPr lang="da-DK" sz="1800" dirty="0">
                <a:latin typeface="APL385 Unicode" panose="020B0709000202000203" pitchFamily="49" charset="0"/>
              </a:rPr>
              <a:t> ''</a:t>
            </a:r>
            <a:br>
              <a:rPr lang="da-DK" sz="1800" dirty="0">
                <a:latin typeface="APL385 Unicode" panose="020B0709000202000203" pitchFamily="49" charset="0"/>
              </a:rPr>
            </a:br>
            <a:r>
              <a:rPr lang="da-DK" sz="1800" dirty="0">
                <a:latin typeface="APL385 Unicode" panose="020B0709000202000203" pitchFamily="49" charset="0"/>
              </a:rPr>
              <a:t>   </a:t>
            </a:r>
            <a:r>
              <a:rPr lang="da-DK" sz="1800" dirty="0" err="1">
                <a:latin typeface="APL385 Unicode" panose="020B0709000202000203" pitchFamily="49" charset="0"/>
              </a:rPr>
              <a:t>ns.folder</a:t>
            </a:r>
            <a:r>
              <a:rPr lang="da-DK" sz="1800" dirty="0">
                <a:latin typeface="APL385 Unicode" panose="020B0709000202000203" pitchFamily="49" charset="0"/>
              </a:rPr>
              <a:t>←'/</a:t>
            </a:r>
            <a:r>
              <a:rPr lang="da-DK" sz="1800" dirty="0" err="1">
                <a:latin typeface="APL385 Unicode" panose="020B0709000202000203" pitchFamily="49" charset="0"/>
              </a:rPr>
              <a:t>tmp</a:t>
            </a:r>
            <a:r>
              <a:rPr lang="da-DK" sz="1800" dirty="0">
                <a:latin typeface="APL385 Unicode" panose="020B0709000202000203" pitchFamily="49" charset="0"/>
              </a:rPr>
              <a:t>/</a:t>
            </a:r>
            <a:r>
              <a:rPr lang="da-DK" sz="1800" dirty="0" err="1">
                <a:latin typeface="APL385 Unicode" panose="020B0709000202000203" pitchFamily="49" charset="0"/>
              </a:rPr>
              <a:t>clockproj</a:t>
            </a:r>
            <a:r>
              <a:rPr lang="da-DK" sz="1800" dirty="0">
                <a:latin typeface="APL385 Unicode" panose="020B0709000202000203" pitchFamily="49" charset="0"/>
              </a:rPr>
              <a:t>'</a:t>
            </a:r>
            <a:br>
              <a:rPr lang="da-DK" sz="1800" dirty="0">
                <a:latin typeface="APL385 Unicode" panose="020B0709000202000203" pitchFamily="49" charset="0"/>
              </a:rPr>
            </a:br>
            <a:r>
              <a:rPr lang="da-DK" sz="1800" dirty="0">
                <a:latin typeface="APL385 Unicode" panose="020B0709000202000203" pitchFamily="49" charset="0"/>
              </a:rPr>
              <a:t>   ns.</a:t>
            </a:r>
            <a:r>
              <a:rPr lang="da-DK" sz="1800" dirty="0" err="1">
                <a:latin typeface="APL385 Unicode" panose="020B0709000202000203" pitchFamily="49" charset="0"/>
              </a:rPr>
              <a:t>projectSpace</a:t>
            </a:r>
            <a:r>
              <a:rPr lang="da-DK" sz="1800" dirty="0">
                <a:latin typeface="APL385 Unicode" panose="020B0709000202000203" pitchFamily="49" charset="0"/>
              </a:rPr>
              <a:t>←'cp'</a:t>
            </a:r>
          </a:p>
          <a:p>
            <a:pPr marL="0" indent="0">
              <a:buNone/>
            </a:pPr>
            <a:r>
              <a:rPr lang="da-DK" sz="1800" dirty="0">
                <a:latin typeface="APL385 Unicode" panose="020B0709000202000203" pitchFamily="49" charset="0"/>
              </a:rPr>
              <a:t>   ⎕</a:t>
            </a:r>
            <a:r>
              <a:rPr lang="da-DK" sz="1800" dirty="0" err="1">
                <a:latin typeface="APL385 Unicode" panose="020B0709000202000203" pitchFamily="49" charset="0"/>
              </a:rPr>
              <a:t>SE.Cider.OpenProject</a:t>
            </a:r>
            <a:r>
              <a:rPr lang="da-DK" sz="1800" dirty="0">
                <a:latin typeface="APL385 Unicode" panose="020B0709000202000203" pitchFamily="49" charset="0"/>
              </a:rPr>
              <a:t> ns</a:t>
            </a:r>
            <a:br>
              <a:rPr lang="da-DK" sz="1800" dirty="0">
                <a:latin typeface="APL385 Unicode" panose="020B0709000202000203" pitchFamily="49" charset="0"/>
              </a:rPr>
            </a:br>
            <a:r>
              <a:rPr lang="da-DK" sz="1800" dirty="0">
                <a:latin typeface="APL385 Unicode" panose="020B0709000202000203" pitchFamily="49" charset="0"/>
              </a:rPr>
              <a:t>…</a:t>
            </a:r>
            <a:r>
              <a:rPr lang="da-DK" sz="1800" dirty="0" err="1">
                <a:latin typeface="APL385 Unicode" panose="020B0709000202000203" pitchFamily="49" charset="0"/>
              </a:rPr>
              <a:t>blablabla</a:t>
            </a:r>
            <a:r>
              <a:rPr lang="da-DK" sz="1800" dirty="0">
                <a:latin typeface="APL385 Unicode" panose="020B0709000202000203" pitchFamily="49" charset="0"/>
              </a:rPr>
              <a:t>…</a:t>
            </a:r>
            <a:br>
              <a:rPr lang="da-DK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Project successfully loaded and established in "#.cp" </a:t>
            </a:r>
            <a:endParaRPr lang="da-DK" sz="18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AAA571-9CF4-2D49-0198-D5301609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Opening</a:t>
            </a:r>
            <a:r>
              <a:rPr lang="da-DK" dirty="0"/>
              <a:t> a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3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AD797-E1C0-A1AD-E1F3-2E26A5FA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31925"/>
            <a:ext cx="7005527" cy="685535"/>
          </a:xfrm>
        </p:spPr>
        <p:txBody>
          <a:bodyPr/>
          <a:lstStyle/>
          <a:p>
            <a:r>
              <a:rPr lang="da-DK" sz="2800" dirty="0"/>
              <a:t>Switches (from </a:t>
            </a:r>
            <a:r>
              <a:rPr lang="da-DK" sz="2800" dirty="0">
                <a:latin typeface="APL385 Unicode" panose="020B0709000202000203" pitchFamily="49" charset="0"/>
              </a:rPr>
              <a:t>]</a:t>
            </a:r>
            <a:r>
              <a:rPr lang="da-DK" sz="2800" dirty="0" err="1">
                <a:latin typeface="APL385 Unicode" panose="020B0709000202000203" pitchFamily="49" charset="0"/>
              </a:rPr>
              <a:t>OpenProject</a:t>
            </a:r>
            <a:r>
              <a:rPr lang="da-DK" sz="2800" dirty="0">
                <a:latin typeface="APL385 Unicode" panose="020B0709000202000203" pitchFamily="49" charset="0"/>
              </a:rPr>
              <a:t> -??</a:t>
            </a:r>
            <a:r>
              <a:rPr lang="da-DK" sz="2800" dirty="0"/>
              <a:t>)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72ACE-1C10-AB15-2C5C-022B055E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01" y="895096"/>
            <a:ext cx="7592485" cy="363905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378398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9186E-E8D4-8C6C-6135-F851D8FB0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3"/>
            <a:ext cx="4104000" cy="3161420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Create a namespace according to </a:t>
            </a:r>
            <a:r>
              <a:rPr lang="en-US" dirty="0" err="1">
                <a:latin typeface="APL+WIN" panose="02000409020000020004" pitchFamily="49" charset="2"/>
              </a:rPr>
              <a:t>projectSpace</a:t>
            </a:r>
            <a:r>
              <a:rPr lang="en-US" dirty="0"/>
              <a:t> within the specified </a:t>
            </a:r>
            <a:r>
              <a:rPr lang="en-US" dirty="0">
                <a:latin typeface="APL385 Unicode" panose="020B0709000202000203" pitchFamily="49" charset="0"/>
              </a:rPr>
              <a:t>parent</a:t>
            </a:r>
            <a:r>
              <a:rPr lang="en-US" dirty="0"/>
              <a:t> space</a:t>
            </a:r>
          </a:p>
          <a:p>
            <a:pPr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dirty="0">
                <a:latin typeface="APL385 Unicode" panose="020B0709000202000203" pitchFamily="49" charset="0"/>
              </a:rPr>
              <a:t>⎕IO </a:t>
            </a:r>
            <a:r>
              <a:rPr lang="en-US" dirty="0"/>
              <a:t>and </a:t>
            </a:r>
            <a:r>
              <a:rPr lang="en-US" dirty="0">
                <a:latin typeface="APL385 Unicode" panose="020B0709000202000203" pitchFamily="49" charset="0"/>
              </a:rPr>
              <a:t>⎕ML</a:t>
            </a:r>
            <a:r>
              <a:rPr lang="en-US" dirty="0"/>
              <a:t> according to </a:t>
            </a:r>
            <a:r>
              <a:rPr lang="en-US" dirty="0" err="1"/>
              <a:t>ciderconfig</a:t>
            </a:r>
            <a:r>
              <a:rPr lang="en-US" dirty="0"/>
              <a:t> </a:t>
            </a:r>
            <a:r>
              <a:rPr lang="en-US" dirty="0">
                <a:latin typeface="APL385 Unicode" panose="020B0709000202000203" pitchFamily="49" charset="0"/>
              </a:rPr>
              <a:t>SYSVARS</a:t>
            </a:r>
            <a:r>
              <a:rPr lang="en-US" dirty="0"/>
              <a:t> section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Use Link to load all the source code from the folder named by </a:t>
            </a:r>
            <a:r>
              <a:rPr lang="en-US" dirty="0">
                <a:latin typeface="APL385 Unicode" panose="020B0709000202000203" pitchFamily="49" charset="0"/>
              </a:rPr>
              <a:t>source</a:t>
            </a:r>
          </a:p>
          <a:p>
            <a:pPr>
              <a:buFont typeface="+mj-lt"/>
              <a:buAutoNum type="arabicPeriod"/>
            </a:pPr>
            <a:r>
              <a:rPr lang="en-US" dirty="0"/>
              <a:t>Load Tatin and/or NuGet packages </a:t>
            </a:r>
            <a:br>
              <a:rPr lang="en-US" dirty="0"/>
            </a:br>
            <a:r>
              <a:rPr lang="en-US" dirty="0"/>
              <a:t>(more about this soon)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buFont typeface="+mj-lt"/>
              <a:buAutoNum type="arabicPeriod"/>
            </a:pPr>
            <a:r>
              <a:rPr lang="en-US" dirty="0"/>
              <a:t>Inject </a:t>
            </a:r>
            <a:r>
              <a:rPr lang="en-US" dirty="0" err="1">
                <a:latin typeface="APL385 Unicode" panose="020B0709000202000203" pitchFamily="49" charset="0"/>
              </a:rPr>
              <a:t>CiderConfig</a:t>
            </a:r>
            <a:r>
              <a:rPr lang="en-US" dirty="0"/>
              <a:t> namespace containing the config file settings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71DC-E7F4-72EF-C334-CD3139761C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 startAt="6"/>
            </a:pPr>
            <a:r>
              <a:rPr lang="en-US" dirty="0" err="1">
                <a:latin typeface="APL385 Unicode" panose="020B0709000202000203" pitchFamily="49" charset="0"/>
              </a:rPr>
              <a:t>CiderConfig.HOME</a:t>
            </a:r>
            <a:r>
              <a:rPr lang="en-US" dirty="0"/>
              <a:t> is set to the path the project was loaded from</a:t>
            </a:r>
          </a:p>
          <a:p>
            <a:pPr>
              <a:buFont typeface="+mj-lt"/>
              <a:buAutoNum type="arabicPeriod" startAt="6"/>
            </a:pPr>
            <a:r>
              <a:rPr lang="en-US" dirty="0"/>
              <a:t>Execute </a:t>
            </a:r>
            <a:r>
              <a:rPr lang="en-US" dirty="0" err="1">
                <a:latin typeface="APL385 Unicode" panose="020B0709000202000203" pitchFamily="49" charset="0"/>
              </a:rPr>
              <a:t>CiderConfig.init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/>
              <a:t>if it is non-empty</a:t>
            </a:r>
          </a:p>
          <a:p>
            <a:pPr>
              <a:buFont typeface="+mj-lt"/>
              <a:buAutoNum type="arabicPeriod" startAt="6"/>
            </a:pPr>
            <a:r>
              <a:rPr lang="en-US" dirty="0"/>
              <a:t>Execute </a:t>
            </a:r>
            <a:r>
              <a:rPr lang="en-US" dirty="0" err="1">
                <a:latin typeface="APL385 Unicode" panose="020B0709000202000203" pitchFamily="49" charset="0"/>
              </a:rPr>
              <a:t>ExecuteAfterprojectOpen</a:t>
            </a:r>
            <a:r>
              <a:rPr lang="en-US" dirty="0"/>
              <a:t> (from </a:t>
            </a:r>
            <a:r>
              <a:rPr lang="en-US" dirty="0" err="1">
                <a:latin typeface="APL385 Unicode" panose="020B0709000202000203" pitchFamily="49" charset="0"/>
              </a:rPr>
              <a:t>GlobalConfig</a:t>
            </a:r>
            <a:r>
              <a:rPr lang="en-US" dirty="0"/>
              <a:t>) if non-empty and </a:t>
            </a:r>
            <a:r>
              <a:rPr lang="en-US" dirty="0" err="1">
                <a:latin typeface="APL385 Unicode" panose="020B0709000202000203" pitchFamily="49" charset="0"/>
              </a:rPr>
              <a:t>ignoreUserExec</a:t>
            </a:r>
            <a:r>
              <a:rPr lang="en-US" dirty="0"/>
              <a:t> is not 1</a:t>
            </a:r>
          </a:p>
          <a:p>
            <a:pPr>
              <a:buFont typeface="+mj-lt"/>
              <a:buAutoNum type="arabicPeriod" startAt="6"/>
            </a:pPr>
            <a:r>
              <a:rPr lang="en-US" dirty="0"/>
              <a:t>Display the contents of </a:t>
            </a:r>
            <a:r>
              <a:rPr lang="en-US" dirty="0" err="1">
                <a:latin typeface="APL385 Unicode" panose="020B0709000202000203" pitchFamily="49" charset="0"/>
              </a:rPr>
              <a:t>ToDo</a:t>
            </a:r>
            <a:r>
              <a:rPr lang="en-US" dirty="0"/>
              <a:t> variable, if it exists</a:t>
            </a:r>
          </a:p>
          <a:p>
            <a:pPr>
              <a:buFont typeface="+mj-lt"/>
              <a:buAutoNum type="arabicPeriod" startAt="6"/>
            </a:pPr>
            <a:r>
              <a:rPr lang="en-US" dirty="0"/>
              <a:t>*If* the project folder is managed by Git, display the result  of "git status"</a:t>
            </a:r>
          </a:p>
          <a:p>
            <a:pPr>
              <a:buFont typeface="+mj-lt"/>
              <a:buAutoNum type="arabicPeriod" startAt="6"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B4FFEC-706E-AEBE-82A2-C4505297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What</a:t>
            </a:r>
            <a:r>
              <a:rPr lang="da-DK" b="1" dirty="0"/>
              <a:t> </a:t>
            </a:r>
            <a:r>
              <a:rPr lang="da-DK" b="1" dirty="0" err="1"/>
              <a:t>Happens</a:t>
            </a:r>
            <a:r>
              <a:rPr lang="da-DK" b="1" dirty="0"/>
              <a:t> on Project Open?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02357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C608-7D1D-015D-E7B8-BCAB4DBB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7498879" cy="34868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)CLEAR and open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project</a:t>
            </a:r>
            <a:endParaRPr lang="da-DK" dirty="0"/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a-DK" dirty="0"/>
              <a:t>Using the User Command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a-DK" dirty="0"/>
              <a:t>Using </a:t>
            </a: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   </a:t>
            </a:r>
            <a:r>
              <a:rPr lang="da-DK" dirty="0" err="1">
                <a:latin typeface="APL385 Unicode" panose="020B0709000202000203" pitchFamily="49" charset="0"/>
              </a:rPr>
              <a:t>ns←⎕SE.Cider.CreateOpenParms</a:t>
            </a:r>
            <a:r>
              <a:rPr lang="da-DK" dirty="0">
                <a:latin typeface="APL385 Unicode" panose="020B0709000202000203" pitchFamily="49" charset="0"/>
              </a:rPr>
              <a:t> ''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 ns.folder←'</a:t>
            </a:r>
            <a:r>
              <a:rPr lang="da-DK" dirty="0" err="1">
                <a:latin typeface="APL385 Unicode" panose="020B0709000202000203" pitchFamily="49" charset="0"/>
              </a:rPr>
              <a:t>blah</a:t>
            </a:r>
            <a:r>
              <a:rPr lang="da-DK" dirty="0">
                <a:latin typeface="APL385 Unicode" panose="020B0709000202000203" pitchFamily="49" charset="0"/>
              </a:rPr>
              <a:t>'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 ns.</a:t>
            </a:r>
            <a:r>
              <a:rPr lang="da-DK" dirty="0" err="1">
                <a:latin typeface="APL385 Unicode" panose="020B0709000202000203" pitchFamily="49" charset="0"/>
              </a:rPr>
              <a:t>someprop</a:t>
            </a:r>
            <a:r>
              <a:rPr lang="da-DK" dirty="0">
                <a:latin typeface="APL385 Unicode" panose="020B0709000202000203" pitchFamily="49" charset="0"/>
              </a:rPr>
              <a:t>←'</a:t>
            </a:r>
            <a:r>
              <a:rPr lang="da-DK" dirty="0" err="1">
                <a:latin typeface="APL385 Unicode" panose="020B0709000202000203" pitchFamily="49" charset="0"/>
              </a:rPr>
              <a:t>somevalue</a:t>
            </a:r>
            <a:r>
              <a:rPr lang="da-DK" dirty="0">
                <a:latin typeface="APL385 Unicode" panose="020B0709000202000203" pitchFamily="49" charset="0"/>
              </a:rPr>
              <a:t>'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 ⎕</a:t>
            </a:r>
            <a:r>
              <a:rPr lang="da-DK" dirty="0" err="1">
                <a:latin typeface="APL385 Unicode" panose="020B0709000202000203" pitchFamily="49" charset="0"/>
              </a:rPr>
              <a:t>SE.Cider.OpenProject</a:t>
            </a:r>
            <a:r>
              <a:rPr lang="da-DK" dirty="0">
                <a:latin typeface="APL385 Unicode" panose="020B0709000202000203" pitchFamily="49" charset="0"/>
              </a:rPr>
              <a:t> 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</a:t>
            </a:r>
            <a:r>
              <a:rPr lang="da-DK" dirty="0"/>
              <a:t> a </a:t>
            </a:r>
            <a:r>
              <a:rPr lang="da-DK" dirty="0" err="1"/>
              <a:t>ToDo</a:t>
            </a:r>
            <a:r>
              <a:rPr lang="da-DK" dirty="0"/>
              <a:t> variable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reminds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HttpCommand</a:t>
            </a:r>
            <a:r>
              <a:rPr lang="da-DK" dirty="0"/>
              <a:t> as a </a:t>
            </a:r>
            <a:r>
              <a:rPr lang="da-DK" dirty="0" err="1"/>
              <a:t>dependency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Link.Add</a:t>
            </a:r>
            <a:r>
              <a:rPr lang="da-DK" dirty="0"/>
              <a:t> to save </a:t>
            </a:r>
            <a:r>
              <a:rPr lang="da-DK" dirty="0" err="1"/>
              <a:t>yourproj.ToDo</a:t>
            </a:r>
            <a:r>
              <a:rPr lang="da-DK" dirty="0"/>
              <a:t> to file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NB: </a:t>
            </a:r>
            <a:r>
              <a:rPr lang="da-DK" dirty="0" err="1"/>
              <a:t>Unlike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and operators, Link </a:t>
            </a:r>
            <a:r>
              <a:rPr lang="da-DK" dirty="0" err="1"/>
              <a:t>does</a:t>
            </a:r>
            <a:r>
              <a:rPr lang="da-DK" dirty="0"/>
              <a:t> NOT save new variables by default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Close and </a:t>
            </a:r>
            <a:r>
              <a:rPr lang="da-DK" dirty="0" err="1"/>
              <a:t>reopen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project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A0BA5-ECBD-C90A-4529-632ACBC5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Exercise</a:t>
            </a:r>
            <a:r>
              <a:rPr lang="da-DK" b="1" dirty="0"/>
              <a:t>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035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2D2E1-D1F8-9CE6-CD34-3E4892FD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4503450" cy="3242040"/>
          </a:xfrm>
        </p:spPr>
        <p:txBody>
          <a:bodyPr/>
          <a:lstStyle/>
          <a:p>
            <a:r>
              <a:rPr lang="da-DK" dirty="0" err="1"/>
              <a:t>Unlike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workshops,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b="1" i="1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plenty</a:t>
            </a:r>
            <a:r>
              <a:rPr lang="da-DK" dirty="0"/>
              <a:t> of time for </a:t>
            </a:r>
            <a:r>
              <a:rPr lang="da-DK" dirty="0" err="1"/>
              <a:t>experimentation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BE9D48-6ED4-5F13-07E0-44018E05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Hands On!</a:t>
            </a:r>
            <a:endParaRPr lang="en-GB" dirty="0"/>
          </a:p>
        </p:txBody>
      </p:sp>
      <p:pic>
        <p:nvPicPr>
          <p:cNvPr id="6148" name="Picture 4" descr="Computer Keyboard Images - Free Download on Freepik">
            <a:extLst>
              <a:ext uri="{FF2B5EF4-FFF2-40B4-BE49-F238E27FC236}">
                <a16:creationId xmlns:a16="http://schemas.microsoft.com/office/drawing/2014/main" id="{663E1EAB-0497-7B2C-0F15-4FA793C2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96" y="1264925"/>
            <a:ext cx="3370696" cy="224533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52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BFB515-3A44-6991-C119-1B481110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85411"/>
            <a:ext cx="4104000" cy="3242040"/>
          </a:xfrm>
        </p:spPr>
        <p:txBody>
          <a:bodyPr>
            <a:normAutofit/>
          </a:bodyPr>
          <a:lstStyle/>
          <a:p>
            <a:r>
              <a:rPr lang="en-US" sz="2000" dirty="0"/>
              <a:t>What is a Package?</a:t>
            </a:r>
          </a:p>
          <a:p>
            <a:r>
              <a:rPr lang="en-US" sz="2000" b="1" dirty="0"/>
              <a:t>Tatin:</a:t>
            </a:r>
            <a:r>
              <a:rPr lang="en-US" sz="2000" dirty="0"/>
              <a:t> APL Packages</a:t>
            </a:r>
          </a:p>
          <a:p>
            <a:pPr lvl="1"/>
            <a:r>
              <a:rPr lang="en-US" sz="1600" dirty="0"/>
              <a:t>Finding Documentation</a:t>
            </a:r>
          </a:p>
          <a:p>
            <a:pPr lvl="1"/>
            <a:r>
              <a:rPr lang="en-US" sz="1600" dirty="0"/>
              <a:t>Finding and Installing Packages</a:t>
            </a:r>
          </a:p>
          <a:p>
            <a:pPr lvl="1"/>
            <a:r>
              <a:rPr lang="en-US" sz="1600" dirty="0"/>
              <a:t>"Where do they go?"</a:t>
            </a:r>
          </a:p>
          <a:p>
            <a:r>
              <a:rPr lang="en-US" sz="2000" dirty="0"/>
              <a:t>Dependencies of Dependencies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207804-5228-4798-4FE6-9D7B28D52D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76292" y="1185411"/>
            <a:ext cx="4104641" cy="3242040"/>
          </a:xfrm>
        </p:spPr>
        <p:txBody>
          <a:bodyPr>
            <a:normAutofit/>
          </a:bodyPr>
          <a:lstStyle/>
          <a:p>
            <a:r>
              <a:rPr lang="en-US" sz="2000" b="1" dirty="0"/>
              <a:t>NuGet:</a:t>
            </a:r>
            <a:r>
              <a:rPr lang="en-US" sz="2000" dirty="0"/>
              <a:t> .NET Packages</a:t>
            </a:r>
          </a:p>
          <a:p>
            <a:pPr lvl="1"/>
            <a:r>
              <a:rPr lang="en-US" sz="1600" dirty="0"/>
              <a:t>Finding and Installing</a:t>
            </a:r>
          </a:p>
          <a:p>
            <a:pPr lvl="1"/>
            <a:r>
              <a:rPr lang="en-US" sz="1600" dirty="0"/>
              <a:t>"Where do they go?"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5E7430-54AA-5292-CBB0-45AA29D7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62122" cy="68553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Session 2: Dependencies / Packages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91C91-669C-F9D6-F79E-05BF578A8321}"/>
              </a:ext>
            </a:extLst>
          </p:cNvPr>
          <p:cNvSpPr txBox="1"/>
          <p:nvPr/>
        </p:nvSpPr>
        <p:spPr>
          <a:xfrm>
            <a:off x="983800" y="82991"/>
            <a:ext cx="139172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10:45-11:45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5FA87-C844-4CF3-2A96-CD4771E2BCE9}"/>
              </a:ext>
            </a:extLst>
          </p:cNvPr>
          <p:cNvSpPr txBox="1"/>
          <p:nvPr/>
        </p:nvSpPr>
        <p:spPr>
          <a:xfrm>
            <a:off x="4835948" y="3893352"/>
            <a:ext cx="328036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/>
              <a:t>Exercise</a:t>
            </a:r>
            <a:r>
              <a:rPr lang="da-DK" b="1" dirty="0"/>
              <a:t> 4: </a:t>
            </a:r>
            <a:br>
              <a:rPr lang="da-DK" b="1" dirty="0"/>
            </a:br>
            <a:r>
              <a:rPr lang="da-DK" dirty="0" err="1"/>
              <a:t>Add</a:t>
            </a:r>
            <a:r>
              <a:rPr lang="da-DK" dirty="0"/>
              <a:t> a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Dependency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1EF90-BD30-94D2-374C-F60C0A7F1A39}"/>
              </a:ext>
            </a:extLst>
          </p:cNvPr>
          <p:cNvSpPr txBox="1"/>
          <p:nvPr/>
        </p:nvSpPr>
        <p:spPr>
          <a:xfrm>
            <a:off x="424439" y="3893353"/>
            <a:ext cx="38836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/>
              <a:t>Exercise</a:t>
            </a:r>
            <a:r>
              <a:rPr lang="da-DK" b="1" dirty="0"/>
              <a:t> 3: </a:t>
            </a:r>
            <a:br>
              <a:rPr lang="da-DK" b="1" dirty="0"/>
            </a:br>
            <a:r>
              <a:rPr lang="da-DK" dirty="0" err="1"/>
              <a:t>Add</a:t>
            </a:r>
            <a:r>
              <a:rPr lang="da-DK" dirty="0"/>
              <a:t> a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Dependency</a:t>
            </a:r>
            <a:r>
              <a:rPr lang="da-DK" dirty="0"/>
              <a:t> (or </a:t>
            </a:r>
            <a:r>
              <a:rPr lang="da-DK" dirty="0" err="1"/>
              <a:t>two</a:t>
            </a:r>
            <a:r>
              <a:rPr lang="da-DK" dirty="0"/>
              <a:t>)!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6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9D21EB-50A2-6A64-C1E5-B2778F9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So… </a:t>
            </a:r>
            <a:r>
              <a:rPr lang="da-DK" dirty="0" err="1"/>
              <a:t>What</a:t>
            </a:r>
            <a:r>
              <a:rPr lang="da-DK" dirty="0"/>
              <a:t> is a Package?</a:t>
            </a:r>
            <a:endParaRPr lang="en-GB" dirty="0"/>
          </a:p>
        </p:txBody>
      </p:sp>
      <p:pic>
        <p:nvPicPr>
          <p:cNvPr id="3074" name="Picture 2" descr="Image of package">
            <a:extLst>
              <a:ext uri="{FF2B5EF4-FFF2-40B4-BE49-F238E27FC236}">
                <a16:creationId xmlns:a16="http://schemas.microsoft.com/office/drawing/2014/main" id="{D072B78D-1ED1-92CB-D54A-CA93115E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3" y="1004887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3189D-2F19-55B4-7CF3-6FDAE05765E7}"/>
              </a:ext>
            </a:extLst>
          </p:cNvPr>
          <p:cNvSpPr txBox="1"/>
          <p:nvPr/>
        </p:nvSpPr>
        <p:spPr>
          <a:xfrm>
            <a:off x="1092993" y="4107181"/>
            <a:ext cx="546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Longman Dictionary of Contemporary English)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878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3A0-85E2-6577-F53A-F90EA6F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49" y="400439"/>
            <a:ext cx="4104000" cy="398547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/>
              <a:t>A Project is…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Source Code +</a:t>
            </a:r>
          </a:p>
          <a:p>
            <a:pPr>
              <a:spcAft>
                <a:spcPts val="600"/>
              </a:spcAft>
            </a:pPr>
            <a:r>
              <a:rPr lang="da-DK" sz="2000" dirty="0" err="1"/>
              <a:t>Dependencies</a:t>
            </a:r>
            <a:r>
              <a:rPr lang="da-DK" sz="2000" dirty="0"/>
              <a:t> (</a:t>
            </a:r>
            <a:r>
              <a:rPr lang="da-DK" sz="2000" dirty="0" err="1"/>
              <a:t>packages</a:t>
            </a:r>
            <a:r>
              <a:rPr lang="da-DK" sz="2000" dirty="0"/>
              <a:t>) </a:t>
            </a:r>
            <a:r>
              <a:rPr lang="da-DK" sz="2000" dirty="0" err="1"/>
              <a:t>loaded</a:t>
            </a:r>
            <a:r>
              <a:rPr lang="da-DK" sz="2000" dirty="0"/>
              <a:t> from a </a:t>
            </a:r>
            <a:r>
              <a:rPr lang="da-DK" sz="2000" dirty="0" err="1"/>
              <a:t>package</a:t>
            </a:r>
            <a:r>
              <a:rPr lang="da-DK" sz="2000" dirty="0"/>
              <a:t> manager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Environment </a:t>
            </a:r>
            <a:r>
              <a:rPr lang="da-DK" sz="2000" dirty="0" err="1"/>
              <a:t>configuration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Development </a:t>
            </a:r>
            <a:r>
              <a:rPr lang="da-DK" sz="2000" dirty="0" err="1"/>
              <a:t>tools</a:t>
            </a:r>
            <a:r>
              <a:rPr lang="da-DK" sz="2000" dirty="0"/>
              <a:t> and </a:t>
            </a:r>
            <a:r>
              <a:rPr lang="da-DK" sz="2000" dirty="0" err="1"/>
              <a:t>processes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Can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opened</a:t>
            </a:r>
            <a:r>
              <a:rPr lang="da-DK" sz="2000" dirty="0"/>
              <a:t> and "set up" by a Project Manager (Cider)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7CBD-7A77-92C5-5BDD-A67BAA10E6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30010" y="400439"/>
            <a:ext cx="4104641" cy="398547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A Package is…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dirty="0"/>
              <a:t>A "build" of a project...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In a standard format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Can be </a:t>
            </a:r>
            <a:r>
              <a:rPr lang="en-GB" b="1" dirty="0"/>
              <a:t>found</a:t>
            </a:r>
            <a:r>
              <a:rPr lang="en-GB" dirty="0"/>
              <a:t>, </a:t>
            </a:r>
            <a:r>
              <a:rPr lang="en-GB" b="1" dirty="0"/>
              <a:t>downloaded</a:t>
            </a:r>
            <a:r>
              <a:rPr lang="en-GB" dirty="0"/>
              <a:t> and </a:t>
            </a:r>
            <a:r>
              <a:rPr lang="en-GB" b="1" dirty="0"/>
              <a:t>installed</a:t>
            </a:r>
            <a:r>
              <a:rPr lang="en-GB" dirty="0"/>
              <a:t> by a</a:t>
            </a:r>
            <a:br>
              <a:rPr lang="en-GB" dirty="0"/>
            </a:br>
            <a:r>
              <a:rPr lang="en-GB" dirty="0"/>
              <a:t>"Package Manager"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Cider supports the development of Tatin Packages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Cider can load Tatin + NuGet Packages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2" descr="Image of package">
            <a:extLst>
              <a:ext uri="{FF2B5EF4-FFF2-40B4-BE49-F238E27FC236}">
                <a16:creationId xmlns:a16="http://schemas.microsoft.com/office/drawing/2014/main" id="{F45FD2EF-FC19-1C6E-3216-8E4B1216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65" y="2300288"/>
            <a:ext cx="1028701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23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3A0-85E2-6577-F53A-F90EA6F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521494"/>
            <a:ext cx="4232199" cy="316468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err="1"/>
              <a:t>Tatin</a:t>
            </a:r>
            <a:endParaRPr lang="da-DK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Package manager for </a:t>
            </a:r>
            <a:r>
              <a:rPr lang="da-DK" sz="2000" dirty="0" err="1"/>
              <a:t>Dyalog</a:t>
            </a:r>
            <a:r>
              <a:rPr lang="da-DK" sz="2000" dirty="0"/>
              <a:t> APL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A </a:t>
            </a:r>
            <a:r>
              <a:rPr lang="da-DK" sz="2000" dirty="0" err="1"/>
              <a:t>tasty</a:t>
            </a:r>
            <a:r>
              <a:rPr lang="da-DK" sz="2000" dirty="0"/>
              <a:t> </a:t>
            </a:r>
            <a:r>
              <a:rPr lang="da-DK" sz="2000" dirty="0" err="1"/>
              <a:t>way</a:t>
            </a:r>
            <a:r>
              <a:rPr lang="da-DK" sz="2000" dirty="0"/>
              <a:t> to </a:t>
            </a:r>
            <a:r>
              <a:rPr lang="da-DK" sz="2000" dirty="0" err="1"/>
              <a:t>package</a:t>
            </a:r>
            <a:r>
              <a:rPr lang="da-DK" sz="2000" dirty="0"/>
              <a:t> </a:t>
            </a:r>
            <a:r>
              <a:rPr lang="da-DK" sz="2000" dirty="0" err="1"/>
              <a:t>APLs</a:t>
            </a:r>
            <a:endParaRPr lang="da-DK" sz="20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48 Packages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7CBD-7A77-92C5-5BDD-A67BAA10E6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4637" y="485033"/>
            <a:ext cx="4104641" cy="275034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err="1"/>
              <a:t>NuGet</a:t>
            </a:r>
            <a:endParaRPr lang="da-DK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Package manager for .NET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Related to "Chocolatey"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trike="sngStrike" dirty="0"/>
              <a:t>371,905</a:t>
            </a:r>
            <a:r>
              <a:rPr lang="en-GB" sz="2000" dirty="0"/>
              <a:t> 374,154 Packages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8DCBF-47C6-93FD-A8D7-03BD9DEE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56" y="796436"/>
            <a:ext cx="730809" cy="6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Get project logo">
            <a:extLst>
              <a:ext uri="{FF2B5EF4-FFF2-40B4-BE49-F238E27FC236}">
                <a16:creationId xmlns:a16="http://schemas.microsoft.com/office/drawing/2014/main" id="{033AAFE7-2C69-4F39-F3D1-FDF05881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13" y="124327"/>
            <a:ext cx="721412" cy="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8C23FED-2C1D-AF3D-49C4-4660F5ED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29" y="165048"/>
            <a:ext cx="721412" cy="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906ED-C18C-753D-09DA-E76184D0FE80}"/>
              </a:ext>
            </a:extLst>
          </p:cNvPr>
          <p:cNvSpPr txBox="1"/>
          <p:nvPr/>
        </p:nvSpPr>
        <p:spPr>
          <a:xfrm>
            <a:off x="1616572" y="2498348"/>
            <a:ext cx="568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]</a:t>
            </a:r>
            <a:r>
              <a:rPr lang="en-GB" sz="1200" dirty="0" err="1">
                <a:latin typeface="APL385 Unicode" panose="020B0709000202000203" pitchFamily="49" charset="0"/>
              </a:rPr>
              <a:t>z←tatin.listPackages</a:t>
            </a:r>
            <a:endParaRPr lang="en-GB" sz="1200" dirty="0">
              <a:latin typeface="APL385 Unicode" panose="020B0709000202000203" pitchFamily="49" charset="0"/>
            </a:endParaRPr>
          </a:p>
          <a:p>
            <a:r>
              <a:rPr lang="en-GB" sz="1200" dirty="0">
                <a:latin typeface="APL385 Unicode" panose="020B0709000202000203" pitchFamily="49" charset="0"/>
              </a:rPr>
              <a:t>      {⍺,≢⍵}⌸{(¯1+⍵⍳'-')↑⍵}¨3↓z[;1]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aplteam</a:t>
            </a:r>
            <a:r>
              <a:rPr lang="en-GB" sz="1200" dirty="0">
                <a:latin typeface="APL385 Unicode" panose="020B0709000202000203" pitchFamily="49" charset="0"/>
              </a:rPr>
              <a:t>  42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davin</a:t>
            </a:r>
            <a:r>
              <a:rPr lang="en-GB" sz="1200" dirty="0">
                <a:latin typeface="APL385 Unicode" panose="020B0709000202000203" pitchFamily="49" charset="0"/>
              </a:rPr>
              <a:t>     4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    2</a:t>
            </a:r>
          </a:p>
          <a:p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6F87F-029F-8F77-632E-FF3AA2281168}"/>
              </a:ext>
            </a:extLst>
          </p:cNvPr>
          <p:cNvSpPr txBox="1"/>
          <p:nvPr/>
        </p:nvSpPr>
        <p:spPr>
          <a:xfrm>
            <a:off x="1616572" y="3684389"/>
            <a:ext cx="5685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¯2↑z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dyalog-HttpCommand</a:t>
            </a:r>
            <a:r>
              <a:rPr lang="en-GB" sz="1200" dirty="0">
                <a:latin typeface="APL385 Unicode" panose="020B0709000202000203" pitchFamily="49" charset="0"/>
              </a:rPr>
              <a:t>  1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-Jarvis       1</a:t>
            </a:r>
          </a:p>
          <a:p>
            <a:endParaRPr lang="en-GB" sz="1200" dirty="0">
              <a:latin typeface="APL385 Unicode" panose="020B0709000202000203" pitchFamily="49" charset="0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218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F0EE-2E68-AF36-8F3D-34F6DCF7E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Original design by Kai Jaeger and </a:t>
            </a:r>
            <a:r>
              <a:rPr lang="da-DK" dirty="0" err="1"/>
              <a:t>Gilgamesh</a:t>
            </a:r>
            <a:r>
              <a:rPr lang="da-DK" dirty="0"/>
              <a:t> </a:t>
            </a:r>
            <a:r>
              <a:rPr lang="da-DK" dirty="0" err="1"/>
              <a:t>Athoraya</a:t>
            </a:r>
            <a:r>
              <a:rPr lang="da-DK" dirty="0"/>
              <a:t> </a:t>
            </a:r>
          </a:p>
          <a:p>
            <a:r>
              <a:rPr lang="da-DK" dirty="0" err="1"/>
              <a:t>Developed</a:t>
            </a:r>
            <a:r>
              <a:rPr lang="da-DK" dirty="0"/>
              <a:t> by Kai (</a:t>
            </a:r>
            <a:r>
              <a:rPr lang="da-DK" dirty="0" err="1"/>
              <a:t>first</a:t>
            </a:r>
            <a:r>
              <a:rPr lang="da-DK" dirty="0"/>
              <a:t> lines of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written</a:t>
            </a:r>
            <a:r>
              <a:rPr lang="da-DK" dirty="0"/>
              <a:t> in 2020)</a:t>
            </a:r>
          </a:p>
          <a:p>
            <a:r>
              <a:rPr lang="da-DK" dirty="0" err="1"/>
              <a:t>Funded</a:t>
            </a:r>
            <a:r>
              <a:rPr lang="da-DK" dirty="0"/>
              <a:t> by </a:t>
            </a:r>
            <a:r>
              <a:rPr lang="da-DK" dirty="0" err="1"/>
              <a:t>Dyalog</a:t>
            </a:r>
            <a:endParaRPr lang="da-DK" dirty="0"/>
          </a:p>
          <a:p>
            <a:r>
              <a:rPr lang="da-DK" dirty="0"/>
              <a:t>Input from </a:t>
            </a:r>
            <a:r>
              <a:rPr lang="da-DK" dirty="0" err="1"/>
              <a:t>various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at </a:t>
            </a:r>
            <a:r>
              <a:rPr lang="da-DK" dirty="0" err="1"/>
              <a:t>Dyalog</a:t>
            </a:r>
            <a:endParaRPr lang="da-DK" dirty="0"/>
          </a:p>
          <a:p>
            <a:r>
              <a:rPr lang="da-DK" dirty="0"/>
              <a:t>Logo by Adam </a:t>
            </a:r>
            <a:r>
              <a:rPr lang="da-DK" dirty="0" err="1"/>
              <a:t>Brudzewsky</a:t>
            </a:r>
            <a:endParaRPr lang="da-DK" dirty="0"/>
          </a:p>
          <a:p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thanks</a:t>
            </a:r>
            <a:r>
              <a:rPr lang="da-DK" dirty="0"/>
              <a:t> to </a:t>
            </a:r>
            <a:r>
              <a:rPr lang="da-DK" dirty="0" err="1"/>
              <a:t>Davin</a:t>
            </a:r>
            <a:r>
              <a:rPr lang="da-DK" dirty="0"/>
              <a:t> </a:t>
            </a:r>
            <a:r>
              <a:rPr lang="da-DK" dirty="0" err="1"/>
              <a:t>Church</a:t>
            </a:r>
            <a:r>
              <a:rPr lang="da-DK" dirty="0"/>
              <a:t>, the </a:t>
            </a:r>
            <a:r>
              <a:rPr lang="da-DK" dirty="0" err="1"/>
              <a:t>first</a:t>
            </a:r>
            <a:r>
              <a:rPr lang="da-DK" dirty="0"/>
              <a:t> real user of the system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Kai himself</a:t>
            </a:r>
          </a:p>
          <a:p>
            <a:r>
              <a:rPr lang="en-US" dirty="0"/>
              <a:t>Paul Mansour is not to blame for the current design of Tatin, but has been an important inspiration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18AD89-F3C3-C63A-A674-195600CB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Introducing</a:t>
            </a:r>
            <a:r>
              <a:rPr lang="da-DK" dirty="0"/>
              <a:t> </a:t>
            </a:r>
            <a:r>
              <a:rPr lang="da-DK" dirty="0" err="1"/>
              <a:t>Tatin</a:t>
            </a:r>
            <a:endParaRPr lang="LID4096" dirty="0"/>
          </a:p>
        </p:txBody>
      </p:sp>
      <p:pic>
        <p:nvPicPr>
          <p:cNvPr id="1026" name="Picture 2" descr="Link to Tatin main page">
            <a:extLst>
              <a:ext uri="{FF2B5EF4-FFF2-40B4-BE49-F238E27FC236}">
                <a16:creationId xmlns:a16="http://schemas.microsoft.com/office/drawing/2014/main" id="{807A4E75-755D-70F3-64DD-F733C133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70" y="1186447"/>
            <a:ext cx="1385303" cy="13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36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6A8DC8-E4C6-430A-1361-2ADD2975D7C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6BDE-5196-FBF6-F474-77931031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1E4C8-9142-70E2-8DC0-2C6AD2F6E56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D68D37-EB57-3470-5BB8-AFFD9E7A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D3AFE-8AC3-D8E6-4C3A-43D45E03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6843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EC564-94DB-ABA7-99DB-CB8AC248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0" y="0"/>
            <a:ext cx="84216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258AB-764A-A759-757E-B8B23515D1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241D-9307-9B5E-89C7-87549D2B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9DEDE1-01B9-31C1-49D9-4A64AC2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 – www.tatin.dev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6C9B6-DD7C-C430-4949-C85B5591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076240"/>
            <a:ext cx="8820473" cy="54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009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F5B0F-9C6B-382C-CB26-4145111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3CCC-99EF-9C65-5888-3D72E6B5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1" y="990493"/>
            <a:ext cx="8100281" cy="3093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EB4A1A-3E81-FA4F-59D6-C92C924DE98F}"/>
              </a:ext>
            </a:extLst>
          </p:cNvPr>
          <p:cNvSpPr/>
          <p:nvPr/>
        </p:nvSpPr>
        <p:spPr>
          <a:xfrm>
            <a:off x="97104" y="1974457"/>
            <a:ext cx="307498" cy="202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F5B0F-9C6B-382C-CB26-4145111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3CCC-99EF-9C65-5888-3D72E6B5E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02" y="1126478"/>
            <a:ext cx="8100281" cy="210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EB4A1A-3E81-FA4F-59D6-C92C924DE98F}"/>
              </a:ext>
            </a:extLst>
          </p:cNvPr>
          <p:cNvSpPr/>
          <p:nvPr/>
        </p:nvSpPr>
        <p:spPr>
          <a:xfrm>
            <a:off x="97104" y="1974457"/>
            <a:ext cx="307498" cy="202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207A-B7A2-6C0B-7F50-8F19B44A7D05}"/>
              </a:ext>
            </a:extLst>
          </p:cNvPr>
          <p:cNvSpPr txBox="1"/>
          <p:nvPr/>
        </p:nvSpPr>
        <p:spPr>
          <a:xfrm>
            <a:off x="323528" y="3528127"/>
            <a:ext cx="681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b="1" dirty="0" err="1"/>
              <a:t>already</a:t>
            </a:r>
            <a:r>
              <a:rPr lang="da-DK" dirty="0"/>
              <a:t> have </a:t>
            </a:r>
            <a:r>
              <a:rPr lang="da-DK" dirty="0" err="1"/>
              <a:t>enough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 to (</a:t>
            </a:r>
            <a:r>
              <a:rPr lang="da-DK" dirty="0" err="1"/>
              <a:t>sometimes</a:t>
            </a:r>
            <a:r>
              <a:rPr lang="da-DK" dirty="0"/>
              <a:t>) </a:t>
            </a:r>
            <a:r>
              <a:rPr lang="da-DK" dirty="0" err="1"/>
              <a:t>make</a:t>
            </a:r>
            <a:r>
              <a:rPr lang="da-DK" dirty="0"/>
              <a:t> it </a:t>
            </a:r>
            <a:r>
              <a:rPr lang="da-DK" dirty="0" err="1"/>
              <a:t>difficult</a:t>
            </a:r>
            <a:br>
              <a:rPr lang="da-DK" dirty="0"/>
            </a:br>
            <a:r>
              <a:rPr lang="da-DK" dirty="0"/>
              <a:t>to </a:t>
            </a:r>
            <a:r>
              <a:rPr lang="da-DK" dirty="0" err="1"/>
              <a:t>decide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to </a:t>
            </a:r>
            <a:r>
              <a:rPr lang="da-DK" dirty="0" err="1"/>
              <a:t>use</a:t>
            </a:r>
            <a:r>
              <a:rPr lang="da-DK" dirty="0"/>
              <a:t> (and </a:t>
            </a:r>
            <a:r>
              <a:rPr lang="da-DK" dirty="0" err="1"/>
              <a:t>dyalog-APLProcess</a:t>
            </a:r>
            <a:r>
              <a:rPr lang="da-DK" dirty="0"/>
              <a:t> </a:t>
            </a:r>
            <a:r>
              <a:rPr lang="da-DK" dirty="0" err="1"/>
              <a:t>yet</a:t>
            </a:r>
            <a:r>
              <a:rPr lang="da-DK" dirty="0"/>
              <a:t> to </a:t>
            </a:r>
            <a:r>
              <a:rPr lang="da-DK" dirty="0" err="1"/>
              <a:t>come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r>
              <a:rPr lang="da-DK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0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8E6E-7760-B201-C79A-0C9FB04B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Package </a:t>
            </a:r>
            <a:r>
              <a:rPr lang="da-DK" dirty="0" err="1"/>
              <a:t>Details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EFF66-AFA8-DC5A-3D2D-7977F8FA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62" y="1178117"/>
            <a:ext cx="5147912" cy="34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3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BFB515-3A44-6991-C119-1B481110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76241"/>
            <a:ext cx="4104000" cy="28888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a Project and Why Would you want one?</a:t>
            </a:r>
          </a:p>
          <a:p>
            <a:r>
              <a:rPr lang="en-US" dirty="0"/>
              <a:t>Installing, Enabling and Upgrading</a:t>
            </a:r>
          </a:p>
          <a:p>
            <a:pPr lvl="1"/>
            <a:r>
              <a:rPr lang="en-US" dirty="0"/>
              <a:t>Tatin Client and Cider</a:t>
            </a:r>
          </a:p>
          <a:p>
            <a:pPr lvl="1"/>
            <a:r>
              <a:rPr lang="en-US" dirty="0"/>
              <a:t>One of .NET 6.0-8.0</a:t>
            </a:r>
          </a:p>
          <a:p>
            <a:r>
              <a:rPr lang="en-US" dirty="0"/>
              <a:t>What about Link?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207804-5228-4798-4FE6-9D7B28D52D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68200" y="1076241"/>
            <a:ext cx="4104641" cy="28171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Finding Cider Documentation</a:t>
            </a:r>
          </a:p>
          <a:p>
            <a:r>
              <a:rPr lang="en-US" dirty="0"/>
              <a:t>Creating a Project</a:t>
            </a:r>
          </a:p>
          <a:p>
            <a:pPr lvl="1"/>
            <a:r>
              <a:rPr lang="en-US" dirty="0"/>
              <a:t>Understanding Project Configuration Options</a:t>
            </a:r>
          </a:p>
          <a:p>
            <a:r>
              <a:rPr lang="en-US" dirty="0"/>
              <a:t>Opening a Project</a:t>
            </a:r>
          </a:p>
          <a:p>
            <a:pPr lvl="1"/>
            <a:r>
              <a:rPr lang="en-US" dirty="0"/>
              <a:t>(under the covers)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5E7430-54AA-5292-CBB0-45AA29D7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70214" cy="685535"/>
          </a:xfrm>
        </p:spPr>
        <p:txBody>
          <a:bodyPr/>
          <a:lstStyle/>
          <a:p>
            <a:r>
              <a:rPr lang="en-US" b="1" dirty="0"/>
              <a:t>Session 1: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14124-03CB-BFBF-75E5-D792592EB2B8}"/>
              </a:ext>
            </a:extLst>
          </p:cNvPr>
          <p:cNvSpPr txBox="1"/>
          <p:nvPr/>
        </p:nvSpPr>
        <p:spPr>
          <a:xfrm>
            <a:off x="983800" y="82991"/>
            <a:ext cx="558197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09:30-10:30 ("</a:t>
            </a:r>
            <a:r>
              <a:rPr lang="da-DK" dirty="0" err="1"/>
              <a:t>ish</a:t>
            </a:r>
            <a:r>
              <a:rPr lang="da-DK" dirty="0"/>
              <a:t>", Tea &amp; </a:t>
            </a:r>
            <a:r>
              <a:rPr lang="da-DK" dirty="0" err="1"/>
              <a:t>Coffee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at all times)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32A86-3E49-F6F3-3887-2B0D46B6F1C8}"/>
              </a:ext>
            </a:extLst>
          </p:cNvPr>
          <p:cNvSpPr txBox="1"/>
          <p:nvPr/>
        </p:nvSpPr>
        <p:spPr>
          <a:xfrm>
            <a:off x="4835948" y="3893352"/>
            <a:ext cx="328036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/>
              <a:t>Exercises</a:t>
            </a:r>
            <a:r>
              <a:rPr lang="da-DK" b="1" dirty="0"/>
              <a:t> 1 &amp; 2: </a:t>
            </a:r>
            <a:br>
              <a:rPr lang="da-DK" b="1" dirty="0"/>
            </a:br>
            <a:r>
              <a:rPr lang="da-DK" dirty="0" err="1"/>
              <a:t>Create</a:t>
            </a:r>
            <a:r>
              <a:rPr lang="da-DK" dirty="0"/>
              <a:t> &amp; Open a Project!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7C453-388C-94ED-B078-BAF91184A193}"/>
              </a:ext>
            </a:extLst>
          </p:cNvPr>
          <p:cNvSpPr txBox="1"/>
          <p:nvPr/>
        </p:nvSpPr>
        <p:spPr>
          <a:xfrm>
            <a:off x="424439" y="3893353"/>
            <a:ext cx="38836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/>
              <a:t>Exercise</a:t>
            </a:r>
            <a:r>
              <a:rPr lang="da-DK" b="1" dirty="0"/>
              <a:t> 0: </a:t>
            </a:r>
            <a:br>
              <a:rPr lang="da-DK" b="1" dirty="0"/>
            </a:br>
            <a:r>
              <a:rPr lang="da-DK" dirty="0"/>
              <a:t>Installation!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  <p:bldP spid="4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D52D-D590-5D42-2746-3CC5FB029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CBCD33-11C7-9924-50AD-4C334F73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7B26B-9305-EDE3-5B04-AC2F35B9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1587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DC5F6-28D4-DC49-B47F-D78700B7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12" y="2090826"/>
            <a:ext cx="4087995" cy="1915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4D5969-63BD-D920-CD0A-B138F096541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4D35-873C-F090-78E4-53F6307AB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3576B5-3D3D-3D07-A317-6911030C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F06CB-BC8A-B91B-AC05-F315C110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53" y="0"/>
            <a:ext cx="881625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99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175E-2B09-D6D2-E910-9B6B8AA9B4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6039" y="208757"/>
            <a:ext cx="2536575" cy="45475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b="1" dirty="0">
                <a:latin typeface="APL385 Unicode" panose="020B0709000202000203" pitchFamily="49" charset="0"/>
              </a:rPr>
              <a:t>     ]</a:t>
            </a:r>
            <a:r>
              <a:rPr lang="en-GB" b="1" dirty="0" err="1">
                <a:latin typeface="APL385 Unicode" panose="020B0709000202000203" pitchFamily="49" charset="0"/>
              </a:rPr>
              <a:t>tatin.listtags</a:t>
            </a:r>
            <a:endParaRPr lang="en-GB" b="1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tags from https://tatin.dev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--------------------------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apl</a:t>
            </a:r>
            <a:r>
              <a:rPr lang="en-GB" dirty="0">
                <a:latin typeface="APL385 Unicode" panose="020B0709000202000203" pitchFamily="49" charset="0"/>
              </a:rPr>
              <a:t>-git-interface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build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calculations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chm 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code-browsing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code-coverage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code-reviews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command-generation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communication-tools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comparison-tool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comparison-utilities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components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config-files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converter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copy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cryptography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date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dates 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…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…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utilities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validation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webservice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windows-event-log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windows-registry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winscp</a:t>
            </a:r>
            <a:r>
              <a:rPr lang="en-US" dirty="0">
                <a:latin typeface="APL385 Unicode" panose="020B0709000202000203" pitchFamily="49" charset="0"/>
              </a:rPr>
              <a:t>-interface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write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yes-or-no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zip-tools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41F3-8721-5AB5-E946-1335D7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35" y="1293279"/>
            <a:ext cx="5481850" cy="285341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Tatin.ListPackages</a:t>
            </a:r>
            <a:r>
              <a:rPr lang="da-DK" b="1" dirty="0">
                <a:latin typeface="APL385 Unicode" panose="020B0709000202000203" pitchFamily="49" charset="0"/>
              </a:rPr>
              <a:t> -</a:t>
            </a:r>
            <a:r>
              <a:rPr lang="da-DK" b="1" dirty="0" err="1">
                <a:latin typeface="APL385 Unicode" panose="020B0709000202000203" pitchFamily="49" charset="0"/>
              </a:rPr>
              <a:t>group</a:t>
            </a:r>
            <a:r>
              <a:rPr lang="da-DK" b="1" dirty="0">
                <a:latin typeface="APL385 Unicode" panose="020B0709000202000203" pitchFamily="49" charset="0"/>
              </a:rPr>
              <a:t>=</a:t>
            </a:r>
            <a:r>
              <a:rPr lang="da-DK" b="1" dirty="0" err="1">
                <a:latin typeface="APL385 Unicode" panose="020B0709000202000203" pitchFamily="49" charset="0"/>
              </a:rPr>
              <a:t>dyalog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Registry: https://tatin.dev       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Group &amp; </a:t>
            </a:r>
            <a:r>
              <a:rPr lang="da-DK" dirty="0" err="1">
                <a:latin typeface="APL385 Unicode" panose="020B0709000202000203" pitchFamily="49" charset="0"/>
              </a:rPr>
              <a:t>Name</a:t>
            </a:r>
            <a:r>
              <a:rPr lang="da-DK" dirty="0">
                <a:latin typeface="APL385 Unicode" panose="020B0709000202000203" pitchFamily="49" charset="0"/>
              </a:rPr>
              <a:t>                 # major versions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------------                 ----------------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dyalog-HttpCommand</a:t>
            </a:r>
            <a:r>
              <a:rPr lang="da-DK" dirty="0">
                <a:latin typeface="APL385 Unicode" panose="020B0709000202000203" pitchFamily="49" charset="0"/>
              </a:rPr>
              <a:t>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dyalog-Jarvis</a:t>
            </a:r>
            <a:r>
              <a:rPr lang="da-DK" dirty="0">
                <a:latin typeface="APL385 Unicode" panose="020B0709000202000203" pitchFamily="49" charset="0"/>
              </a:rPr>
              <a:t>     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Tatin.ListPackages</a:t>
            </a:r>
            <a:r>
              <a:rPr lang="da-DK" b="1" dirty="0">
                <a:latin typeface="APL385 Unicode" panose="020B0709000202000203" pitchFamily="49" charset="0"/>
              </a:rPr>
              <a:t> -tag=</a:t>
            </a:r>
            <a:r>
              <a:rPr lang="da-DK" b="1" dirty="0" err="1">
                <a:latin typeface="APL385 Unicode" panose="020B0709000202000203" pitchFamily="49" charset="0"/>
              </a:rPr>
              <a:t>crypto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Registry: https://tatin.dev       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Group &amp; </a:t>
            </a:r>
            <a:r>
              <a:rPr lang="da-DK" dirty="0" err="1">
                <a:latin typeface="APL385 Unicode" panose="020B0709000202000203" pitchFamily="49" charset="0"/>
              </a:rPr>
              <a:t>Name</a:t>
            </a:r>
            <a:r>
              <a:rPr lang="da-DK" dirty="0">
                <a:latin typeface="APL385 Unicode" panose="020B0709000202000203" pitchFamily="49" charset="0"/>
              </a:rPr>
              <a:t>                 # major versions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------------                 ----------------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aplteam-HashPasswords</a:t>
            </a:r>
            <a:r>
              <a:rPr lang="da-DK" dirty="0">
                <a:latin typeface="APL385 Unicode" panose="020B0709000202000203" pitchFamily="49" charset="0"/>
              </a:rPr>
              <a:t>                       1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611A9-2E0B-EA66-0911-68E9684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Tatin.ListPackages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833885" cy="324203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Example</a:t>
            </a:r>
            <a:r>
              <a:rPr lang="da-DK" dirty="0"/>
              <a:t>: I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>
                <a:latin typeface="APL385 Unicode" panose="020B0709000202000203" pitchFamily="49" charset="0"/>
              </a:rPr>
              <a:t>HttpCommand</a:t>
            </a:r>
            <a:r>
              <a:rPr lang="da-DK" dirty="0"/>
              <a:t> in just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new </a:t>
            </a:r>
            <a:r>
              <a:rPr lang="da-DK" dirty="0" err="1"/>
              <a:t>project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To </a:t>
            </a:r>
            <a:r>
              <a:rPr lang="da-DK" dirty="0" err="1"/>
              <a:t>add</a:t>
            </a:r>
            <a:r>
              <a:rPr lang="da-DK" dirty="0"/>
              <a:t> it to </a:t>
            </a:r>
            <a:r>
              <a:rPr lang="da-DK" dirty="0" err="1"/>
              <a:t>our</a:t>
            </a:r>
            <a:r>
              <a:rPr lang="da-DK" dirty="0"/>
              <a:t> Cider </a:t>
            </a:r>
            <a:r>
              <a:rPr lang="da-DK" dirty="0" err="1"/>
              <a:t>project</a:t>
            </a:r>
            <a:r>
              <a:rPr lang="da-DK" dirty="0"/>
              <a:t>:</a:t>
            </a:r>
            <a:br>
              <a:rPr lang="da-DK" dirty="0"/>
            </a:br>
            <a:br>
              <a:rPr lang="da-DK" sz="1600" dirty="0"/>
            </a:br>
            <a:r>
              <a:rPr lang="da-DK" dirty="0">
                <a:latin typeface="APL385 Unicode" panose="020B0709000202000203" pitchFamily="49" charset="0"/>
              </a:rPr>
              <a:t>     ]</a:t>
            </a:r>
            <a:r>
              <a:rPr lang="da-DK" dirty="0" err="1">
                <a:latin typeface="APL385 Unicode" panose="020B0709000202000203" pitchFamily="49" charset="0"/>
              </a:rPr>
              <a:t>Cider.AddTatinDependencies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HttpCommand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1 </a:t>
            </a:r>
            <a:r>
              <a:rPr lang="da-DK" dirty="0" err="1">
                <a:latin typeface="APL385 Unicode" panose="020B0709000202000203" pitchFamily="49" charset="0"/>
              </a:rPr>
              <a:t>Tatin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dependency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added</a:t>
            </a:r>
            <a:r>
              <a:rPr lang="da-DK" dirty="0">
                <a:latin typeface="APL385 Unicode" panose="020B0709000202000203" pitchFamily="49" charset="0"/>
              </a:rPr>
              <a:t>: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dyalog-HttpCommand-5.2.0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did not </a:t>
            </a:r>
            <a:r>
              <a:rPr lang="da-DK" dirty="0" err="1"/>
              <a:t>specify</a:t>
            </a:r>
            <a:r>
              <a:rPr lang="da-DK" dirty="0"/>
              <a:t> a version,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latest</a:t>
            </a:r>
            <a:r>
              <a:rPr lang="da-DK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Cider &amp;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create</a:t>
            </a:r>
            <a:r>
              <a:rPr lang="da-DK" dirty="0"/>
              <a:t> a reference to the </a:t>
            </a:r>
            <a:r>
              <a:rPr lang="da-DK" dirty="0" err="1"/>
              <a:t>loaded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space</a:t>
            </a:r>
            <a:r>
              <a:rPr lang="da-DK" dirty="0"/>
              <a:t>:</a:t>
            </a:r>
            <a:br>
              <a:rPr lang="da-DK" dirty="0"/>
            </a:br>
            <a:br>
              <a:rPr lang="da-DK" sz="1600" dirty="0"/>
            </a:b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latin typeface="APL385 Unicode" panose="020B0709000202000203" pitchFamily="49" charset="0"/>
              </a:rPr>
              <a:t>D08.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HttpCommand</a:t>
            </a:r>
            <a:r>
              <a:rPr lang="en-US" dirty="0">
                <a:latin typeface="APL385 Unicode" panose="020B0709000202000203" pitchFamily="49" charset="0"/>
              </a:rPr>
              <a:t>.Get 'www.dyalog.com'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[</a:t>
            </a:r>
            <a:r>
              <a:rPr lang="en-US" dirty="0" err="1">
                <a:latin typeface="APL385 Unicode" panose="020B0709000202000203" pitchFamily="49" charset="0"/>
              </a:rPr>
              <a:t>rc</a:t>
            </a:r>
            <a:r>
              <a:rPr lang="en-US" dirty="0">
                <a:latin typeface="APL385 Unicode" panose="020B0709000202000203" pitchFamily="49" charset="0"/>
              </a:rPr>
              <a:t>: 0 | msg:  | HTTP Status: 200 "OK" | ≢Data: 22580]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Tatin</a:t>
            </a:r>
            <a:r>
              <a:rPr lang="da-DK" dirty="0"/>
              <a:t> 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84A6-ADF3-3D94-87A2-F60BAE0D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34793"/>
            <a:ext cx="5503114" cy="3259235"/>
          </a:xfrm>
        </p:spPr>
        <p:txBody>
          <a:bodyPr>
            <a:normAutofit fontScale="70000" lnSpcReduction="20000"/>
          </a:bodyPr>
          <a:lstStyle/>
          <a:p>
            <a:r>
              <a:rPr lang="da-DK" dirty="0" err="1">
                <a:latin typeface="APL385 Unicode" panose="020B0709000202000203" pitchFamily="49" charset="0"/>
              </a:rPr>
              <a:t>Tatin.InstallPackages</a:t>
            </a:r>
            <a:r>
              <a:rPr lang="da-DK" dirty="0"/>
              <a:t> "</a:t>
            </a:r>
            <a:r>
              <a:rPr lang="da-DK" dirty="0" err="1"/>
              <a:t>installs</a:t>
            </a:r>
            <a:r>
              <a:rPr lang="da-DK" dirty="0"/>
              <a:t>" the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a folder</a:t>
            </a:r>
          </a:p>
          <a:p>
            <a:pPr lvl="1"/>
            <a:r>
              <a:rPr lang="da-DK" dirty="0"/>
              <a:t>(</a:t>
            </a:r>
            <a:r>
              <a:rPr lang="da-DK" dirty="0" err="1"/>
              <a:t>Cider.AddTatinDependencies</a:t>
            </a:r>
            <a:r>
              <a:rPr lang="da-DK" dirty="0"/>
              <a:t> </a:t>
            </a:r>
            <a:r>
              <a:rPr lang="da-DK" dirty="0" err="1"/>
              <a:t>calls</a:t>
            </a:r>
            <a:r>
              <a:rPr lang="da-DK" dirty="0"/>
              <a:t> it for </a:t>
            </a:r>
            <a:r>
              <a:rPr lang="da-DK" dirty="0" err="1"/>
              <a:t>you</a:t>
            </a:r>
            <a:r>
              <a:rPr lang="da-DK" dirty="0"/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dirty="0" err="1"/>
              <a:t>Installed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registered</a:t>
            </a:r>
            <a:r>
              <a:rPr lang="da-DK" dirty="0"/>
              <a:t> in</a:t>
            </a:r>
            <a:br>
              <a:rPr lang="da-DK" dirty="0"/>
            </a:br>
            <a:r>
              <a:rPr lang="da-DK" dirty="0"/>
              <a:t>apl-dependencies.txt and </a:t>
            </a:r>
            <a:r>
              <a:rPr lang="da-DK" dirty="0" err="1"/>
              <a:t>apl-buildlist.json</a:t>
            </a:r>
            <a:endParaRPr lang="da-DK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Version </a:t>
            </a:r>
            <a:r>
              <a:rPr lang="da-DK" dirty="0" err="1"/>
              <a:t>numbers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major.minor.patch</a:t>
            </a:r>
            <a:endParaRPr lang="da-DK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do not </a:t>
            </a:r>
            <a:r>
              <a:rPr lang="da-DK" dirty="0" err="1"/>
              <a:t>specify</a:t>
            </a:r>
            <a:r>
              <a:rPr lang="da-DK" dirty="0"/>
              <a:t> a </a:t>
            </a:r>
            <a:r>
              <a:rPr lang="da-DK" dirty="0" err="1"/>
              <a:t>complete</a:t>
            </a:r>
            <a:r>
              <a:rPr lang="da-DK" dirty="0"/>
              <a:t> version </a:t>
            </a:r>
            <a:r>
              <a:rPr lang="da-DK" dirty="0" err="1"/>
              <a:t>number</a:t>
            </a:r>
            <a:r>
              <a:rPr lang="da-DK" dirty="0"/>
              <a:t>,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fills</a:t>
            </a:r>
            <a:r>
              <a:rPr lang="da-DK" dirty="0"/>
              <a:t> in the </a:t>
            </a:r>
            <a:r>
              <a:rPr lang="da-DK" dirty="0" err="1"/>
              <a:t>blanks</a:t>
            </a:r>
            <a:r>
              <a:rPr lang="da-DK" dirty="0"/>
              <a:t>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No version gives </a:t>
            </a:r>
            <a:r>
              <a:rPr lang="da-DK" dirty="0" err="1"/>
              <a:t>you</a:t>
            </a:r>
            <a:r>
              <a:rPr lang="da-DK" dirty="0"/>
              <a:t> the </a:t>
            </a:r>
            <a:r>
              <a:rPr lang="da-DK" dirty="0" err="1"/>
              <a:t>latest</a:t>
            </a:r>
            <a:r>
              <a:rPr lang="da-DK" dirty="0"/>
              <a:t> version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dirty="0" err="1"/>
              <a:t>Latest</a:t>
            </a:r>
            <a:r>
              <a:rPr lang="da-DK" dirty="0"/>
              <a:t> patch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specify</a:t>
            </a:r>
            <a:r>
              <a:rPr lang="da-DK" dirty="0"/>
              <a:t> </a:t>
            </a:r>
            <a:r>
              <a:rPr lang="da-DK" dirty="0" err="1"/>
              <a:t>major.minor</a:t>
            </a:r>
            <a:endParaRPr lang="da-DK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da-DK" dirty="0" err="1"/>
              <a:t>Latest</a:t>
            </a:r>
            <a:r>
              <a:rPr lang="da-DK" dirty="0"/>
              <a:t> </a:t>
            </a:r>
            <a:r>
              <a:rPr lang="da-DK" dirty="0" err="1"/>
              <a:t>minor</a:t>
            </a:r>
            <a:r>
              <a:rPr lang="da-DK" dirty="0"/>
              <a:t> version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specify</a:t>
            </a:r>
            <a:r>
              <a:rPr lang="da-DK" dirty="0"/>
              <a:t> major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46448-6C8D-A5CB-7EB9-5CFC0BD8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Installing</a:t>
            </a:r>
            <a:r>
              <a:rPr lang="da-DK" dirty="0"/>
              <a:t> Using </a:t>
            </a:r>
            <a:r>
              <a:rPr lang="da-DK" dirty="0" err="1"/>
              <a:t>Tatin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7A6E1-1546-BC67-BFDD-C2FD5382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63" y="1655494"/>
            <a:ext cx="3384030" cy="2616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B468A-DFA6-E9B7-537C-40A135BCA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3" y="-13946"/>
            <a:ext cx="3195637" cy="12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84A6-ADF3-3D94-87A2-F60BAE0D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95" y="1130970"/>
            <a:ext cx="6723874" cy="1520081"/>
          </a:xfrm>
        </p:spPr>
        <p:txBody>
          <a:bodyPr>
            <a:normAutofit/>
          </a:bodyPr>
          <a:lstStyle/>
          <a:p>
            <a:r>
              <a:rPr lang="da-DK" sz="2000" dirty="0"/>
              <a:t>By default, Cider </a:t>
            </a:r>
            <a:r>
              <a:rPr lang="da-DK" sz="2000" dirty="0" err="1"/>
              <a:t>directs</a:t>
            </a:r>
            <a:r>
              <a:rPr lang="da-DK" sz="2000" dirty="0"/>
              <a:t> </a:t>
            </a:r>
            <a:r>
              <a:rPr lang="da-DK" sz="2000" dirty="0" err="1"/>
              <a:t>Tatin</a:t>
            </a:r>
            <a:r>
              <a:rPr lang="da-DK" sz="2000" dirty="0"/>
              <a:t> to put </a:t>
            </a:r>
            <a:r>
              <a:rPr lang="da-DK" sz="2000" dirty="0" err="1"/>
              <a:t>dependencies</a:t>
            </a:r>
            <a:r>
              <a:rPr lang="da-DK" sz="2000" dirty="0"/>
              <a:t> in "</a:t>
            </a:r>
            <a:r>
              <a:rPr lang="da-DK" sz="2000" dirty="0" err="1"/>
              <a:t>tatin-packages</a:t>
            </a:r>
            <a:r>
              <a:rPr lang="da-DK" sz="2000" dirty="0"/>
              <a:t>"</a:t>
            </a:r>
          </a:p>
          <a:p>
            <a:r>
              <a:rPr lang="da-DK" sz="2000" dirty="0"/>
              <a:t>The </a:t>
            </a:r>
            <a:r>
              <a:rPr lang="da-DK" sz="2000" dirty="0" err="1"/>
              <a:t>packages</a:t>
            </a:r>
            <a:r>
              <a:rPr lang="da-DK" sz="2000" dirty="0"/>
              <a:t> themselves </a:t>
            </a:r>
            <a:r>
              <a:rPr lang="da-DK" sz="2000" dirty="0" err="1"/>
              <a:t>are</a:t>
            </a:r>
            <a:r>
              <a:rPr lang="da-DK" sz="2000" dirty="0"/>
              <a:t> in sub-folders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46448-6C8D-A5CB-7EB9-5CFC0BD8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Cider with </a:t>
            </a:r>
            <a:r>
              <a:rPr lang="da-DK" dirty="0" err="1"/>
              <a:t>Tatin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A4C59-6B25-CB76-EC03-1F7F1980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70" y="2509284"/>
            <a:ext cx="8545158" cy="26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39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19949F-B3F6-84D4-C5AF-ECA8105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3021805"/>
            <a:ext cx="8184679" cy="148515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Cider </a:t>
            </a:r>
            <a:r>
              <a:rPr lang="da-DK" dirty="0" err="1"/>
              <a:t>knows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to </a:t>
            </a:r>
            <a:r>
              <a:rPr lang="da-DK" dirty="0" err="1"/>
              <a:t>call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packages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knows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to find the installation folder of an open Cider </a:t>
            </a:r>
            <a:r>
              <a:rPr lang="da-DK" dirty="0" err="1"/>
              <a:t>project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(but you can explicitly specify the target folder if you want)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Tatin will install the latest version of a uniquely identified package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96165-75A9-A1CA-2BC2-01D83205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Cider - </a:t>
            </a:r>
            <a:r>
              <a:rPr lang="da-DK" dirty="0" err="1"/>
              <a:t>Tatin</a:t>
            </a:r>
            <a:r>
              <a:rPr lang="da-DK" dirty="0"/>
              <a:t> Collaboration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46857-D103-FAD3-81A2-1A37BA6CFB0B}"/>
              </a:ext>
            </a:extLst>
          </p:cNvPr>
          <p:cNvSpPr txBox="1"/>
          <p:nvPr/>
        </p:nvSpPr>
        <p:spPr>
          <a:xfrm>
            <a:off x="323527" y="953192"/>
            <a:ext cx="87061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After: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]</a:t>
            </a:r>
            <a:r>
              <a:rPr lang="en-GB" sz="1400" dirty="0" err="1">
                <a:latin typeface="APL385 Unicode" panose="020B0709000202000203" pitchFamily="49" charset="0"/>
              </a:rPr>
              <a:t>cider.openproject</a:t>
            </a:r>
            <a:r>
              <a:rPr lang="en-GB" sz="1400" dirty="0">
                <a:latin typeface="APL385 Unicode" panose="020B0709000202000203" pitchFamily="49" charset="0"/>
              </a:rPr>
              <a:t> c:\tmp\clockproj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Project successfully loaded and established in "#.</a:t>
            </a:r>
            <a:r>
              <a:rPr lang="en-GB" sz="1400" dirty="0" err="1">
                <a:latin typeface="APL385 Unicode" panose="020B0709000202000203" pitchFamily="49" charset="0"/>
              </a:rPr>
              <a:t>clockproj</a:t>
            </a:r>
            <a:r>
              <a:rPr lang="en-GB" sz="1400" dirty="0">
                <a:latin typeface="APL385 Unicode" panose="020B0709000202000203" pitchFamily="49" charset="0"/>
              </a:rPr>
              <a:t>"</a:t>
            </a:r>
          </a:p>
          <a:p>
            <a:endParaRPr lang="en-GB" sz="1200" dirty="0"/>
          </a:p>
          <a:p>
            <a:r>
              <a:rPr lang="en-GB" dirty="0"/>
              <a:t>The following are all equivalent: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]</a:t>
            </a:r>
            <a:r>
              <a:rPr lang="en-GB" sz="1400" dirty="0" err="1">
                <a:latin typeface="APL385 Unicode" panose="020B0709000202000203" pitchFamily="49" charset="0"/>
              </a:rPr>
              <a:t>Cider.AddTatinDependencies</a:t>
            </a:r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HttpCommand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]</a:t>
            </a:r>
            <a:r>
              <a:rPr lang="en-GB" sz="1400" dirty="0" err="1">
                <a:latin typeface="APL385 Unicode" panose="020B0709000202000203" pitchFamily="49" charset="0"/>
              </a:rPr>
              <a:t>Tatin.InstallPackages</a:t>
            </a:r>
            <a:r>
              <a:rPr lang="en-GB" sz="1400" dirty="0">
                <a:latin typeface="APL385 Unicode" panose="020B0709000202000203" pitchFamily="49" charset="0"/>
              </a:rPr>
              <a:t> dyalog-HttpCommand-5.2.0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]</a:t>
            </a:r>
            <a:r>
              <a:rPr lang="en-GB" sz="1400" dirty="0" err="1">
                <a:latin typeface="APL385 Unicode" panose="020B0709000202000203" pitchFamily="49" charset="0"/>
              </a:rPr>
              <a:t>Tatin.InstallPackages</a:t>
            </a:r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dyalog-HttpCommand</a:t>
            </a:r>
            <a:r>
              <a:rPr lang="en-GB" sz="1400" dirty="0">
                <a:latin typeface="APL385 Unicode" panose="020B0709000202000203" pitchFamily="49" charset="0"/>
              </a:rPr>
              <a:t> c:\tmp\clockproj\tatin-packages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874566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5CD2-3F32-E6EE-9AB5-9625F58F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591623" cy="32420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Cider and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b="1" dirty="0" err="1"/>
              <a:t>are</a:t>
            </a:r>
            <a:r>
              <a:rPr lang="da-DK" dirty="0"/>
              <a:t> </a:t>
            </a:r>
            <a:r>
              <a:rPr lang="da-DK" b="1" dirty="0" err="1"/>
              <a:t>aware</a:t>
            </a:r>
            <a:r>
              <a:rPr lang="da-DK" dirty="0"/>
              <a:t> of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tatin.installpackages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install</a:t>
            </a:r>
            <a:r>
              <a:rPr lang="da-DK" dirty="0"/>
              <a:t> to the </a:t>
            </a:r>
            <a:r>
              <a:rPr lang="da-DK" dirty="0" err="1"/>
              <a:t>currently</a:t>
            </a:r>
            <a:r>
              <a:rPr lang="da-DK" dirty="0"/>
              <a:t> open Cider </a:t>
            </a:r>
            <a:r>
              <a:rPr lang="da-DK" dirty="0" err="1"/>
              <a:t>project</a:t>
            </a:r>
            <a:r>
              <a:rPr lang="da-DK" dirty="0"/>
              <a:t> by default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tatin.buildpackage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publishpackage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Cider's</a:t>
            </a:r>
            <a:r>
              <a:rPr lang="da-DK" dirty="0"/>
              <a:t> </a:t>
            </a:r>
            <a:r>
              <a:rPr lang="da-DK" dirty="0" err="1">
                <a:latin typeface="APL385 Unicode" panose="020B0709000202000203" pitchFamily="49" charset="0"/>
              </a:rPr>
              <a:t>distributionPackage</a:t>
            </a:r>
            <a:r>
              <a:rPr lang="da-DK" dirty="0"/>
              <a:t> </a:t>
            </a:r>
            <a:r>
              <a:rPr lang="da-DK" dirty="0" err="1"/>
              <a:t>setting</a:t>
            </a:r>
            <a:r>
              <a:rPr lang="da-DK" dirty="0"/>
              <a:t> as a default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Cider </a:t>
            </a:r>
            <a:r>
              <a:rPr lang="da-DK" dirty="0" err="1"/>
              <a:t>can</a:t>
            </a:r>
            <a:r>
              <a:rPr lang="da-DK" dirty="0"/>
              <a:t> have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 as </a:t>
            </a:r>
            <a:r>
              <a:rPr lang="da-DK" dirty="0" err="1"/>
              <a:t>dependencies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Cider </a:t>
            </a:r>
            <a:r>
              <a:rPr lang="da-DK" b="1" dirty="0" err="1"/>
              <a:t>requires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to load and run (it is a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Cider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b="1" dirty="0"/>
              <a:t>ALSO</a:t>
            </a:r>
            <a:r>
              <a:rPr lang="da-DK" dirty="0"/>
              <a:t> </a:t>
            </a:r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Possibly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dependency</a:t>
            </a:r>
            <a:r>
              <a:rPr lang="da-DK" dirty="0"/>
              <a:t> types to </a:t>
            </a:r>
            <a:r>
              <a:rPr lang="da-DK" dirty="0" err="1"/>
              <a:t>come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b="1" dirty="0" err="1"/>
              <a:t>requires</a:t>
            </a:r>
            <a:r>
              <a:rPr lang="da-DK" dirty="0"/>
              <a:t> Cider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of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itself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However</a:t>
            </a:r>
            <a:r>
              <a:rPr lang="da-DK" dirty="0"/>
              <a:t>: At </a:t>
            </a:r>
            <a:r>
              <a:rPr lang="da-DK" dirty="0" err="1"/>
              <a:t>runtime</a:t>
            </a:r>
            <a:r>
              <a:rPr lang="da-DK" dirty="0"/>
              <a:t>, Cider and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b="1" dirty="0"/>
              <a:t>do not </a:t>
            </a:r>
            <a:r>
              <a:rPr lang="da-DK" b="1" dirty="0" err="1"/>
              <a:t>require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other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37F2D4-2E34-071B-3372-DA76D0F2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Cider &amp; </a:t>
            </a:r>
            <a:r>
              <a:rPr lang="da-DK" dirty="0" err="1"/>
              <a:t>Tatin</a:t>
            </a:r>
            <a:r>
              <a:rPr lang="da-DK" dirty="0"/>
              <a:t> Separate?</a:t>
            </a:r>
            <a:endParaRPr lang="en-GB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5526426-2A45-9017-450B-27F9252E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5583" y="1474381"/>
            <a:ext cx="1013492" cy="10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932EE15-0227-DE2B-3999-1815F571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7101322" y="2108705"/>
            <a:ext cx="1222948" cy="12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567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9325-BE70-5701-8E00-567A7410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6048920" cy="3242040"/>
          </a:xfrm>
        </p:spPr>
        <p:txBody>
          <a:bodyPr>
            <a:normAutofit fontScale="77500" lnSpcReduction="20000"/>
          </a:bodyPr>
          <a:lstStyle/>
          <a:p>
            <a:r>
              <a:rPr lang="da-DK" dirty="0" err="1"/>
              <a:t>Tatin.Load</a:t>
            </a:r>
            <a:r>
              <a:rPr lang="da-DK" b="1" dirty="0" err="1"/>
              <a:t>Dependencies</a:t>
            </a:r>
            <a:r>
              <a:rPr lang="da-DK" dirty="0"/>
              <a:t> </a:t>
            </a:r>
            <a:r>
              <a:rPr lang="da-DK" dirty="0" err="1"/>
              <a:t>loads</a:t>
            </a:r>
            <a:r>
              <a:rPr lang="da-DK" dirty="0"/>
              <a:t> the set of </a:t>
            </a:r>
            <a:r>
              <a:rPr lang="da-DK" b="1" dirty="0" err="1"/>
              <a:t>installed</a:t>
            </a:r>
            <a:r>
              <a:rPr lang="da-DK" dirty="0"/>
              <a:t> "</a:t>
            </a:r>
            <a:r>
              <a:rPr lang="da-DK" dirty="0" err="1"/>
              <a:t>dependencies</a:t>
            </a:r>
            <a:r>
              <a:rPr lang="da-DK" dirty="0"/>
              <a:t>" </a:t>
            </a:r>
            <a:r>
              <a:rPr lang="da-DK" dirty="0" err="1"/>
              <a:t>into</a:t>
            </a:r>
            <a:r>
              <a:rPr lang="da-DK" dirty="0"/>
              <a:t> a </a:t>
            </a:r>
            <a:r>
              <a:rPr lang="da-DK" dirty="0" err="1"/>
              <a:t>namespace</a:t>
            </a:r>
            <a:endParaRPr lang="da-DK" dirty="0"/>
          </a:p>
          <a:p>
            <a:pPr lvl="1"/>
            <a:r>
              <a:rPr lang="da-DK" dirty="0"/>
              <a:t>… </a:t>
            </a:r>
            <a:r>
              <a:rPr lang="da-DK" dirty="0" err="1"/>
              <a:t>according</a:t>
            </a:r>
            <a:r>
              <a:rPr lang="da-DK" dirty="0"/>
              <a:t> to apl-dependencies.txt and </a:t>
            </a:r>
            <a:r>
              <a:rPr lang="da-DK" dirty="0" err="1"/>
              <a:t>buildlist.json</a:t>
            </a:r>
            <a:endParaRPr lang="da-DK" dirty="0"/>
          </a:p>
          <a:p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open a </a:t>
            </a:r>
            <a:r>
              <a:rPr lang="da-DK" dirty="0" err="1"/>
              <a:t>project</a:t>
            </a:r>
            <a:r>
              <a:rPr lang="da-DK" dirty="0"/>
              <a:t>, Cider </a:t>
            </a:r>
            <a:r>
              <a:rPr lang="da-DK" dirty="0" err="1"/>
              <a:t>calls</a:t>
            </a:r>
            <a:r>
              <a:rPr lang="da-DK" dirty="0"/>
              <a:t> </a:t>
            </a:r>
            <a:r>
              <a:rPr lang="da-DK" dirty="0" err="1"/>
              <a:t>Load</a:t>
            </a:r>
            <a:r>
              <a:rPr lang="da-DK" b="1" dirty="0" err="1"/>
              <a:t>Dependencies</a:t>
            </a:r>
            <a:r>
              <a:rPr lang="da-DK" dirty="0"/>
              <a:t> for </a:t>
            </a:r>
            <a:r>
              <a:rPr lang="da-DK" dirty="0" err="1"/>
              <a:t>you</a:t>
            </a:r>
            <a:endParaRPr lang="da-DK" dirty="0"/>
          </a:p>
          <a:p>
            <a:pPr lvl="1"/>
            <a:r>
              <a:rPr lang="da-DK" dirty="0"/>
              <a:t>It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resolve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sub-</a:t>
            </a:r>
            <a:r>
              <a:rPr lang="da-DK" dirty="0" err="1"/>
              <a:t>dependencies</a:t>
            </a:r>
            <a:r>
              <a:rPr lang="da-DK" dirty="0"/>
              <a:t>,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loading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once</a:t>
            </a:r>
            <a:r>
              <a:rPr lang="da-DK" dirty="0"/>
              <a:t> (more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later</a:t>
            </a:r>
            <a:r>
              <a:rPr lang="da-DK" dirty="0"/>
              <a:t>)</a:t>
            </a:r>
          </a:p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Load</a:t>
            </a:r>
            <a:r>
              <a:rPr lang="da-DK" b="1" dirty="0" err="1"/>
              <a:t>Packages</a:t>
            </a:r>
            <a:r>
              <a:rPr lang="da-DK" dirty="0"/>
              <a:t> to </a:t>
            </a:r>
            <a:r>
              <a:rPr lang="da-DK" dirty="0" err="1"/>
              <a:t>interactively</a:t>
            </a:r>
            <a:r>
              <a:rPr lang="da-DK" dirty="0"/>
              <a:t> load a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a running APL session</a:t>
            </a:r>
          </a:p>
          <a:p>
            <a:pPr lvl="1"/>
            <a:r>
              <a:rPr lang="da-DK" dirty="0"/>
              <a:t>This is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intended</a:t>
            </a:r>
            <a:r>
              <a:rPr lang="da-DK" dirty="0"/>
              <a:t> for </a:t>
            </a:r>
            <a:r>
              <a:rPr lang="da-DK" dirty="0" err="1"/>
              <a:t>interactive</a:t>
            </a:r>
            <a:r>
              <a:rPr lang="da-DK" dirty="0"/>
              <a:t> </a:t>
            </a:r>
            <a:r>
              <a:rPr lang="da-DK" dirty="0" err="1"/>
              <a:t>experimentation</a:t>
            </a:r>
            <a:endParaRPr lang="da-DK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D9771-90F3-E1BD-C07A-B7B1E956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458965" cy="685535"/>
          </a:xfrm>
        </p:spPr>
        <p:txBody>
          <a:bodyPr/>
          <a:lstStyle/>
          <a:p>
            <a:r>
              <a:rPr lang="da-DK" dirty="0" err="1"/>
              <a:t>Load</a:t>
            </a:r>
            <a:r>
              <a:rPr lang="da-DK" b="1" dirty="0" err="1"/>
              <a:t>Packages</a:t>
            </a:r>
            <a:r>
              <a:rPr lang="da-DK" dirty="0"/>
              <a:t> or </a:t>
            </a:r>
            <a:r>
              <a:rPr lang="da-DK" dirty="0" err="1"/>
              <a:t>Load</a:t>
            </a:r>
            <a:r>
              <a:rPr lang="da-DK" b="1" dirty="0" err="1"/>
              <a:t>Dependencies</a:t>
            </a:r>
            <a:r>
              <a:rPr lang="da-DK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6939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9186E-E8D4-8C6C-6135-F851D8FB0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3"/>
            <a:ext cx="4104000" cy="3161420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Create a namespace according to </a:t>
            </a: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  <a:latin typeface="APL+WIN" panose="02000409020000020004" pitchFamily="49" charset="2"/>
              </a:rPr>
              <a:t>projectSpace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within the specified 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parent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space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Set 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⎕IO 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⎕ML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according to </a:t>
            </a: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</a:rPr>
              <a:t>ciderconfig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SYSVARS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section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Use Link to load all the source code from the folder named by 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source</a:t>
            </a:r>
          </a:p>
          <a:p>
            <a:pPr>
              <a:buFont typeface="+mj-lt"/>
              <a:buAutoNum type="arabicPeriod"/>
            </a:pPr>
            <a:r>
              <a:rPr lang="en-US" dirty="0"/>
              <a:t>Load Tatin and/or NuGet packages </a:t>
            </a:r>
            <a:br>
              <a:rPr lang="en-US" dirty="0"/>
            </a:br>
            <a:r>
              <a:rPr lang="en-US" b="1" dirty="0"/>
              <a:t>(more about this soon)</a:t>
            </a:r>
            <a:endParaRPr lang="en-US" b="1" dirty="0">
              <a:latin typeface="APL385 Unicode" panose="020B0709000202000203" pitchFamily="49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Inject </a:t>
            </a: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CiderConfig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namespace containing the config file settings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71DC-E7F4-72EF-C334-CD3139761C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 startAt="6"/>
            </a:pP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CiderConfig.HOME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is set to the path the project was loaded from</a:t>
            </a:r>
          </a:p>
          <a:p>
            <a:pPr>
              <a:buFont typeface="+mj-lt"/>
              <a:buAutoNum type="arabicPeriod" startAt="6"/>
            </a:pP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Execute </a:t>
            </a: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CiderConfig.init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if it is non-empty</a:t>
            </a:r>
          </a:p>
          <a:p>
            <a:pPr>
              <a:buFont typeface="+mj-lt"/>
              <a:buAutoNum type="arabicPeriod" startAt="6"/>
            </a:pP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Execute </a:t>
            </a: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ExecuteAfterprojectOpen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(from </a:t>
            </a: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GlobalConfig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) if non-empty and </a:t>
            </a: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ignoreUserExec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is not set</a:t>
            </a:r>
          </a:p>
          <a:p>
            <a:pPr>
              <a:buFont typeface="+mj-lt"/>
              <a:buAutoNum type="arabicPeriod" startAt="6"/>
            </a:pP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Display the contents of </a:t>
            </a:r>
            <a:r>
              <a:rPr lang="en-US" dirty="0" err="1">
                <a:solidFill>
                  <a:schemeClr val="accent6">
                    <a:lumMod val="25000"/>
                    <a:lumOff val="75000"/>
                  </a:schemeClr>
                </a:solidFill>
                <a:latin typeface="APL385 Unicode" panose="020B0709000202000203" pitchFamily="49" charset="0"/>
              </a:rPr>
              <a:t>ToDo</a:t>
            </a: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 variable, if it exists</a:t>
            </a:r>
          </a:p>
          <a:p>
            <a:pPr>
              <a:buFont typeface="+mj-lt"/>
              <a:buAutoNum type="arabicPeriod" startAt="6"/>
            </a:pPr>
            <a:r>
              <a:rPr lang="en-US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*If* the project folder is managed by Git, display the result  of "git status"</a:t>
            </a:r>
          </a:p>
          <a:p>
            <a:pPr>
              <a:buFont typeface="+mj-lt"/>
              <a:buAutoNum type="arabicPeriod" startAt="6"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B4FFEC-706E-AEBE-82A2-C4505297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What</a:t>
            </a:r>
            <a:r>
              <a:rPr lang="da-DK" b="1" dirty="0"/>
              <a:t> </a:t>
            </a:r>
            <a:r>
              <a:rPr lang="da-DK" b="1" dirty="0" err="1"/>
              <a:t>Happens</a:t>
            </a:r>
            <a:r>
              <a:rPr lang="da-DK" b="1" dirty="0"/>
              <a:t> on Project Open?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7675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BFB515-3A44-6991-C119-1B481110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85411"/>
            <a:ext cx="4104000" cy="3242040"/>
          </a:xfrm>
        </p:spPr>
        <p:txBody>
          <a:bodyPr>
            <a:normAutofit/>
          </a:bodyPr>
          <a:lstStyle/>
          <a:p>
            <a:r>
              <a:rPr lang="en-US" sz="2000" dirty="0"/>
              <a:t>What is a Package?</a:t>
            </a:r>
          </a:p>
          <a:p>
            <a:r>
              <a:rPr lang="en-US" sz="2000" b="1" dirty="0"/>
              <a:t>Tatin:</a:t>
            </a:r>
            <a:r>
              <a:rPr lang="en-US" sz="2000" dirty="0"/>
              <a:t> APL Packages</a:t>
            </a:r>
          </a:p>
          <a:p>
            <a:pPr lvl="1"/>
            <a:r>
              <a:rPr lang="en-US" sz="1600" dirty="0"/>
              <a:t>Finding Documentation</a:t>
            </a:r>
          </a:p>
          <a:p>
            <a:pPr lvl="1"/>
            <a:r>
              <a:rPr lang="en-US" sz="1600" dirty="0"/>
              <a:t>Finding and Installing Packages</a:t>
            </a:r>
          </a:p>
          <a:p>
            <a:pPr lvl="1"/>
            <a:r>
              <a:rPr lang="en-US" sz="1600" dirty="0"/>
              <a:t>"Where do they go?"</a:t>
            </a:r>
          </a:p>
          <a:p>
            <a:r>
              <a:rPr lang="en-US" sz="2000" dirty="0"/>
              <a:t>Dependencies of Dependencies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207804-5228-4798-4FE6-9D7B28D52D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76292" y="1185411"/>
            <a:ext cx="4104641" cy="3242040"/>
          </a:xfrm>
        </p:spPr>
        <p:txBody>
          <a:bodyPr>
            <a:normAutofit/>
          </a:bodyPr>
          <a:lstStyle/>
          <a:p>
            <a:r>
              <a:rPr lang="en-US" sz="2000" b="1" dirty="0"/>
              <a:t>NuGet:</a:t>
            </a:r>
            <a:r>
              <a:rPr lang="en-US" sz="2000" dirty="0"/>
              <a:t> .NET Packages</a:t>
            </a:r>
          </a:p>
          <a:p>
            <a:pPr lvl="1"/>
            <a:r>
              <a:rPr lang="en-US" sz="1600" dirty="0"/>
              <a:t>Finding and Installing</a:t>
            </a:r>
          </a:p>
          <a:p>
            <a:pPr lvl="1"/>
            <a:r>
              <a:rPr lang="en-US" sz="1600" dirty="0"/>
              <a:t>"Where do they go?"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5E7430-54AA-5292-CBB0-45AA29D7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62122" cy="68553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Session 2: Dependencies / Packages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91C91-669C-F9D6-F79E-05BF578A8321}"/>
              </a:ext>
            </a:extLst>
          </p:cNvPr>
          <p:cNvSpPr txBox="1"/>
          <p:nvPr/>
        </p:nvSpPr>
        <p:spPr>
          <a:xfrm>
            <a:off x="983800" y="82991"/>
            <a:ext cx="139172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10:45-11:45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5FA87-C844-4CF3-2A96-CD4771E2BCE9}"/>
              </a:ext>
            </a:extLst>
          </p:cNvPr>
          <p:cNvSpPr txBox="1"/>
          <p:nvPr/>
        </p:nvSpPr>
        <p:spPr>
          <a:xfrm>
            <a:off x="4835948" y="3893352"/>
            <a:ext cx="328036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/>
              <a:t>Exercise</a:t>
            </a:r>
            <a:r>
              <a:rPr lang="da-DK" b="1" dirty="0"/>
              <a:t> 4: </a:t>
            </a:r>
            <a:br>
              <a:rPr lang="da-DK" b="1" dirty="0"/>
            </a:br>
            <a:r>
              <a:rPr lang="da-DK" dirty="0" err="1"/>
              <a:t>Add</a:t>
            </a:r>
            <a:r>
              <a:rPr lang="da-DK" dirty="0"/>
              <a:t> a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Dependency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1EF90-BD30-94D2-374C-F60C0A7F1A39}"/>
              </a:ext>
            </a:extLst>
          </p:cNvPr>
          <p:cNvSpPr txBox="1"/>
          <p:nvPr/>
        </p:nvSpPr>
        <p:spPr>
          <a:xfrm>
            <a:off x="424439" y="3893353"/>
            <a:ext cx="38836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/>
              <a:t>Exercise</a:t>
            </a:r>
            <a:r>
              <a:rPr lang="da-DK" b="1" dirty="0"/>
              <a:t> 3: </a:t>
            </a:r>
            <a:br>
              <a:rPr lang="da-DK" b="1" dirty="0"/>
            </a:br>
            <a:r>
              <a:rPr lang="da-DK" dirty="0" err="1"/>
              <a:t>Add</a:t>
            </a:r>
            <a:r>
              <a:rPr lang="da-DK" dirty="0"/>
              <a:t> a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Dependency</a:t>
            </a:r>
            <a:r>
              <a:rPr lang="da-DK" dirty="0"/>
              <a:t> (or </a:t>
            </a:r>
            <a:r>
              <a:rPr lang="da-DK" dirty="0" err="1"/>
              <a:t>two</a:t>
            </a:r>
            <a:r>
              <a:rPr lang="da-DK" dirty="0"/>
              <a:t>)!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4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A5F545-D385-C8E6-0145-14919348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Loading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C2A9899-34F5-CE3D-B6FC-A13E7F14A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8587" y="942405"/>
            <a:ext cx="8544027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We previously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installed a dependency: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dyalog-HttpCommand-5.2.0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]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Cider.OpenProject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anotherproject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Project successfully loaded and established in "#.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clockproj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LoadDependencies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 has created a reference to the </a:t>
            </a:r>
            <a:r>
              <a:rPr lang="en-US" altLang="en-US" sz="1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HttpCommand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 class inside our </a:t>
            </a:r>
            <a:r>
              <a:rPr lang="en-US" altLang="en-US" sz="1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projectSpace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, so we can easily reference it: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#.</a:t>
            </a:r>
            <a:r>
              <a:rPr lang="en-US" altLang="en-US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anotherproject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.HttpCommand.Get 'https://www.dyalog.com'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APL385 Unicode" panose="020B0709000202000203" pitchFamily="49" charset="0"/>
              </a:rPr>
              <a:t>rc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PL385 Unicode" panose="020B0709000202000203" pitchFamily="49" charset="0"/>
              </a:rPr>
              <a:t>: 0 | msg:  | HTTP Status: 200 "OK" | ≢Data: 22580]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But this is an illusion: in fact, </a:t>
            </a:r>
            <a:r>
              <a:rPr lang="en-US" altLang="en-US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#.anotherproject.HttpCommand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 is a reference to a space Tatin uses to store *ALL* loaded packages: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#.</a:t>
            </a:r>
            <a:r>
              <a:rPr lang="en-US" altLang="en-US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anotherproject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.HttpCommand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#._tatin.dyalog_HttpCommand_5_2_0.HttpCommand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37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A5F545-D385-C8E6-0145-14919348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Loading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, </a:t>
            </a:r>
            <a:r>
              <a:rPr lang="da-DK" dirty="0" err="1"/>
              <a:t>Continued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C2A9899-34F5-CE3D-B6FC-A13E7F14A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7322" y="1125200"/>
            <a:ext cx="854402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The "host" namespace of a loaded package contains a namespace </a:t>
            </a:r>
            <a:r>
              <a:rPr lang="en-US" altLang="en-US" sz="1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TatinVars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,</a:t>
            </a:r>
            <a:br>
              <a:rPr lang="en-US" altLang="en-US" sz="1400" dirty="0">
                <a:solidFill>
                  <a:schemeClr val="tx1"/>
                </a:solidFill>
                <a:latin typeface="+mn-lt"/>
              </a:rPr>
            </a:b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which contains information about the package (mostly for use by the package code). </a:t>
            </a:r>
            <a:br>
              <a:rPr lang="en-US" altLang="en-US" sz="1400" dirty="0">
                <a:solidFill>
                  <a:schemeClr val="tx1"/>
                </a:solidFill>
                <a:latin typeface="+mn-lt"/>
              </a:rPr>
            </a:b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Despite the name, it contains functions: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  #.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anotherproject.HttpCommand.##.TatinVars.⎕NL ¯3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ASSETS  CONFIG  DEPENDENCIES  GetFullPath2AssetsFolder  HOME  ID  URI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#.anotherproject.HttpCommand.##.TatinVars.(ID URI)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dyalog-HttpCommand-5.2.0+1  https://tatin.dev/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When Cider opens a project which it can see *is* a Tatin package, it injects </a:t>
            </a:r>
            <a:br>
              <a:rPr lang="en-US" altLang="en-US" sz="1400" dirty="0">
                <a:solidFill>
                  <a:schemeClr val="tx1"/>
                </a:solidFill>
                <a:latin typeface="+mn-lt"/>
              </a:rPr>
            </a:b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altLang="en-US" sz="1400" dirty="0" err="1">
                <a:solidFill>
                  <a:schemeClr val="tx1"/>
                </a:solidFill>
                <a:latin typeface="+mn-lt"/>
              </a:rPr>
              <a:t>TatinVars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 space so that you can refer to this information both during development </a:t>
            </a:r>
            <a:br>
              <a:rPr lang="en-US" altLang="en-US" sz="1400" dirty="0">
                <a:solidFill>
                  <a:schemeClr val="tx1"/>
                </a:solidFill>
                <a:latin typeface="+mn-lt"/>
              </a:rPr>
            </a:b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and when the package is loaded as a dependency.</a:t>
            </a:r>
            <a:r>
              <a:rPr lang="en-US" altLang="en-US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269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CC87DD-877E-5104-8C83-F2B6040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Dependencies</a:t>
            </a:r>
            <a:r>
              <a:rPr lang="da-DK" dirty="0"/>
              <a:t> of </a:t>
            </a:r>
            <a:r>
              <a:rPr lang="da-DK" dirty="0" err="1"/>
              <a:t>Dependencies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89FE8-12AF-43B6-9AF7-563B5B583D89}"/>
              </a:ext>
            </a:extLst>
          </p:cNvPr>
          <p:cNvSpPr txBox="1"/>
          <p:nvPr/>
        </p:nvSpPr>
        <p:spPr>
          <a:xfrm>
            <a:off x="1484185" y="1216140"/>
            <a:ext cx="5844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Great fleas have little fleas upon their backs to bite '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US" dirty="0"/>
            </a:b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And little fleas have lesser fleas, and so </a:t>
            </a:r>
            <a:r>
              <a:rPr lang="en-US" b="0" i="1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Ad infinitum"/>
              </a:rPr>
              <a:t>ad infinitum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43A27-A64E-E9C7-ECE8-ACC0A527C71A}"/>
              </a:ext>
            </a:extLst>
          </p:cNvPr>
          <p:cNvSpPr txBox="1"/>
          <p:nvPr/>
        </p:nvSpPr>
        <p:spPr>
          <a:xfrm>
            <a:off x="5077147" y="186974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Augustus de Morgan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17EE8-E395-5971-A2D7-06EA0400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47" y="1886506"/>
            <a:ext cx="4222174" cy="2208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090751-7E78-AB58-F6F9-0DE822B32323}"/>
              </a:ext>
            </a:extLst>
          </p:cNvPr>
          <p:cNvSpPr txBox="1"/>
          <p:nvPr/>
        </p:nvSpPr>
        <p:spPr>
          <a:xfrm>
            <a:off x="970548" y="2767264"/>
            <a:ext cx="27574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and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will</a:t>
            </a:r>
            <a:br>
              <a:rPr lang="da-DK" dirty="0"/>
            </a:br>
            <a:r>
              <a:rPr lang="da-DK" dirty="0" err="1"/>
              <a:t>automatically</a:t>
            </a:r>
            <a:r>
              <a:rPr lang="da-DK" dirty="0"/>
              <a:t> load </a:t>
            </a:r>
            <a:r>
              <a:rPr lang="da-DK" dirty="0" err="1"/>
              <a:t>such</a:t>
            </a:r>
            <a:endParaRPr lang="da-DK" dirty="0"/>
          </a:p>
          <a:p>
            <a:r>
              <a:rPr lang="da-DK" dirty="0" err="1"/>
              <a:t>dependencies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6318-74D3-D98B-CFDD-570A0B70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78" y="988342"/>
            <a:ext cx="4771619" cy="370503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A </a:t>
            </a:r>
            <a:r>
              <a:rPr lang="da-DK" sz="1800" dirty="0" err="1"/>
              <a:t>package</a:t>
            </a:r>
            <a:r>
              <a:rPr lang="da-DK" sz="1800" dirty="0"/>
              <a:t> </a:t>
            </a:r>
            <a:r>
              <a:rPr lang="da-DK" sz="1800" dirty="0" err="1"/>
              <a:t>that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install</a:t>
            </a:r>
            <a:r>
              <a:rPr lang="da-DK" sz="1800" dirty="0"/>
              <a:t> </a:t>
            </a:r>
            <a:r>
              <a:rPr lang="da-DK" sz="1800" dirty="0" err="1"/>
              <a:t>can</a:t>
            </a:r>
            <a:r>
              <a:rPr lang="da-DK" sz="1800" dirty="0"/>
              <a:t> have </a:t>
            </a:r>
            <a:r>
              <a:rPr lang="da-DK" sz="1800" dirty="0" err="1"/>
              <a:t>dependencies</a:t>
            </a:r>
            <a:r>
              <a:rPr lang="da-DK" sz="1800" dirty="0"/>
              <a:t> of </a:t>
            </a:r>
            <a:r>
              <a:rPr lang="da-DK" sz="1800" dirty="0" err="1"/>
              <a:t>its</a:t>
            </a:r>
            <a:r>
              <a:rPr lang="da-DK" sz="1800" dirty="0"/>
              <a:t> </a:t>
            </a:r>
            <a:r>
              <a:rPr lang="da-DK" sz="1800" dirty="0" err="1"/>
              <a:t>own</a:t>
            </a:r>
            <a:endParaRPr lang="da-DK" sz="1800" dirty="0"/>
          </a:p>
          <a:p>
            <a:pPr>
              <a:spcAft>
                <a:spcPts val="600"/>
              </a:spcAft>
            </a:pPr>
            <a:r>
              <a:rPr lang="da-DK" sz="1800" dirty="0" err="1"/>
              <a:t>Tatin</a:t>
            </a:r>
            <a:r>
              <a:rPr lang="da-DK" sz="1800" dirty="0"/>
              <a:t> </a:t>
            </a:r>
            <a:r>
              <a:rPr lang="da-DK" sz="1800" dirty="0" err="1"/>
              <a:t>will</a:t>
            </a:r>
            <a:r>
              <a:rPr lang="da-DK" sz="1800" dirty="0"/>
              <a:t> </a:t>
            </a:r>
            <a:r>
              <a:rPr lang="da-DK" sz="1800" dirty="0" err="1"/>
              <a:t>automatically</a:t>
            </a:r>
            <a:r>
              <a:rPr lang="da-DK" sz="1800" dirty="0"/>
              <a:t> </a:t>
            </a:r>
            <a:r>
              <a:rPr lang="da-DK" sz="1800" dirty="0" err="1"/>
              <a:t>install</a:t>
            </a:r>
            <a:r>
              <a:rPr lang="da-DK" sz="1800" dirty="0"/>
              <a:t> </a:t>
            </a:r>
            <a:r>
              <a:rPr lang="da-DK" sz="1800" dirty="0" err="1"/>
              <a:t>them</a:t>
            </a:r>
            <a:r>
              <a:rPr lang="da-DK" sz="1800" dirty="0"/>
              <a:t> for </a:t>
            </a:r>
            <a:r>
              <a:rPr lang="da-DK" sz="1800" dirty="0" err="1"/>
              <a:t>you</a:t>
            </a:r>
            <a:r>
              <a:rPr lang="da-DK" sz="1800" dirty="0"/>
              <a:t>, and load </a:t>
            </a:r>
            <a:r>
              <a:rPr lang="da-DK" sz="1800" dirty="0" err="1"/>
              <a:t>them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the </a:t>
            </a:r>
            <a:r>
              <a:rPr lang="da-DK" sz="1800" dirty="0" err="1"/>
              <a:t>workspace</a:t>
            </a:r>
            <a:endParaRPr lang="da-DK" sz="1800" dirty="0"/>
          </a:p>
          <a:p>
            <a:pPr>
              <a:spcAft>
                <a:spcPts val="600"/>
              </a:spcAft>
            </a:pPr>
            <a:r>
              <a:rPr lang="da-DK" sz="1800" dirty="0" err="1">
                <a:solidFill>
                  <a:srgbClr val="4D5156"/>
                </a:solidFill>
                <a:latin typeface="+mn-lt"/>
              </a:rPr>
              <a:t>Only</a:t>
            </a:r>
            <a:r>
              <a:rPr lang="da-DK" sz="1800" dirty="0">
                <a:solidFill>
                  <a:srgbClr val="4D5156"/>
                </a:solidFill>
                <a:latin typeface="+mn-lt"/>
              </a:rPr>
              <a:t> the "</a:t>
            </a:r>
            <a:r>
              <a:rPr lang="da-DK" sz="1800" dirty="0" err="1">
                <a:solidFill>
                  <a:srgbClr val="4D5156"/>
                </a:solidFill>
                <a:latin typeface="+mn-lt"/>
              </a:rPr>
              <a:t>Primary</a:t>
            </a:r>
            <a:r>
              <a:rPr lang="da-DK" sz="1800" dirty="0">
                <a:solidFill>
                  <a:srgbClr val="4D5156"/>
                </a:solidFill>
                <a:latin typeface="+mn-lt"/>
              </a:rPr>
              <a:t>" </a:t>
            </a:r>
            <a:r>
              <a:rPr lang="da-DK" sz="1800" dirty="0" err="1">
                <a:solidFill>
                  <a:srgbClr val="4D5156"/>
                </a:solidFill>
                <a:latin typeface="+mn-lt"/>
              </a:rPr>
              <a:t>dependency</a:t>
            </a:r>
            <a:r>
              <a:rPr lang="da-DK" sz="1800" dirty="0">
                <a:solidFill>
                  <a:srgbClr val="4D5156"/>
                </a:solidFill>
                <a:latin typeface="+mn-lt"/>
              </a:rPr>
              <a:t> </a:t>
            </a:r>
            <a:r>
              <a:rPr lang="da-DK" sz="1800" dirty="0" err="1">
                <a:solidFill>
                  <a:srgbClr val="4D5156"/>
                </a:solidFill>
                <a:latin typeface="+mn-lt"/>
              </a:rPr>
              <a:t>will</a:t>
            </a:r>
            <a:r>
              <a:rPr lang="da-DK" sz="1800" dirty="0">
                <a:solidFill>
                  <a:srgbClr val="4D5156"/>
                </a:solidFill>
                <a:latin typeface="+mn-lt"/>
              </a:rPr>
              <a:t> </a:t>
            </a:r>
            <a:r>
              <a:rPr lang="da-DK" sz="1800" dirty="0" err="1">
                <a:solidFill>
                  <a:srgbClr val="4D5156"/>
                </a:solidFill>
                <a:latin typeface="+mn-lt"/>
              </a:rPr>
              <a:t>be</a:t>
            </a:r>
            <a:r>
              <a:rPr lang="da-DK" sz="1800" dirty="0">
                <a:solidFill>
                  <a:srgbClr val="4D5156"/>
                </a:solidFill>
                <a:latin typeface="+mn-lt"/>
              </a:rPr>
              <a:t> made </a:t>
            </a:r>
            <a:r>
              <a:rPr lang="da-DK" sz="1800" dirty="0" err="1">
                <a:solidFill>
                  <a:srgbClr val="4D5156"/>
                </a:solidFill>
                <a:latin typeface="+mn-lt"/>
              </a:rPr>
              <a:t>available</a:t>
            </a:r>
            <a:r>
              <a:rPr lang="da-DK" sz="1800" dirty="0">
                <a:solidFill>
                  <a:srgbClr val="4D5156"/>
                </a:solidFill>
                <a:latin typeface="+mn-lt"/>
              </a:rPr>
              <a:t> as a reference in YOUR </a:t>
            </a:r>
            <a:r>
              <a:rPr lang="da-DK" sz="1800" dirty="0" err="1">
                <a:solidFill>
                  <a:srgbClr val="4D5156"/>
                </a:solidFill>
                <a:latin typeface="+mn-lt"/>
              </a:rPr>
              <a:t>namespace</a:t>
            </a:r>
            <a:endParaRPr lang="da-DK" sz="1800" dirty="0">
              <a:solidFill>
                <a:srgbClr val="4D5156"/>
              </a:solidFill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da-DK" sz="1400" dirty="0">
                <a:solidFill>
                  <a:srgbClr val="4D5156"/>
                </a:solidFill>
                <a:latin typeface="+mn-lt"/>
              </a:rPr>
              <a:t>The </a:t>
            </a:r>
            <a:r>
              <a:rPr lang="da-DK" sz="1400" dirty="0" err="1">
                <a:solidFill>
                  <a:srgbClr val="4D5156"/>
                </a:solidFill>
                <a:latin typeface="+mn-lt"/>
              </a:rPr>
              <a:t>dependency</a:t>
            </a:r>
            <a:r>
              <a:rPr lang="da-DK" sz="1400" dirty="0">
                <a:solidFill>
                  <a:srgbClr val="4D5156"/>
                </a:solidFill>
                <a:latin typeface="+mn-lt"/>
              </a:rPr>
              <a:t> </a:t>
            </a:r>
            <a:r>
              <a:rPr lang="da-DK" sz="1400" dirty="0" err="1">
                <a:solidFill>
                  <a:srgbClr val="4D5156"/>
                </a:solidFill>
                <a:latin typeface="+mn-lt"/>
              </a:rPr>
              <a:t>namespace</a:t>
            </a:r>
            <a:r>
              <a:rPr lang="da-DK" sz="1400" dirty="0">
                <a:solidFill>
                  <a:srgbClr val="4D5156"/>
                </a:solidFill>
                <a:latin typeface="+mn-lt"/>
              </a:rPr>
              <a:t> </a:t>
            </a:r>
            <a:r>
              <a:rPr lang="da-DK" sz="1400" dirty="0" err="1">
                <a:solidFill>
                  <a:srgbClr val="4D5156"/>
                </a:solidFill>
                <a:latin typeface="+mn-lt"/>
              </a:rPr>
              <a:t>will</a:t>
            </a:r>
            <a:r>
              <a:rPr lang="da-DK" sz="1400" dirty="0">
                <a:solidFill>
                  <a:srgbClr val="4D5156"/>
                </a:solidFill>
                <a:latin typeface="+mn-lt"/>
              </a:rPr>
              <a:t> have references to sub-</a:t>
            </a:r>
            <a:r>
              <a:rPr lang="da-DK" sz="1400" dirty="0" err="1">
                <a:solidFill>
                  <a:srgbClr val="4D5156"/>
                </a:solidFill>
                <a:latin typeface="+mn-lt"/>
              </a:rPr>
              <a:t>dependencies</a:t>
            </a:r>
            <a:r>
              <a:rPr lang="da-DK" sz="1400" dirty="0">
                <a:solidFill>
                  <a:srgbClr val="4D5156"/>
                </a:solidFill>
                <a:latin typeface="+mn-lt"/>
              </a:rPr>
              <a:t>, of </a:t>
            </a:r>
            <a:r>
              <a:rPr lang="da-DK" sz="1400" dirty="0" err="1">
                <a:solidFill>
                  <a:srgbClr val="4D5156"/>
                </a:solidFill>
                <a:latin typeface="+mn-lt"/>
              </a:rPr>
              <a:t>course</a:t>
            </a:r>
            <a:br>
              <a:rPr lang="en-US" sz="1000" dirty="0">
                <a:solidFill>
                  <a:srgbClr val="4D5156"/>
                </a:solidFill>
                <a:latin typeface="+mn-lt"/>
              </a:rPr>
            </a:br>
            <a:endParaRPr lang="en-US" sz="1000" i="0" dirty="0">
              <a:solidFill>
                <a:srgbClr val="4D5156"/>
              </a:solidFill>
              <a:effectLst/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D1CBD-6081-AD0F-6EF5-FFFFD197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Dependencies</a:t>
            </a:r>
            <a:r>
              <a:rPr lang="da-DK" dirty="0"/>
              <a:t> of </a:t>
            </a:r>
            <a:r>
              <a:rPr lang="da-DK" dirty="0" err="1"/>
              <a:t>Dependencies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99FDE-9E6C-6E73-DD52-B3BA32ABB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45" y="979711"/>
            <a:ext cx="3467671" cy="1779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15EA15EC-F37C-0D47-246A-FF695437FC50}"/>
              </a:ext>
            </a:extLst>
          </p:cNvPr>
          <p:cNvSpPr/>
          <p:nvPr/>
        </p:nvSpPr>
        <p:spPr>
          <a:xfrm>
            <a:off x="7195333" y="2312019"/>
            <a:ext cx="323682" cy="2209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F56D258-E4D5-E254-3544-3258F42A3D3F}"/>
              </a:ext>
            </a:extLst>
          </p:cNvPr>
          <p:cNvSpPr/>
          <p:nvPr/>
        </p:nvSpPr>
        <p:spPr>
          <a:xfrm>
            <a:off x="6924078" y="3607595"/>
            <a:ext cx="323682" cy="2209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64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0828B-6100-84FD-6F4E-6AD331C5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0"/>
          <a:stretch/>
        </p:blipFill>
        <p:spPr>
          <a:xfrm>
            <a:off x="0" y="-1"/>
            <a:ext cx="5737020" cy="3452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EF321-8DF4-8113-8B03-8D747A28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391" y="-1"/>
            <a:ext cx="3550228" cy="4611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A482B-DA3B-DF21-2231-549A2633967B}"/>
              </a:ext>
            </a:extLst>
          </p:cNvPr>
          <p:cNvSpPr txBox="1"/>
          <p:nvPr/>
        </p:nvSpPr>
        <p:spPr>
          <a:xfrm>
            <a:off x="226828" y="3708788"/>
            <a:ext cx="4515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Notice</a:t>
            </a:r>
            <a:r>
              <a:rPr lang="da-DK" dirty="0"/>
              <a:t> FilesAndDirs-5.1.5 is not </a:t>
            </a:r>
            <a:r>
              <a:rPr lang="da-DK" dirty="0" err="1"/>
              <a:t>deleted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notice</a:t>
            </a:r>
            <a:r>
              <a:rPr lang="da-DK" dirty="0"/>
              <a:t> </a:t>
            </a:r>
            <a:r>
              <a:rPr lang="da-DK" dirty="0" err="1"/>
              <a:t>CompareFiles_uc.dyalog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4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41F3-8721-5AB5-E946-1335D7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19" y="1140879"/>
            <a:ext cx="8466986" cy="358256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Cider.OpenProject</a:t>
            </a:r>
            <a:r>
              <a:rPr lang="da-DK" b="1" dirty="0">
                <a:latin typeface="APL385 Unicode" panose="020B0709000202000203" pitchFamily="49" charset="0"/>
              </a:rPr>
              <a:t> C:\tmp\fleatest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Project </a:t>
            </a:r>
            <a:r>
              <a:rPr lang="da-DK" dirty="0" err="1">
                <a:latin typeface="APL385 Unicode" panose="020B0709000202000203" pitchFamily="49" charset="0"/>
              </a:rPr>
              <a:t>successfully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loaded</a:t>
            </a:r>
            <a:r>
              <a:rPr lang="da-DK" dirty="0">
                <a:latin typeface="APL385 Unicode" panose="020B0709000202000203" pitchFamily="49" charset="0"/>
              </a:rPr>
              <a:t> and </a:t>
            </a:r>
            <a:r>
              <a:rPr lang="da-DK" dirty="0" err="1">
                <a:latin typeface="APL385 Unicode" panose="020B0709000202000203" pitchFamily="49" charset="0"/>
              </a:rPr>
              <a:t>established</a:t>
            </a:r>
            <a:r>
              <a:rPr lang="da-DK" dirty="0">
                <a:latin typeface="APL385 Unicode" panose="020B0709000202000203" pitchFamily="49" charset="0"/>
              </a:rPr>
              <a:t> in "#.</a:t>
            </a:r>
            <a:r>
              <a:rPr lang="da-DK" dirty="0" err="1">
                <a:latin typeface="APL385 Unicode" panose="020B0709000202000203" pitchFamily="49" charset="0"/>
              </a:rPr>
              <a:t>fleatest</a:t>
            </a:r>
            <a:r>
              <a:rPr lang="da-DK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)</a:t>
            </a:r>
            <a:r>
              <a:rPr lang="da-DK" b="1" dirty="0" err="1">
                <a:latin typeface="APL385 Unicode" panose="020B0709000202000203" pitchFamily="49" charset="0"/>
              </a:rPr>
              <a:t>cs</a:t>
            </a:r>
            <a:r>
              <a:rPr lang="da-DK" b="1" dirty="0">
                <a:latin typeface="APL385 Unicode" panose="020B0709000202000203" pitchFamily="49" charset="0"/>
              </a:rPr>
              <a:t> </a:t>
            </a:r>
            <a:r>
              <a:rPr lang="da-DK" b="1" dirty="0" err="1">
                <a:latin typeface="APL385 Unicode" panose="020B0709000202000203" pitchFamily="49" charset="0"/>
              </a:rPr>
              <a:t>fleatest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#.fleatest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CiderConfig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CompareFiles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ZipArchive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b="1" dirty="0">
                <a:latin typeface="APL385 Unicode" panose="020B0709000202000203" pitchFamily="49" charset="0"/>
              </a:rPr>
              <a:t>     CompareFiles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#._tatin.aplteam_CompareFiles_4_0_1.API</a:t>
            </a: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⍪#._</a:t>
            </a:r>
            <a:r>
              <a:rPr lang="da-DK" b="1" dirty="0" err="1">
                <a:latin typeface="APL385 Unicode" panose="020B0709000202000203" pitchFamily="49" charset="0"/>
              </a:rPr>
              <a:t>tatin</a:t>
            </a:r>
            <a:r>
              <a:rPr lang="da-DK" b="1" dirty="0">
                <a:latin typeface="APL385 Unicode" panose="020B0709000202000203" pitchFamily="49" charset="0"/>
              </a:rPr>
              <a:t>.⎕nl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aplteam_APLTreeUtils2_1_2_0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aplteam_CommTools_1_5_0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aplteam_CompareFiles_4_0_1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aplteam_DotNetZip_2_0_2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aplteam_FilesAndDirs_5_5_0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aplteam_OS_3_0_1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aplteam_ZipArchive_0_1_1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br>
              <a:rPr lang="da-DK" dirty="0">
                <a:latin typeface="APL385 Unicode" panose="020B0709000202000203" pitchFamily="49" charset="0"/>
              </a:rPr>
            </a:br>
            <a:r>
              <a:rPr lang="da-DK" b="1" dirty="0">
                <a:latin typeface="APL385 Unicode" panose="020B0709000202000203" pitchFamily="49" charset="0"/>
              </a:rPr>
              <a:t>      #._tatin.aplteam_CompareFiles_4_0_1.⎕NL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API  APLTreeUtils2  </a:t>
            </a:r>
            <a:r>
              <a:rPr lang="da-DK" dirty="0" err="1">
                <a:latin typeface="APL385 Unicode" panose="020B0709000202000203" pitchFamily="49" charset="0"/>
              </a:rPr>
              <a:t>Admin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CommTools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ComparisonTools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FilesAndDirs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TatinVars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611A9-2E0B-EA66-0911-68E9684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+mj-lt"/>
              </a:rPr>
              <a:t>Where</a:t>
            </a:r>
            <a:r>
              <a:rPr lang="da-DK" dirty="0">
                <a:latin typeface="+mj-lt"/>
              </a:rPr>
              <a:t> Do </a:t>
            </a:r>
            <a:r>
              <a:rPr lang="da-DK" dirty="0" err="1">
                <a:latin typeface="+mj-lt"/>
              </a:rPr>
              <a:t>Dependencies</a:t>
            </a:r>
            <a:r>
              <a:rPr lang="da-DK" dirty="0">
                <a:latin typeface="+mj-lt"/>
              </a:rPr>
              <a:t> Go?</a:t>
            </a:r>
            <a:endParaRPr lang="en-GB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468C6-A1B4-EEF5-C7E3-1E9ADE2F6F4E}"/>
              </a:ext>
            </a:extLst>
          </p:cNvPr>
          <p:cNvSpPr/>
          <p:nvPr/>
        </p:nvSpPr>
        <p:spPr>
          <a:xfrm>
            <a:off x="1505992" y="2089189"/>
            <a:ext cx="1959104" cy="196811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50012-065D-7881-F6BC-AA51DDF66ACE}"/>
              </a:ext>
            </a:extLst>
          </p:cNvPr>
          <p:cNvCxnSpPr/>
          <p:nvPr/>
        </p:nvCxnSpPr>
        <p:spPr>
          <a:xfrm flipH="1">
            <a:off x="3529263" y="1997242"/>
            <a:ext cx="1363579" cy="17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E2CA02-EA2E-20ED-9ADC-2F6D9DD8417B}"/>
              </a:ext>
            </a:extLst>
          </p:cNvPr>
          <p:cNvSpPr txBox="1"/>
          <p:nvPr/>
        </p:nvSpPr>
        <p:spPr>
          <a:xfrm>
            <a:off x="4957009" y="1804373"/>
            <a:ext cx="19704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4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7F5739-C0C5-F00B-EA70-E6E5B56E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61" y="2338538"/>
            <a:ext cx="3450634" cy="1684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6318-74D3-D98B-CFDD-570A0B70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78" y="988342"/>
            <a:ext cx="4771619" cy="370503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A </a:t>
            </a:r>
            <a:r>
              <a:rPr lang="da-DK" sz="1800" dirty="0" err="1"/>
              <a:t>project</a:t>
            </a:r>
            <a:r>
              <a:rPr lang="da-DK" sz="1800" dirty="0"/>
              <a:t> </a:t>
            </a:r>
            <a:r>
              <a:rPr lang="da-DK" sz="1800" dirty="0" err="1"/>
              <a:t>can</a:t>
            </a:r>
            <a:r>
              <a:rPr lang="da-DK" sz="1800" dirty="0"/>
              <a:t> have </a:t>
            </a:r>
            <a:r>
              <a:rPr lang="da-DK" sz="1800" dirty="0" err="1"/>
              <a:t>two</a:t>
            </a:r>
            <a:r>
              <a:rPr lang="da-DK" sz="1800" dirty="0"/>
              <a:t> or more </a:t>
            </a:r>
            <a:r>
              <a:rPr lang="da-DK" sz="1800" dirty="0" err="1"/>
              <a:t>dependencies</a:t>
            </a:r>
            <a:r>
              <a:rPr lang="da-DK" sz="1800" dirty="0"/>
              <a:t> </a:t>
            </a:r>
            <a:r>
              <a:rPr lang="da-DK" sz="1800" dirty="0" err="1"/>
              <a:t>that</a:t>
            </a:r>
            <a:r>
              <a:rPr lang="da-DK" sz="1800" dirty="0"/>
              <a:t> in </a:t>
            </a:r>
            <a:r>
              <a:rPr lang="da-DK" sz="1800" dirty="0" err="1"/>
              <a:t>turn</a:t>
            </a:r>
            <a:r>
              <a:rPr lang="da-DK" sz="1800" dirty="0"/>
              <a:t> </a:t>
            </a:r>
            <a:r>
              <a:rPr lang="da-DK" sz="1800" dirty="0" err="1"/>
              <a:t>depend</a:t>
            </a:r>
            <a:r>
              <a:rPr lang="da-DK" sz="1800" dirty="0"/>
              <a:t> on the same </a:t>
            </a:r>
            <a:r>
              <a:rPr lang="da-DK" sz="1800" dirty="0" err="1"/>
              <a:t>package</a:t>
            </a:r>
            <a:endParaRPr lang="da-DK" sz="1800" dirty="0"/>
          </a:p>
          <a:p>
            <a:pPr>
              <a:spcAft>
                <a:spcPts val="600"/>
              </a:spcAft>
            </a:pPr>
            <a:r>
              <a:rPr lang="da-DK" sz="1800" dirty="0" err="1"/>
              <a:t>Tatin</a:t>
            </a:r>
            <a:r>
              <a:rPr lang="da-DK" sz="1800" dirty="0"/>
              <a:t> </a:t>
            </a:r>
            <a:r>
              <a:rPr lang="da-DK" sz="1800" dirty="0" err="1"/>
              <a:t>will</a:t>
            </a:r>
            <a:r>
              <a:rPr lang="da-DK" sz="1800" dirty="0"/>
              <a:t> </a:t>
            </a:r>
            <a:r>
              <a:rPr lang="da-DK" sz="1800" dirty="0" err="1"/>
              <a:t>use</a:t>
            </a:r>
            <a:r>
              <a:rPr lang="da-DK" sz="1800" dirty="0"/>
              <a:t> </a:t>
            </a:r>
            <a:r>
              <a:rPr lang="da-DK" sz="1800" b="1" dirty="0"/>
              <a:t>MVS</a:t>
            </a:r>
            <a:r>
              <a:rPr lang="da-DK" sz="1800" dirty="0"/>
              <a:t> to </a:t>
            </a:r>
            <a:r>
              <a:rPr lang="da-DK" sz="1800" dirty="0" err="1"/>
              <a:t>select</a:t>
            </a:r>
            <a:r>
              <a:rPr lang="da-DK" sz="1800" dirty="0"/>
              <a:t> a single version </a:t>
            </a:r>
            <a:r>
              <a:rPr lang="da-DK" sz="1800" dirty="0" err="1"/>
              <a:t>which</a:t>
            </a:r>
            <a:r>
              <a:rPr lang="da-DK" sz="1800" dirty="0"/>
              <a:t> is </a:t>
            </a:r>
            <a:r>
              <a:rPr lang="da-DK" sz="1800" dirty="0" err="1"/>
              <a:t>loaded</a:t>
            </a:r>
            <a:endParaRPr lang="da-DK" sz="18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800" i="0" dirty="0">
                <a:solidFill>
                  <a:srgbClr val="5F6368"/>
                </a:solidFill>
                <a:effectLst/>
                <a:latin typeface="+mn-lt"/>
              </a:rPr>
              <a:t>In this case, version 5.5.0 of </a:t>
            </a:r>
            <a:r>
              <a:rPr lang="en-US" sz="1800" i="0" dirty="0" err="1">
                <a:solidFill>
                  <a:srgbClr val="5F6368"/>
                </a:solidFill>
                <a:effectLst/>
                <a:latin typeface="+mn-lt"/>
              </a:rPr>
              <a:t>FilesAndDirs</a:t>
            </a:r>
            <a:r>
              <a:rPr lang="en-US" sz="1800" i="0" dirty="0">
                <a:solidFill>
                  <a:srgbClr val="5F6368"/>
                </a:solidFill>
                <a:effectLst/>
                <a:latin typeface="+mn-lt"/>
              </a:rPr>
              <a:t> is the </a:t>
            </a:r>
            <a:r>
              <a:rPr lang="en-US" sz="1800" b="1" i="0" dirty="0">
                <a:solidFill>
                  <a:srgbClr val="5F6368"/>
                </a:solidFill>
                <a:effectLst/>
                <a:latin typeface="+mn-lt"/>
              </a:rPr>
              <a:t>minimal</a:t>
            </a:r>
            <a:r>
              <a:rPr lang="en-US" sz="1800" b="1" i="0" dirty="0">
                <a:solidFill>
                  <a:srgbClr val="4D5156"/>
                </a:solidFill>
                <a:effectLst/>
                <a:latin typeface="+mn-lt"/>
              </a:rPr>
              <a:t> version </a:t>
            </a:r>
            <a:r>
              <a:rPr lang="en-US" sz="1800" i="0" dirty="0">
                <a:solidFill>
                  <a:srgbClr val="4D5156"/>
                </a:solidFill>
                <a:effectLst/>
                <a:latin typeface="+mn-lt"/>
              </a:rPr>
              <a:t>that satisfies all "consumers"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4D5156"/>
                </a:solidFill>
                <a:latin typeface="+mn-lt"/>
              </a:rPr>
              <a:t>Each consumer has declared the minimum version that it can accept:</a:t>
            </a:r>
          </a:p>
          <a:p>
            <a:pPr lvl="1">
              <a:spcAft>
                <a:spcPts val="600"/>
              </a:spcAft>
            </a:pPr>
            <a:r>
              <a:rPr lang="en-US" sz="1400" dirty="0" err="1">
                <a:solidFill>
                  <a:srgbClr val="4D5156"/>
                </a:solidFill>
                <a:latin typeface="+mn-lt"/>
              </a:rPr>
              <a:t>ZipArchive</a:t>
            </a:r>
            <a:r>
              <a:rPr lang="en-US" sz="1400" dirty="0">
                <a:solidFill>
                  <a:srgbClr val="4D5156"/>
                </a:solidFill>
                <a:latin typeface="+mn-lt"/>
              </a:rPr>
              <a:t> wants at least 5.1.5</a:t>
            </a:r>
          </a:p>
          <a:p>
            <a:pPr lvl="1">
              <a:spcAft>
                <a:spcPts val="600"/>
              </a:spcAft>
            </a:pPr>
            <a:r>
              <a:rPr lang="en-US" sz="1400" dirty="0" err="1">
                <a:solidFill>
                  <a:srgbClr val="4D5156"/>
                </a:solidFill>
                <a:latin typeface="+mn-lt"/>
              </a:rPr>
              <a:t>Comparefiles</a:t>
            </a:r>
            <a:r>
              <a:rPr lang="en-US" sz="1400" dirty="0">
                <a:solidFill>
                  <a:srgbClr val="4D5156"/>
                </a:solidFill>
                <a:latin typeface="+mn-lt"/>
              </a:rPr>
              <a:t> wants at least 5.5.0</a:t>
            </a:r>
            <a:br>
              <a:rPr lang="en-US" sz="1400" dirty="0">
                <a:solidFill>
                  <a:srgbClr val="4D5156"/>
                </a:solidFill>
                <a:latin typeface="+mn-lt"/>
              </a:rPr>
            </a:br>
            <a:endParaRPr lang="en-US" sz="1400" i="0" dirty="0">
              <a:solidFill>
                <a:srgbClr val="4D5156"/>
              </a:solidFill>
              <a:effectLst/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D1CBD-6081-AD0F-6EF5-FFFFD197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"Minimal Version </a:t>
            </a:r>
            <a:r>
              <a:rPr lang="da-DK" dirty="0" err="1"/>
              <a:t>Selection</a:t>
            </a:r>
            <a:r>
              <a:rPr lang="da-DK" dirty="0"/>
              <a:t>" (MVS)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99FDE-9E6C-6E73-DD52-B3BA32AB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545" y="979711"/>
            <a:ext cx="3467671" cy="1779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15EA15EC-F37C-0D47-246A-FF695437FC50}"/>
              </a:ext>
            </a:extLst>
          </p:cNvPr>
          <p:cNvSpPr/>
          <p:nvPr/>
        </p:nvSpPr>
        <p:spPr>
          <a:xfrm>
            <a:off x="7195333" y="2312019"/>
            <a:ext cx="323682" cy="2209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F56D258-E4D5-E254-3544-3258F42A3D3F}"/>
              </a:ext>
            </a:extLst>
          </p:cNvPr>
          <p:cNvSpPr/>
          <p:nvPr/>
        </p:nvSpPr>
        <p:spPr>
          <a:xfrm>
            <a:off x="6924078" y="3607595"/>
            <a:ext cx="323682" cy="2209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66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BC079D-D4AB-593B-118B-78FD79267D29}"/>
              </a:ext>
            </a:extLst>
          </p:cNvPr>
          <p:cNvSpPr txBox="1"/>
          <p:nvPr/>
        </p:nvSpPr>
        <p:spPr>
          <a:xfrm>
            <a:off x="1861168" y="671639"/>
            <a:ext cx="64139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     ]</a:t>
            </a:r>
            <a:r>
              <a:rPr lang="en-GB" sz="1400" dirty="0" err="1">
                <a:latin typeface="APL385 Unicode" panose="020B0709000202000203" pitchFamily="49" charset="0"/>
              </a:rPr>
              <a:t>Cider.CreateProject</a:t>
            </a:r>
            <a:r>
              <a:rPr lang="en-GB" sz="1400" dirty="0">
                <a:latin typeface="APL385 Unicode" panose="020B0709000202000203" pitchFamily="49" charset="0"/>
              </a:rPr>
              <a:t> /</a:t>
            </a:r>
            <a:r>
              <a:rPr lang="en-GB" sz="1400" dirty="0" err="1">
                <a:latin typeface="APL385 Unicode" panose="020B0709000202000203" pitchFamily="49" charset="0"/>
              </a:rPr>
              <a:t>tmp</a:t>
            </a:r>
            <a:r>
              <a:rPr lang="en-GB" sz="1400" dirty="0">
                <a:latin typeface="APL385 Unicode" panose="020B0709000202000203" pitchFamily="49" charset="0"/>
              </a:rPr>
              <a:t>/</a:t>
            </a:r>
            <a:r>
              <a:rPr lang="en-GB" sz="1400" dirty="0" err="1">
                <a:latin typeface="APL385 Unicode" panose="020B0709000202000203" pitchFamily="49" charset="0"/>
              </a:rPr>
              <a:t>fleatest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]</a:t>
            </a:r>
            <a:r>
              <a:rPr lang="en-GB" sz="1400" dirty="0" err="1">
                <a:latin typeface="APL385 Unicode" panose="020B0709000202000203" pitchFamily="49" charset="0"/>
              </a:rPr>
              <a:t>Cider.AddTatinDependencies</a:t>
            </a:r>
            <a:r>
              <a:rPr lang="en-GB" sz="1400" dirty="0">
                <a:latin typeface="APL385 Unicode" panose="020B0709000202000203" pitchFamily="49" charset="0"/>
              </a:rPr>
              <a:t> aplteam-ZipArchive-0.1.1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aplteam-ZipArchive-0.1.1 </a:t>
            </a:r>
          </a:p>
          <a:p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    )clear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    ]</a:t>
            </a:r>
            <a:r>
              <a:rPr lang="en-GB" sz="1400" dirty="0" err="1">
                <a:latin typeface="APL385 Unicode" panose="020B0709000202000203" pitchFamily="49" charset="0"/>
              </a:rPr>
              <a:t>Cider.OpenProject</a:t>
            </a:r>
            <a:r>
              <a:rPr lang="en-GB" sz="1400" dirty="0">
                <a:latin typeface="APL385 Unicode" panose="020B0709000202000203" pitchFamily="49" charset="0"/>
              </a:rPr>
              <a:t> /</a:t>
            </a:r>
            <a:r>
              <a:rPr lang="en-GB" sz="1400" dirty="0" err="1">
                <a:latin typeface="APL385 Unicode" panose="020B0709000202000203" pitchFamily="49" charset="0"/>
              </a:rPr>
              <a:t>tmp</a:t>
            </a:r>
            <a:r>
              <a:rPr lang="en-GB" sz="1400" dirty="0">
                <a:latin typeface="APL385 Unicode" panose="020B0709000202000203" pitchFamily="49" charset="0"/>
              </a:rPr>
              <a:t>/</a:t>
            </a:r>
            <a:r>
              <a:rPr lang="en-GB" sz="1400" dirty="0" err="1">
                <a:latin typeface="APL385 Unicode" panose="020B0709000202000203" pitchFamily="49" charset="0"/>
              </a:rPr>
              <a:t>fleatest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</a:t>
            </a:r>
            <a:r>
              <a:rPr lang="en-GB" sz="1400" dirty="0" err="1">
                <a:latin typeface="APL385 Unicode" panose="020B0709000202000203" pitchFamily="49" charset="0"/>
              </a:rPr>
              <a:t>fleatest.ZipArchive</a:t>
            </a:r>
            <a:r>
              <a:rPr lang="en-GB" sz="1400" dirty="0">
                <a:latin typeface="APL385 Unicode" panose="020B0709000202000203" pitchFamily="49" charset="0"/>
              </a:rPr>
              <a:t>.##.</a:t>
            </a:r>
            <a:r>
              <a:rPr lang="en-GB" sz="1400" dirty="0" err="1">
                <a:latin typeface="APL385 Unicode" panose="020B0709000202000203" pitchFamily="49" charset="0"/>
              </a:rPr>
              <a:t>FilesAndDirs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#._tatin.aplteam_FilesAndDirs_</a:t>
            </a:r>
            <a:r>
              <a:rPr lang="en-GB" sz="1400" dirty="0">
                <a:solidFill>
                  <a:srgbClr val="FF0000"/>
                </a:solidFill>
                <a:latin typeface="APL385 Unicode" panose="020B0709000202000203" pitchFamily="49" charset="0"/>
              </a:rPr>
              <a:t>5_1_5</a:t>
            </a:r>
            <a:r>
              <a:rPr lang="en-GB" sz="1400" dirty="0">
                <a:latin typeface="APL385 Unicode" panose="020B0709000202000203" pitchFamily="49" charset="0"/>
              </a:rPr>
              <a:t>.FilesAndDirs</a:t>
            </a:r>
            <a:br>
              <a:rPr lang="en-GB" sz="1400" dirty="0">
                <a:latin typeface="APL385 Unicode" panose="020B0709000202000203" pitchFamily="49" charset="0"/>
              </a:rPr>
            </a:br>
            <a:br>
              <a:rPr lang="en-GB" sz="1400" dirty="0">
                <a:latin typeface="APL385 Unicode" panose="020B0709000202000203" pitchFamily="49" charset="0"/>
              </a:rPr>
            </a:br>
            <a:endParaRPr lang="en-GB" sz="1400" dirty="0">
              <a:latin typeface="APL385 Unicode" panose="020B0709000202000203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3FE1F-4FD3-5A5B-8DEA-872ABB17E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610" y="2692478"/>
            <a:ext cx="3467671" cy="1779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06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BC079D-D4AB-593B-118B-78FD79267D29}"/>
              </a:ext>
            </a:extLst>
          </p:cNvPr>
          <p:cNvSpPr txBox="1"/>
          <p:nvPr/>
        </p:nvSpPr>
        <p:spPr>
          <a:xfrm>
            <a:off x="1861168" y="671639"/>
            <a:ext cx="662873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     ]</a:t>
            </a:r>
            <a:r>
              <a:rPr lang="en-GB" sz="1400" dirty="0" err="1">
                <a:latin typeface="APL385 Unicode" panose="020B0709000202000203" pitchFamily="49" charset="0"/>
              </a:rPr>
              <a:t>Cider.CreateProject</a:t>
            </a:r>
            <a:r>
              <a:rPr lang="en-GB" sz="1400" dirty="0">
                <a:latin typeface="APL385 Unicode" panose="020B0709000202000203" pitchFamily="49" charset="0"/>
              </a:rPr>
              <a:t> /</a:t>
            </a:r>
            <a:r>
              <a:rPr lang="en-GB" sz="1400" dirty="0" err="1">
                <a:latin typeface="APL385 Unicode" panose="020B0709000202000203" pitchFamily="49" charset="0"/>
              </a:rPr>
              <a:t>tmp</a:t>
            </a:r>
            <a:r>
              <a:rPr lang="en-GB" sz="1400" dirty="0">
                <a:latin typeface="APL385 Unicode" panose="020B0709000202000203" pitchFamily="49" charset="0"/>
              </a:rPr>
              <a:t>/</a:t>
            </a:r>
            <a:r>
              <a:rPr lang="en-GB" sz="1400" dirty="0" err="1">
                <a:latin typeface="APL385 Unicode" panose="020B0709000202000203" pitchFamily="49" charset="0"/>
              </a:rPr>
              <a:t>fleatest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]</a:t>
            </a:r>
            <a:r>
              <a:rPr lang="en-GB" sz="1400" dirty="0" err="1">
                <a:latin typeface="APL385 Unicode" panose="020B0709000202000203" pitchFamily="49" charset="0"/>
              </a:rPr>
              <a:t>Cider.AddTatinDependencies</a:t>
            </a:r>
            <a:r>
              <a:rPr lang="en-GB" sz="1400" dirty="0">
                <a:latin typeface="APL385 Unicode" panose="020B0709000202000203" pitchFamily="49" charset="0"/>
              </a:rPr>
              <a:t> aplteam-ZipArchive-0.1.1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aplteam-ZipArchive-0.1.1 </a:t>
            </a:r>
          </a:p>
          <a:p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    )clear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    ]</a:t>
            </a:r>
            <a:r>
              <a:rPr lang="en-GB" sz="1400" dirty="0" err="1">
                <a:latin typeface="APL385 Unicode" panose="020B0709000202000203" pitchFamily="49" charset="0"/>
              </a:rPr>
              <a:t>Cider.OpenProject</a:t>
            </a:r>
            <a:r>
              <a:rPr lang="en-GB" sz="1400" dirty="0">
                <a:latin typeface="APL385 Unicode" panose="020B0709000202000203" pitchFamily="49" charset="0"/>
              </a:rPr>
              <a:t> /</a:t>
            </a:r>
            <a:r>
              <a:rPr lang="en-GB" sz="1400" dirty="0" err="1">
                <a:latin typeface="APL385 Unicode" panose="020B0709000202000203" pitchFamily="49" charset="0"/>
              </a:rPr>
              <a:t>tmp</a:t>
            </a:r>
            <a:r>
              <a:rPr lang="en-GB" sz="1400" dirty="0">
                <a:latin typeface="APL385 Unicode" panose="020B0709000202000203" pitchFamily="49" charset="0"/>
              </a:rPr>
              <a:t>/</a:t>
            </a:r>
            <a:r>
              <a:rPr lang="en-GB" sz="1400" dirty="0" err="1">
                <a:latin typeface="APL385 Unicode" panose="020B0709000202000203" pitchFamily="49" charset="0"/>
              </a:rPr>
              <a:t>fleatest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</a:t>
            </a:r>
            <a:r>
              <a:rPr lang="en-GB" sz="1400" dirty="0" err="1">
                <a:latin typeface="APL385 Unicode" panose="020B0709000202000203" pitchFamily="49" charset="0"/>
              </a:rPr>
              <a:t>fleatest.ZipArchive</a:t>
            </a:r>
            <a:r>
              <a:rPr lang="en-GB" sz="1400" dirty="0">
                <a:latin typeface="APL385 Unicode" panose="020B0709000202000203" pitchFamily="49" charset="0"/>
              </a:rPr>
              <a:t>.##.</a:t>
            </a:r>
            <a:r>
              <a:rPr lang="en-GB" sz="1400" dirty="0" err="1">
                <a:latin typeface="APL385 Unicode" panose="020B0709000202000203" pitchFamily="49" charset="0"/>
              </a:rPr>
              <a:t>FilesAndDirs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#._tatin.aplteam_FilesAndDirs_</a:t>
            </a:r>
            <a:r>
              <a:rPr lang="en-GB" sz="1400" dirty="0">
                <a:solidFill>
                  <a:srgbClr val="FF0000"/>
                </a:solidFill>
                <a:latin typeface="APL385 Unicode" panose="020B0709000202000203" pitchFamily="49" charset="0"/>
              </a:rPr>
              <a:t>5_1_5</a:t>
            </a:r>
            <a:r>
              <a:rPr lang="en-GB" sz="1400" dirty="0">
                <a:latin typeface="APL385 Unicode" panose="020B0709000202000203" pitchFamily="49" charset="0"/>
              </a:rPr>
              <a:t>.FilesAndDirs</a:t>
            </a:r>
            <a:br>
              <a:rPr lang="en-GB" sz="1400" dirty="0">
                <a:latin typeface="APL385 Unicode" panose="020B0709000202000203" pitchFamily="49" charset="0"/>
              </a:rPr>
            </a:br>
            <a:br>
              <a:rPr lang="en-GB" sz="1400" dirty="0">
                <a:latin typeface="APL385 Unicode" panose="020B0709000202000203" pitchFamily="49" charset="0"/>
              </a:rPr>
            </a:b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]</a:t>
            </a:r>
            <a:r>
              <a:rPr lang="en-GB" sz="1400" dirty="0" err="1">
                <a:latin typeface="APL385 Unicode" panose="020B0709000202000203" pitchFamily="49" charset="0"/>
              </a:rPr>
              <a:t>Cider.AddTatinDependencies</a:t>
            </a:r>
            <a:r>
              <a:rPr lang="en-GB" sz="1400" dirty="0">
                <a:latin typeface="APL385 Unicode" panose="020B0709000202000203" pitchFamily="49" charset="0"/>
              </a:rPr>
              <a:t> aplteam-CompareFiles-4.0.1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aplteam-CompareFiles-4.0.1 </a:t>
            </a:r>
          </a:p>
          <a:p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      )clear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  ]</a:t>
            </a:r>
            <a:r>
              <a:rPr lang="en-GB" sz="1400" dirty="0" err="1">
                <a:latin typeface="APL385 Unicode" panose="020B0709000202000203" pitchFamily="49" charset="0"/>
              </a:rPr>
              <a:t>Cider.OpenProject</a:t>
            </a:r>
            <a:r>
              <a:rPr lang="en-GB" sz="1400" dirty="0">
                <a:latin typeface="APL385 Unicode" panose="020B0709000202000203" pitchFamily="49" charset="0"/>
              </a:rPr>
              <a:t> /</a:t>
            </a:r>
            <a:r>
              <a:rPr lang="en-GB" sz="1400" dirty="0" err="1">
                <a:latin typeface="APL385 Unicode" panose="020B0709000202000203" pitchFamily="49" charset="0"/>
              </a:rPr>
              <a:t>tmp</a:t>
            </a:r>
            <a:r>
              <a:rPr lang="en-GB" sz="1400" dirty="0">
                <a:latin typeface="APL385 Unicode" panose="020B0709000202000203" pitchFamily="49" charset="0"/>
              </a:rPr>
              <a:t>/</a:t>
            </a:r>
            <a:r>
              <a:rPr lang="en-GB" sz="1400" dirty="0" err="1">
                <a:latin typeface="APL385 Unicode" panose="020B0709000202000203" pitchFamily="49" charset="0"/>
              </a:rPr>
              <a:t>fleatest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</a:t>
            </a:r>
            <a:r>
              <a:rPr lang="en-GB" sz="1400" dirty="0" err="1">
                <a:latin typeface="APL385 Unicode" panose="020B0709000202000203" pitchFamily="49" charset="0"/>
              </a:rPr>
              <a:t>fleatest.ZipArchive</a:t>
            </a:r>
            <a:r>
              <a:rPr lang="en-GB" sz="1400" dirty="0">
                <a:latin typeface="APL385 Unicode" panose="020B0709000202000203" pitchFamily="49" charset="0"/>
              </a:rPr>
              <a:t>.##.</a:t>
            </a:r>
            <a:r>
              <a:rPr lang="en-GB" sz="1400" dirty="0" err="1">
                <a:latin typeface="APL385 Unicode" panose="020B0709000202000203" pitchFamily="49" charset="0"/>
              </a:rPr>
              <a:t>FilesAndDirs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#._tatin.aplteam_FilesAndDirs_</a:t>
            </a:r>
            <a:r>
              <a:rPr lang="en-GB" sz="1400" dirty="0">
                <a:solidFill>
                  <a:srgbClr val="FF0000"/>
                </a:solidFill>
                <a:latin typeface="APL385 Unicode" panose="020B0709000202000203" pitchFamily="49" charset="0"/>
              </a:rPr>
              <a:t>5_5_0</a:t>
            </a:r>
            <a:r>
              <a:rPr lang="en-GB" sz="1400" dirty="0">
                <a:latin typeface="APL385 Unicode" panose="020B0709000202000203" pitchFamily="49" charset="0"/>
              </a:rPr>
              <a:t>.API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52902-2C6C-1158-FD0E-10AD3D07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71"/>
            <a:ext cx="3450634" cy="1684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27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7F5739-C0C5-F00B-EA70-E6E5B56E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61" y="2338538"/>
            <a:ext cx="3450634" cy="1684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6318-74D3-D98B-CFDD-570A0B70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78" y="988342"/>
            <a:ext cx="4771619" cy="370503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4D5156"/>
                </a:solidFill>
                <a:latin typeface="+mn-lt"/>
              </a:rPr>
              <a:t>Pro: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D5156"/>
                </a:solidFill>
                <a:latin typeface="+mn-lt"/>
              </a:rPr>
              <a:t>MVS gives reproducible builds: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D5156"/>
                </a:solidFill>
                <a:latin typeface="+mn-lt"/>
              </a:rPr>
              <a:t>New versions of </a:t>
            </a:r>
            <a:r>
              <a:rPr lang="en-US" sz="1600" dirty="0" err="1">
                <a:solidFill>
                  <a:srgbClr val="4D5156"/>
                </a:solidFill>
                <a:latin typeface="+mn-lt"/>
              </a:rPr>
              <a:t>FilesAndDirs</a:t>
            </a:r>
            <a:r>
              <a:rPr lang="en-US" sz="1600" dirty="0">
                <a:solidFill>
                  <a:srgbClr val="4D5156"/>
                </a:solidFill>
                <a:latin typeface="+mn-lt"/>
              </a:rPr>
              <a:t> have no effect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rgbClr val="4D5156"/>
                </a:solidFill>
                <a:latin typeface="+mn-lt"/>
              </a:rPr>
              <a:t>ZipArchive</a:t>
            </a:r>
            <a:r>
              <a:rPr lang="en-US" sz="1600" dirty="0">
                <a:solidFill>
                  <a:srgbClr val="4D5156"/>
                </a:solidFill>
                <a:latin typeface="+mn-lt"/>
              </a:rPr>
              <a:t> can upgrade to 5.5.0 w/no change to </a:t>
            </a:r>
            <a:r>
              <a:rPr lang="en-US" sz="1600" dirty="0" err="1">
                <a:solidFill>
                  <a:srgbClr val="4D5156"/>
                </a:solidFill>
                <a:latin typeface="+mn-lt"/>
              </a:rPr>
              <a:t>FilesAndDirs</a:t>
            </a:r>
            <a:endParaRPr lang="en-US" sz="1600" dirty="0">
              <a:solidFill>
                <a:srgbClr val="4D5156"/>
              </a:solidFill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4D5156"/>
                </a:solidFill>
                <a:latin typeface="+mn-lt"/>
              </a:rPr>
              <a:t>Con: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D5156"/>
                </a:solidFill>
                <a:latin typeface="+mn-lt"/>
              </a:rPr>
              <a:t>People struggle to understand MVS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D5156"/>
                </a:solidFill>
                <a:latin typeface="+mn-lt"/>
              </a:rPr>
              <a:t>Adding a new dependency can change the version of a sub-dependency that gets loaded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4D5156"/>
                </a:solidFill>
                <a:latin typeface="+mn-lt"/>
              </a:rPr>
              <a:t>Q: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D5156"/>
                </a:solidFill>
                <a:latin typeface="+mn-lt"/>
              </a:rPr>
              <a:t>Do APL applications need MVS? Discuss…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4D5156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D1CBD-6081-AD0F-6EF5-FFFFD197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"Minimal Version </a:t>
            </a:r>
            <a:r>
              <a:rPr lang="da-DK" dirty="0" err="1"/>
              <a:t>Selection</a:t>
            </a:r>
            <a:r>
              <a:rPr lang="da-DK" dirty="0"/>
              <a:t>" (MVS)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99FDE-9E6C-6E73-DD52-B3BA32AB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545" y="979711"/>
            <a:ext cx="3467671" cy="1779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15EA15EC-F37C-0D47-246A-FF695437FC50}"/>
              </a:ext>
            </a:extLst>
          </p:cNvPr>
          <p:cNvSpPr/>
          <p:nvPr/>
        </p:nvSpPr>
        <p:spPr>
          <a:xfrm>
            <a:off x="7195333" y="2312019"/>
            <a:ext cx="323682" cy="2209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F56D258-E4D5-E254-3544-3258F42A3D3F}"/>
              </a:ext>
            </a:extLst>
          </p:cNvPr>
          <p:cNvSpPr/>
          <p:nvPr/>
        </p:nvSpPr>
        <p:spPr>
          <a:xfrm>
            <a:off x="6924078" y="3607595"/>
            <a:ext cx="323682" cy="2209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BFB515-3A44-6991-C119-1B481110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22976"/>
            <a:ext cx="4104000" cy="3242040"/>
          </a:xfrm>
        </p:spPr>
        <p:txBody>
          <a:bodyPr>
            <a:normAutofit/>
          </a:bodyPr>
          <a:lstStyle/>
          <a:p>
            <a:r>
              <a:rPr lang="en-US" sz="1800" dirty="0"/>
              <a:t>Development Dependencies</a:t>
            </a:r>
          </a:p>
          <a:p>
            <a:r>
              <a:rPr lang="en-GB" sz="1800" dirty="0"/>
              <a:t>Build Your Own App</a:t>
            </a:r>
          </a:p>
          <a:p>
            <a:r>
              <a:rPr lang="en-GB" sz="1800" dirty="0"/>
              <a:t>Recap and Conclusions</a:t>
            </a:r>
          </a:p>
          <a:p>
            <a:r>
              <a:rPr lang="en-GB" sz="1800" dirty="0"/>
              <a:t>Link, Cider and Tatin </a:t>
            </a:r>
            <a:r>
              <a:rPr lang="en-GB" sz="1800" dirty="0" err="1"/>
              <a:t>ToDo</a:t>
            </a:r>
            <a:r>
              <a:rPr lang="en-GB" sz="1800" dirty="0"/>
              <a:t> Lists</a:t>
            </a:r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207804-5228-4798-4FE6-9D7B28D52D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68200" y="3064669"/>
            <a:ext cx="4104641" cy="1362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SP1 This Afternoon: </a:t>
            </a:r>
            <a:br>
              <a:rPr lang="en-GB" sz="1800" b="1" dirty="0"/>
            </a:br>
            <a:r>
              <a:rPr lang="en-GB" sz="1800" b="1" dirty="0"/>
              <a:t>	</a:t>
            </a:r>
            <a:r>
              <a:rPr lang="en-GB" sz="1800" dirty="0"/>
              <a:t>Creating your own Packages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5E7430-54AA-5292-CBB0-45AA29D7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83502" cy="685535"/>
          </a:xfrm>
        </p:spPr>
        <p:txBody>
          <a:bodyPr/>
          <a:lstStyle/>
          <a:p>
            <a:r>
              <a:rPr lang="da-DK" b="1" dirty="0"/>
              <a:t>Session 3: BYO App + </a:t>
            </a:r>
            <a:r>
              <a:rPr lang="da-DK" b="1" dirty="0" err="1"/>
              <a:t>Wrap</a:t>
            </a:r>
            <a:r>
              <a:rPr lang="da-DK" b="1" dirty="0"/>
              <a:t> Up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F993C-FAF6-32FB-34F9-CF7C863EDFBC}"/>
              </a:ext>
            </a:extLst>
          </p:cNvPr>
          <p:cNvSpPr txBox="1"/>
          <p:nvPr/>
        </p:nvSpPr>
        <p:spPr>
          <a:xfrm>
            <a:off x="424439" y="3893353"/>
            <a:ext cx="38836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/>
              <a:t>Exercise</a:t>
            </a:r>
            <a:r>
              <a:rPr lang="da-DK" b="1" dirty="0"/>
              <a:t> 5: </a:t>
            </a:r>
            <a:br>
              <a:rPr lang="da-DK" b="1" dirty="0"/>
            </a:b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Application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42237-EA20-39BC-348A-4682508AFDEF}"/>
              </a:ext>
            </a:extLst>
          </p:cNvPr>
          <p:cNvSpPr txBox="1"/>
          <p:nvPr/>
        </p:nvSpPr>
        <p:spPr>
          <a:xfrm>
            <a:off x="983800" y="82991"/>
            <a:ext cx="139172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12:00-13:00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5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C608-7D1D-015D-E7B8-BCAB4DBB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98879" cy="3242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Open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and re-</a:t>
            </a:r>
            <a:r>
              <a:rPr lang="da-DK" dirty="0" err="1"/>
              <a:t>read</a:t>
            </a:r>
            <a:r>
              <a:rPr lang="da-DK" dirty="0"/>
              <a:t> the </a:t>
            </a:r>
            <a:r>
              <a:rPr lang="da-DK" dirty="0" err="1"/>
              <a:t>ToDo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HttpCommand</a:t>
            </a:r>
            <a:r>
              <a:rPr lang="da-DK" dirty="0"/>
              <a:t> as a </a:t>
            </a:r>
            <a:r>
              <a:rPr lang="da-DK" dirty="0" err="1"/>
              <a:t>dependency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Write an </a:t>
            </a:r>
            <a:r>
              <a:rPr lang="da-DK" dirty="0" err="1"/>
              <a:t>application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something</a:t>
            </a:r>
            <a:r>
              <a:rPr lang="da-DK" dirty="0"/>
              <a:t> with </a:t>
            </a:r>
            <a:r>
              <a:rPr lang="da-DK" dirty="0" err="1"/>
              <a:t>HttpCommand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have time, </a:t>
            </a:r>
            <a:r>
              <a:rPr lang="da-DK" dirty="0" err="1"/>
              <a:t>write</a:t>
            </a:r>
            <a:r>
              <a:rPr lang="da-DK" dirty="0"/>
              <a:t> a simple test for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application</a:t>
            </a:r>
            <a:r>
              <a:rPr lang="da-DK" dirty="0"/>
              <a:t>. If not, </a:t>
            </a:r>
            <a:r>
              <a:rPr lang="da-DK" dirty="0" err="1"/>
              <a:t>write</a:t>
            </a:r>
            <a:r>
              <a:rPr lang="da-DK" dirty="0"/>
              <a:t> a </a:t>
            </a:r>
            <a:r>
              <a:rPr lang="da-DK" dirty="0" err="1"/>
              <a:t>function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outputs "All tests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successful</a:t>
            </a:r>
            <a:r>
              <a:rPr lang="da-DK" dirty="0"/>
              <a:t>".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Update the "tests" </a:t>
            </a:r>
            <a:r>
              <a:rPr lang="da-DK" dirty="0" err="1"/>
              <a:t>config</a:t>
            </a:r>
            <a:r>
              <a:rPr lang="da-DK" dirty="0"/>
              <a:t> parameter, and </a:t>
            </a:r>
            <a:r>
              <a:rPr lang="da-DK" dirty="0" err="1"/>
              <a:t>verify</a:t>
            </a:r>
            <a:r>
              <a:rPr lang="da-DK" dirty="0"/>
              <a:t> the </a:t>
            </a:r>
            <a:r>
              <a:rPr lang="da-DK" dirty="0" err="1"/>
              <a:t>result</a:t>
            </a:r>
            <a:r>
              <a:rPr lang="da-DK" dirty="0"/>
              <a:t> of</a:t>
            </a:r>
            <a:br>
              <a:rPr lang="da-DK" dirty="0"/>
            </a:b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   ]</a:t>
            </a:r>
            <a:r>
              <a:rPr lang="da-DK" dirty="0" err="1">
                <a:latin typeface="APL385 Unicode" panose="020B0709000202000203" pitchFamily="49" charset="0"/>
              </a:rPr>
              <a:t>Cider.RunTests</a:t>
            </a:r>
            <a:endParaRPr lang="da-DK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A0BA5-ECBD-C90A-4529-632ACBC5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Exercise</a:t>
            </a:r>
            <a:r>
              <a:rPr lang="da-DK" b="1" dirty="0"/>
              <a:t>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8752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3DF59-093A-4667-5C3C-081C0196BE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5823-BBC9-593C-3C69-12FB8B2E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is the .NET </a:t>
            </a:r>
            <a:br>
              <a:rPr lang="da-DK" dirty="0"/>
            </a:br>
            <a:r>
              <a:rPr lang="da-DK" dirty="0" err="1"/>
              <a:t>package</a:t>
            </a:r>
            <a:r>
              <a:rPr lang="da-DK" dirty="0"/>
              <a:t> manager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A6D1E-658D-3773-1EEA-FF5E548B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426FB-FB0F-4CF6-1FFC-090AC9A0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46" y="439708"/>
            <a:ext cx="5324030" cy="4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869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F03BD-83B5-755E-9867-CF1F13BD0D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981E72-C2EB-F0A3-13A0-26D1508E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Packages (HARD!!!)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BE5E4-1178-D20C-8356-CBCF5EC6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796D9-750E-129B-26B4-A82A178B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549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98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32E78C-2404-86C4-F630-088F995BE4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264925"/>
            <a:ext cx="2127975" cy="19283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br>
              <a:rPr lang="da-DK" dirty="0"/>
            </a:b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.NET 6.0, 7.0 or 8.0</a:t>
            </a:r>
            <a:br>
              <a:rPr lang="da-DK" dirty="0"/>
            </a:br>
            <a:br>
              <a:rPr lang="da-DK" dirty="0"/>
            </a:br>
            <a:r>
              <a:rPr lang="da-DK" dirty="0"/>
              <a:t>Support for "Framework" </a:t>
            </a:r>
            <a:r>
              <a:rPr lang="da-DK" dirty="0" err="1"/>
              <a:t>packages</a:t>
            </a:r>
            <a:r>
              <a:rPr lang="da-DK" dirty="0"/>
              <a:t> MAY </a:t>
            </a:r>
            <a:r>
              <a:rPr lang="da-DK" dirty="0" err="1"/>
              <a:t>follow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6"/>
            <a:ext cx="6092513" cy="2569884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In v19.0, the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⎕</a:t>
            </a:r>
            <a:r>
              <a:rPr lang="da-DK" dirty="0" err="1">
                <a:latin typeface="APL385 Unicode" panose="020B0709000202000203" pitchFamily="49" charset="0"/>
              </a:rPr>
              <a:t>SE.Dyalog.NuGet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for </a:t>
            </a:r>
            <a:r>
              <a:rPr lang="da-DK" dirty="0" err="1"/>
              <a:t>installing</a:t>
            </a:r>
            <a:r>
              <a:rPr lang="da-DK" dirty="0"/>
              <a:t> and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packages</a:t>
            </a:r>
            <a:endParaRPr lang="da-DK" dirty="0"/>
          </a:p>
          <a:p>
            <a:r>
              <a:rPr lang="da-DK" dirty="0"/>
              <a:t>For </a:t>
            </a:r>
            <a:r>
              <a:rPr lang="da-DK" dirty="0" err="1"/>
              <a:t>examples</a:t>
            </a:r>
            <a:r>
              <a:rPr lang="da-DK" dirty="0"/>
              <a:t> of </a:t>
            </a:r>
            <a:r>
              <a:rPr lang="da-DK" dirty="0" err="1"/>
              <a:t>how</a:t>
            </a:r>
            <a:r>
              <a:rPr lang="da-DK" dirty="0"/>
              <a:t> to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outside</a:t>
            </a:r>
            <a:r>
              <a:rPr lang="da-DK" dirty="0"/>
              <a:t> Cider, </a:t>
            </a:r>
            <a:r>
              <a:rPr lang="da-DK" dirty="0" err="1"/>
              <a:t>see</a:t>
            </a:r>
            <a:r>
              <a:rPr lang="da-DK" dirty="0"/>
              <a:t> the Tests folder at </a:t>
            </a:r>
            <a:r>
              <a:rPr lang="da-DK" dirty="0">
                <a:hlinkClick r:id="rId2"/>
              </a:rPr>
              <a:t>https://github.com/Dyalog/nuget/tree/main/Tests</a:t>
            </a:r>
            <a:r>
              <a:rPr lang="da-DK" dirty="0"/>
              <a:t> </a:t>
            </a:r>
          </a:p>
          <a:p>
            <a:r>
              <a:rPr lang="da-DK" dirty="0"/>
              <a:t>Cider </a:t>
            </a:r>
            <a:r>
              <a:rPr lang="da-DK" dirty="0" err="1"/>
              <a:t>uses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support for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, </a:t>
            </a:r>
            <a:r>
              <a:rPr lang="da-DK" dirty="0" err="1"/>
              <a:t>similar</a:t>
            </a:r>
            <a:r>
              <a:rPr lang="da-DK" dirty="0"/>
              <a:t> to </a:t>
            </a:r>
            <a:r>
              <a:rPr lang="da-DK" dirty="0" err="1"/>
              <a:t>that</a:t>
            </a:r>
            <a:r>
              <a:rPr lang="da-DK" dirty="0"/>
              <a:t> for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packages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Support in </a:t>
            </a:r>
            <a:r>
              <a:rPr lang="da-DK" dirty="0" err="1"/>
              <a:t>Dyalog</a:t>
            </a:r>
            <a:r>
              <a:rPr lang="da-DK" dirty="0"/>
              <a:t>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703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32E78C-2404-86C4-F630-088F995BE4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60283" y="1032315"/>
            <a:ext cx="2127975" cy="19283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br>
              <a:rPr lang="da-DK" dirty="0"/>
            </a:b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.NET 6.0, 7.0 or 8.0</a:t>
            </a:r>
            <a:br>
              <a:rPr lang="da-DK" dirty="0"/>
            </a:br>
            <a:br>
              <a:rPr lang="da-DK" dirty="0"/>
            </a:br>
            <a:r>
              <a:rPr lang="da-DK" dirty="0"/>
              <a:t>Support for "Framework" </a:t>
            </a:r>
            <a:r>
              <a:rPr lang="da-DK" dirty="0" err="1"/>
              <a:t>packages</a:t>
            </a:r>
            <a:r>
              <a:rPr lang="da-DK" dirty="0"/>
              <a:t> MAY </a:t>
            </a:r>
            <a:r>
              <a:rPr lang="da-DK" dirty="0" err="1"/>
              <a:t>follow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7056"/>
            <a:ext cx="6811918" cy="32047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Example</a:t>
            </a:r>
            <a:r>
              <a:rPr lang="da-DK" dirty="0"/>
              <a:t>: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a </a:t>
            </a:r>
            <a:r>
              <a:rPr lang="da-DK" dirty="0" err="1"/>
              <a:t>very</a:t>
            </a:r>
            <a:r>
              <a:rPr lang="da-DK" dirty="0"/>
              <a:t> simple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called</a:t>
            </a:r>
            <a:r>
              <a:rPr lang="da-DK" dirty="0"/>
              <a:t> "</a:t>
            </a:r>
            <a:r>
              <a:rPr lang="da-DK" dirty="0" err="1"/>
              <a:t>Clock</a:t>
            </a:r>
            <a:r>
              <a:rPr lang="da-DK" dirty="0"/>
              <a:t>".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add</a:t>
            </a:r>
            <a:r>
              <a:rPr lang="da-DK" dirty="0"/>
              <a:t> it to </a:t>
            </a:r>
            <a:r>
              <a:rPr lang="da-DK" dirty="0" err="1"/>
              <a:t>our</a:t>
            </a:r>
            <a:r>
              <a:rPr lang="da-DK" dirty="0"/>
              <a:t> Cider </a:t>
            </a:r>
            <a:r>
              <a:rPr lang="da-DK" dirty="0" err="1"/>
              <a:t>project</a:t>
            </a:r>
            <a:r>
              <a:rPr lang="da-DK" dirty="0"/>
              <a:t> (by default,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latest</a:t>
            </a:r>
            <a:r>
              <a:rPr lang="da-DK" dirty="0"/>
              <a:t> version):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]</a:t>
            </a:r>
            <a:r>
              <a:rPr lang="da-DK" dirty="0" err="1">
                <a:latin typeface="APL385 Unicode" panose="020B0709000202000203" pitchFamily="49" charset="0"/>
              </a:rPr>
              <a:t>Cider.AddNuGetDependencies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r>
              <a:rPr lang="da-DK" dirty="0">
                <a:latin typeface="APL385 Unicode" panose="020B0709000202000203" pitchFamily="49" charset="0"/>
              </a:rPr>
              <a:t> 1.0.3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 reference to a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hosting</a:t>
            </a:r>
            <a:r>
              <a:rPr lang="da-DK" dirty="0"/>
              <a:t> the .NET </a:t>
            </a:r>
            <a:r>
              <a:rPr lang="da-DK" dirty="0" err="1"/>
              <a:t>package</a:t>
            </a:r>
            <a:r>
              <a:rPr lang="da-DK" dirty="0"/>
              <a:t> is </a:t>
            </a:r>
            <a:r>
              <a:rPr lang="da-DK" dirty="0" err="1"/>
              <a:t>created</a:t>
            </a:r>
            <a:r>
              <a:rPr lang="da-DK" dirty="0"/>
              <a:t>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latin typeface="APL385 Unicode" panose="020B0709000202000203" pitchFamily="49" charset="0"/>
              </a:rPr>
              <a:t>#.clockproj.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Clock</a:t>
            </a:r>
            <a:r>
              <a:rPr lang="en-US" dirty="0">
                <a:latin typeface="APL385 Unicode" panose="020B0709000202000203" pitchFamily="49" charset="0"/>
              </a:rPr>
              <a:t>.UtcNow.(Hour Minute)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14 43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In </a:t>
            </a:r>
            <a:r>
              <a:rPr lang="da-DK" dirty="0" err="1"/>
              <a:t>fact</a:t>
            </a:r>
            <a:r>
              <a:rPr lang="da-DK" dirty="0"/>
              <a:t>, the </a:t>
            </a:r>
            <a:r>
              <a:rPr lang="da-DK" dirty="0" err="1"/>
              <a:t>namespace</a:t>
            </a:r>
            <a:r>
              <a:rPr lang="da-DK" dirty="0"/>
              <a:t> is </a:t>
            </a:r>
            <a:r>
              <a:rPr lang="da-DK" dirty="0" err="1"/>
              <a:t>empty</a:t>
            </a:r>
            <a:r>
              <a:rPr lang="da-DK" dirty="0"/>
              <a:t> </a:t>
            </a:r>
            <a:r>
              <a:rPr lang="da-DK" dirty="0" err="1"/>
              <a:t>except</a:t>
            </a:r>
            <a:r>
              <a:rPr lang="da-DK" dirty="0"/>
              <a:t> for </a:t>
            </a:r>
            <a:r>
              <a:rPr lang="da-DK" dirty="0">
                <a:latin typeface="APL385 Unicode" panose="020B0709000202000203" pitchFamily="49" charset="0"/>
              </a:rPr>
              <a:t>⎕USING</a:t>
            </a:r>
            <a:r>
              <a:rPr lang="da-DK" dirty="0"/>
              <a:t>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⍪clockproj.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r>
              <a:rPr lang="da-DK" dirty="0">
                <a:latin typeface="APL385 Unicode" panose="020B0709000202000203" pitchFamily="49" charset="0"/>
              </a:rPr>
              <a:t>.⎕USING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,c:/</a:t>
            </a:r>
            <a:r>
              <a:rPr lang="da-DK" dirty="0" err="1">
                <a:latin typeface="APL385 Unicode" panose="020B0709000202000203" pitchFamily="49" charset="0"/>
              </a:rPr>
              <a:t>tmp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clockproj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nuget-packages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published</a:t>
            </a:r>
            <a:r>
              <a:rPr lang="da-DK" dirty="0">
                <a:latin typeface="APL385 Unicode" panose="020B0709000202000203" pitchFamily="49" charset="0"/>
              </a:rPr>
              <a:t>/Clock.dll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,c:/</a:t>
            </a:r>
            <a:r>
              <a:rPr lang="da-DK" dirty="0" err="1">
                <a:latin typeface="APL385 Unicode" panose="020B0709000202000203" pitchFamily="49" charset="0"/>
              </a:rPr>
              <a:t>tmp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clockproj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nuget-packages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published</a:t>
            </a:r>
            <a:r>
              <a:rPr lang="da-DK" dirty="0">
                <a:latin typeface="APL385 Unicode" panose="020B0709000202000203" pitchFamily="49" charset="0"/>
              </a:rPr>
              <a:t>/nuget-packages.dll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NuGet</a:t>
            </a:r>
            <a:r>
              <a:rPr lang="da-DK" dirty="0"/>
              <a:t> 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45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4EF3-4BFF-E355-92E6-D925C5EA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12" y="1070982"/>
            <a:ext cx="7535869" cy="31536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Under Windows, Linux and </a:t>
            </a:r>
            <a:r>
              <a:rPr lang="da-DK" dirty="0" err="1"/>
              <a:t>macOS</a:t>
            </a:r>
            <a:r>
              <a:rPr lang="da-DK" dirty="0"/>
              <a:t>, .NET provides a "</a:t>
            </a:r>
            <a:r>
              <a:rPr lang="da-DK" dirty="0" err="1"/>
              <a:t>dotnet</a:t>
            </a:r>
            <a:r>
              <a:rPr lang="da-DK" dirty="0"/>
              <a:t>" </a:t>
            </a:r>
            <a:r>
              <a:rPr lang="da-DK" dirty="0" err="1"/>
              <a:t>command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Creates</a:t>
            </a:r>
            <a:r>
              <a:rPr lang="da-DK" dirty="0"/>
              <a:t> .NET </a:t>
            </a:r>
            <a:r>
              <a:rPr lang="da-DK" dirty="0" err="1"/>
              <a:t>projects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to </a:t>
            </a:r>
            <a:r>
              <a:rPr lang="da-DK" dirty="0" err="1"/>
              <a:t>define</a:t>
            </a:r>
            <a:r>
              <a:rPr lang="da-DK" dirty="0"/>
              <a:t> and </a:t>
            </a:r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 (</a:t>
            </a:r>
            <a:r>
              <a:rPr lang="da-DK" dirty="0" err="1"/>
              <a:t>complete</a:t>
            </a:r>
            <a:r>
              <a:rPr lang="da-DK" dirty="0"/>
              <a:t> with a C# class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never </a:t>
            </a:r>
            <a:r>
              <a:rPr lang="da-DK" dirty="0" err="1"/>
              <a:t>use</a:t>
            </a:r>
            <a:r>
              <a:rPr lang="da-DK" dirty="0"/>
              <a:t>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Adds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"</a:t>
            </a:r>
            <a:r>
              <a:rPr lang="da-DK" dirty="0" err="1"/>
              <a:t>Publishes</a:t>
            </a:r>
            <a:r>
              <a:rPr lang="da-DK" dirty="0"/>
              <a:t>" </a:t>
            </a:r>
            <a:r>
              <a:rPr lang="da-DK" dirty="0" err="1"/>
              <a:t>collections</a:t>
            </a:r>
            <a:r>
              <a:rPr lang="da-DK" dirty="0"/>
              <a:t> of </a:t>
            </a:r>
            <a:r>
              <a:rPr lang="da-DK" dirty="0" err="1"/>
              <a:t>DLLs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implement</a:t>
            </a:r>
            <a:r>
              <a:rPr lang="da-DK" dirty="0"/>
              <a:t> </a:t>
            </a:r>
            <a:r>
              <a:rPr lang="da-DK" dirty="0" err="1"/>
              <a:t>packages</a:t>
            </a:r>
            <a:br>
              <a:rPr lang="da-DK" dirty="0"/>
            </a:b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Dyalog's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depends</a:t>
            </a:r>
            <a:r>
              <a:rPr lang="da-DK" dirty="0"/>
              <a:t> </a:t>
            </a:r>
            <a:r>
              <a:rPr lang="da-DK" dirty="0" err="1"/>
              <a:t>heavily</a:t>
            </a:r>
            <a:r>
              <a:rPr lang="da-DK" dirty="0"/>
              <a:t> on </a:t>
            </a:r>
            <a:r>
              <a:rPr lang="da-DK" dirty="0" err="1"/>
              <a:t>this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just set </a:t>
            </a:r>
            <a:r>
              <a:rPr lang="da-DK" dirty="0">
                <a:latin typeface="APL385 Unicode" panose="020B0709000202000203" pitchFamily="49" charset="0"/>
              </a:rPr>
              <a:t>⎕USING</a:t>
            </a:r>
            <a:r>
              <a:rPr lang="da-DK" dirty="0"/>
              <a:t> to point to the </a:t>
            </a:r>
            <a:r>
              <a:rPr lang="da-DK" dirty="0" err="1"/>
              <a:t>published</a:t>
            </a:r>
            <a:r>
              <a:rPr lang="da-DK" dirty="0"/>
              <a:t> </a:t>
            </a:r>
            <a:r>
              <a:rPr lang="da-DK" dirty="0" err="1"/>
              <a:t>DLLs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The alternative is to </a:t>
            </a:r>
            <a:r>
              <a:rPr lang="da-DK" dirty="0" err="1"/>
              <a:t>try</a:t>
            </a:r>
            <a:r>
              <a:rPr lang="da-DK" dirty="0"/>
              <a:t> to </a:t>
            </a:r>
            <a:r>
              <a:rPr lang="da-DK" dirty="0" err="1"/>
              <a:t>replicate</a:t>
            </a:r>
            <a:r>
              <a:rPr lang="da-DK" dirty="0"/>
              <a:t> </a:t>
            </a:r>
            <a:r>
              <a:rPr lang="da-DK" dirty="0" err="1"/>
              <a:t>poorly</a:t>
            </a:r>
            <a:r>
              <a:rPr lang="da-DK" dirty="0"/>
              <a:t> </a:t>
            </a:r>
            <a:r>
              <a:rPr lang="da-DK" dirty="0" err="1"/>
              <a:t>documented</a:t>
            </a:r>
            <a:r>
              <a:rPr lang="da-DK" dirty="0"/>
              <a:t> .NET </a:t>
            </a:r>
            <a:r>
              <a:rPr lang="da-DK" dirty="0" err="1"/>
              <a:t>behaviours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D19DF3-F003-9BBD-62AE-74DD3704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dotnet</a:t>
            </a:r>
            <a:r>
              <a:rPr lang="da-DK" dirty="0"/>
              <a:t> command-line </a:t>
            </a:r>
            <a:r>
              <a:rPr lang="da-DK" dirty="0" err="1"/>
              <a:t>tool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0145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3D72-6D2F-3ADB-26A9-53C7B957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14907"/>
            <a:ext cx="6092513" cy="3242040"/>
          </a:xfrm>
        </p:spPr>
        <p:txBody>
          <a:bodyPr/>
          <a:lstStyle/>
          <a:p>
            <a:r>
              <a:rPr lang="da-DK" dirty="0"/>
              <a:t>By default,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 go in the </a:t>
            </a:r>
            <a:r>
              <a:rPr lang="da-DK" dirty="0" err="1"/>
              <a:t>nuget-packages</a:t>
            </a:r>
            <a:r>
              <a:rPr lang="da-DK" dirty="0"/>
              <a:t> folder: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Packages – Under the Covers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A0176-F09E-C14B-B702-3FBBE815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933"/>
            <a:ext cx="9144000" cy="3023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28A7F-F8FC-7049-7DBC-FE7B1728ECDD}"/>
              </a:ext>
            </a:extLst>
          </p:cNvPr>
          <p:cNvSpPr txBox="1"/>
          <p:nvPr/>
        </p:nvSpPr>
        <p:spPr>
          <a:xfrm>
            <a:off x="6739569" y="1294255"/>
            <a:ext cx="209865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C# Stub </a:t>
            </a:r>
            <a:r>
              <a:rPr lang="da-DK" dirty="0" err="1"/>
              <a:t>created</a:t>
            </a:r>
            <a:r>
              <a:rPr lang="da-DK" dirty="0"/>
              <a:t> by</a:t>
            </a:r>
            <a:br>
              <a:rPr lang="da-DK" dirty="0"/>
            </a:br>
            <a:r>
              <a:rPr lang="da-DK" dirty="0" err="1"/>
              <a:t>dotnet</a:t>
            </a:r>
            <a:r>
              <a:rPr lang="da-DK" dirty="0"/>
              <a:t> </a:t>
            </a:r>
            <a:r>
              <a:rPr lang="da-DK" dirty="0" err="1"/>
              <a:t>tool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8B2A51-3297-6FDD-0B01-17C450C82914}"/>
              </a:ext>
            </a:extLst>
          </p:cNvPr>
          <p:cNvCxnSpPr>
            <a:cxnSpLocks/>
          </p:cNvCxnSpPr>
          <p:nvPr/>
        </p:nvCxnSpPr>
        <p:spPr>
          <a:xfrm flipH="1">
            <a:off x="2454031" y="1958218"/>
            <a:ext cx="4276664" cy="246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612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/>
              <a:t>Same Same – But </a:t>
            </a:r>
            <a:r>
              <a:rPr lang="da-DK" dirty="0" err="1"/>
              <a:t>Different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30323-E8B7-6898-B3E2-322CD837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94" y="1591698"/>
            <a:ext cx="5160174" cy="2616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F8EED-6C8B-4CE4-13CD-180E80BD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91698"/>
            <a:ext cx="3384030" cy="2616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A43BF-6974-9E45-C937-8D942D6CF0CC}"/>
              </a:ext>
            </a:extLst>
          </p:cNvPr>
          <p:cNvSpPr txBox="1"/>
          <p:nvPr/>
        </p:nvSpPr>
        <p:spPr>
          <a:xfrm>
            <a:off x="323528" y="108777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7F2E3-9B82-6B38-7663-449632C02397}"/>
              </a:ext>
            </a:extLst>
          </p:cNvPr>
          <p:cNvSpPr txBox="1"/>
          <p:nvPr/>
        </p:nvSpPr>
        <p:spPr>
          <a:xfrm>
            <a:off x="3811007" y="108777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NuGet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DAB08E-377B-B5FE-C207-5047F72F4268}"/>
              </a:ext>
            </a:extLst>
          </p:cNvPr>
          <p:cNvSpPr/>
          <p:nvPr/>
        </p:nvSpPr>
        <p:spPr>
          <a:xfrm>
            <a:off x="551486" y="2209504"/>
            <a:ext cx="2716255" cy="544370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03959-E685-4883-3CE7-5A1004844FB9}"/>
              </a:ext>
            </a:extLst>
          </p:cNvPr>
          <p:cNvSpPr/>
          <p:nvPr/>
        </p:nvSpPr>
        <p:spPr>
          <a:xfrm>
            <a:off x="4119929" y="3483259"/>
            <a:ext cx="4634211" cy="181457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AA746-09A0-4533-D620-213ED26E34DD}"/>
              </a:ext>
            </a:extLst>
          </p:cNvPr>
          <p:cNvSpPr txBox="1"/>
          <p:nvPr/>
        </p:nvSpPr>
        <p:spPr>
          <a:xfrm>
            <a:off x="323528" y="4306881"/>
            <a:ext cx="339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#.projectSpace.HttpCommand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A6C0C-247E-2141-92A2-D9AC47EB7C66}"/>
              </a:ext>
            </a:extLst>
          </p:cNvPr>
          <p:cNvSpPr txBox="1"/>
          <p:nvPr/>
        </p:nvSpPr>
        <p:spPr>
          <a:xfrm>
            <a:off x="3905694" y="4304130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#.projectSpace.Clock</a:t>
            </a:r>
            <a:endParaRPr lang="en-GB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4EF3-4BFF-E355-92E6-D925C5EA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12" y="1070982"/>
            <a:ext cx="7535869" cy="31536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.NET provides a "</a:t>
            </a:r>
            <a:r>
              <a:rPr lang="da-DK" dirty="0" err="1"/>
              <a:t>dotnet</a:t>
            </a:r>
            <a:r>
              <a:rPr lang="da-DK" dirty="0"/>
              <a:t>" </a:t>
            </a:r>
            <a:r>
              <a:rPr lang="da-DK" dirty="0" err="1"/>
              <a:t>command</a:t>
            </a:r>
            <a:r>
              <a:rPr lang="da-DK" dirty="0"/>
              <a:t> </a:t>
            </a:r>
            <a:r>
              <a:rPr lang="da-DK" dirty="0" err="1"/>
              <a:t>which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creates</a:t>
            </a:r>
            <a:r>
              <a:rPr lang="da-DK" dirty="0"/>
              <a:t> .NET </a:t>
            </a:r>
            <a:r>
              <a:rPr lang="da-DK" dirty="0" err="1"/>
              <a:t>projects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"</a:t>
            </a:r>
            <a:r>
              <a:rPr lang="da-DK" dirty="0" err="1"/>
              <a:t>publishes</a:t>
            </a:r>
            <a:r>
              <a:rPr lang="da-DK" dirty="0"/>
              <a:t>" </a:t>
            </a:r>
            <a:r>
              <a:rPr lang="da-DK" dirty="0" err="1"/>
              <a:t>collections</a:t>
            </a:r>
            <a:r>
              <a:rPr lang="da-DK" dirty="0"/>
              <a:t> of </a:t>
            </a:r>
            <a:r>
              <a:rPr lang="da-DK" dirty="0" err="1"/>
              <a:t>DLLs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depends</a:t>
            </a:r>
            <a:r>
              <a:rPr lang="da-DK" dirty="0"/>
              <a:t> </a:t>
            </a:r>
            <a:r>
              <a:rPr lang="da-DK" dirty="0" err="1"/>
              <a:t>heavily</a:t>
            </a:r>
            <a:r>
              <a:rPr lang="da-DK" dirty="0"/>
              <a:t> on </a:t>
            </a:r>
            <a:r>
              <a:rPr lang="da-DK" dirty="0" err="1"/>
              <a:t>this</a:t>
            </a:r>
            <a:r>
              <a:rPr lang="da-DK" dirty="0"/>
              <a:t>: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D19DF3-F003-9BBD-62AE-74DD3704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 of </a:t>
            </a:r>
            <a:r>
              <a:rPr lang="da-DK" dirty="0" err="1"/>
              <a:t>calling</a:t>
            </a:r>
            <a:r>
              <a:rPr lang="da-DK" dirty="0"/>
              <a:t> </a:t>
            </a:r>
            <a:r>
              <a:rPr lang="da-DK" b="1" dirty="0" err="1"/>
              <a:t>dotnet</a:t>
            </a:r>
            <a:r>
              <a:rPr lang="da-DK" dirty="0"/>
              <a:t> </a:t>
            </a:r>
            <a:r>
              <a:rPr lang="da-DK" dirty="0" err="1"/>
              <a:t>tool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7F5D3-05FF-DE33-3818-0D347320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484"/>
            <a:ext cx="9144000" cy="39904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F29EA0-EE45-AA06-5682-685310251EBE}"/>
              </a:ext>
            </a:extLst>
          </p:cNvPr>
          <p:cNvSpPr/>
          <p:nvPr/>
        </p:nvSpPr>
        <p:spPr>
          <a:xfrm>
            <a:off x="4013240" y="3708623"/>
            <a:ext cx="3262203" cy="555263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06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369E99-968F-B9E9-69BB-521CF9B06F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F407-9609-0845-0C89-B9D4042D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25" y="3209448"/>
            <a:ext cx="8565291" cy="148305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⍪#.</a:t>
            </a:r>
            <a:r>
              <a:rPr lang="en-GB" dirty="0" err="1">
                <a:latin typeface="APL385 Unicode" panose="020B0709000202000203" pitchFamily="49" charset="0"/>
              </a:rPr>
              <a:t>clockproj.Clock.⎕USING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,/</a:t>
            </a:r>
            <a:r>
              <a:rPr lang="en-GB" dirty="0" err="1">
                <a:latin typeface="APL385 Unicode" panose="020B0709000202000203" pitchFamily="49" charset="0"/>
              </a:rPr>
              <a:t>tmp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clockproj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nuget</a:t>
            </a:r>
            <a:r>
              <a:rPr lang="en-GB" dirty="0">
                <a:latin typeface="APL385 Unicode" panose="020B0709000202000203" pitchFamily="49" charset="0"/>
              </a:rPr>
              <a:t>-packages/published/Clock.dll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,/</a:t>
            </a:r>
            <a:r>
              <a:rPr lang="en-GB" dirty="0" err="1">
                <a:latin typeface="APL385 Unicode" panose="020B0709000202000203" pitchFamily="49" charset="0"/>
              </a:rPr>
              <a:t>tmp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clockproj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nuget</a:t>
            </a:r>
            <a:r>
              <a:rPr lang="en-GB" dirty="0">
                <a:latin typeface="APL385 Unicode" panose="020B0709000202000203" pitchFamily="49" charset="0"/>
              </a:rPr>
              <a:t>-packages/published/nuget-packages.dll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#.clockproj.Clock.UtcNow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26-09-2023 15:24:34 +00:00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617561-1C90-E395-5128-44F13A21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7A5A39-2CD0-99D8-A860-C3AE0B54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23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F99F0-CE96-A7EE-36A3-763FF57D157E}"/>
              </a:ext>
            </a:extLst>
          </p:cNvPr>
          <p:cNvSpPr txBox="1"/>
          <p:nvPr/>
        </p:nvSpPr>
        <p:spPr>
          <a:xfrm>
            <a:off x="6789264" y="406530"/>
            <a:ext cx="209865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C# Stub </a:t>
            </a:r>
            <a:r>
              <a:rPr lang="da-DK" dirty="0" err="1"/>
              <a:t>compiled</a:t>
            </a:r>
            <a:br>
              <a:rPr lang="da-DK" dirty="0"/>
            </a:br>
            <a:r>
              <a:rPr lang="da-DK" dirty="0"/>
              <a:t>to a </a:t>
            </a:r>
            <a:r>
              <a:rPr lang="da-DK" dirty="0" err="1"/>
              <a:t>dll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ABC1E1-865C-AEB8-9F25-2F6021E71551}"/>
              </a:ext>
            </a:extLst>
          </p:cNvPr>
          <p:cNvCxnSpPr>
            <a:cxnSpLocks/>
          </p:cNvCxnSpPr>
          <p:nvPr/>
        </p:nvCxnSpPr>
        <p:spPr>
          <a:xfrm flipH="1">
            <a:off x="2961861" y="1070493"/>
            <a:ext cx="3818529" cy="106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EA2CD7-A7E1-3153-FA5C-0345116AC231}"/>
              </a:ext>
            </a:extLst>
          </p:cNvPr>
          <p:cNvCxnSpPr>
            <a:cxnSpLocks/>
          </p:cNvCxnSpPr>
          <p:nvPr/>
        </p:nvCxnSpPr>
        <p:spPr>
          <a:xfrm>
            <a:off x="6780390" y="1079387"/>
            <a:ext cx="167062" cy="265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25591</TotalTime>
  <Words>5691</Words>
  <Application>Microsoft Office PowerPoint</Application>
  <PresentationFormat>On-screen Show (16:9)</PresentationFormat>
  <Paragraphs>650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7" baseType="lpstr">
      <vt:lpstr>APL+WIN</vt:lpstr>
      <vt:lpstr>Sarabun</vt:lpstr>
      <vt:lpstr>Wingdings 2</vt:lpstr>
      <vt:lpstr>APL385 Unicode</vt:lpstr>
      <vt:lpstr>Arial</vt:lpstr>
      <vt:lpstr>Wingdings</vt:lpstr>
      <vt:lpstr>Calibri</vt:lpstr>
      <vt:lpstr>Courier New</vt:lpstr>
      <vt:lpstr>Office Theme</vt:lpstr>
      <vt:lpstr>SA1: Project Management     using Cider and Tatin (Part 1)</vt:lpstr>
      <vt:lpstr>Materials to Download</vt:lpstr>
      <vt:lpstr>Dyalog:  Making APL more enjoyable</vt:lpstr>
      <vt:lpstr>Dyalog:  Making APL more enjoyable</vt:lpstr>
      <vt:lpstr>Dyalog:  Making APL more enjoyable</vt:lpstr>
      <vt:lpstr>Hands On!</vt:lpstr>
      <vt:lpstr>Session 1: Introduction</vt:lpstr>
      <vt:lpstr>Session 2: Dependencies / Packages</vt:lpstr>
      <vt:lpstr>Session 3: BYO App + Wrap Up</vt:lpstr>
      <vt:lpstr>What is a Project</vt:lpstr>
      <vt:lpstr>First, There Was The Workspace</vt:lpstr>
      <vt:lpstr>Then There was Link (and git/svn etc)</vt:lpstr>
      <vt:lpstr>What More Could You Want?</vt:lpstr>
      <vt:lpstr>Cider is a Project Manager A Project is a linked source folder,  a config file, plus optional dependencies</vt:lpstr>
      <vt:lpstr>History</vt:lpstr>
      <vt:lpstr>PowerPoint Presentation</vt:lpstr>
      <vt:lpstr>Most Importantly</vt:lpstr>
      <vt:lpstr>Installing Cider and Tatin</vt:lpstr>
      <vt:lpstr>Cleanup If Necessary</vt:lpstr>
      <vt:lpstr>Installing from USB "CiderTatin"</vt:lpstr>
      <vt:lpstr>Normal Tatin Installation</vt:lpstr>
      <vt:lpstr>PowerPoint Presentation</vt:lpstr>
      <vt:lpstr>PowerPoint Presentation</vt:lpstr>
      <vt:lpstr>PowerPoint Presentation</vt:lpstr>
      <vt:lpstr>Tell the UCMD system where to look</vt:lpstr>
      <vt:lpstr>Installing Cider</vt:lpstr>
      <vt:lpstr>Note</vt:lpstr>
      <vt:lpstr>NuGet Packages</vt:lpstr>
      <vt:lpstr>[Microsoft].NET History</vt:lpstr>
      <vt:lpstr>Installing .NET</vt:lpstr>
      <vt:lpstr>Verify the Installation</vt:lpstr>
      <vt:lpstr>PowerPoint Presentation</vt:lpstr>
      <vt:lpstr>Configure APL to use .NET</vt:lpstr>
      <vt:lpstr>Pick an Installed .NET Runtime</vt:lpstr>
      <vt:lpstr>DYALOG_NETCORE=1</vt:lpstr>
      <vt:lpstr>PowerPoint Presentation</vt:lpstr>
      <vt:lpstr>Updating Cider &amp; Tatin</vt:lpstr>
      <vt:lpstr>Exercise 0</vt:lpstr>
      <vt:lpstr>Back to Cider… What *is* a Cider Project?</vt:lpstr>
      <vt:lpstr>Loading Code</vt:lpstr>
      <vt:lpstr>Dependencies</vt:lpstr>
      <vt:lpstr>Running Code</vt:lpstr>
      <vt:lpstr>Link Options and Sysvars</vt:lpstr>
      <vt:lpstr>"Convenience" options</vt:lpstr>
      <vt:lpstr>[Global] Cider Configuration</vt:lpstr>
      <vt:lpstr>[Global] Cider Configuration</vt:lpstr>
      <vt:lpstr>Aliases</vt:lpstr>
      <vt:lpstr>The [HOME]/.cider Folder</vt:lpstr>
      <vt:lpstr>Back to the Cider Project</vt:lpstr>
      <vt:lpstr>Creating a Project</vt:lpstr>
      <vt:lpstr>The New Project Folder</vt:lpstr>
      <vt:lpstr>Cider Documentation</vt:lpstr>
      <vt:lpstr>PowerPoint Presentation</vt:lpstr>
      <vt:lpstr>PowerPoint Presentation</vt:lpstr>
      <vt:lpstr>Exercise 1</vt:lpstr>
      <vt:lpstr>Opening a Project</vt:lpstr>
      <vt:lpstr>Switches (from ]OpenProject -??)</vt:lpstr>
      <vt:lpstr>What Happens on Project Open?</vt:lpstr>
      <vt:lpstr>Exercise 2</vt:lpstr>
      <vt:lpstr>Session 2: Dependencies / Packages</vt:lpstr>
      <vt:lpstr>So… What is a Package?</vt:lpstr>
      <vt:lpstr>PowerPoint Presentation</vt:lpstr>
      <vt:lpstr>PowerPoint Presentation</vt:lpstr>
      <vt:lpstr>Introducing Tatin</vt:lpstr>
      <vt:lpstr>PowerPoint Presentation</vt:lpstr>
      <vt:lpstr>Finding Packages – www.tatin.dev</vt:lpstr>
      <vt:lpstr>Finding Packages</vt:lpstr>
      <vt:lpstr>Finding Packages</vt:lpstr>
      <vt:lpstr>Package Details</vt:lpstr>
      <vt:lpstr>PowerPoint Presentation</vt:lpstr>
      <vt:lpstr>PowerPoint Presentation</vt:lpstr>
      <vt:lpstr>]Tatin.ListPackages</vt:lpstr>
      <vt:lpstr>Adding a Tatin Package</vt:lpstr>
      <vt:lpstr>Installing Using Tatin</vt:lpstr>
      <vt:lpstr>Cider with Tatin</vt:lpstr>
      <vt:lpstr>Cider - Tatin Collaboration</vt:lpstr>
      <vt:lpstr>Why are Cider &amp; Tatin Separate?</vt:lpstr>
      <vt:lpstr>LoadPackages or LoadDependencies?</vt:lpstr>
      <vt:lpstr>What Happens on Project Open?</vt:lpstr>
      <vt:lpstr>Loading Dependencies</vt:lpstr>
      <vt:lpstr>Loading Dependencies, Continued</vt:lpstr>
      <vt:lpstr>Dependencies of Dependencies</vt:lpstr>
      <vt:lpstr>Dependencies of Dependencies</vt:lpstr>
      <vt:lpstr>PowerPoint Presentation</vt:lpstr>
      <vt:lpstr>Where Do Dependencies Go?</vt:lpstr>
      <vt:lpstr>"Minimal Version Selection" (MVS)</vt:lpstr>
      <vt:lpstr>PowerPoint Presentation</vt:lpstr>
      <vt:lpstr>PowerPoint Presentation</vt:lpstr>
      <vt:lpstr>"Minimal Version Selection" (MVS)</vt:lpstr>
      <vt:lpstr>Exercise 3</vt:lpstr>
      <vt:lpstr>NuGet Packages</vt:lpstr>
      <vt:lpstr>Finding NuGet Packages (HARD!!!)</vt:lpstr>
      <vt:lpstr>NuGet Support in Dyalog APL</vt:lpstr>
      <vt:lpstr>Adding a NuGet Package</vt:lpstr>
      <vt:lpstr>dotnet command-line tool</vt:lpstr>
      <vt:lpstr>NuGet Packages – Under the Covers</vt:lpstr>
      <vt:lpstr>Same Same – But Different</vt:lpstr>
      <vt:lpstr>Example of calling dotnet tool</vt:lpstr>
      <vt:lpstr>PowerPoint Presentation</vt:lpstr>
      <vt:lpstr>Dependencies - Reporting</vt:lpstr>
      <vt:lpstr>PowerPoint Presentation</vt:lpstr>
      <vt:lpstr>Exercise 4</vt:lpstr>
      <vt:lpstr>Session 3: BYO App + Wrap Up</vt:lpstr>
      <vt:lpstr>Development Dependencies</vt:lpstr>
      <vt:lpstr>Development Dependencies</vt:lpstr>
      <vt:lpstr>Cider and Tatin "To Do" lists</vt:lpstr>
      <vt:lpstr>Link Road Map</vt:lpstr>
      <vt:lpstr>Exercise 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271</cp:revision>
  <dcterms:created xsi:type="dcterms:W3CDTF">2019-07-25T11:46:05Z</dcterms:created>
  <dcterms:modified xsi:type="dcterms:W3CDTF">2023-10-14T15:00:54Z</dcterms:modified>
</cp:coreProperties>
</file>