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>
  <p:sldMasterIdLst>
    <p:sldMasterId id="2147483648" r:id="rId4"/>
  </p:sldMasterIdLst>
  <p:notesMasterIdLst>
    <p:notesMasterId r:id="rId82"/>
  </p:notesMasterIdLst>
  <p:handoutMasterIdLst>
    <p:handoutMasterId r:id="rId83"/>
  </p:handoutMasterIdLst>
  <p:sldIdLst>
    <p:sldId id="261" r:id="rId5"/>
    <p:sldId id="271" r:id="rId6"/>
    <p:sldId id="277" r:id="rId7"/>
    <p:sldId id="332" r:id="rId8"/>
    <p:sldId id="274" r:id="rId9"/>
    <p:sldId id="268" r:id="rId10"/>
    <p:sldId id="273" r:id="rId11"/>
    <p:sldId id="302" r:id="rId12"/>
    <p:sldId id="300" r:id="rId13"/>
    <p:sldId id="305" r:id="rId14"/>
    <p:sldId id="313" r:id="rId15"/>
    <p:sldId id="265" r:id="rId16"/>
    <p:sldId id="294" r:id="rId17"/>
    <p:sldId id="279" r:id="rId18"/>
    <p:sldId id="295" r:id="rId19"/>
    <p:sldId id="296" r:id="rId20"/>
    <p:sldId id="280" r:id="rId21"/>
    <p:sldId id="303" r:id="rId22"/>
    <p:sldId id="297" r:id="rId23"/>
    <p:sldId id="304" r:id="rId24"/>
    <p:sldId id="307" r:id="rId25"/>
    <p:sldId id="318" r:id="rId26"/>
    <p:sldId id="293" r:id="rId27"/>
    <p:sldId id="298" r:id="rId28"/>
    <p:sldId id="306" r:id="rId29"/>
    <p:sldId id="308" r:id="rId30"/>
    <p:sldId id="299" r:id="rId31"/>
    <p:sldId id="309" r:id="rId32"/>
    <p:sldId id="310" r:id="rId33"/>
    <p:sldId id="319" r:id="rId34"/>
    <p:sldId id="276" r:id="rId35"/>
    <p:sldId id="311" r:id="rId36"/>
    <p:sldId id="312" r:id="rId37"/>
    <p:sldId id="314" r:id="rId38"/>
    <p:sldId id="278" r:id="rId39"/>
    <p:sldId id="315" r:id="rId40"/>
    <p:sldId id="316" r:id="rId41"/>
    <p:sldId id="317" r:id="rId42"/>
    <p:sldId id="320" r:id="rId43"/>
    <p:sldId id="321" r:id="rId44"/>
    <p:sldId id="322" r:id="rId45"/>
    <p:sldId id="323" r:id="rId46"/>
    <p:sldId id="324" r:id="rId47"/>
    <p:sldId id="325" r:id="rId48"/>
    <p:sldId id="327" r:id="rId49"/>
    <p:sldId id="328" r:id="rId50"/>
    <p:sldId id="330" r:id="rId51"/>
    <p:sldId id="326" r:id="rId52"/>
    <p:sldId id="329" r:id="rId53"/>
    <p:sldId id="334" r:id="rId54"/>
    <p:sldId id="331" r:id="rId55"/>
    <p:sldId id="333" r:id="rId56"/>
    <p:sldId id="335" r:id="rId57"/>
    <p:sldId id="350" r:id="rId58"/>
    <p:sldId id="348" r:id="rId59"/>
    <p:sldId id="351" r:id="rId60"/>
    <p:sldId id="352" r:id="rId61"/>
    <p:sldId id="349" r:id="rId62"/>
    <p:sldId id="344" r:id="rId63"/>
    <p:sldId id="336" r:id="rId64"/>
    <p:sldId id="354" r:id="rId65"/>
    <p:sldId id="337" r:id="rId66"/>
    <p:sldId id="346" r:id="rId67"/>
    <p:sldId id="338" r:id="rId68"/>
    <p:sldId id="355" r:id="rId69"/>
    <p:sldId id="339" r:id="rId70"/>
    <p:sldId id="356" r:id="rId71"/>
    <p:sldId id="357" r:id="rId72"/>
    <p:sldId id="358" r:id="rId73"/>
    <p:sldId id="340" r:id="rId74"/>
    <p:sldId id="359" r:id="rId75"/>
    <p:sldId id="343" r:id="rId76"/>
    <p:sldId id="345" r:id="rId77"/>
    <p:sldId id="341" r:id="rId78"/>
    <p:sldId id="360" r:id="rId79"/>
    <p:sldId id="342" r:id="rId80"/>
    <p:sldId id="361" r:id="rId81"/>
  </p:sldIdLst>
  <p:sldSz cx="9144000" cy="5143500" type="screen16x9"/>
  <p:notesSz cx="6858000" cy="9144000"/>
  <p:embeddedFontLst>
    <p:embeddedFont>
      <p:font typeface="APL385 Unicode" panose="020B0709000202000203" pitchFamily="49" charset="0"/>
      <p:regular r:id="rId84"/>
    </p:embeddedFont>
    <p:embeddedFont>
      <p:font typeface="Calibri" panose="020F0502020204030204" pitchFamily="34" charset="0"/>
      <p:regular r:id="rId84"/>
      <p:bold r:id="rId84"/>
      <p:italic r:id="rId84"/>
      <p:boldItalic r:id="rId84"/>
    </p:embeddedFont>
    <p:embeddedFont>
      <p:font typeface="Sarabun" panose="00000500000000000000" pitchFamily="2" charset="-34"/>
      <p:regular r:id="rId84"/>
      <p:bold r:id="rId84"/>
      <p:italic r:id="rId84"/>
      <p:boldItalic r:id="rId84"/>
    </p:embeddedFont>
    <p:embeddedFont>
      <p:font typeface="Wingdings 2" panose="05020102010507070707" pitchFamily="18" charset="2"/>
      <p:regular r:id="rId8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F00"/>
    <a:srgbClr val="5A6D8F"/>
    <a:srgbClr val="3B475E"/>
    <a:srgbClr val="FDFDF5"/>
    <a:srgbClr val="F6F6D9"/>
    <a:srgbClr val="BBB5D6"/>
    <a:srgbClr val="928ABD"/>
    <a:srgbClr val="373535"/>
    <a:srgbClr val="FFFFFF"/>
    <a:srgbClr val="EC7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85482" autoAdjust="0"/>
  </p:normalViewPr>
  <p:slideViewPr>
    <p:cSldViewPr snapToGrid="0">
      <p:cViewPr>
        <p:scale>
          <a:sx n="88" d="100"/>
          <a:sy n="88" d="100"/>
        </p:scale>
        <p:origin x="82" y="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2691"/>
    </p:cViewPr>
  </p:sorterViewPr>
  <p:notesViewPr>
    <p:cSldViewPr snapToGrid="0">
      <p:cViewPr varScale="1">
        <p:scale>
          <a:sx n="69" d="100"/>
          <a:sy n="69" d="100"/>
        </p:scale>
        <p:origin x="2693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font" Target="NUL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handoutMaster" Target="handoutMasters/handoutMaster1.xml"/><Relationship Id="rId88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theme" Target="theme/theme1.xml"/><Relationship Id="rId61" Type="http://schemas.openxmlformats.org/officeDocument/2006/relationships/slide" Target="slides/slide57.xml"/><Relationship Id="rId8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>
                <a:latin typeface="Sarabun" panose="00000500000000000000" pitchFamily="2" charset="-34"/>
              </a:rPr>
              <a:t>14/10/2023</a:t>
            </a:fld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>
                <a:latin typeface="Sarabun" panose="00000500000000000000" pitchFamily="2" charset="-34"/>
              </a:rPr>
              <a:t>‹#›</a:t>
            </a:fld>
            <a:endParaRPr lang="en-GB" dirty="0">
              <a:latin typeface="Sarabu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CDEAEF8A-5BB8-41C8-B8C2-160617C17EF4}" type="datetimeFigureOut">
              <a:rPr lang="en-GB" smtClean="0"/>
              <a:pPr/>
              <a:t>14/10/2023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4320660A-27FD-4528-AE7F-EC6080404EE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 requires a bit of up-front handshaking</a:t>
            </a:r>
          </a:p>
          <a:p>
            <a:r>
              <a:rPr lang="en-US" dirty="0"/>
              <a:t>With HTTP</a:t>
            </a:r>
            <a:r>
              <a:rPr lang="en-US"/>
              <a:t>, all </a:t>
            </a:r>
            <a:r>
              <a:rPr lang="en-US" dirty="0"/>
              <a:t>requests originate from the client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46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Settings that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1499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made them constructor arguments since they're the most common</a:t>
            </a:r>
          </a:p>
          <a:p>
            <a:r>
              <a:rPr lang="en-US" dirty="0"/>
              <a:t>Note: GET is the default command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861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 a look a Headers (rate limit information)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6626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HttpCommand</a:t>
            </a:r>
            <a:r>
              <a:rPr lang="en-US" dirty="0"/>
              <a:t> follows redirections by default</a:t>
            </a:r>
          </a:p>
          <a:p>
            <a:r>
              <a:rPr lang="en-US" dirty="0"/>
              <a:t>The Authorization header can be set using the </a:t>
            </a:r>
            <a:r>
              <a:rPr lang="en-US" dirty="0" err="1"/>
              <a:t>AuthType</a:t>
            </a:r>
            <a:r>
              <a:rPr lang="en-US" dirty="0"/>
              <a:t> and Auth settings</a:t>
            </a:r>
          </a:p>
          <a:p>
            <a:r>
              <a:rPr lang="en-US" dirty="0"/>
              <a:t>GitHub uses a versioned API, so it's a good practice to set the header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57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GitHub has two Personal Access Token types – "Classic" which have fairly broad access, for instance to all repositories, and "Fine-grained" which allow much finer control over what permissions are allowed on selected resources.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716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j←Jarvis.New</a:t>
            </a:r>
            <a:r>
              <a:rPr lang="en-US" dirty="0"/>
              <a:t> '/dyalog23/</a:t>
            </a:r>
            <a:r>
              <a:rPr lang="en-US" dirty="0" err="1"/>
              <a:t>webservicesworkshop</a:t>
            </a:r>
            <a:r>
              <a:rPr lang="en-US" dirty="0"/>
              <a:t>/</a:t>
            </a:r>
            <a:r>
              <a:rPr lang="en-US" dirty="0" err="1"/>
              <a:t>httpcommand</a:t>
            </a:r>
            <a:r>
              <a:rPr lang="en-US" dirty="0"/>
              <a:t>'</a:t>
            </a:r>
          </a:p>
          <a:p>
            <a:r>
              <a:rPr lang="en-US" dirty="0"/>
              <a:t>j.Port←80</a:t>
            </a:r>
          </a:p>
          <a:p>
            <a:r>
              <a:rPr lang="en-US" dirty="0" err="1"/>
              <a:t>j.Start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91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59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30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5060" y="1688053"/>
            <a:ext cx="5073517" cy="176739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3600" b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45061" y="3741620"/>
            <a:ext cx="5073516" cy="1024109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i="1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 useBgFill="1">
        <p:nvSpPr>
          <p:cNvPr id="3" name="Rounded Rectangle 2"/>
          <p:cNvSpPr/>
          <p:nvPr userDrawn="1"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A1FD6475-DAC6-4418-8860-2980690695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" r="69"/>
          <a:stretch/>
        </p:blipFill>
        <p:spPr bwMode="auto">
          <a:xfrm>
            <a:off x="528187" y="443885"/>
            <a:ext cx="3024002" cy="65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77D23D1-AF63-47CC-9FB3-B0A40D0C69CF}"/>
              </a:ext>
            </a:extLst>
          </p:cNvPr>
          <p:cNvSpPr txBox="1"/>
          <p:nvPr userDrawn="1"/>
        </p:nvSpPr>
        <p:spPr>
          <a:xfrm>
            <a:off x="445060" y="1127023"/>
            <a:ext cx="507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600" kern="700" spc="-20" baseline="0" dirty="0">
                <a:solidFill>
                  <a:srgbClr val="3B475E"/>
                </a:solidFill>
                <a:latin typeface="Sarabun" panose="00000500000000000000" pitchFamily="2" charset="-34"/>
              </a:rPr>
              <a:t>Elsinore 2023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3720CA-FE42-49DE-A1AF-5214A01E7778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00FBA950-28F2-527A-811C-29FF763B12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56737" y="1558099"/>
            <a:ext cx="1954699" cy="206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373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264925"/>
            <a:ext cx="2127975" cy="3242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23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1C07FA-679D-46C0-86F7-8D17779A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BF5B9E-EBC4-409F-984B-6D47D81EDF4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5"/>
            <a:ext cx="4104641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7F951AB8-DA79-4083-BFE2-5D3BD28F0EF3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378A4D6-E4A6-4021-9A3E-CD1962CF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50CC00C7-834C-4ECD-A8A3-E409D29ECB59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C4900D4-E042-4F52-A837-0B504DD6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9B8FD49-8E58-4EE8-BE57-8B874BC46CA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7" y="1275606"/>
            <a:ext cx="8478943" cy="3231359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7189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B4391E-A2CA-4E7C-B5A9-A31CF000D3E5}"/>
              </a:ext>
            </a:extLst>
          </p:cNvPr>
          <p:cNvSpPr txBox="1">
            <a:spLocks/>
          </p:cNvSpPr>
          <p:nvPr userDrawn="1"/>
        </p:nvSpPr>
        <p:spPr>
          <a:xfrm>
            <a:off x="710852" y="4745354"/>
            <a:ext cx="7066640" cy="39814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60000"/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Calibri" panose="020F0502020204030204" pitchFamily="34" charset="0"/>
              <a:buChar char="–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spcBef>
                <a:spcPts val="0"/>
              </a:spcBef>
            </a:pPr>
            <a:r>
              <a:rPr lang="en-US" sz="1600" dirty="0">
                <a:solidFill>
                  <a:srgbClr val="928ABD"/>
                </a:solidFill>
                <a:latin typeface="Sarabun" panose="00000500000000000000" pitchFamily="2" charset="-34"/>
              </a:rPr>
              <a:t>Web Services Workshop</a:t>
            </a:r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45720" y="4743900"/>
            <a:ext cx="665132" cy="39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2EDF88B-1B61-4481-9BD6-D2E23BF0DCD8}" type="slidenum">
              <a:rPr lang="en-GB" sz="1600" smtClean="0">
                <a:solidFill>
                  <a:srgbClr val="ED7F00"/>
                </a:solidFill>
                <a:latin typeface="Sarabun" panose="00000500000000000000" pitchFamily="2" charset="-34"/>
              </a:rPr>
              <a:pPr algn="l"/>
              <a:t>‹#›</a:t>
            </a:fld>
            <a:endParaRPr lang="en-GB" sz="1600" dirty="0">
              <a:solidFill>
                <a:srgbClr val="ED7F00"/>
              </a:solidFill>
              <a:latin typeface="Sarabun" panose="00000500000000000000" pitchFamily="2" charset="-34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AF9E24F-2BBD-45BB-A084-8C6DB7C8D692}"/>
              </a:ext>
            </a:extLst>
          </p:cNvPr>
          <p:cNvCxnSpPr>
            <a:cxnSpLocks/>
          </p:cNvCxnSpPr>
          <p:nvPr userDrawn="1"/>
        </p:nvCxnSpPr>
        <p:spPr>
          <a:xfrm>
            <a:off x="0" y="4700093"/>
            <a:ext cx="9144000" cy="0"/>
          </a:xfrm>
          <a:prstGeom prst="line">
            <a:avLst/>
          </a:prstGeom>
          <a:ln w="28575">
            <a:solidFill>
              <a:srgbClr val="928A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rapezoid 3">
            <a:extLst>
              <a:ext uri="{FF2B5EF4-FFF2-40B4-BE49-F238E27FC236}">
                <a16:creationId xmlns:a16="http://schemas.microsoft.com/office/drawing/2014/main" id="{7FA306A9-E836-4163-8918-B373B342B7B3}"/>
              </a:ext>
            </a:extLst>
          </p:cNvPr>
          <p:cNvSpPr/>
          <p:nvPr userDrawn="1"/>
        </p:nvSpPr>
        <p:spPr>
          <a:xfrm>
            <a:off x="8365254" y="4657725"/>
            <a:ext cx="228139" cy="86175"/>
          </a:xfrm>
          <a:prstGeom prst="trapezoid">
            <a:avLst>
              <a:gd name="adj" fmla="val 13947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175446FE-57B4-E664-AD4E-313BD38F9240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8051006" y="4151046"/>
            <a:ext cx="852469" cy="90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0" r:id="rId2"/>
    <p:sldLayoutId id="2147483658" r:id="rId3"/>
    <p:sldLayoutId id="2147483652" r:id="rId4"/>
    <p:sldLayoutId id="2147483654" r:id="rId5"/>
    <p:sldLayoutId id="2147483655" r:id="rId6"/>
    <p:sldLayoutId id="2147483659" r:id="rId7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0" kern="1200">
          <a:solidFill>
            <a:srgbClr val="3B475E"/>
          </a:solidFill>
          <a:latin typeface="Sarabun" panose="00000500000000000000" pitchFamily="2" charset="-34"/>
          <a:ea typeface="+mj-ea"/>
          <a:cs typeface="Calibri" panose="020F0502020204030204" pitchFamily="34" charset="0"/>
        </a:defRPr>
      </a:lvl1pPr>
    </p:titleStyle>
    <p:bodyStyle>
      <a:lvl1pPr marL="458788" indent="-4587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8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1pPr>
      <a:lvl2pPr marL="858838" indent="-40163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lang="en-US" sz="1600" kern="1200" dirty="0" smtClean="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2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github.com/repos/plusdottimes/test-repo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google+maps+api" TargetMode="External"/><Relationship Id="rId2" Type="http://schemas.openxmlformats.org/officeDocument/2006/relationships/hyperlink" Target="https://www.google.com/search?q=github+api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mapsplatform.google.com/pricing/" TargetMode="External"/><Relationship Id="rId4" Type="http://schemas.openxmlformats.org/officeDocument/2006/relationships/hyperlink" Target="https://docs.github.com/en/rest/overview/authenticating-to-the-rest-api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phavantage.co/query?function=INTRADAY&amp;symbol=IBM&amp;interval=5min" TargetMode="Externa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ithub.com/en/rest/repos/repos?apiVersion=2022-11-28#create-a-repository-for-the-authenticated-user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22335/" TargetMode="External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ABD4-C518-4141-BEFE-F3FDCBE13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Sarabun"/>
                <a:cs typeface="Calibri"/>
              </a:rPr>
              <a:t>Web Services Workshop</a:t>
            </a:r>
            <a:br>
              <a:rPr lang="en-GB" dirty="0">
                <a:latin typeface="Sarabun"/>
                <a:cs typeface="Calibri"/>
              </a:rPr>
            </a:br>
            <a:r>
              <a:rPr lang="en-GB" sz="1800" dirty="0">
                <a:latin typeface="Sarabun"/>
                <a:cs typeface="Calibri"/>
              </a:rPr>
              <a:t>15 October 2023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D985C-C2CE-4956-A0F3-397B5A0D26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1800" dirty="0">
                <a:latin typeface="Sarabun"/>
                <a:cs typeface="Sarabun"/>
              </a:rPr>
              <a:t>Brian Becker, Rich Park, Josh David</a:t>
            </a:r>
            <a:endParaRPr lang="en-GB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740D1-6116-46CC-8E22-DF7E1B66A40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28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482D07-242D-A07F-BB9A-DC3D0B5B8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"One time" </a:t>
            </a:r>
            <a:r>
              <a:rPr lang="en-US" dirty="0" err="1">
                <a:latin typeface="APL385 Unicode" panose="020B0709000202000203" pitchFamily="49" charset="0"/>
              </a:rPr>
              <a:t>HttpCommand</a:t>
            </a:r>
            <a:r>
              <a:rPr lang="en-US" dirty="0"/>
              <a:t> functions (</a:t>
            </a:r>
            <a:r>
              <a:rPr lang="en-US" dirty="0">
                <a:latin typeface="APL385 Unicode" panose="020B0709000202000203" pitchFamily="49" charset="0"/>
              </a:rPr>
              <a:t>Get</a:t>
            </a:r>
            <a:r>
              <a:rPr lang="en-US" dirty="0"/>
              <a:t>, </a:t>
            </a:r>
            <a:r>
              <a:rPr lang="en-US" dirty="0">
                <a:latin typeface="APL385 Unicode" panose="020B0709000202000203" pitchFamily="49" charset="0"/>
              </a:rPr>
              <a:t>GetJSON</a:t>
            </a:r>
            <a:r>
              <a:rPr lang="en-US" dirty="0"/>
              <a:t>, and </a:t>
            </a:r>
            <a:r>
              <a:rPr lang="en-US" dirty="0">
                <a:latin typeface="APL385 Unicode" panose="020B0709000202000203" pitchFamily="49" charset="0"/>
              </a:rPr>
              <a:t>Do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create, configure and run a local </a:t>
            </a:r>
            <a:r>
              <a:rPr lang="en-US" dirty="0" err="1">
                <a:latin typeface="APL385 Unicode" panose="020B0709000202000203" pitchFamily="49" charset="0"/>
              </a:rPr>
              <a:t>HttpCommand</a:t>
            </a:r>
            <a:r>
              <a:rPr lang="en-US" dirty="0"/>
              <a:t> instance.</a:t>
            </a:r>
            <a:br>
              <a:rPr lang="en-US" dirty="0"/>
            </a:br>
            <a:r>
              <a:rPr lang="en-US" dirty="0"/>
              <a:t>They send the request and return the response namespace.</a:t>
            </a:r>
            <a:br>
              <a:rPr lang="en-US" dirty="0"/>
            </a:br>
            <a:r>
              <a:rPr lang="en-US" dirty="0"/>
              <a:t>The instance, being local to the function, disappears when the function exits.</a:t>
            </a:r>
          </a:p>
          <a:p>
            <a:pPr lvl="1"/>
            <a:r>
              <a:rPr lang="en-US" dirty="0"/>
              <a:t>No information is carried over from one invocation to the next</a:t>
            </a:r>
          </a:p>
          <a:p>
            <a:pPr marL="57150" indent="0">
              <a:buNone/>
            </a:pPr>
            <a:r>
              <a:rPr lang="en-US" dirty="0"/>
              <a:t>When you create an </a:t>
            </a:r>
            <a:r>
              <a:rPr lang="en-US" dirty="0" err="1">
                <a:latin typeface="APL385 Unicode" panose="020B0709000202000203" pitchFamily="49" charset="0"/>
              </a:rPr>
              <a:t>HttpCommand</a:t>
            </a:r>
            <a:r>
              <a:rPr lang="en-US" dirty="0"/>
              <a:t> instance using </a:t>
            </a:r>
            <a:r>
              <a:rPr lang="en-US" dirty="0" err="1">
                <a:latin typeface="APL385 Unicode" panose="020B0709000202000203" pitchFamily="49" charset="0"/>
              </a:rPr>
              <a:t>HttpCommand.New</a:t>
            </a:r>
            <a:r>
              <a:rPr lang="en-US" dirty="0"/>
              <a:t>:</a:t>
            </a:r>
          </a:p>
          <a:p>
            <a:pPr marL="742950" lvl="1" indent="-285750"/>
            <a:r>
              <a:rPr lang="en-US" dirty="0"/>
              <a:t>request setting that you set persist in the instance - you don't need to respecify them each time</a:t>
            </a:r>
          </a:p>
          <a:p>
            <a:pPr marL="742950" lvl="1" indent="-285750"/>
            <a:r>
              <a:rPr lang="en-US" dirty="0"/>
              <a:t>HTTP cookies that are returned by the server are preserved and sent on subsequent requests </a:t>
            </a:r>
          </a:p>
          <a:p>
            <a:pPr marL="742950" lvl="1" indent="-285750"/>
            <a:r>
              <a:rPr lang="en-US" dirty="0"/>
              <a:t>the connection to the server remains open unless it's closed by the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BFDDD-EDA6-1F82-11AC-AAAE69202A4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D91936-B6D3-6ADB-2C5B-119D98891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"One time" vs "Create an Instance"</a:t>
            </a:r>
          </a:p>
        </p:txBody>
      </p:sp>
    </p:spTree>
    <p:extLst>
      <p:ext uri="{BB962C8B-B14F-4D97-AF65-F5344CB8AC3E}">
        <p14:creationId xmlns:p14="http://schemas.microsoft.com/office/powerpoint/2010/main" val="236965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E2A692-2633-ECFF-2A40-71DE3F8C0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>
                <a:latin typeface="+mn-lt"/>
              </a:rPr>
              <a:t>Create a new "POST" HTTP request to create a GitHub repository</a:t>
            </a:r>
            <a:br>
              <a:rPr lang="en-US" sz="1600" dirty="0">
                <a:latin typeface="+mn-lt"/>
              </a:rPr>
            </a:b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req←HttpCommand.New</a:t>
            </a:r>
            <a:r>
              <a:rPr lang="en-US" sz="1400" dirty="0">
                <a:latin typeface="APL385 Unicode" panose="020B0709000202000203" pitchFamily="49" charset="0"/>
              </a:rPr>
              <a:t> 'post' 'https://api.github.com/user/repos'</a:t>
            </a:r>
          </a:p>
          <a:p>
            <a:r>
              <a:rPr lang="en-US" sz="1600" dirty="0">
                <a:latin typeface="+mn-lt"/>
              </a:rPr>
              <a:t>Set the authentication for the request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     req.(</a:t>
            </a:r>
            <a:r>
              <a:rPr lang="en-US" sz="1400" dirty="0" err="1">
                <a:latin typeface="APL385 Unicode" panose="020B0709000202000203" pitchFamily="49" charset="0"/>
              </a:rPr>
              <a:t>AuthType</a:t>
            </a:r>
            <a:r>
              <a:rPr lang="en-US" sz="1400" dirty="0">
                <a:latin typeface="APL385 Unicode" panose="020B0709000202000203" pitchFamily="49" charset="0"/>
              </a:rPr>
              <a:t> Auth)←'bearer' </a:t>
            </a:r>
            <a:r>
              <a:rPr lang="en-US" sz="1400" dirty="0" err="1">
                <a:latin typeface="APL385 Unicode" panose="020B0709000202000203" pitchFamily="49" charset="0"/>
              </a:rPr>
              <a:t>GitHubAPIToken</a:t>
            </a:r>
            <a:endParaRPr lang="en-US" sz="1400" dirty="0">
              <a:latin typeface="APL385 Unicode" panose="020B0709000202000203" pitchFamily="49" charset="0"/>
            </a:endParaRPr>
          </a:p>
          <a:p>
            <a:r>
              <a:rPr lang="en-US" sz="1600" dirty="0">
                <a:latin typeface="+mn-lt"/>
              </a:rPr>
              <a:t>Create parameters for the request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req.Params</a:t>
            </a:r>
            <a:r>
              <a:rPr lang="en-US" sz="1400" dirty="0">
                <a:latin typeface="APL385 Unicode" panose="020B0709000202000203" pitchFamily="49" charset="0"/>
              </a:rPr>
              <a:t>←⎕NS ''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req.Params</a:t>
            </a:r>
            <a:r>
              <a:rPr lang="en-US" sz="1400" dirty="0">
                <a:latin typeface="APL385 Unicode" panose="020B0709000202000203" pitchFamily="49" charset="0"/>
              </a:rPr>
              <a:t>.(name description)←'test-repo' 'test repository'</a:t>
            </a:r>
            <a:br>
              <a:rPr lang="en-US" sz="1600" dirty="0">
                <a:latin typeface="APL385 Unicode" panose="020B0709000202000203" pitchFamily="49" charset="0"/>
              </a:rPr>
            </a:br>
            <a:endParaRPr lang="en-US" sz="1600" dirty="0">
              <a:latin typeface="APL385 Unicode" panose="020B0709000202000203" pitchFamily="49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7873877-6290-3C57-D7C7-450918061C8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1A4D8E-8AA7-3F1B-FBF5-B002EFDCC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HTTP Request</a:t>
            </a:r>
          </a:p>
        </p:txBody>
      </p:sp>
    </p:spTree>
    <p:extLst>
      <p:ext uri="{BB962C8B-B14F-4D97-AF65-F5344CB8AC3E}">
        <p14:creationId xmlns:p14="http://schemas.microsoft.com/office/powerpoint/2010/main" val="154454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69734D-CD78-F212-187C-9524AB6E95A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Common HTTP Methods:</a:t>
            </a:r>
          </a:p>
          <a:p>
            <a:r>
              <a:rPr lang="en-US" sz="1200" dirty="0"/>
              <a:t>GET – read a resource</a:t>
            </a:r>
          </a:p>
          <a:p>
            <a:r>
              <a:rPr lang="en-US" sz="1200" dirty="0"/>
              <a:t>POST – update a resource</a:t>
            </a:r>
          </a:p>
          <a:p>
            <a:r>
              <a:rPr lang="en-US" sz="1200" dirty="0"/>
              <a:t>PUT – replace a resource</a:t>
            </a:r>
          </a:p>
          <a:p>
            <a:r>
              <a:rPr lang="en-US" sz="1200" dirty="0"/>
              <a:t>DELETE – delete a resource</a:t>
            </a:r>
          </a:p>
          <a:p>
            <a:r>
              <a:rPr lang="en-US" sz="1200" dirty="0"/>
              <a:t>PATCH – update a resource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A86B1B-0762-6839-A656-01C54254A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Method</a:t>
            </a:r>
            <a:r>
              <a:rPr lang="en-US" sz="1600" dirty="0">
                <a:latin typeface="APL385 Unicode" panose="020B0709000202000203" pitchFamily="49" charset="0"/>
              </a:rPr>
              <a:t> </a:t>
            </a:r>
            <a:r>
              <a:rPr lang="en-US" sz="1600" dirty="0">
                <a:highlight>
                  <a:srgbClr val="00FF00"/>
                </a:highlight>
                <a:latin typeface="APL385 Unicode" panose="020B0709000202000203" pitchFamily="49" charset="0"/>
              </a:rPr>
              <a:t>Endpoint</a:t>
            </a:r>
            <a:r>
              <a:rPr lang="en-US" sz="1600" dirty="0">
                <a:latin typeface="APL385 Unicode" panose="020B0709000202000203" pitchFamily="49" charset="0"/>
              </a:rPr>
              <a:t> </a:t>
            </a:r>
            <a:r>
              <a:rPr lang="en-US" sz="16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HttpVersion</a:t>
            </a:r>
            <a:br>
              <a:rPr lang="en-US" sz="1600" dirty="0">
                <a:latin typeface="APL385 Unicode" panose="020B0709000202000203" pitchFamily="49" charset="0"/>
              </a:rPr>
            </a:br>
            <a: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  <a:t>Headers</a:t>
            </a:r>
          </a:p>
          <a:p>
            <a:pPr marL="0" indent="0">
              <a:buNone/>
            </a:pPr>
            <a:r>
              <a:rPr lang="en-US" sz="1600" dirty="0">
                <a:highlight>
                  <a:srgbClr val="ED7F00"/>
                </a:highlight>
                <a:latin typeface="APL385 Unicode" panose="020B0709000202000203" pitchFamily="49" charset="0"/>
              </a:rPr>
              <a:t>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04271-C289-D0F7-62AC-685E7A4F87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FB9A7C-90DF-ED0A-B71F-592B1E5B1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HTTP Request</a:t>
            </a:r>
          </a:p>
        </p:txBody>
      </p:sp>
    </p:spTree>
    <p:extLst>
      <p:ext uri="{BB962C8B-B14F-4D97-AF65-F5344CB8AC3E}">
        <p14:creationId xmlns:p14="http://schemas.microsoft.com/office/powerpoint/2010/main" val="373706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69734D-CD78-F212-187C-9524AB6E95A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723925" y="1264925"/>
            <a:ext cx="2331298" cy="3242039"/>
          </a:xfrm>
        </p:spPr>
        <p:txBody>
          <a:bodyPr>
            <a:normAutofit/>
          </a:bodyPr>
          <a:lstStyle/>
          <a:p>
            <a:r>
              <a:rPr lang="en-US" sz="1400" dirty="0"/>
              <a:t>Common HTTP Methods:</a:t>
            </a:r>
          </a:p>
          <a:p>
            <a:r>
              <a:rPr lang="en-US" sz="1400" dirty="0"/>
              <a:t>GET – read a resource</a:t>
            </a:r>
          </a:p>
          <a:p>
            <a:r>
              <a:rPr lang="en-US" sz="1400" dirty="0"/>
              <a:t>POST – update a resource</a:t>
            </a:r>
          </a:p>
          <a:p>
            <a:r>
              <a:rPr lang="en-US" sz="1400" dirty="0"/>
              <a:t>PUT – replace a resource</a:t>
            </a:r>
          </a:p>
          <a:p>
            <a:r>
              <a:rPr lang="en-US" sz="1400" dirty="0"/>
              <a:t>DELETE – delete a resource</a:t>
            </a:r>
          </a:p>
          <a:p>
            <a:r>
              <a:rPr lang="en-US" sz="1400" dirty="0"/>
              <a:t>PATCH – update a resource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A86B1B-0762-6839-A656-01C54254A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219316" cy="32420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Method</a:t>
            </a:r>
            <a:r>
              <a:rPr lang="en-US" sz="1600" dirty="0">
                <a:latin typeface="APL385 Unicode" panose="020B0709000202000203" pitchFamily="49" charset="0"/>
              </a:rPr>
              <a:t> </a:t>
            </a:r>
            <a:r>
              <a:rPr lang="en-US" sz="1600" dirty="0">
                <a:highlight>
                  <a:srgbClr val="00FF00"/>
                </a:highlight>
                <a:latin typeface="APL385 Unicode" panose="020B0709000202000203" pitchFamily="49" charset="0"/>
              </a:rPr>
              <a:t>Endpoint</a:t>
            </a:r>
            <a:r>
              <a:rPr lang="en-US" sz="1600" dirty="0">
                <a:latin typeface="APL385 Unicode" panose="020B0709000202000203" pitchFamily="49" charset="0"/>
              </a:rPr>
              <a:t> </a:t>
            </a:r>
            <a:r>
              <a:rPr lang="en-US" sz="16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HttpVersion</a:t>
            </a:r>
            <a:br>
              <a:rPr lang="en-US" sz="1600" dirty="0">
                <a:latin typeface="APL385 Unicode" panose="020B0709000202000203" pitchFamily="49" charset="0"/>
              </a:rPr>
            </a:br>
            <a: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  <a:t>Headers</a:t>
            </a:r>
          </a:p>
          <a:p>
            <a:pPr marL="0" indent="0">
              <a:buNone/>
            </a:pPr>
            <a:r>
              <a:rPr lang="en-US" sz="1600" dirty="0">
                <a:highlight>
                  <a:srgbClr val="ED7F00"/>
                </a:highlight>
                <a:latin typeface="APL385 Unicode" panose="020B0709000202000203" pitchFamily="49" charset="0"/>
              </a:rPr>
              <a:t>Body</a:t>
            </a:r>
          </a:p>
          <a:p>
            <a:pPr marL="0" indent="0">
              <a:buNone/>
            </a:pPr>
            <a:r>
              <a:rPr lang="en-US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POST</a:t>
            </a:r>
            <a:r>
              <a:rPr lang="en-US" sz="1600" dirty="0">
                <a:latin typeface="APL385 Unicode" panose="020B0709000202000203" pitchFamily="49" charset="0"/>
              </a:rPr>
              <a:t> </a:t>
            </a:r>
            <a:r>
              <a:rPr lang="en-US" sz="1600" dirty="0">
                <a:highlight>
                  <a:srgbClr val="00FF00"/>
                </a:highlight>
                <a:latin typeface="APL385 Unicode" panose="020B0709000202000203" pitchFamily="49" charset="0"/>
              </a:rPr>
              <a:t>/user/repos</a:t>
            </a:r>
            <a:r>
              <a:rPr lang="en-US" sz="1600" dirty="0">
                <a:latin typeface="APL385 Unicode" panose="020B0709000202000203" pitchFamily="49" charset="0"/>
              </a:rPr>
              <a:t> </a:t>
            </a:r>
            <a:r>
              <a:rPr lang="en-US" sz="1600" dirty="0">
                <a:highlight>
                  <a:srgbClr val="00FFFF"/>
                </a:highlight>
                <a:latin typeface="APL385 Unicode" panose="020B0709000202000203" pitchFamily="49" charset="0"/>
              </a:rPr>
              <a:t>HTTP/1.1</a:t>
            </a:r>
            <a:br>
              <a:rPr lang="en-US" sz="1600" dirty="0">
                <a:latin typeface="APL385 Unicode" panose="020B0709000202000203" pitchFamily="49" charset="0"/>
              </a:rPr>
            </a:br>
            <a: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  <a:t>Host: api.github.com</a:t>
            </a:r>
            <a:b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</a:br>
            <a: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  <a:t>User-Agent: Dyalog-</a:t>
            </a:r>
            <a:r>
              <a:rPr lang="en-US" sz="1600" dirty="0" err="1">
                <a:highlight>
                  <a:srgbClr val="C0C0C0"/>
                </a:highlight>
                <a:latin typeface="APL385 Unicode" panose="020B0709000202000203" pitchFamily="49" charset="0"/>
              </a:rPr>
              <a:t>HttpCommand</a:t>
            </a:r>
            <a: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  <a:t>/5.4.0</a:t>
            </a:r>
            <a:b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</a:br>
            <a: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  <a:t>Accept: */*</a:t>
            </a:r>
            <a:b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</a:br>
            <a: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  <a:t>Accept-Encoding: </a:t>
            </a:r>
            <a:r>
              <a:rPr lang="en-US" sz="1600" dirty="0" err="1">
                <a:highlight>
                  <a:srgbClr val="C0C0C0"/>
                </a:highlight>
                <a:latin typeface="APL385 Unicode" panose="020B0709000202000203" pitchFamily="49" charset="0"/>
              </a:rPr>
              <a:t>gzip</a:t>
            </a:r>
            <a: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  <a:t>, deflate</a:t>
            </a:r>
            <a:b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</a:br>
            <a: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  <a:t>Authorization: Bearer [--Your Token--]</a:t>
            </a:r>
            <a:b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</a:br>
            <a: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  <a:t>Content-Type: application/</a:t>
            </a:r>
            <a:r>
              <a:rPr lang="en-US" sz="1600" dirty="0" err="1">
                <a:highlight>
                  <a:srgbClr val="C0C0C0"/>
                </a:highlight>
                <a:latin typeface="APL385 Unicode" panose="020B0709000202000203" pitchFamily="49" charset="0"/>
              </a:rPr>
              <a:t>json;charset</a:t>
            </a:r>
            <a: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  <a:t>=utf-8</a:t>
            </a:r>
            <a:b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</a:br>
            <a:r>
              <a:rPr lang="en-US" sz="1600" dirty="0">
                <a:highlight>
                  <a:srgbClr val="C0C0C0"/>
                </a:highlight>
                <a:latin typeface="APL385 Unicode" panose="020B0709000202000203" pitchFamily="49" charset="0"/>
              </a:rPr>
              <a:t>Content-Length: 52</a:t>
            </a:r>
          </a:p>
          <a:p>
            <a:pPr marL="0" indent="0">
              <a:buNone/>
            </a:pPr>
            <a:r>
              <a:rPr lang="en-US" sz="1600" dirty="0">
                <a:highlight>
                  <a:srgbClr val="ED7F00"/>
                </a:highlight>
                <a:latin typeface="APL385 Unicode" panose="020B0709000202000203" pitchFamily="49" charset="0"/>
              </a:rPr>
              <a:t>{"</a:t>
            </a:r>
            <a:r>
              <a:rPr lang="en-US" sz="1600" dirty="0" err="1">
                <a:highlight>
                  <a:srgbClr val="ED7F00"/>
                </a:highlight>
                <a:latin typeface="APL385 Unicode" panose="020B0709000202000203" pitchFamily="49" charset="0"/>
              </a:rPr>
              <a:t>description":"test</a:t>
            </a:r>
            <a:r>
              <a:rPr lang="en-US" sz="1600" dirty="0">
                <a:highlight>
                  <a:srgbClr val="ED7F00"/>
                </a:highlight>
                <a:latin typeface="APL385 Unicode" panose="020B0709000202000203" pitchFamily="49" charset="0"/>
              </a:rPr>
              <a:t> </a:t>
            </a:r>
            <a:r>
              <a:rPr lang="en-US" sz="1600" dirty="0" err="1">
                <a:highlight>
                  <a:srgbClr val="ED7F00"/>
                </a:highlight>
                <a:latin typeface="APL385 Unicode" panose="020B0709000202000203" pitchFamily="49" charset="0"/>
              </a:rPr>
              <a:t>repository","name":"test-repo</a:t>
            </a:r>
            <a:r>
              <a:rPr lang="en-US" sz="1600" dirty="0">
                <a:highlight>
                  <a:srgbClr val="ED7F00"/>
                </a:highlight>
                <a:latin typeface="APL385 Unicode" panose="020B0709000202000203" pitchFamily="49" charset="0"/>
              </a:rPr>
              <a:t>"}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04271-C289-D0F7-62AC-685E7A4F87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FB9A7C-90DF-ED0A-B71F-592B1E5B1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HTTP Request</a:t>
            </a:r>
          </a:p>
        </p:txBody>
      </p:sp>
    </p:spTree>
    <p:extLst>
      <p:ext uri="{BB962C8B-B14F-4D97-AF65-F5344CB8AC3E}">
        <p14:creationId xmlns:p14="http://schemas.microsoft.com/office/powerpoint/2010/main" val="4214796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A86B1B-0762-6839-A656-01C54254A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 err="1">
                <a:highlight>
                  <a:srgbClr val="FFFF00"/>
                </a:highlight>
                <a:latin typeface="APL385 Unicode" panose="020B0709000202000203" pitchFamily="49" charset="0"/>
              </a:rPr>
              <a:t>HttpVersion</a:t>
            </a:r>
            <a:r>
              <a:rPr lang="en-US" sz="1500" dirty="0">
                <a:latin typeface="APL385 Unicode" panose="020B0709000202000203" pitchFamily="49" charset="0"/>
              </a:rPr>
              <a:t> </a:t>
            </a:r>
            <a:r>
              <a:rPr lang="en-US" sz="1500" dirty="0" err="1">
                <a:highlight>
                  <a:srgbClr val="00FF00"/>
                </a:highlight>
                <a:latin typeface="APL385 Unicode" panose="020B0709000202000203" pitchFamily="49" charset="0"/>
              </a:rPr>
              <a:t>HttpStatus</a:t>
            </a:r>
            <a:r>
              <a:rPr lang="en-US" sz="1500" dirty="0">
                <a:latin typeface="APL385 Unicode" panose="020B0709000202000203" pitchFamily="49" charset="0"/>
              </a:rPr>
              <a:t> </a:t>
            </a:r>
            <a:r>
              <a:rPr lang="en-US" sz="15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HttpMessage</a:t>
            </a:r>
            <a:br>
              <a:rPr lang="en-US" sz="1500" dirty="0">
                <a:latin typeface="APL385 Unicode" panose="020B0709000202000203" pitchFamily="49" charset="0"/>
              </a:rPr>
            </a:br>
            <a:r>
              <a:rPr lang="en-US" sz="1500" dirty="0">
                <a:highlight>
                  <a:srgbClr val="C0C0C0"/>
                </a:highlight>
                <a:latin typeface="APL385 Unicode" panose="020B0709000202000203" pitchFamily="49" charset="0"/>
              </a:rPr>
              <a:t>Headers</a:t>
            </a:r>
          </a:p>
          <a:p>
            <a:pPr marL="0" indent="0">
              <a:buNone/>
            </a:pPr>
            <a:r>
              <a:rPr lang="en-US" sz="1500" dirty="0">
                <a:highlight>
                  <a:srgbClr val="ED7F00"/>
                </a:highlight>
                <a:latin typeface="APL385 Unicode" panose="020B0709000202000203" pitchFamily="49" charset="0"/>
              </a:rPr>
              <a:t>Body</a:t>
            </a:r>
          </a:p>
          <a:p>
            <a:pPr marL="0" indent="0">
              <a:buNone/>
            </a:pPr>
            <a:br>
              <a:rPr lang="en-US" sz="1500" dirty="0">
                <a:highlight>
                  <a:srgbClr val="ED7F00"/>
                </a:highlight>
                <a:latin typeface="APL385 Unicode" panose="020B0709000202000203" pitchFamily="49" charset="0"/>
              </a:rPr>
            </a:br>
            <a:endParaRPr lang="en-US" sz="1500" dirty="0">
              <a:highlight>
                <a:srgbClr val="ED7F00"/>
              </a:highlight>
              <a:latin typeface="APL385 Unicode" panose="020B0709000202000203" pitchFamily="49" charset="0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CAB6C3A-EA53-E727-B4DE-4CCA4218082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FB9A7C-90DF-ED0A-B71F-592B1E5B1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HTTP Response</a:t>
            </a:r>
          </a:p>
        </p:txBody>
      </p:sp>
    </p:spTree>
    <p:extLst>
      <p:ext uri="{BB962C8B-B14F-4D97-AF65-F5344CB8AC3E}">
        <p14:creationId xmlns:p14="http://schemas.microsoft.com/office/powerpoint/2010/main" val="2121274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A86B1B-0762-6839-A656-01C54254A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500" dirty="0" err="1">
                <a:highlight>
                  <a:srgbClr val="FFFF00"/>
                </a:highlight>
                <a:latin typeface="APL385 Unicode" panose="020B0709000202000203" pitchFamily="49" charset="0"/>
              </a:rPr>
              <a:t>HttpVersion</a:t>
            </a:r>
            <a:r>
              <a:rPr lang="en-US" sz="1500" dirty="0">
                <a:latin typeface="APL385 Unicode" panose="020B0709000202000203" pitchFamily="49" charset="0"/>
              </a:rPr>
              <a:t> </a:t>
            </a:r>
            <a:r>
              <a:rPr lang="en-US" sz="1500" dirty="0" err="1">
                <a:highlight>
                  <a:srgbClr val="00FF00"/>
                </a:highlight>
                <a:latin typeface="APL385 Unicode" panose="020B0709000202000203" pitchFamily="49" charset="0"/>
              </a:rPr>
              <a:t>HttpStatus</a:t>
            </a:r>
            <a:r>
              <a:rPr lang="en-US" sz="1500" dirty="0">
                <a:latin typeface="APL385 Unicode" panose="020B0709000202000203" pitchFamily="49" charset="0"/>
              </a:rPr>
              <a:t> </a:t>
            </a:r>
            <a:r>
              <a:rPr lang="en-US" sz="15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HttpMessage</a:t>
            </a:r>
            <a:br>
              <a:rPr lang="en-US" sz="1500" dirty="0">
                <a:latin typeface="APL385 Unicode" panose="020B0709000202000203" pitchFamily="49" charset="0"/>
              </a:rPr>
            </a:br>
            <a:r>
              <a:rPr lang="en-US" sz="1500" dirty="0">
                <a:highlight>
                  <a:srgbClr val="C0C0C0"/>
                </a:highlight>
                <a:latin typeface="APL385 Unicode" panose="020B0709000202000203" pitchFamily="49" charset="0"/>
              </a:rPr>
              <a:t>Headers</a:t>
            </a:r>
          </a:p>
          <a:p>
            <a:pPr marL="0" indent="0">
              <a:buNone/>
            </a:pPr>
            <a:r>
              <a:rPr lang="en-US" sz="1500" dirty="0">
                <a:highlight>
                  <a:srgbClr val="ED7F00"/>
                </a:highlight>
                <a:latin typeface="APL385 Unicode" panose="020B0709000202000203" pitchFamily="49" charset="0"/>
              </a:rPr>
              <a:t>Body</a:t>
            </a:r>
          </a:p>
          <a:p>
            <a:pPr marL="0" indent="0">
              <a:buNone/>
            </a:pPr>
            <a:r>
              <a:rPr lang="en-US" sz="1500" dirty="0">
                <a:highlight>
                  <a:srgbClr val="FFFF00"/>
                </a:highlight>
                <a:latin typeface="APL385 Unicode" panose="020B0709000202000203" pitchFamily="49" charset="0"/>
              </a:rPr>
              <a:t>HTTP/1.1</a:t>
            </a:r>
            <a:r>
              <a:rPr lang="en-US" sz="1500" dirty="0">
                <a:latin typeface="APL385 Unicode" panose="020B0709000202000203" pitchFamily="49" charset="0"/>
              </a:rPr>
              <a:t> </a:t>
            </a:r>
            <a:r>
              <a:rPr lang="en-US" sz="1500" dirty="0">
                <a:highlight>
                  <a:srgbClr val="00FF00"/>
                </a:highlight>
                <a:latin typeface="APL385 Unicode" panose="020B0709000202000203" pitchFamily="49" charset="0"/>
              </a:rPr>
              <a:t>201</a:t>
            </a:r>
            <a:r>
              <a:rPr lang="en-US" sz="1500" dirty="0">
                <a:latin typeface="APL385 Unicode" panose="020B0709000202000203" pitchFamily="49" charset="0"/>
              </a:rPr>
              <a:t> </a:t>
            </a:r>
            <a:r>
              <a:rPr lang="en-US" sz="1500" dirty="0">
                <a:highlight>
                  <a:srgbClr val="00FFFF"/>
                </a:highlight>
                <a:latin typeface="APL385 Unicode" panose="020B0709000202000203" pitchFamily="49" charset="0"/>
              </a:rPr>
              <a:t>Created</a:t>
            </a:r>
            <a:br>
              <a:rPr lang="en-US" sz="1500" dirty="0">
                <a:highlight>
                  <a:srgbClr val="00FFFF"/>
                </a:highlight>
                <a:latin typeface="APL385 Unicode" panose="020B0709000202000203" pitchFamily="49" charset="0"/>
              </a:rPr>
            </a:br>
            <a:r>
              <a:rPr lang="en-US" sz="1500" dirty="0">
                <a:highlight>
                  <a:srgbClr val="C0C0C0"/>
                </a:highlight>
                <a:latin typeface="APL385 Unicode" panose="020B0709000202000203" pitchFamily="49" charset="0"/>
              </a:rPr>
              <a:t>Server: GitHub.com</a:t>
            </a:r>
            <a:br>
              <a:rPr lang="en-US" sz="1500" dirty="0">
                <a:highlight>
                  <a:srgbClr val="C0C0C0"/>
                </a:highlight>
                <a:latin typeface="APL385 Unicode" panose="020B0709000202000203" pitchFamily="49" charset="0"/>
              </a:rPr>
            </a:br>
            <a:r>
              <a:rPr lang="en-US" sz="1500" dirty="0">
                <a:highlight>
                  <a:srgbClr val="C0C0C0"/>
                </a:highlight>
                <a:latin typeface="APL385 Unicode" panose="020B0709000202000203" pitchFamily="49" charset="0"/>
              </a:rPr>
              <a:t>Date: Fri, 08 Sep 2023 18:36:10 GMT</a:t>
            </a:r>
            <a:br>
              <a:rPr lang="en-US" sz="1500" dirty="0">
                <a:highlight>
                  <a:srgbClr val="C0C0C0"/>
                </a:highlight>
                <a:latin typeface="APL385 Unicode" panose="020B0709000202000203" pitchFamily="49" charset="0"/>
              </a:rPr>
            </a:br>
            <a:r>
              <a:rPr lang="en-US" sz="1500" dirty="0">
                <a:highlight>
                  <a:srgbClr val="C0C0C0"/>
                </a:highlight>
                <a:latin typeface="APL385 Unicode" panose="020B0709000202000203" pitchFamily="49" charset="0"/>
              </a:rPr>
              <a:t>Content-Type: application/</a:t>
            </a:r>
            <a:r>
              <a:rPr lang="en-US" sz="1500" dirty="0" err="1">
                <a:highlight>
                  <a:srgbClr val="C0C0C0"/>
                </a:highlight>
                <a:latin typeface="APL385 Unicode" panose="020B0709000202000203" pitchFamily="49" charset="0"/>
              </a:rPr>
              <a:t>json</a:t>
            </a:r>
            <a:r>
              <a:rPr lang="en-US" sz="1500" dirty="0">
                <a:highlight>
                  <a:srgbClr val="C0C0C0"/>
                </a:highlight>
                <a:latin typeface="APL385 Unicode" panose="020B0709000202000203" pitchFamily="49" charset="0"/>
              </a:rPr>
              <a:t>; charset=utf-8</a:t>
            </a:r>
            <a:br>
              <a:rPr lang="en-US" sz="1500" dirty="0">
                <a:highlight>
                  <a:srgbClr val="C0C0C0"/>
                </a:highlight>
                <a:latin typeface="APL385 Unicode" panose="020B0709000202000203" pitchFamily="49" charset="0"/>
              </a:rPr>
            </a:br>
            <a:r>
              <a:rPr lang="en-US" sz="1500" dirty="0">
                <a:highlight>
                  <a:srgbClr val="C0C0C0"/>
                </a:highlight>
                <a:latin typeface="APL385 Unicode" panose="020B0709000202000203" pitchFamily="49" charset="0"/>
              </a:rPr>
              <a:t>Content-Length: 5562</a:t>
            </a:r>
            <a:br>
              <a:rPr lang="en-US" sz="1500" dirty="0">
                <a:highlight>
                  <a:srgbClr val="C0C0C0"/>
                </a:highlight>
                <a:latin typeface="APL385 Unicode" panose="020B0709000202000203" pitchFamily="49" charset="0"/>
              </a:rPr>
            </a:br>
            <a:r>
              <a:rPr lang="en-US" sz="1500" dirty="0">
                <a:highlight>
                  <a:srgbClr val="C0C0C0"/>
                </a:highlight>
                <a:latin typeface="APL385 Unicode" panose="020B0709000202000203" pitchFamily="49" charset="0"/>
              </a:rPr>
              <a:t>Location: </a:t>
            </a:r>
            <a:r>
              <a:rPr lang="en-US" sz="1500" dirty="0">
                <a:highlight>
                  <a:srgbClr val="C0C0C0"/>
                </a:highlight>
                <a:latin typeface="APL385 Unicode" panose="020B0709000202000203" pitchFamily="49" charset="0"/>
                <a:hlinkClick r:id="rId2"/>
              </a:rPr>
              <a:t>https://api.github.com/repos/plusdottimes/test-repo</a:t>
            </a:r>
            <a:br>
              <a:rPr lang="en-US" sz="1500" dirty="0">
                <a:highlight>
                  <a:srgbClr val="C0C0C0"/>
                </a:highlight>
                <a:latin typeface="APL385 Unicode" panose="020B0709000202000203" pitchFamily="49" charset="0"/>
              </a:rPr>
            </a:br>
            <a:endParaRPr lang="en-US" sz="1500" dirty="0">
              <a:highlight>
                <a:srgbClr val="C0C0C0"/>
              </a:highlight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500" dirty="0">
                <a:highlight>
                  <a:srgbClr val="ED7F00"/>
                </a:highlight>
                <a:latin typeface="APL385 Unicode" panose="020B0709000202000203" pitchFamily="49" charset="0"/>
              </a:rPr>
              <a:t>{"id":689076423,"node_id":"R_kgDOKRJ4xw","name":"test-repo","full_name":"plusdottimes/test-repo" ...</a:t>
            </a:r>
            <a:br>
              <a:rPr lang="en-US" sz="1500" dirty="0">
                <a:highlight>
                  <a:srgbClr val="ED7F00"/>
                </a:highlight>
                <a:latin typeface="APL385 Unicode" panose="020B0709000202000203" pitchFamily="49" charset="0"/>
              </a:rPr>
            </a:br>
            <a:endParaRPr lang="en-US" sz="1500" dirty="0">
              <a:highlight>
                <a:srgbClr val="ED7F00"/>
              </a:highlight>
              <a:latin typeface="APL385 Unicode" panose="020B0709000202000203" pitchFamily="49" charset="0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CAB6C3A-EA53-E727-B4DE-4CCA4218082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FB9A7C-90DF-ED0A-B71F-592B1E5B1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HTTP Response</a:t>
            </a:r>
          </a:p>
        </p:txBody>
      </p:sp>
    </p:spTree>
    <p:extLst>
      <p:ext uri="{BB962C8B-B14F-4D97-AF65-F5344CB8AC3E}">
        <p14:creationId xmlns:p14="http://schemas.microsoft.com/office/powerpoint/2010/main" val="7656690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Word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77A82-0EAC-7164-C6C3-6B35F330186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51E8A6-86AB-C7DB-2DE1-9763695CF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latin typeface="APL385 Unicode" panose="020B0709000202000203" pitchFamily="49" charset="0"/>
              </a:rPr>
              <a:t>HttpCommand</a:t>
            </a:r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5" name="1. Create an instance">
            <a:extLst>
              <a:ext uri="{FF2B5EF4-FFF2-40B4-BE49-F238E27FC236}">
                <a16:creationId xmlns:a16="http://schemas.microsoft.com/office/drawing/2014/main" id="{CBD04F50-573D-C331-AB15-1B7FCB6A89D4}"/>
              </a:ext>
            </a:extLst>
          </p:cNvPr>
          <p:cNvSpPr txBox="1">
            <a:spLocks/>
          </p:cNvSpPr>
          <p:nvPr/>
        </p:nvSpPr>
        <p:spPr>
          <a:xfrm>
            <a:off x="323527" y="980668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1.  Create an instance</a:t>
            </a:r>
          </a:p>
        </p:txBody>
      </p:sp>
      <p:sp>
        <p:nvSpPr>
          <p:cNvPr id="7" name="2. Configure your request">
            <a:extLst>
              <a:ext uri="{FF2B5EF4-FFF2-40B4-BE49-F238E27FC236}">
                <a16:creationId xmlns:a16="http://schemas.microsoft.com/office/drawing/2014/main" id="{33E8BF71-3ADE-37AA-8F9B-0577B56A117B}"/>
              </a:ext>
            </a:extLst>
          </p:cNvPr>
          <p:cNvSpPr txBox="1">
            <a:spLocks/>
          </p:cNvSpPr>
          <p:nvPr/>
        </p:nvSpPr>
        <p:spPr>
          <a:xfrm>
            <a:off x="313695" y="1428036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2.  Configure your request</a:t>
            </a:r>
          </a:p>
        </p:txBody>
      </p:sp>
      <p:sp>
        <p:nvSpPr>
          <p:cNvPr id="8" name="3. Send the request">
            <a:extLst>
              <a:ext uri="{FF2B5EF4-FFF2-40B4-BE49-F238E27FC236}">
                <a16:creationId xmlns:a16="http://schemas.microsoft.com/office/drawing/2014/main" id="{BFE4BEBD-62F4-7902-A434-1A505AC0B9E7}"/>
              </a:ext>
            </a:extLst>
          </p:cNvPr>
          <p:cNvSpPr txBox="1">
            <a:spLocks/>
          </p:cNvSpPr>
          <p:nvPr/>
        </p:nvSpPr>
        <p:spPr>
          <a:xfrm>
            <a:off x="313698" y="187048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3.  Send the request</a:t>
            </a:r>
          </a:p>
        </p:txBody>
      </p:sp>
      <p:sp>
        <p:nvSpPr>
          <p:cNvPr id="9" name="4. Inspect the response">
            <a:extLst>
              <a:ext uri="{FF2B5EF4-FFF2-40B4-BE49-F238E27FC236}">
                <a16:creationId xmlns:a16="http://schemas.microsoft.com/office/drawing/2014/main" id="{838079F1-0D1E-9EA2-D654-64227FB39ED7}"/>
              </a:ext>
            </a:extLst>
          </p:cNvPr>
          <p:cNvSpPr txBox="1">
            <a:spLocks/>
          </p:cNvSpPr>
          <p:nvPr/>
        </p:nvSpPr>
        <p:spPr>
          <a:xfrm>
            <a:off x="313692" y="2312945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4.  Inspect the response</a:t>
            </a:r>
          </a:p>
        </p:txBody>
      </p:sp>
    </p:spTree>
    <p:extLst>
      <p:ext uri="{BB962C8B-B14F-4D97-AF65-F5344CB8AC3E}">
        <p14:creationId xmlns:p14="http://schemas.microsoft.com/office/powerpoint/2010/main" val="256410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4743E-319B-34E4-FCDA-1A2523AA011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A0A9D6C-7072-DBCD-7C18-1091E0BA9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Create an instance</a:t>
            </a:r>
          </a:p>
        </p:txBody>
      </p:sp>
    </p:spTree>
    <p:extLst>
      <p:ext uri="{BB962C8B-B14F-4D97-AF65-F5344CB8AC3E}">
        <p14:creationId xmlns:p14="http://schemas.microsoft.com/office/powerpoint/2010/main" val="35614739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0">
        <p159:morph option="byWord"/>
      </p:transition>
    </mc:Choice>
    <mc:Fallback xmlns="">
      <p:transition spd="slow" advClick="0" advTm="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D1DFDD-D4DC-C8C7-760C-826A4411D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820473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h←HttpCommand.New</a:t>
            </a:r>
            <a:r>
              <a:rPr lang="en-US" sz="1400" dirty="0">
                <a:latin typeface="APL385 Unicode" panose="020B0709000202000203" pitchFamily="49" charset="0"/>
              </a:rPr>
              <a:t> </a:t>
            </a:r>
            <a:r>
              <a:rPr lang="en-US" sz="1400" dirty="0" err="1">
                <a:latin typeface="APL385 Unicode" panose="020B0709000202000203" pitchFamily="49" charset="0"/>
              </a:rPr>
              <a:t>args</a:t>
            </a:r>
            <a:endParaRPr lang="en-US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+mn-lt"/>
              </a:rPr>
              <a:t>The following are all equivalent:</a:t>
            </a:r>
          </a:p>
          <a:p>
            <a:pPr marL="0" indent="0">
              <a:buNone/>
            </a:pPr>
            <a:r>
              <a:rPr lang="en-US" sz="1300" dirty="0">
                <a:latin typeface="APL385 Unicode" panose="020B0709000202000203" pitchFamily="49" charset="0"/>
              </a:rPr>
              <a:t>      </a:t>
            </a:r>
            <a:r>
              <a:rPr lang="en-US" sz="1300" dirty="0" err="1">
                <a:latin typeface="APL385 Unicode" panose="020B0709000202000203" pitchFamily="49" charset="0"/>
              </a:rPr>
              <a:t>req←HttpCommand.New</a:t>
            </a:r>
            <a:r>
              <a:rPr lang="en-US" sz="1300" dirty="0">
                <a:latin typeface="APL385 Unicode" panose="020B0709000202000203" pitchFamily="49" charset="0"/>
              </a:rPr>
              <a:t> 'post' 'bloofo.com' (⍳10) ('content-type' 'application/</a:t>
            </a:r>
            <a:r>
              <a:rPr lang="en-US" sz="1300" dirty="0" err="1">
                <a:latin typeface="APL385 Unicode" panose="020B0709000202000203" pitchFamily="49" charset="0"/>
              </a:rPr>
              <a:t>json</a:t>
            </a:r>
            <a:r>
              <a:rPr lang="en-US" sz="1300" dirty="0">
                <a:latin typeface="APL385 Unicode" panose="020B0709000202000203" pitchFamily="49" charset="0"/>
              </a:rPr>
              <a:t>')</a:t>
            </a:r>
          </a:p>
          <a:p>
            <a:pPr marL="0" indent="0">
              <a:buNone/>
            </a:pPr>
            <a:r>
              <a:rPr lang="en-US" sz="1300" dirty="0">
                <a:latin typeface="APL385 Unicode" panose="020B0709000202000203" pitchFamily="49" charset="0"/>
              </a:rPr>
              <a:t>      </a:t>
            </a:r>
            <a:r>
              <a:rPr lang="en-US" sz="1300" dirty="0" err="1">
                <a:latin typeface="APL385 Unicode" panose="020B0709000202000203" pitchFamily="49" charset="0"/>
              </a:rPr>
              <a:t>req←HttpCommand.New</a:t>
            </a:r>
            <a:r>
              <a:rPr lang="en-US" sz="1300" dirty="0">
                <a:latin typeface="APL385 Unicode" panose="020B0709000202000203" pitchFamily="49" charset="0"/>
              </a:rPr>
              <a:t> ''</a:t>
            </a:r>
            <a:br>
              <a:rPr lang="en-US" sz="1300" dirty="0">
                <a:latin typeface="APL385 Unicode" panose="020B0709000202000203" pitchFamily="49" charset="0"/>
              </a:rPr>
            </a:br>
            <a:r>
              <a:rPr lang="en-US" sz="1300" dirty="0">
                <a:latin typeface="APL385 Unicode" panose="020B0709000202000203" pitchFamily="49" charset="0"/>
              </a:rPr>
              <a:t>      req.(Command URL Params)←'post' 'bloofo.com' (⍳10)</a:t>
            </a:r>
            <a:br>
              <a:rPr lang="en-US" sz="1300" dirty="0">
                <a:latin typeface="APL385 Unicode" panose="020B0709000202000203" pitchFamily="49" charset="0"/>
              </a:rPr>
            </a:br>
            <a:r>
              <a:rPr lang="en-US" sz="1300" dirty="0">
                <a:latin typeface="APL385 Unicode" panose="020B0709000202000203" pitchFamily="49" charset="0"/>
              </a:rPr>
              <a:t>      </a:t>
            </a:r>
            <a:r>
              <a:rPr lang="en-US" sz="1300" dirty="0" err="1">
                <a:latin typeface="APL385 Unicode" panose="020B0709000202000203" pitchFamily="49" charset="0"/>
              </a:rPr>
              <a:t>req.Headers←'content-type</a:t>
            </a:r>
            <a:r>
              <a:rPr lang="en-US" sz="1300" dirty="0">
                <a:latin typeface="APL385 Unicode" panose="020B0709000202000203" pitchFamily="49" charset="0"/>
              </a:rPr>
              <a:t>' 'application/</a:t>
            </a:r>
            <a:r>
              <a:rPr lang="en-US" sz="1300" dirty="0" err="1">
                <a:latin typeface="APL385 Unicode" panose="020B0709000202000203" pitchFamily="49" charset="0"/>
              </a:rPr>
              <a:t>json</a:t>
            </a:r>
            <a:r>
              <a:rPr lang="en-US" sz="1300" dirty="0">
                <a:latin typeface="APL385 Unicode" panose="020B0709000202000203" pitchFamily="49" charset="0"/>
              </a:rPr>
              <a:t>'</a:t>
            </a:r>
            <a:br>
              <a:rPr lang="en-US" sz="1300" dirty="0">
                <a:latin typeface="APL385 Unicode" panose="020B0709000202000203" pitchFamily="49" charset="0"/>
              </a:rPr>
            </a:br>
            <a:br>
              <a:rPr lang="en-US" sz="1300" dirty="0">
                <a:latin typeface="APL385 Unicode" panose="020B0709000202000203" pitchFamily="49" charset="0"/>
              </a:rPr>
            </a:br>
            <a:r>
              <a:rPr lang="en-US" sz="1300" dirty="0">
                <a:latin typeface="APL385 Unicode" panose="020B0709000202000203" pitchFamily="49" charset="0"/>
              </a:rPr>
              <a:t>      ns←⎕NS ''</a:t>
            </a:r>
            <a:br>
              <a:rPr lang="en-US" sz="1300" dirty="0">
                <a:latin typeface="APL385 Unicode" panose="020B0709000202000203" pitchFamily="49" charset="0"/>
              </a:rPr>
            </a:br>
            <a:r>
              <a:rPr lang="en-US" sz="1300" dirty="0">
                <a:latin typeface="APL385 Unicode" panose="020B0709000202000203" pitchFamily="49" charset="0"/>
              </a:rPr>
              <a:t>      ns.(Command URL Params)←'post' 'bloofo.com' (⍳10)</a:t>
            </a:r>
            <a:br>
              <a:rPr lang="en-US" sz="1300" dirty="0">
                <a:latin typeface="APL385 Unicode" panose="020B0709000202000203" pitchFamily="49" charset="0"/>
              </a:rPr>
            </a:br>
            <a:r>
              <a:rPr lang="en-US" sz="1300" dirty="0">
                <a:latin typeface="APL385 Unicode" panose="020B0709000202000203" pitchFamily="49" charset="0"/>
              </a:rPr>
              <a:t>      </a:t>
            </a:r>
            <a:r>
              <a:rPr lang="en-US" sz="1300" dirty="0" err="1">
                <a:latin typeface="APL385 Unicode" panose="020B0709000202000203" pitchFamily="49" charset="0"/>
              </a:rPr>
              <a:t>ns.Headers←'content-type</a:t>
            </a:r>
            <a:r>
              <a:rPr lang="en-US" sz="1300" dirty="0">
                <a:latin typeface="APL385 Unicode" panose="020B0709000202000203" pitchFamily="49" charset="0"/>
              </a:rPr>
              <a:t>' 'application/</a:t>
            </a:r>
            <a:r>
              <a:rPr lang="en-US" sz="1300" dirty="0" err="1">
                <a:latin typeface="APL385 Unicode" panose="020B0709000202000203" pitchFamily="49" charset="0"/>
              </a:rPr>
              <a:t>json</a:t>
            </a:r>
            <a:r>
              <a:rPr lang="en-US" sz="1300" dirty="0">
                <a:latin typeface="APL385 Unicode" panose="020B0709000202000203" pitchFamily="49" charset="0"/>
              </a:rPr>
              <a:t>'</a:t>
            </a:r>
            <a:br>
              <a:rPr lang="en-US" sz="1300" dirty="0">
                <a:latin typeface="APL385 Unicode" panose="020B0709000202000203" pitchFamily="49" charset="0"/>
              </a:rPr>
            </a:br>
            <a:r>
              <a:rPr lang="en-US" sz="1300" dirty="0">
                <a:latin typeface="APL385 Unicode" panose="020B0709000202000203" pitchFamily="49" charset="0"/>
              </a:rPr>
              <a:t>      </a:t>
            </a:r>
            <a:r>
              <a:rPr lang="en-US" sz="1300" dirty="0" err="1">
                <a:latin typeface="APL385 Unicode" panose="020B0709000202000203" pitchFamily="49" charset="0"/>
              </a:rPr>
              <a:t>req←HttpCommand.New</a:t>
            </a:r>
            <a:r>
              <a:rPr lang="en-US" sz="1300" dirty="0">
                <a:latin typeface="APL385 Unicode" panose="020B0709000202000203" pitchFamily="49" charset="0"/>
              </a:rPr>
              <a:t> 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4743E-319B-34E4-FCDA-1A2523AA011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A0A9D6C-7072-DBCD-7C18-1091E0BA9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Create an instance</a:t>
            </a:r>
          </a:p>
        </p:txBody>
      </p:sp>
    </p:spTree>
    <p:extLst>
      <p:ext uri="{BB962C8B-B14F-4D97-AF65-F5344CB8AC3E}">
        <p14:creationId xmlns:p14="http://schemas.microsoft.com/office/powerpoint/2010/main" val="109247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77A82-0EAC-7164-C6C3-6B35F330186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51E8A6-86AB-C7DB-2DE1-9763695CF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latin typeface="APL385 Unicode" panose="020B0709000202000203" pitchFamily="49" charset="0"/>
              </a:rPr>
              <a:t>HttpCommand</a:t>
            </a:r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5" name="1. Create an instance">
            <a:extLst>
              <a:ext uri="{FF2B5EF4-FFF2-40B4-BE49-F238E27FC236}">
                <a16:creationId xmlns:a16="http://schemas.microsoft.com/office/drawing/2014/main" id="{CBD04F50-573D-C331-AB15-1B7FCB6A89D4}"/>
              </a:ext>
            </a:extLst>
          </p:cNvPr>
          <p:cNvSpPr txBox="1">
            <a:spLocks/>
          </p:cNvSpPr>
          <p:nvPr/>
        </p:nvSpPr>
        <p:spPr>
          <a:xfrm>
            <a:off x="323527" y="980668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1. Create an instance</a:t>
            </a:r>
          </a:p>
        </p:txBody>
      </p:sp>
      <p:sp>
        <p:nvSpPr>
          <p:cNvPr id="7" name="2. Configure your request">
            <a:extLst>
              <a:ext uri="{FF2B5EF4-FFF2-40B4-BE49-F238E27FC236}">
                <a16:creationId xmlns:a16="http://schemas.microsoft.com/office/drawing/2014/main" id="{33E8BF71-3ADE-37AA-8F9B-0577B56A117B}"/>
              </a:ext>
            </a:extLst>
          </p:cNvPr>
          <p:cNvSpPr txBox="1">
            <a:spLocks/>
          </p:cNvSpPr>
          <p:nvPr/>
        </p:nvSpPr>
        <p:spPr>
          <a:xfrm>
            <a:off x="313695" y="1428036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2. Configure your request</a:t>
            </a:r>
          </a:p>
        </p:txBody>
      </p:sp>
      <p:sp>
        <p:nvSpPr>
          <p:cNvPr id="8" name="3. Send the request">
            <a:extLst>
              <a:ext uri="{FF2B5EF4-FFF2-40B4-BE49-F238E27FC236}">
                <a16:creationId xmlns:a16="http://schemas.microsoft.com/office/drawing/2014/main" id="{BFE4BEBD-62F4-7902-A434-1A505AC0B9E7}"/>
              </a:ext>
            </a:extLst>
          </p:cNvPr>
          <p:cNvSpPr txBox="1">
            <a:spLocks/>
          </p:cNvSpPr>
          <p:nvPr/>
        </p:nvSpPr>
        <p:spPr>
          <a:xfrm>
            <a:off x="313698" y="187048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3. Send the request</a:t>
            </a:r>
          </a:p>
        </p:txBody>
      </p:sp>
      <p:sp>
        <p:nvSpPr>
          <p:cNvPr id="9" name="4. Inspect the response">
            <a:extLst>
              <a:ext uri="{FF2B5EF4-FFF2-40B4-BE49-F238E27FC236}">
                <a16:creationId xmlns:a16="http://schemas.microsoft.com/office/drawing/2014/main" id="{838079F1-0D1E-9EA2-D654-64227FB39ED7}"/>
              </a:ext>
            </a:extLst>
          </p:cNvPr>
          <p:cNvSpPr txBox="1">
            <a:spLocks/>
          </p:cNvSpPr>
          <p:nvPr/>
        </p:nvSpPr>
        <p:spPr>
          <a:xfrm>
            <a:off x="313692" y="2312945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4. Inspect the response</a:t>
            </a:r>
          </a:p>
        </p:txBody>
      </p:sp>
    </p:spTree>
    <p:extLst>
      <p:ext uri="{BB962C8B-B14F-4D97-AF65-F5344CB8AC3E}">
        <p14:creationId xmlns:p14="http://schemas.microsoft.com/office/powerpoint/2010/main" val="795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AB42EDF-EB44-4134-329D-11673750FA8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418F6-80C6-7510-6B47-5A97DDFB2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</p:spPr>
        <p:txBody>
          <a:bodyPr>
            <a:noAutofit/>
          </a:bodyPr>
          <a:lstStyle/>
          <a:p>
            <a:r>
              <a:rPr lang="en-US" sz="1600" dirty="0"/>
              <a:t>Introductions</a:t>
            </a:r>
          </a:p>
          <a:p>
            <a:r>
              <a:rPr lang="en-US" sz="1600" dirty="0"/>
              <a:t>Goals</a:t>
            </a:r>
          </a:p>
          <a:p>
            <a:r>
              <a:rPr lang="en-US" sz="1600" dirty="0"/>
              <a:t>Using Web Services - </a:t>
            </a:r>
            <a:r>
              <a:rPr lang="en-US" sz="1600" dirty="0" err="1"/>
              <a:t>HttpCommand</a:t>
            </a:r>
            <a:endParaRPr lang="en-US" sz="1600" dirty="0"/>
          </a:p>
          <a:p>
            <a:r>
              <a:rPr lang="en-US" sz="1600" dirty="0"/>
              <a:t>Break</a:t>
            </a:r>
          </a:p>
          <a:p>
            <a:r>
              <a:rPr lang="en-US" sz="1600" dirty="0"/>
              <a:t>Building Web Services Part 1 - Jarvis</a:t>
            </a:r>
          </a:p>
          <a:p>
            <a:r>
              <a:rPr lang="en-US" sz="1600" dirty="0"/>
              <a:t>Break</a:t>
            </a:r>
          </a:p>
          <a:p>
            <a:r>
              <a:rPr lang="en-US" sz="1600" dirty="0"/>
              <a:t>Building Web Services Part 2 - </a:t>
            </a:r>
            <a:r>
              <a:rPr lang="en-US" sz="1600" dirty="0" err="1"/>
              <a:t>WebSockets</a:t>
            </a:r>
            <a:endParaRPr lang="en-US" sz="1600" dirty="0"/>
          </a:p>
          <a:p>
            <a:pPr lvl="1"/>
            <a:endParaRPr lang="en-US" sz="14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C661360-AF3F-D3CC-9AEC-EB027651B80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5910CC8-EE94-84B3-EDC9-A62DFFA35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49339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FF31BC-824B-26BD-15D2-B55A30733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A0A9D6C-7072-DBCD-7C18-1091E0BA9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Configure your request</a:t>
            </a:r>
          </a:p>
        </p:txBody>
      </p:sp>
    </p:spTree>
    <p:extLst>
      <p:ext uri="{BB962C8B-B14F-4D97-AF65-F5344CB8AC3E}">
        <p14:creationId xmlns:p14="http://schemas.microsoft.com/office/powerpoint/2010/main" val="274912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0">
        <p159:morph option="byWord"/>
      </p:transition>
    </mc:Choice>
    <mc:Fallback xmlns="">
      <p:transition spd="slow" advClick="0" advTm="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6AE4A-4F1E-A889-38DF-13597D21F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Command</a:t>
            </a:r>
            <a:r>
              <a:rPr lang="en-US" sz="1600" dirty="0">
                <a:latin typeface="+mn-lt"/>
              </a:rPr>
              <a:t>, </a:t>
            </a:r>
            <a:r>
              <a:rPr lang="en-US" sz="1600" dirty="0">
                <a:latin typeface="APL385 Unicode" panose="020B0709000202000203" pitchFamily="49" charset="0"/>
              </a:rPr>
              <a:t>URL</a:t>
            </a:r>
            <a:r>
              <a:rPr lang="en-US" sz="1600" dirty="0">
                <a:latin typeface="+mn-lt"/>
              </a:rPr>
              <a:t>, </a:t>
            </a:r>
            <a:r>
              <a:rPr lang="en-US" sz="1600" dirty="0">
                <a:latin typeface="APL385 Unicode" panose="020B0709000202000203" pitchFamily="49" charset="0"/>
              </a:rPr>
              <a:t>Params</a:t>
            </a:r>
            <a:r>
              <a:rPr lang="en-US" sz="1600" dirty="0">
                <a:latin typeface="+mn-lt"/>
              </a:rPr>
              <a:t>, and </a:t>
            </a:r>
            <a:r>
              <a:rPr lang="en-US" sz="1600" dirty="0">
                <a:latin typeface="APL385 Unicode" panose="020B0709000202000203" pitchFamily="49" charset="0"/>
              </a:rPr>
              <a:t>Headers</a:t>
            </a:r>
            <a:r>
              <a:rPr lang="en-US" sz="1600" dirty="0">
                <a:latin typeface="+mn-lt"/>
              </a:rPr>
              <a:t> are the most-commonly specified settings.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This is why they are arguments to </a:t>
            </a:r>
            <a:r>
              <a:rPr lang="en-US" sz="1600" dirty="0">
                <a:latin typeface="APL385 Unicode" panose="020B0709000202000203" pitchFamily="49" charset="0"/>
              </a:rPr>
              <a:t>Get</a:t>
            </a:r>
            <a:r>
              <a:rPr lang="en-US" sz="1600" dirty="0">
                <a:latin typeface="+mn-lt"/>
              </a:rPr>
              <a:t>, </a:t>
            </a:r>
            <a:r>
              <a:rPr lang="en-US" sz="1600" dirty="0">
                <a:latin typeface="APL385 Unicode" panose="020B0709000202000203" pitchFamily="49" charset="0"/>
              </a:rPr>
              <a:t>Do</a:t>
            </a:r>
            <a:r>
              <a:rPr lang="en-US" sz="1600" dirty="0">
                <a:latin typeface="+mn-lt"/>
              </a:rPr>
              <a:t>, </a:t>
            </a:r>
            <a:r>
              <a:rPr lang="en-US" sz="1600" dirty="0">
                <a:latin typeface="APL385 Unicode" panose="020B0709000202000203" pitchFamily="49" charset="0"/>
              </a:rPr>
              <a:t>GetJSON</a:t>
            </a:r>
            <a:r>
              <a:rPr lang="en-US" sz="1600" dirty="0">
                <a:latin typeface="+mn-lt"/>
              </a:rPr>
              <a:t>, and </a:t>
            </a:r>
            <a:r>
              <a:rPr lang="en-US" sz="1600" dirty="0">
                <a:latin typeface="APL385 Unicode" panose="020B0709000202000203" pitchFamily="49" charset="0"/>
              </a:rPr>
              <a:t>New</a:t>
            </a:r>
            <a:r>
              <a:rPr lang="en-US" sz="1600" dirty="0">
                <a:latin typeface="+mn-lt"/>
              </a:rPr>
              <a:t>.</a:t>
            </a:r>
          </a:p>
          <a:p>
            <a:pPr marL="0" indent="0">
              <a:buNone/>
            </a:pPr>
            <a:r>
              <a:rPr lang="en-US" sz="1600" dirty="0">
                <a:latin typeface="+mn-lt"/>
              </a:rPr>
              <a:t>Once you have created a request using </a:t>
            </a:r>
            <a:r>
              <a:rPr lang="en-US" sz="1600" dirty="0">
                <a:latin typeface="APL385 Unicode" panose="020B0709000202000203" pitchFamily="49" charset="0"/>
              </a:rPr>
              <a:t>New</a:t>
            </a:r>
            <a:r>
              <a:rPr lang="en-US" sz="1600" dirty="0">
                <a:latin typeface="+mn-lt"/>
              </a:rPr>
              <a:t>, you can specify any additional settings before sending the request.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req←HttpCommand.New</a:t>
            </a:r>
            <a:r>
              <a:rPr lang="en-US" sz="1400" dirty="0">
                <a:latin typeface="APL385 Unicode" panose="020B0709000202000203" pitchFamily="49" charset="0"/>
              </a:rPr>
              <a:t> 'get'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req.URL←'https</a:t>
            </a:r>
            <a:r>
              <a:rPr lang="en-US" sz="1400" dirty="0">
                <a:latin typeface="APL385 Unicode" panose="020B0709000202000203" pitchFamily="49" charset="0"/>
              </a:rPr>
              <a:t>://api.github.com/users/</a:t>
            </a:r>
            <a:r>
              <a:rPr lang="en-US" sz="1400" dirty="0" err="1">
                <a:latin typeface="APL385 Unicode" panose="020B0709000202000203" pitchFamily="49" charset="0"/>
              </a:rPr>
              <a:t>plusdottimes</a:t>
            </a:r>
            <a:r>
              <a:rPr lang="en-US" sz="1400" dirty="0">
                <a:latin typeface="APL385 Unicode" panose="020B0709000202000203" pitchFamily="49" charset="0"/>
              </a:rPr>
              <a:t>/repos'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req.OutFile</a:t>
            </a:r>
            <a:r>
              <a:rPr lang="en-US" sz="1400" dirty="0">
                <a:latin typeface="APL385 Unicode" panose="020B0709000202000203" pitchFamily="49" charset="0"/>
              </a:rPr>
              <a:t>←'/</a:t>
            </a:r>
            <a:r>
              <a:rPr lang="en-US" sz="1400" dirty="0" err="1">
                <a:latin typeface="APL385 Unicode" panose="020B0709000202000203" pitchFamily="49" charset="0"/>
              </a:rPr>
              <a:t>tmp</a:t>
            </a:r>
            <a:r>
              <a:rPr lang="en-US" sz="1400" dirty="0">
                <a:latin typeface="APL385 Unicode" panose="020B0709000202000203" pitchFamily="49" charset="0"/>
              </a:rPr>
              <a:t>/</a:t>
            </a:r>
            <a:r>
              <a:rPr lang="en-US" sz="1400" dirty="0" err="1">
                <a:latin typeface="APL385 Unicode" panose="020B0709000202000203" pitchFamily="49" charset="0"/>
              </a:rPr>
              <a:t>myfile.json</a:t>
            </a:r>
            <a:r>
              <a:rPr lang="en-US" sz="1400" dirty="0">
                <a:latin typeface="APL385 Unicode" panose="020B0709000202000203" pitchFamily="49" charset="0"/>
              </a:rPr>
              <a:t>'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     req.MaxPayloadSize←250000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req.Config</a:t>
            </a:r>
            <a:r>
              <a:rPr lang="en-US" sz="1400" dirty="0">
                <a:latin typeface="APL385 Unicode" panose="020B0709000202000203" pitchFamily="49" charset="0"/>
              </a:rPr>
              <a:t> ⍝ will return all settings for this request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req.Show</a:t>
            </a:r>
            <a:r>
              <a:rPr lang="en-US" sz="1400" dirty="0">
                <a:latin typeface="APL385 Unicode" panose="020B0709000202000203" pitchFamily="49" charset="0"/>
              </a:rPr>
              <a:t> ⍝ will return the request as it will be sent to the server</a:t>
            </a:r>
            <a:endParaRPr lang="en-US" sz="1400" dirty="0">
              <a:latin typeface="+mn-lt"/>
            </a:endParaRPr>
          </a:p>
          <a:p>
            <a:pPr marL="0" indent="0">
              <a:buNone/>
            </a:pPr>
            <a:endParaRPr lang="en-US" sz="1400" dirty="0">
              <a:latin typeface="APL385 Unicode" panose="020B0709000202000203" pitchFamily="49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FF31BC-824B-26BD-15D2-B55A307334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A0A9D6C-7072-DBCD-7C18-1091E0BA9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Configure your request</a:t>
            </a:r>
          </a:p>
        </p:txBody>
      </p:sp>
    </p:spTree>
    <p:extLst>
      <p:ext uri="{BB962C8B-B14F-4D97-AF65-F5344CB8AC3E}">
        <p14:creationId xmlns:p14="http://schemas.microsoft.com/office/powerpoint/2010/main" val="42656870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>
        <p159:morph option="byWord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E69EC0-764E-0043-7C3C-6BF1E10DD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5"/>
            <a:ext cx="8820473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 err="1">
                <a:latin typeface="APL385 Unicode" panose="020B0709000202000203" pitchFamily="49" charset="0"/>
              </a:rPr>
              <a:t>HttpCommand</a:t>
            </a:r>
            <a:r>
              <a:rPr lang="en-US" sz="1700" dirty="0"/>
              <a:t> will generate several headers, unless you specify them yourself.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'header-name' </a:t>
            </a:r>
            <a:r>
              <a:rPr lang="en-US" sz="1400" dirty="0" err="1">
                <a:latin typeface="APL385 Unicode" panose="020B0709000202000203" pitchFamily="49" charset="0"/>
              </a:rPr>
              <a:t>req.SetHeader</a:t>
            </a:r>
            <a:r>
              <a:rPr lang="en-US" sz="1400" dirty="0">
                <a:latin typeface="APL385 Unicode" panose="020B0709000202000203" pitchFamily="49" charset="0"/>
              </a:rPr>
              <a:t> 'value' ⍝ unconditionally set a header </a:t>
            </a:r>
            <a:endParaRPr lang="en-US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'header-name' </a:t>
            </a:r>
            <a:r>
              <a:rPr lang="en-US" sz="1400" dirty="0" err="1">
                <a:latin typeface="APL385 Unicode" panose="020B0709000202000203" pitchFamily="49" charset="0"/>
              </a:rPr>
              <a:t>req.AddHeader</a:t>
            </a:r>
            <a:r>
              <a:rPr lang="en-US" sz="1400" dirty="0">
                <a:latin typeface="APL385 Unicode" panose="020B0709000202000203" pitchFamily="49" charset="0"/>
              </a:rPr>
              <a:t> 'value' ⍝ set a header, if not already set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req.RemoveHeader</a:t>
            </a:r>
            <a:r>
              <a:rPr lang="en-US" sz="1400" dirty="0">
                <a:latin typeface="APL385 Unicode" panose="020B0709000202000203" pitchFamily="49" charset="0"/>
              </a:rPr>
              <a:t> 'header-name' ⍝ remove a header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req.Headers</a:t>
            </a:r>
            <a:r>
              <a:rPr lang="en-US" sz="1400" dirty="0">
                <a:latin typeface="APL385 Unicode" panose="020B0709000202000203" pitchFamily="49" charset="0"/>
              </a:rPr>
              <a:t> ⍝ contains the headers that you have set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'accept-encoding' </a:t>
            </a:r>
            <a:r>
              <a:rPr lang="en-US" sz="1400" dirty="0" err="1">
                <a:latin typeface="APL385 Unicode" panose="020B0709000202000203" pitchFamily="49" charset="0"/>
              </a:rPr>
              <a:t>req.SetHeader</a:t>
            </a:r>
            <a:r>
              <a:rPr lang="en-US" sz="1400" dirty="0">
                <a:latin typeface="APL385 Unicode" panose="020B0709000202000203" pitchFamily="49" charset="0"/>
              </a:rPr>
              <a:t> '' ⍝ suppress an </a:t>
            </a:r>
            <a:r>
              <a:rPr lang="en-US" sz="1400" dirty="0" err="1">
                <a:latin typeface="APL385 Unicode" panose="020B0709000202000203" pitchFamily="49" charset="0"/>
              </a:rPr>
              <a:t>HttpCommand</a:t>
            </a:r>
            <a:r>
              <a:rPr lang="en-US" sz="1400" dirty="0">
                <a:latin typeface="APL385 Unicode" panose="020B0709000202000203" pitchFamily="49" charset="0"/>
              </a:rPr>
              <a:t> default header</a:t>
            </a:r>
          </a:p>
          <a:p>
            <a:pPr marL="0" indent="0">
              <a:buNone/>
            </a:pPr>
            <a:r>
              <a:rPr lang="en-US" sz="1600" dirty="0"/>
              <a:t>You can use </a:t>
            </a:r>
            <a:r>
              <a:rPr lang="en-US" sz="1600" dirty="0" err="1">
                <a:latin typeface="APL385 Unicode" panose="020B0709000202000203" pitchFamily="49" charset="0"/>
              </a:rPr>
              <a:t>AuthType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APL385 Unicode" panose="020B0709000202000203" pitchFamily="49" charset="0"/>
              </a:rPr>
              <a:t>Auth</a:t>
            </a:r>
            <a:r>
              <a:rPr lang="en-US" sz="1600" dirty="0"/>
              <a:t> to specify the Authorization header (or set the header directly)</a:t>
            </a:r>
          </a:p>
          <a:p>
            <a:pPr marL="0" indent="0">
              <a:buNone/>
            </a:pPr>
            <a:r>
              <a:rPr lang="en-US" sz="1600" dirty="0"/>
              <a:t>You can use </a:t>
            </a:r>
            <a:r>
              <a:rPr lang="en-US" sz="1600" dirty="0" err="1">
                <a:latin typeface="APL385 Unicode" panose="020B0709000202000203" pitchFamily="49" charset="0"/>
              </a:rPr>
              <a:t>ContentType</a:t>
            </a:r>
            <a:r>
              <a:rPr lang="en-US" sz="1600" dirty="0"/>
              <a:t> to specify the Content-Type header (or set the header directly)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D98E2-C6DA-BC5A-0860-12373989228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69E4534-ED10-82E9-92DE-308F710EA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Headers</a:t>
            </a:r>
          </a:p>
        </p:txBody>
      </p:sp>
    </p:spTree>
    <p:extLst>
      <p:ext uri="{BB962C8B-B14F-4D97-AF65-F5344CB8AC3E}">
        <p14:creationId xmlns:p14="http://schemas.microsoft.com/office/powerpoint/2010/main" val="253111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D1DFDD-D4DC-C8C7-760C-826A4411D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820473" cy="32420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900" dirty="0">
                <a:latin typeface="+mn-lt"/>
              </a:rPr>
              <a:t>Many web services return XML or JSON payloads.</a:t>
            </a:r>
          </a:p>
          <a:p>
            <a:pPr marL="0" indent="0">
              <a:buNone/>
            </a:pPr>
            <a:r>
              <a:rPr lang="en-US" sz="1900" dirty="0">
                <a:latin typeface="+mn-lt"/>
              </a:rPr>
              <a:t>Use </a:t>
            </a:r>
            <a:r>
              <a:rPr lang="en-US" sz="1900" dirty="0">
                <a:latin typeface="APL385 Unicode" panose="020B0709000202000203" pitchFamily="49" charset="0"/>
              </a:rPr>
              <a:t>TranslateData←1</a:t>
            </a:r>
            <a:r>
              <a:rPr lang="en-US" sz="1900" dirty="0">
                <a:latin typeface="+mn-lt"/>
              </a:rPr>
              <a:t> to automatically translate these </a:t>
            </a:r>
            <a:r>
              <a:rPr lang="en-US" sz="1900" dirty="0">
                <a:latin typeface="APL385 Unicode" panose="020B0709000202000203" pitchFamily="49" charset="0"/>
              </a:rPr>
              <a:t>⎕XML</a:t>
            </a:r>
            <a:r>
              <a:rPr lang="en-US" sz="1900" dirty="0">
                <a:latin typeface="+mn-lt"/>
              </a:rPr>
              <a:t> or </a:t>
            </a:r>
            <a:r>
              <a:rPr lang="en-US" sz="1900" dirty="0">
                <a:latin typeface="APL385 Unicode" panose="020B0709000202000203" pitchFamily="49" charset="0"/>
              </a:rPr>
              <a:t>⎕JSON</a:t>
            </a:r>
            <a:r>
              <a:rPr lang="en-US" sz="1900" dirty="0">
                <a:latin typeface="+mn-lt"/>
              </a:rPr>
              <a:t> as appropriate</a:t>
            </a:r>
            <a:endParaRPr lang="en-US" sz="19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req←HttpCommand.New</a:t>
            </a:r>
            <a:r>
              <a:rPr lang="en-US" sz="1600" dirty="0">
                <a:latin typeface="APL385 Unicode" panose="020B0709000202000203" pitchFamily="49" charset="0"/>
              </a:rPr>
              <a:t> 'get' 'https://api.github.com/users/</a:t>
            </a:r>
            <a:r>
              <a:rPr lang="en-US" sz="1600" dirty="0" err="1">
                <a:latin typeface="APL385 Unicode" panose="020B0709000202000203" pitchFamily="49" charset="0"/>
              </a:rPr>
              <a:t>plusdottimes</a:t>
            </a:r>
            <a:r>
              <a:rPr lang="en-US" sz="1600" dirty="0">
                <a:latin typeface="APL385 Unicode" panose="020B0709000202000203" pitchFamily="49" charset="0"/>
              </a:rPr>
              <a:t>/repos'</a:t>
            </a:r>
            <a:br>
              <a:rPr lang="en-US" sz="1600" dirty="0">
                <a:latin typeface="APL385 Unicode" panose="020B0709000202000203" pitchFamily="49" charset="0"/>
              </a:rPr>
            </a:br>
            <a:br>
              <a:rPr lang="en-US" sz="1600" dirty="0">
                <a:latin typeface="APL385 Unicode" panose="020B0709000202000203" pitchFamily="49" charset="0"/>
              </a:rPr>
            </a:br>
            <a:r>
              <a:rPr lang="en-US" sz="1600" dirty="0">
                <a:latin typeface="APL385 Unicode" panose="020B0709000202000203" pitchFamily="49" charset="0"/>
              </a:rPr>
              <a:t>      ⊢</a:t>
            </a:r>
            <a:r>
              <a:rPr lang="en-US" sz="1600" dirty="0" err="1">
                <a:latin typeface="APL385 Unicode" panose="020B0709000202000203" pitchFamily="49" charset="0"/>
              </a:rPr>
              <a:t>resp←req.Run</a:t>
            </a:r>
            <a:br>
              <a:rPr lang="en-US" sz="1600" dirty="0">
                <a:latin typeface="APL385 Unicode" panose="020B0709000202000203" pitchFamily="49" charset="0"/>
              </a:rPr>
            </a:br>
            <a:r>
              <a:rPr lang="en-US" sz="1600" dirty="0">
                <a:latin typeface="APL385 Unicode" panose="020B0709000202000203" pitchFamily="49" charset="0"/>
              </a:rPr>
              <a:t>[</a:t>
            </a:r>
            <a:r>
              <a:rPr lang="en-US" sz="1600" dirty="0" err="1">
                <a:latin typeface="APL385 Unicode" panose="020B0709000202000203" pitchFamily="49" charset="0"/>
              </a:rPr>
              <a:t>rc</a:t>
            </a:r>
            <a:r>
              <a:rPr lang="en-US" sz="1600" dirty="0">
                <a:latin typeface="APL385 Unicode" panose="020B0709000202000203" pitchFamily="49" charset="0"/>
              </a:rPr>
              <a:t>: 0 | msg:  | HTTP Status: 200 "OK" | ≢Data: 10026]</a:t>
            </a:r>
            <a:br>
              <a:rPr lang="en-US" sz="1600" dirty="0">
                <a:latin typeface="APL385 Unicode" panose="020B0709000202000203" pitchFamily="49" charset="0"/>
              </a:rPr>
            </a:br>
            <a:br>
              <a:rPr lang="en-US" sz="1600" dirty="0">
                <a:latin typeface="APL385 Unicode" panose="020B0709000202000203" pitchFamily="49" charset="0"/>
              </a:rPr>
            </a:br>
            <a:r>
              <a:rPr lang="en-US" sz="1600" dirty="0">
                <a:latin typeface="APL385 Unicode" panose="020B0709000202000203" pitchFamily="49" charset="0"/>
              </a:rPr>
              <a:t>      50↑resp.Data</a:t>
            </a:r>
            <a:br>
              <a:rPr lang="en-US" sz="1600" dirty="0">
                <a:latin typeface="APL385 Unicode" panose="020B0709000202000203" pitchFamily="49" charset="0"/>
              </a:rPr>
            </a:br>
            <a:r>
              <a:rPr lang="en-US" sz="1600" dirty="0">
                <a:latin typeface="APL385 Unicode" panose="020B0709000202000203" pitchFamily="49" charset="0"/>
              </a:rPr>
              <a:t>[{"id":688060385,"node_id":"R_kgDOKQL34Q","name":"Public","full_name":"plusdotti      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req.TranslateData←1</a:t>
            </a:r>
            <a:br>
              <a:rPr lang="en-US" sz="1600" dirty="0">
                <a:latin typeface="APL385 Unicode" panose="020B0709000202000203" pitchFamily="49" charset="0"/>
              </a:rPr>
            </a:br>
            <a:br>
              <a:rPr lang="en-US" sz="1600" dirty="0">
                <a:latin typeface="APL385 Unicode" panose="020B0709000202000203" pitchFamily="49" charset="0"/>
              </a:rPr>
            </a:br>
            <a:r>
              <a:rPr lang="en-US" sz="1600" dirty="0">
                <a:latin typeface="APL385 Unicode" panose="020B0709000202000203" pitchFamily="49" charset="0"/>
              </a:rPr>
              <a:t>      ⊢</a:t>
            </a:r>
            <a:r>
              <a:rPr lang="en-US" sz="1600" dirty="0" err="1">
                <a:latin typeface="APL385 Unicode" panose="020B0709000202000203" pitchFamily="49" charset="0"/>
              </a:rPr>
              <a:t>resp←req.Run</a:t>
            </a:r>
            <a:br>
              <a:rPr lang="en-US" sz="1600" dirty="0">
                <a:latin typeface="APL385 Unicode" panose="020B0709000202000203" pitchFamily="49" charset="0"/>
              </a:rPr>
            </a:br>
            <a:r>
              <a:rPr lang="en-US" sz="1600" dirty="0">
                <a:latin typeface="APL385 Unicode" panose="020B0709000202000203" pitchFamily="49" charset="0"/>
              </a:rPr>
              <a:t>[</a:t>
            </a:r>
            <a:r>
              <a:rPr lang="en-US" sz="1600" dirty="0" err="1">
                <a:latin typeface="APL385 Unicode" panose="020B0709000202000203" pitchFamily="49" charset="0"/>
              </a:rPr>
              <a:t>rc</a:t>
            </a:r>
            <a:r>
              <a:rPr lang="en-US" sz="1600" dirty="0">
                <a:latin typeface="APL385 Unicode" panose="020B0709000202000203" pitchFamily="49" charset="0"/>
              </a:rPr>
              <a:t>: 0 | msg:  | HTTP Status: 200 "OK" | ≢Data: 2]</a:t>
            </a:r>
            <a:br>
              <a:rPr lang="en-US" sz="1600" dirty="0">
                <a:latin typeface="APL385 Unicode" panose="020B0709000202000203" pitchFamily="49" charset="0"/>
              </a:rPr>
            </a:br>
            <a:br>
              <a:rPr lang="en-US" sz="1600" dirty="0">
                <a:latin typeface="APL385 Unicode" panose="020B0709000202000203" pitchFamily="49" charset="0"/>
              </a:rPr>
            </a:br>
            <a:r>
              <a:rPr lang="en-US" sz="1600" dirty="0">
                <a:latin typeface="APL385 Unicode" panose="020B0709000202000203" pitchFamily="49" charset="0"/>
              </a:rPr>
              <a:t>      ↑</a:t>
            </a:r>
            <a:r>
              <a:rPr lang="en-US" sz="1600" dirty="0" err="1">
                <a:latin typeface="APL385 Unicode" panose="020B0709000202000203" pitchFamily="49" charset="0"/>
              </a:rPr>
              <a:t>resp.Data</a:t>
            </a:r>
            <a:r>
              <a:rPr lang="en-US" sz="1600" dirty="0">
                <a:latin typeface="APL385 Unicode" panose="020B0709000202000203" pitchFamily="49" charset="0"/>
              </a:rPr>
              <a:t>.(</a:t>
            </a:r>
            <a:r>
              <a:rPr lang="en-US" sz="1600" dirty="0" err="1">
                <a:latin typeface="APL385 Unicode" panose="020B0709000202000203" pitchFamily="49" charset="0"/>
              </a:rPr>
              <a:t>full_name</a:t>
            </a:r>
            <a:r>
              <a:rPr lang="en-US" sz="1600" dirty="0">
                <a:latin typeface="APL385 Unicode" panose="020B0709000202000203" pitchFamily="49" charset="0"/>
              </a:rPr>
              <a:t> </a:t>
            </a:r>
            <a:r>
              <a:rPr lang="en-US" sz="1600" dirty="0" err="1">
                <a:latin typeface="APL385 Unicode" panose="020B0709000202000203" pitchFamily="49" charset="0"/>
              </a:rPr>
              <a:t>created_at</a:t>
            </a:r>
            <a:r>
              <a:rPr lang="en-US" sz="1600" dirty="0">
                <a:latin typeface="APL385 Unicode" panose="020B0709000202000203" pitchFamily="49" charset="0"/>
              </a:rPr>
              <a:t>)</a:t>
            </a:r>
            <a:br>
              <a:rPr lang="en-US" sz="1600" dirty="0">
                <a:latin typeface="APL385 Unicode" panose="020B0709000202000203" pitchFamily="49" charset="0"/>
              </a:rPr>
            </a:br>
            <a:r>
              <a:rPr lang="en-US" sz="1600" dirty="0">
                <a:latin typeface="APL385 Unicode" panose="020B0709000202000203" pitchFamily="49" charset="0"/>
              </a:rPr>
              <a:t> </a:t>
            </a:r>
            <a:r>
              <a:rPr lang="en-US" sz="1600" dirty="0" err="1">
                <a:latin typeface="APL385 Unicode" panose="020B0709000202000203" pitchFamily="49" charset="0"/>
              </a:rPr>
              <a:t>plusdottimes</a:t>
            </a:r>
            <a:r>
              <a:rPr lang="en-US" sz="1600" dirty="0">
                <a:latin typeface="APL385 Unicode" panose="020B0709000202000203" pitchFamily="49" charset="0"/>
              </a:rPr>
              <a:t>/Public     2023-09-06T15:08:19Z </a:t>
            </a:r>
            <a:br>
              <a:rPr lang="en-US" sz="1600" dirty="0">
                <a:latin typeface="APL385 Unicode" panose="020B0709000202000203" pitchFamily="49" charset="0"/>
              </a:rPr>
            </a:br>
            <a:r>
              <a:rPr lang="en-US" sz="1600" dirty="0">
                <a:latin typeface="APL385 Unicode" panose="020B0709000202000203" pitchFamily="49" charset="0"/>
              </a:rPr>
              <a:t> </a:t>
            </a:r>
            <a:r>
              <a:rPr lang="en-US" sz="1600" dirty="0" err="1">
                <a:latin typeface="APL385 Unicode" panose="020B0709000202000203" pitchFamily="49" charset="0"/>
              </a:rPr>
              <a:t>plusdottimes</a:t>
            </a:r>
            <a:r>
              <a:rPr lang="en-US" sz="1600" dirty="0">
                <a:latin typeface="APL385 Unicode" panose="020B0709000202000203" pitchFamily="49" charset="0"/>
              </a:rPr>
              <a:t>/test-repo  2023-09-08T18:36:09Z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4743E-319B-34E4-FCDA-1A2523AA011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A0A9D6C-7072-DBCD-7C18-1091E0BA9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PL385 Unicode" panose="020B0709000202000203" pitchFamily="49" charset="0"/>
              </a:rPr>
              <a:t>req.TranslateData←1</a:t>
            </a:r>
          </a:p>
        </p:txBody>
      </p:sp>
    </p:spTree>
    <p:extLst>
      <p:ext uri="{BB962C8B-B14F-4D97-AF65-F5344CB8AC3E}">
        <p14:creationId xmlns:p14="http://schemas.microsoft.com/office/powerpoint/2010/main" val="284049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77A82-0EAC-7164-C6C3-6B35F330186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51E8A6-86AB-C7DB-2DE1-9763695CF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latin typeface="APL385 Unicode" panose="020B0709000202000203" pitchFamily="49" charset="0"/>
              </a:rPr>
              <a:t>HttpCommand</a:t>
            </a:r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5" name="1. Create an instance">
            <a:extLst>
              <a:ext uri="{FF2B5EF4-FFF2-40B4-BE49-F238E27FC236}">
                <a16:creationId xmlns:a16="http://schemas.microsoft.com/office/drawing/2014/main" id="{CBD04F50-573D-C331-AB15-1B7FCB6A89D4}"/>
              </a:ext>
            </a:extLst>
          </p:cNvPr>
          <p:cNvSpPr txBox="1">
            <a:spLocks/>
          </p:cNvSpPr>
          <p:nvPr/>
        </p:nvSpPr>
        <p:spPr>
          <a:xfrm>
            <a:off x="323527" y="980668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1. Create an instance</a:t>
            </a:r>
          </a:p>
        </p:txBody>
      </p:sp>
      <p:sp>
        <p:nvSpPr>
          <p:cNvPr id="7" name="2. Configure your request">
            <a:extLst>
              <a:ext uri="{FF2B5EF4-FFF2-40B4-BE49-F238E27FC236}">
                <a16:creationId xmlns:a16="http://schemas.microsoft.com/office/drawing/2014/main" id="{33E8BF71-3ADE-37AA-8F9B-0577B56A117B}"/>
              </a:ext>
            </a:extLst>
          </p:cNvPr>
          <p:cNvSpPr txBox="1">
            <a:spLocks/>
          </p:cNvSpPr>
          <p:nvPr/>
        </p:nvSpPr>
        <p:spPr>
          <a:xfrm>
            <a:off x="313695" y="1428036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2. Configure your request</a:t>
            </a:r>
          </a:p>
        </p:txBody>
      </p:sp>
      <p:sp>
        <p:nvSpPr>
          <p:cNvPr id="8" name="3. Send the request">
            <a:extLst>
              <a:ext uri="{FF2B5EF4-FFF2-40B4-BE49-F238E27FC236}">
                <a16:creationId xmlns:a16="http://schemas.microsoft.com/office/drawing/2014/main" id="{BFE4BEBD-62F4-7902-A434-1A505AC0B9E7}"/>
              </a:ext>
            </a:extLst>
          </p:cNvPr>
          <p:cNvSpPr txBox="1">
            <a:spLocks/>
          </p:cNvSpPr>
          <p:nvPr/>
        </p:nvSpPr>
        <p:spPr>
          <a:xfrm>
            <a:off x="313698" y="187048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3. Send the request</a:t>
            </a:r>
          </a:p>
        </p:txBody>
      </p:sp>
      <p:sp>
        <p:nvSpPr>
          <p:cNvPr id="9" name="4. Inspect the response">
            <a:extLst>
              <a:ext uri="{FF2B5EF4-FFF2-40B4-BE49-F238E27FC236}">
                <a16:creationId xmlns:a16="http://schemas.microsoft.com/office/drawing/2014/main" id="{838079F1-0D1E-9EA2-D654-64227FB39ED7}"/>
              </a:ext>
            </a:extLst>
          </p:cNvPr>
          <p:cNvSpPr txBox="1">
            <a:spLocks/>
          </p:cNvSpPr>
          <p:nvPr/>
        </p:nvSpPr>
        <p:spPr>
          <a:xfrm>
            <a:off x="313692" y="2312945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4. Inspect the response</a:t>
            </a:r>
          </a:p>
        </p:txBody>
      </p:sp>
    </p:spTree>
    <p:extLst>
      <p:ext uri="{BB962C8B-B14F-4D97-AF65-F5344CB8AC3E}">
        <p14:creationId xmlns:p14="http://schemas.microsoft.com/office/powerpoint/2010/main" val="9375830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44AAA-8929-B767-AD6D-3DE74CC301F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2469C9-13EA-4E0A-DE66-F47E3E134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Send the request</a:t>
            </a:r>
          </a:p>
        </p:txBody>
      </p:sp>
    </p:spTree>
    <p:extLst>
      <p:ext uri="{BB962C8B-B14F-4D97-AF65-F5344CB8AC3E}">
        <p14:creationId xmlns:p14="http://schemas.microsoft.com/office/powerpoint/2010/main" val="31565163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0">
        <p159:morph option="byWord"/>
      </p:transition>
    </mc:Choice>
    <mc:Fallback xmlns="">
      <p:transition spd="slow" advClick="0" advTm="0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169159-F9A9-59F9-3331-8A3C76595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820473" cy="324204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req←HttpCommand.New</a:t>
            </a:r>
            <a:r>
              <a:rPr lang="en-US" sz="1400" dirty="0">
                <a:latin typeface="APL385 Unicode" panose="020B0709000202000203" pitchFamily="49" charset="0"/>
              </a:rPr>
              <a:t> 'get' 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req.URL←'https</a:t>
            </a:r>
            <a:r>
              <a:rPr lang="en-US" sz="1400" dirty="0">
                <a:latin typeface="APL385 Unicode" panose="020B0709000202000203" pitchFamily="49" charset="0"/>
              </a:rPr>
              <a:t>://api.github.com/users/</a:t>
            </a:r>
            <a:r>
              <a:rPr lang="en-US" sz="1400" dirty="0" err="1">
                <a:latin typeface="APL385 Unicode" panose="020B0709000202000203" pitchFamily="49" charset="0"/>
              </a:rPr>
              <a:t>plusdottimes</a:t>
            </a:r>
            <a:r>
              <a:rPr lang="en-US" sz="1400" dirty="0">
                <a:latin typeface="APL385 Unicode" panose="020B0709000202000203" pitchFamily="49" charset="0"/>
              </a:rPr>
              <a:t>/repos'</a:t>
            </a:r>
            <a:br>
              <a:rPr lang="en-US" sz="1400" dirty="0">
                <a:latin typeface="APL385 Unicode" panose="020B0709000202000203" pitchFamily="49" charset="0"/>
              </a:rPr>
            </a:br>
            <a:br>
              <a:rPr lang="en-US" dirty="0"/>
            </a:br>
            <a:r>
              <a:rPr lang="en-US" sz="1600" dirty="0"/>
              <a:t>Use the </a:t>
            </a:r>
            <a:r>
              <a:rPr lang="en-US" sz="1600" dirty="0">
                <a:latin typeface="APL385 Unicode" panose="020B0709000202000203" pitchFamily="49" charset="0"/>
              </a:rPr>
              <a:t>Run</a:t>
            </a:r>
            <a:r>
              <a:rPr lang="en-US" sz="1600" dirty="0"/>
              <a:t> method to send the request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⊢</a:t>
            </a:r>
            <a:r>
              <a:rPr lang="en-US" sz="1400" dirty="0" err="1">
                <a:latin typeface="APL385 Unicode" panose="020B0709000202000203" pitchFamily="49" charset="0"/>
              </a:rPr>
              <a:t>resp←req.Run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[</a:t>
            </a:r>
            <a:r>
              <a:rPr lang="en-US" sz="1400" dirty="0" err="1">
                <a:latin typeface="APL385 Unicode" panose="020B0709000202000203" pitchFamily="49" charset="0"/>
              </a:rPr>
              <a:t>rc</a:t>
            </a:r>
            <a:r>
              <a:rPr lang="en-US" sz="1400" dirty="0">
                <a:latin typeface="APL385 Unicode" panose="020B0709000202000203" pitchFamily="49" charset="0"/>
              </a:rPr>
              <a:t>: 0 | msg:  | HTTP Status: 200 "OK" | ≢Data: 10026]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44AAA-8929-B767-AD6D-3DE74CC301F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2469C9-13EA-4E0A-DE66-F47E3E134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Send the request</a:t>
            </a:r>
          </a:p>
        </p:txBody>
      </p:sp>
    </p:spTree>
    <p:extLst>
      <p:ext uri="{BB962C8B-B14F-4D97-AF65-F5344CB8AC3E}">
        <p14:creationId xmlns:p14="http://schemas.microsoft.com/office/powerpoint/2010/main" val="31362212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77A82-0EAC-7164-C6C3-6B35F330186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51E8A6-86AB-C7DB-2DE1-9763695CF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latin typeface="APL385 Unicode" panose="020B0709000202000203" pitchFamily="49" charset="0"/>
              </a:rPr>
              <a:t>HttpCommand</a:t>
            </a:r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5" name="1. Create an instance">
            <a:extLst>
              <a:ext uri="{FF2B5EF4-FFF2-40B4-BE49-F238E27FC236}">
                <a16:creationId xmlns:a16="http://schemas.microsoft.com/office/drawing/2014/main" id="{CBD04F50-573D-C331-AB15-1B7FCB6A89D4}"/>
              </a:ext>
            </a:extLst>
          </p:cNvPr>
          <p:cNvSpPr txBox="1">
            <a:spLocks/>
          </p:cNvSpPr>
          <p:nvPr/>
        </p:nvSpPr>
        <p:spPr>
          <a:xfrm>
            <a:off x="323527" y="980668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1. Create an instance</a:t>
            </a:r>
          </a:p>
        </p:txBody>
      </p:sp>
      <p:sp>
        <p:nvSpPr>
          <p:cNvPr id="7" name="2. Configure your request">
            <a:extLst>
              <a:ext uri="{FF2B5EF4-FFF2-40B4-BE49-F238E27FC236}">
                <a16:creationId xmlns:a16="http://schemas.microsoft.com/office/drawing/2014/main" id="{33E8BF71-3ADE-37AA-8F9B-0577B56A117B}"/>
              </a:ext>
            </a:extLst>
          </p:cNvPr>
          <p:cNvSpPr txBox="1">
            <a:spLocks/>
          </p:cNvSpPr>
          <p:nvPr/>
        </p:nvSpPr>
        <p:spPr>
          <a:xfrm>
            <a:off x="313695" y="1428036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2. Configure your request</a:t>
            </a:r>
          </a:p>
        </p:txBody>
      </p:sp>
      <p:sp>
        <p:nvSpPr>
          <p:cNvPr id="8" name="3. Send the request">
            <a:extLst>
              <a:ext uri="{FF2B5EF4-FFF2-40B4-BE49-F238E27FC236}">
                <a16:creationId xmlns:a16="http://schemas.microsoft.com/office/drawing/2014/main" id="{BFE4BEBD-62F4-7902-A434-1A505AC0B9E7}"/>
              </a:ext>
            </a:extLst>
          </p:cNvPr>
          <p:cNvSpPr txBox="1">
            <a:spLocks/>
          </p:cNvSpPr>
          <p:nvPr/>
        </p:nvSpPr>
        <p:spPr>
          <a:xfrm>
            <a:off x="313698" y="187048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3. Send the request</a:t>
            </a:r>
          </a:p>
        </p:txBody>
      </p:sp>
      <p:sp>
        <p:nvSpPr>
          <p:cNvPr id="9" name="4. Inspect the response">
            <a:extLst>
              <a:ext uri="{FF2B5EF4-FFF2-40B4-BE49-F238E27FC236}">
                <a16:creationId xmlns:a16="http://schemas.microsoft.com/office/drawing/2014/main" id="{838079F1-0D1E-9EA2-D654-64227FB39ED7}"/>
              </a:ext>
            </a:extLst>
          </p:cNvPr>
          <p:cNvSpPr txBox="1">
            <a:spLocks/>
          </p:cNvSpPr>
          <p:nvPr/>
        </p:nvSpPr>
        <p:spPr>
          <a:xfrm>
            <a:off x="313692" y="2312945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sz="2000" dirty="0"/>
              <a:t>4. Inspect the response</a:t>
            </a:r>
          </a:p>
        </p:txBody>
      </p:sp>
    </p:spTree>
    <p:extLst>
      <p:ext uri="{BB962C8B-B14F-4D97-AF65-F5344CB8AC3E}">
        <p14:creationId xmlns:p14="http://schemas.microsoft.com/office/powerpoint/2010/main" val="3936035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44AAA-8929-B767-AD6D-3DE74CC301F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2469C9-13EA-4E0A-DE66-F47E3E134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Inspect the response</a:t>
            </a:r>
          </a:p>
        </p:txBody>
      </p:sp>
    </p:spTree>
    <p:extLst>
      <p:ext uri="{BB962C8B-B14F-4D97-AF65-F5344CB8AC3E}">
        <p14:creationId xmlns:p14="http://schemas.microsoft.com/office/powerpoint/2010/main" val="21822342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0">
        <p159:morph option="byWord"/>
      </p:transition>
    </mc:Choice>
    <mc:Fallback xmlns="">
      <p:transition spd="slow" advClick="0" advTm="0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169159-F9A9-59F9-3331-8A3C76595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err="1">
                <a:latin typeface="APL385 Unicode" panose="020B0709000202000203" pitchFamily="49" charset="0"/>
              </a:rPr>
              <a:t>resp.IsOK</a:t>
            </a:r>
            <a:r>
              <a:rPr lang="en-US" sz="1600" dirty="0">
                <a:latin typeface="+mn-lt"/>
              </a:rPr>
              <a:t> checks that </a:t>
            </a:r>
            <a:r>
              <a:rPr lang="en-US" sz="1600" dirty="0">
                <a:latin typeface="APL385 Unicode" panose="020B0709000202000203" pitchFamily="49" charset="0"/>
              </a:rPr>
              <a:t>0=</a:t>
            </a:r>
            <a:r>
              <a:rPr lang="en-US" sz="1600" dirty="0" err="1">
                <a:latin typeface="APL385 Unicode" panose="020B0709000202000203" pitchFamily="49" charset="0"/>
              </a:rPr>
              <a:t>rc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APL385 Unicode" panose="020B0709000202000203" pitchFamily="49" charset="0"/>
              </a:rPr>
              <a:t>2=⌊0.01×HttpStatus 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resp.IsOK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1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resp.Headers</a:t>
            </a:r>
            <a:r>
              <a:rPr lang="en-US" sz="1400" dirty="0">
                <a:latin typeface="APL385 Unicode" panose="020B0709000202000203" pitchFamily="49" charset="0"/>
              </a:rPr>
              <a:t>  ⍝ contains the response headers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resp.Data</a:t>
            </a:r>
            <a:r>
              <a:rPr lang="en-US" sz="1400" dirty="0">
                <a:latin typeface="APL385 Unicode" panose="020B0709000202000203" pitchFamily="49" charset="0"/>
              </a:rPr>
              <a:t>     ⍝ contains the response payload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44AAA-8929-B767-AD6D-3DE74CC301F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2469C9-13EA-4E0A-DE66-F47E3E134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Inspect the response</a:t>
            </a:r>
          </a:p>
        </p:txBody>
      </p:sp>
    </p:spTree>
    <p:extLst>
      <p:ext uri="{BB962C8B-B14F-4D97-AF65-F5344CB8AC3E}">
        <p14:creationId xmlns:p14="http://schemas.microsoft.com/office/powerpoint/2010/main" val="11427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E5FEA-ED01-E729-67F0-64B7D22C7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/>
          </a:bodyPr>
          <a:lstStyle/>
          <a:p>
            <a:r>
              <a:rPr lang="en-US" dirty="0"/>
              <a:t>Learn enough about </a:t>
            </a:r>
            <a:r>
              <a:rPr lang="en-US" dirty="0" err="1">
                <a:latin typeface="APL385 Unicode" panose="020B0709000202000203" pitchFamily="49" charset="0"/>
              </a:rPr>
              <a:t>HttpCommand</a:t>
            </a:r>
            <a:r>
              <a:rPr lang="en-US" dirty="0"/>
              <a:t> to call web services</a:t>
            </a:r>
          </a:p>
          <a:p>
            <a:r>
              <a:rPr lang="en-US" dirty="0"/>
              <a:t>Learn enough about </a:t>
            </a:r>
            <a:r>
              <a:rPr lang="en-US" dirty="0">
                <a:latin typeface="APL385 Unicode" panose="020B0709000202000203" pitchFamily="49" charset="0"/>
              </a:rPr>
              <a:t>Jarvis</a:t>
            </a:r>
            <a:r>
              <a:rPr lang="en-US" dirty="0"/>
              <a:t> to implement a simple JSON-based web service</a:t>
            </a:r>
          </a:p>
          <a:p>
            <a:r>
              <a:rPr lang="en-US" dirty="0"/>
              <a:t>Learn enough about </a:t>
            </a:r>
            <a:r>
              <a:rPr lang="en-US" dirty="0" err="1">
                <a:latin typeface="APL385 Unicode" panose="020B0709000202000203" pitchFamily="49" charset="0"/>
              </a:rPr>
              <a:t>WebSocketServer</a:t>
            </a:r>
            <a:r>
              <a:rPr lang="en-US" dirty="0"/>
              <a:t> to build a simple "Publish/Subscribe" interface for the client side of our web service</a:t>
            </a:r>
          </a:p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D8418BE-58DF-1D30-3866-1E3E39E2D55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C13E19-C68A-F16E-DF8C-80D76844A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</p:spTree>
    <p:extLst>
      <p:ext uri="{BB962C8B-B14F-4D97-AF65-F5344CB8AC3E}">
        <p14:creationId xmlns:p14="http://schemas.microsoft.com/office/powerpoint/2010/main" val="228400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169159-F9A9-59F9-3331-8A3C76595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+mn-lt"/>
              </a:rPr>
              <a:t>1. Create an instance	</a:t>
            </a:r>
            <a:r>
              <a:rPr lang="en-US" sz="1400" dirty="0">
                <a:latin typeface="APL385 Unicode" panose="020B0709000202000203" pitchFamily="49" charset="0"/>
              </a:rPr>
              <a:t>[23]  </a:t>
            </a:r>
            <a:r>
              <a:rPr lang="en-US" sz="1400" dirty="0" err="1">
                <a:latin typeface="APL385 Unicode" panose="020B0709000202000203" pitchFamily="49" charset="0"/>
              </a:rPr>
              <a:t>req←HttpCommand.New</a:t>
            </a:r>
            <a:r>
              <a:rPr lang="en-US" sz="1400" dirty="0">
                <a:latin typeface="APL385 Unicode" panose="020B0709000202000203" pitchFamily="49" charset="0"/>
              </a:rPr>
              <a:t> 'get' 'someurl.com'</a:t>
            </a:r>
          </a:p>
          <a:p>
            <a:pPr marL="0" indent="0">
              <a:buNone/>
            </a:pPr>
            <a:r>
              <a:rPr lang="en-US" sz="1600" dirty="0">
                <a:latin typeface="+mn-lt"/>
              </a:rPr>
              <a:t>2. Configure your request	</a:t>
            </a:r>
            <a:r>
              <a:rPr lang="en-US" sz="1400" dirty="0">
                <a:latin typeface="APL385 Unicode" panose="020B0709000202000203" pitchFamily="49" charset="0"/>
              </a:rPr>
              <a:t>[24]  req.TranslateData←1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			[25]  'content-encoding' </a:t>
            </a:r>
            <a:r>
              <a:rPr lang="en-US" sz="1400" dirty="0" err="1">
                <a:latin typeface="APL385 Unicode" panose="020B0709000202000203" pitchFamily="49" charset="0"/>
              </a:rPr>
              <a:t>req.SetHeader</a:t>
            </a:r>
            <a:r>
              <a:rPr lang="en-US" sz="1400" dirty="0">
                <a:latin typeface="APL385 Unicode" panose="020B0709000202000203" pitchFamily="49" charset="0"/>
              </a:rPr>
              <a:t> ''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			[26]  req.MaxPayloadSize←200000</a:t>
            </a:r>
          </a:p>
          <a:p>
            <a:pPr marL="0" indent="0">
              <a:buNone/>
            </a:pPr>
            <a:r>
              <a:rPr lang="en-US" sz="1600" dirty="0">
                <a:latin typeface="+mn-lt"/>
              </a:rPr>
              <a:t>3. Send the request		</a:t>
            </a:r>
            <a:r>
              <a:rPr lang="en-US" sz="1400" dirty="0">
                <a:latin typeface="APL385 Unicode" panose="020B0709000202000203" pitchFamily="49" charset="0"/>
              </a:rPr>
              <a:t>[27]  </a:t>
            </a:r>
            <a:r>
              <a:rPr lang="en-US" sz="1400" dirty="0" err="1">
                <a:latin typeface="APL385 Unicode" panose="020B0709000202000203" pitchFamily="49" charset="0"/>
              </a:rPr>
              <a:t>resp←req.Run</a:t>
            </a:r>
            <a:endParaRPr lang="en-US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+mj-lt"/>
              </a:rPr>
              <a:t>4. Inspect the response	</a:t>
            </a:r>
            <a:r>
              <a:rPr lang="en-US" sz="1400" dirty="0">
                <a:latin typeface="APL385 Unicode" panose="020B0709000202000203" pitchFamily="49" charset="0"/>
              </a:rPr>
              <a:t>[28] :If </a:t>
            </a:r>
            <a:r>
              <a:rPr lang="en-US" sz="1400" dirty="0" err="1">
                <a:latin typeface="APL385 Unicode" panose="020B0709000202000203" pitchFamily="49" charset="0"/>
              </a:rPr>
              <a:t>resp.IsOK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			[29]    ⍝ code to run on success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			[30] :Else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			[31]    ⍝ code to run on failure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			[32] :</a:t>
            </a:r>
            <a:r>
              <a:rPr lang="en-US" sz="1400" dirty="0" err="1">
                <a:latin typeface="APL385 Unicode" panose="020B0709000202000203" pitchFamily="49" charset="0"/>
              </a:rPr>
              <a:t>EndIf</a:t>
            </a:r>
            <a:endParaRPr lang="en-US" sz="1400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44AAA-8929-B767-AD6D-3DE74CC301F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2469C9-13EA-4E0A-DE66-F47E3E134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</p:spTree>
    <p:extLst>
      <p:ext uri="{BB962C8B-B14F-4D97-AF65-F5344CB8AC3E}">
        <p14:creationId xmlns:p14="http://schemas.microsoft.com/office/powerpoint/2010/main" val="76919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A83E0-D63D-E07C-56E4-89901FFCB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/>
          </a:bodyPr>
          <a:lstStyle/>
          <a:p>
            <a:r>
              <a:rPr lang="en-US" sz="2000" dirty="0"/>
              <a:t>Find the API description for the service</a:t>
            </a:r>
          </a:p>
          <a:p>
            <a:pPr lvl="1"/>
            <a:r>
              <a:rPr lang="en-US" sz="1800" dirty="0"/>
              <a:t>for example, search for "</a:t>
            </a:r>
            <a:r>
              <a:rPr lang="en-US" sz="1800" dirty="0" err="1">
                <a:hlinkClick r:id="rId2"/>
              </a:rPr>
              <a:t>github</a:t>
            </a:r>
            <a:r>
              <a:rPr lang="en-US" sz="1800" dirty="0">
                <a:hlinkClick r:id="rId2"/>
              </a:rPr>
              <a:t> </a:t>
            </a:r>
            <a:r>
              <a:rPr lang="en-US" sz="1800" dirty="0" err="1">
                <a:hlinkClick r:id="rId2"/>
              </a:rPr>
              <a:t>api</a:t>
            </a:r>
            <a:r>
              <a:rPr lang="en-US" sz="1800" dirty="0"/>
              <a:t>" or "</a:t>
            </a:r>
            <a:r>
              <a:rPr lang="en-US" sz="1800" dirty="0">
                <a:hlinkClick r:id="rId3"/>
              </a:rPr>
              <a:t>google maps </a:t>
            </a:r>
            <a:r>
              <a:rPr lang="en-US" sz="1800" dirty="0" err="1">
                <a:hlinkClick r:id="rId3"/>
              </a:rPr>
              <a:t>api</a:t>
            </a:r>
            <a:r>
              <a:rPr lang="en-US" sz="1800" dirty="0"/>
              <a:t>"</a:t>
            </a:r>
          </a:p>
          <a:p>
            <a:r>
              <a:rPr lang="en-US" sz="2000" dirty="0"/>
              <a:t>Authentication - some services may require an API key for usage tracking, billing, and to mitigate misuse.</a:t>
            </a:r>
          </a:p>
          <a:p>
            <a:pPr lvl="1"/>
            <a:r>
              <a:rPr lang="en-US" sz="1800" dirty="0">
                <a:hlinkClick r:id="rId4"/>
              </a:rPr>
              <a:t>GitHub</a:t>
            </a:r>
            <a:r>
              <a:rPr lang="en-US" sz="1800" dirty="0"/>
              <a:t> authentication</a:t>
            </a:r>
            <a:endParaRPr lang="en-US" dirty="0"/>
          </a:p>
          <a:p>
            <a:r>
              <a:rPr lang="en-US" sz="2000" dirty="0"/>
              <a:t>Cost - some services are free, others have a variety of billing models</a:t>
            </a:r>
          </a:p>
          <a:p>
            <a:pPr lvl="1"/>
            <a:r>
              <a:rPr lang="en-US" sz="1800" dirty="0">
                <a:hlinkClick r:id="rId5"/>
              </a:rPr>
              <a:t>Google Maps</a:t>
            </a:r>
            <a:r>
              <a:rPr lang="en-US" sz="1800" dirty="0"/>
              <a:t> pricing</a:t>
            </a:r>
          </a:p>
          <a:p>
            <a:pPr lvl="1"/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C326283-D3AF-43CD-5F8B-13D5C5B76C8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363CC68-FA49-B93B-2BC4-0D7586785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US" dirty="0"/>
              <a:t>Web Service APIs</a:t>
            </a:r>
          </a:p>
        </p:txBody>
      </p:sp>
    </p:spTree>
    <p:extLst>
      <p:ext uri="{BB962C8B-B14F-4D97-AF65-F5344CB8AC3E}">
        <p14:creationId xmlns:p14="http://schemas.microsoft.com/office/powerpoint/2010/main" val="100397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386351-BCD1-5E22-3146-4FF255FC0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731696" cy="324204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GET request parameters are in the </a:t>
            </a:r>
            <a:r>
              <a:rPr lang="en-US" dirty="0">
                <a:highlight>
                  <a:srgbClr val="FFFF00"/>
                </a:highlight>
              </a:rPr>
              <a:t>query string</a:t>
            </a:r>
            <a:r>
              <a:rPr lang="en-US" dirty="0"/>
              <a:t> of the URL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  <a:hlinkClick r:id="rId2"/>
              </a:rPr>
              <a:t>https://www.alphavantage.co/query</a:t>
            </a:r>
            <a:r>
              <a:rPr lang="en-US" sz="1400" dirty="0">
                <a:highlight>
                  <a:srgbClr val="FFFF00"/>
                </a:highlight>
                <a:latin typeface="APL385 Unicode" panose="020B0709000202000203" pitchFamily="49" charset="0"/>
                <a:hlinkClick r:id="rId2"/>
              </a:rPr>
              <a:t>?function=INTRADAY&amp;symbol=IBM&amp;interval=5min</a:t>
            </a:r>
            <a:endParaRPr lang="en-US" sz="1400" dirty="0">
              <a:highlight>
                <a:srgbClr val="FFFF00"/>
              </a:highlight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	</a:t>
            </a:r>
            <a:r>
              <a:rPr lang="en-US" sz="1400" dirty="0" err="1">
                <a:latin typeface="APL385 Unicode" panose="020B0709000202000203" pitchFamily="49" charset="0"/>
              </a:rPr>
              <a:t>req←HttpCommand.New</a:t>
            </a:r>
            <a:r>
              <a:rPr lang="en-US" sz="1400" dirty="0">
                <a:latin typeface="APL385 Unicode" panose="020B0709000202000203" pitchFamily="49" charset="0"/>
              </a:rPr>
              <a:t> 'get' 'https://www.alphavantage.co/query'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	</a:t>
            </a:r>
            <a:r>
              <a:rPr lang="en-US" sz="1400" dirty="0" err="1">
                <a:latin typeface="APL385 Unicode" panose="020B0709000202000203" pitchFamily="49" charset="0"/>
              </a:rPr>
              <a:t>req.Params←'function</a:t>
            </a:r>
            <a:r>
              <a:rPr lang="en-US" sz="1400" dirty="0">
                <a:latin typeface="APL385 Unicode" panose="020B0709000202000203" pitchFamily="49" charset="0"/>
              </a:rPr>
              <a:t>' 'INTRADAY' 'symbol' 'IBM' 'interval' '5min'</a:t>
            </a:r>
          </a:p>
          <a:p>
            <a:pPr marL="0" indent="0">
              <a:buNone/>
            </a:pPr>
            <a:r>
              <a:rPr lang="en-US" sz="1600" dirty="0">
                <a:latin typeface="+mn-lt"/>
              </a:rPr>
              <a:t>OR</a:t>
            </a:r>
            <a:r>
              <a:rPr lang="en-US" sz="1600" dirty="0">
                <a:latin typeface="APL385 Unicode" panose="020B0709000202000203" pitchFamily="49" charset="0"/>
              </a:rPr>
              <a:t>    	</a:t>
            </a:r>
            <a:r>
              <a:rPr lang="en-US" sz="1400" dirty="0" err="1">
                <a:latin typeface="APL385 Unicode" panose="020B0709000202000203" pitchFamily="49" charset="0"/>
              </a:rPr>
              <a:t>req.Params</a:t>
            </a:r>
            <a:r>
              <a:rPr lang="en-US" sz="1400" dirty="0">
                <a:latin typeface="APL385 Unicode" panose="020B0709000202000203" pitchFamily="49" charset="0"/>
              </a:rPr>
              <a:t>←('function' 'INTRADAY') ('symbol' 'IBM') ('interval' '5min')</a:t>
            </a:r>
          </a:p>
          <a:p>
            <a:pPr marL="0" indent="0">
              <a:buNone/>
            </a:pPr>
            <a:r>
              <a:rPr lang="en-US" sz="1600" dirty="0">
                <a:latin typeface="+mj-lt"/>
              </a:rPr>
              <a:t>OR</a:t>
            </a:r>
            <a:r>
              <a:rPr lang="en-US" sz="1600" dirty="0">
                <a:latin typeface="APL385 Unicode" panose="020B0709000202000203" pitchFamily="49" charset="0"/>
              </a:rPr>
              <a:t>    	</a:t>
            </a:r>
            <a:r>
              <a:rPr lang="en-US" sz="1400" dirty="0">
                <a:latin typeface="APL385 Unicode" panose="020B0709000202000203" pitchFamily="49" charset="0"/>
              </a:rPr>
              <a:t>req.Params←3 2⍴'function' 'INTRADAY' 'symbol' 'IBM' 'interval' '5min'</a:t>
            </a:r>
          </a:p>
          <a:p>
            <a:pPr marL="0" indent="0">
              <a:buNone/>
            </a:pPr>
            <a:r>
              <a:rPr lang="en-US" sz="1600" dirty="0">
                <a:latin typeface="+mj-lt"/>
              </a:rPr>
              <a:t>OR</a:t>
            </a:r>
            <a:r>
              <a:rPr lang="en-US" sz="1600" dirty="0">
                <a:latin typeface="APL385 Unicode" panose="020B0709000202000203" pitchFamily="49" charset="0"/>
              </a:rPr>
              <a:t>	</a:t>
            </a:r>
            <a:r>
              <a:rPr lang="en-US" sz="1400" dirty="0" err="1">
                <a:latin typeface="APL385 Unicode" panose="020B0709000202000203" pitchFamily="49" charset="0"/>
              </a:rPr>
              <a:t>req.Params</a:t>
            </a:r>
            <a:r>
              <a:rPr lang="en-US" sz="1400" dirty="0">
                <a:latin typeface="APL385 Unicode" panose="020B0709000202000203" pitchFamily="49" charset="0"/>
              </a:rPr>
              <a:t>←⎕NS ''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     	</a:t>
            </a:r>
            <a:r>
              <a:rPr lang="en-US" sz="1400" dirty="0" err="1">
                <a:latin typeface="APL385 Unicode" panose="020B0709000202000203" pitchFamily="49" charset="0"/>
              </a:rPr>
              <a:t>req.Params</a:t>
            </a:r>
            <a:r>
              <a:rPr lang="en-US" sz="1400" dirty="0">
                <a:latin typeface="APL385 Unicode" panose="020B0709000202000203" pitchFamily="49" charset="0"/>
              </a:rPr>
              <a:t>.(function symbol interval)←'INTRADAY' 'IBM' '5min'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4EE4E-5012-723E-E0C8-7107751725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0D96A40-8036-8D33-6BA6-97DF06EB6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888317" cy="685535"/>
          </a:xfrm>
        </p:spPr>
        <p:txBody>
          <a:bodyPr/>
          <a:lstStyle/>
          <a:p>
            <a:r>
              <a:rPr lang="en-US" dirty="0"/>
              <a:t>Translating API Examples into </a:t>
            </a:r>
            <a:r>
              <a:rPr lang="en-US" dirty="0" err="1">
                <a:latin typeface="APL385 Unicode" panose="020B0709000202000203" pitchFamily="49" charset="0"/>
              </a:rPr>
              <a:t>HttpCommand</a:t>
            </a:r>
            <a:endParaRPr lang="en-US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82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386351-BCD1-5E22-3146-4FF255FC0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731696" cy="3242040"/>
          </a:xfr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POST, PUT, DELETE request parameters are in the body of the request</a:t>
            </a:r>
          </a:p>
          <a:p>
            <a:pPr marL="0" indent="0">
              <a:buNone/>
            </a:pPr>
            <a:r>
              <a:rPr lang="en-US" sz="1300" dirty="0">
                <a:latin typeface="APL385 Unicode" panose="020B0709000202000203" pitchFamily="49" charset="0"/>
              </a:rPr>
              <a:t>curl -L \</a:t>
            </a:r>
            <a:br>
              <a:rPr lang="en-US" sz="1300" dirty="0">
                <a:latin typeface="APL385 Unicode" panose="020B0709000202000203" pitchFamily="49" charset="0"/>
              </a:rPr>
            </a:br>
            <a:r>
              <a:rPr lang="en-US" sz="1300" dirty="0">
                <a:latin typeface="APL385 Unicode" panose="020B0709000202000203" pitchFamily="49" charset="0"/>
              </a:rPr>
              <a:t>  -X POST \</a:t>
            </a:r>
            <a:br>
              <a:rPr lang="en-US" sz="1300" dirty="0">
                <a:latin typeface="APL385 Unicode" panose="020B0709000202000203" pitchFamily="49" charset="0"/>
              </a:rPr>
            </a:br>
            <a:r>
              <a:rPr lang="en-US" sz="1300" dirty="0">
                <a:latin typeface="APL385 Unicode" panose="020B0709000202000203" pitchFamily="49" charset="0"/>
              </a:rPr>
              <a:t>  -H "Accept: application/</a:t>
            </a:r>
            <a:r>
              <a:rPr lang="en-US" sz="1300" dirty="0" err="1">
                <a:latin typeface="APL385 Unicode" panose="020B0709000202000203" pitchFamily="49" charset="0"/>
              </a:rPr>
              <a:t>vnd.github+json</a:t>
            </a:r>
            <a:r>
              <a:rPr lang="en-US" sz="1300" dirty="0">
                <a:latin typeface="APL385 Unicode" panose="020B0709000202000203" pitchFamily="49" charset="0"/>
              </a:rPr>
              <a:t>" \</a:t>
            </a:r>
            <a:br>
              <a:rPr lang="en-US" sz="1300" dirty="0">
                <a:latin typeface="APL385 Unicode" panose="020B0709000202000203" pitchFamily="49" charset="0"/>
              </a:rPr>
            </a:br>
            <a:r>
              <a:rPr lang="en-US" sz="1300" dirty="0">
                <a:latin typeface="APL385 Unicode" panose="020B0709000202000203" pitchFamily="49" charset="0"/>
              </a:rPr>
              <a:t>  -H "Authorization: Bearer [--Your Token--]" \</a:t>
            </a:r>
            <a:br>
              <a:rPr lang="en-US" sz="1300" dirty="0">
                <a:latin typeface="APL385 Unicode" panose="020B0709000202000203" pitchFamily="49" charset="0"/>
              </a:rPr>
            </a:br>
            <a:r>
              <a:rPr lang="en-US" sz="1300" dirty="0">
                <a:latin typeface="APL385 Unicode" panose="020B0709000202000203" pitchFamily="49" charset="0"/>
              </a:rPr>
              <a:t>  -H "X-GitHub-Api-Version: 2022-11-28" \</a:t>
            </a:r>
            <a:br>
              <a:rPr lang="en-US" sz="1300" dirty="0">
                <a:latin typeface="APL385 Unicode" panose="020B0709000202000203" pitchFamily="49" charset="0"/>
              </a:rPr>
            </a:br>
            <a:r>
              <a:rPr lang="en-US" sz="1300" dirty="0">
                <a:latin typeface="APL385 Unicode" panose="020B0709000202000203" pitchFamily="49" charset="0"/>
              </a:rPr>
              <a:t>  https://api.github.com/user/repos \</a:t>
            </a:r>
            <a:br>
              <a:rPr lang="en-US" sz="1300" dirty="0">
                <a:latin typeface="APL385 Unicode" panose="020B0709000202000203" pitchFamily="49" charset="0"/>
              </a:rPr>
            </a:br>
            <a:r>
              <a:rPr lang="en-US" sz="1300" dirty="0">
                <a:latin typeface="APL385 Unicode" panose="020B0709000202000203" pitchFamily="49" charset="0"/>
              </a:rPr>
              <a:t>  -d '{"</a:t>
            </a:r>
            <a:r>
              <a:rPr lang="en-US" sz="1300" dirty="0" err="1">
                <a:latin typeface="APL385 Unicode" panose="020B0709000202000203" pitchFamily="49" charset="0"/>
              </a:rPr>
              <a:t>name":"test-repo","description":"test</a:t>
            </a:r>
            <a:r>
              <a:rPr lang="en-US" sz="1300" dirty="0">
                <a:latin typeface="APL385 Unicode" panose="020B0709000202000203" pitchFamily="49" charset="0"/>
              </a:rPr>
              <a:t> repository"}'</a:t>
            </a:r>
          </a:p>
          <a:p>
            <a:pPr marL="0" indent="0">
              <a:buNone/>
            </a:pPr>
            <a:endParaRPr lang="en-US" sz="13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Source: </a:t>
            </a:r>
            <a:r>
              <a:rPr lang="en-US" sz="1400" dirty="0">
                <a:latin typeface="APL385 Unicode" panose="020B0709000202000203" pitchFamily="49" charset="0"/>
                <a:hlinkClick r:id="rId3"/>
              </a:rPr>
              <a:t>https://docs.github.com/en/rest/repos/repos?apiVersion=2022-11-28#create-a-repository-for-the-authenticated-user</a:t>
            </a:r>
            <a:endParaRPr lang="en-US" sz="1400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4EE4E-5012-723E-E0C8-7107751725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0D96A40-8036-8D33-6BA6-97DF06EB6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888317" cy="685535"/>
          </a:xfrm>
        </p:spPr>
        <p:txBody>
          <a:bodyPr/>
          <a:lstStyle/>
          <a:p>
            <a:r>
              <a:rPr lang="en-US" dirty="0"/>
              <a:t>Translating API Examples into </a:t>
            </a:r>
            <a:r>
              <a:rPr lang="en-US" dirty="0" err="1">
                <a:latin typeface="APL385 Unicode" panose="020B0709000202000203" pitchFamily="49" charset="0"/>
              </a:rPr>
              <a:t>HttpCommand</a:t>
            </a:r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1F41710-03C2-31CF-C867-720AE7A84166}"/>
              </a:ext>
            </a:extLst>
          </p:cNvPr>
          <p:cNvSpPr/>
          <p:nvPr/>
        </p:nvSpPr>
        <p:spPr>
          <a:xfrm>
            <a:off x="816746" y="1704513"/>
            <a:ext cx="355106" cy="248574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6EBF253-51A8-D953-1253-9E864F4E09DD}"/>
              </a:ext>
            </a:extLst>
          </p:cNvPr>
          <p:cNvCxnSpPr/>
          <p:nvPr/>
        </p:nvCxnSpPr>
        <p:spPr>
          <a:xfrm flipH="1">
            <a:off x="1171852" y="1828800"/>
            <a:ext cx="113634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70104A8-C36F-7C0D-5FE5-A4BC4FDCD721}"/>
              </a:ext>
            </a:extLst>
          </p:cNvPr>
          <p:cNvSpPr/>
          <p:nvPr/>
        </p:nvSpPr>
        <p:spPr>
          <a:xfrm>
            <a:off x="577050" y="1901303"/>
            <a:ext cx="761584" cy="248574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974AC71-4685-5E14-8681-D5DF758E2768}"/>
              </a:ext>
            </a:extLst>
          </p:cNvPr>
          <p:cNvSpPr/>
          <p:nvPr/>
        </p:nvSpPr>
        <p:spPr>
          <a:xfrm>
            <a:off x="2469474" y="1901302"/>
            <a:ext cx="1161494" cy="2485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Command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41654E6-644C-8B53-A441-A75D5EF6CA43}"/>
              </a:ext>
            </a:extLst>
          </p:cNvPr>
          <p:cNvCxnSpPr/>
          <p:nvPr/>
        </p:nvCxnSpPr>
        <p:spPr>
          <a:xfrm flipH="1">
            <a:off x="1338633" y="2025589"/>
            <a:ext cx="113634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DF8EFCF-BA7E-662B-2812-DED49CA89262}"/>
              </a:ext>
            </a:extLst>
          </p:cNvPr>
          <p:cNvSpPr/>
          <p:nvPr/>
        </p:nvSpPr>
        <p:spPr>
          <a:xfrm>
            <a:off x="568171" y="2132862"/>
            <a:ext cx="4181382" cy="602181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602C5E4-9E41-14E8-A7E1-07172A6C90E0}"/>
              </a:ext>
            </a:extLst>
          </p:cNvPr>
          <p:cNvCxnSpPr>
            <a:cxnSpLocks/>
          </p:cNvCxnSpPr>
          <p:nvPr/>
        </p:nvCxnSpPr>
        <p:spPr>
          <a:xfrm flipH="1">
            <a:off x="4749553" y="2444319"/>
            <a:ext cx="96726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9D59DDF-5A41-3849-F5C6-804C08C83714}"/>
              </a:ext>
            </a:extLst>
          </p:cNvPr>
          <p:cNvSpPr/>
          <p:nvPr/>
        </p:nvSpPr>
        <p:spPr>
          <a:xfrm>
            <a:off x="5711321" y="2320033"/>
            <a:ext cx="1161494" cy="2485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Headers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38398F0A-BF25-DC64-D0E5-32E17605A884}"/>
              </a:ext>
            </a:extLst>
          </p:cNvPr>
          <p:cNvSpPr/>
          <p:nvPr/>
        </p:nvSpPr>
        <p:spPr>
          <a:xfrm>
            <a:off x="567878" y="2728404"/>
            <a:ext cx="3347174" cy="248574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860B65-F300-AFFB-48E9-9F517AC5307A}"/>
              </a:ext>
            </a:extLst>
          </p:cNvPr>
          <p:cNvCxnSpPr>
            <a:cxnSpLocks/>
          </p:cNvCxnSpPr>
          <p:nvPr/>
        </p:nvCxnSpPr>
        <p:spPr>
          <a:xfrm flipH="1">
            <a:off x="3915052" y="2836416"/>
            <a:ext cx="96726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2E96031-0300-9432-D3BA-EFEAD7D97C14}"/>
              </a:ext>
            </a:extLst>
          </p:cNvPr>
          <p:cNvSpPr/>
          <p:nvPr/>
        </p:nvSpPr>
        <p:spPr>
          <a:xfrm>
            <a:off x="4882315" y="2712128"/>
            <a:ext cx="1161494" cy="2485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URL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DAA86F0-1A89-97DB-FFC2-3CFC1E71E851}"/>
              </a:ext>
            </a:extLst>
          </p:cNvPr>
          <p:cNvSpPr/>
          <p:nvPr/>
        </p:nvSpPr>
        <p:spPr>
          <a:xfrm>
            <a:off x="578235" y="2916316"/>
            <a:ext cx="5645011" cy="248574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5C63E58-8BCB-5ADE-3DA0-C09FEF3C53CD}"/>
              </a:ext>
            </a:extLst>
          </p:cNvPr>
          <p:cNvCxnSpPr>
            <a:cxnSpLocks/>
          </p:cNvCxnSpPr>
          <p:nvPr/>
        </p:nvCxnSpPr>
        <p:spPr>
          <a:xfrm flipH="1">
            <a:off x="6223246" y="3049479"/>
            <a:ext cx="96726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98A81AA-6C63-CBD3-547B-4A02B8F35916}"/>
              </a:ext>
            </a:extLst>
          </p:cNvPr>
          <p:cNvSpPr/>
          <p:nvPr/>
        </p:nvSpPr>
        <p:spPr>
          <a:xfrm>
            <a:off x="7190509" y="2913355"/>
            <a:ext cx="1161494" cy="2485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Params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5C90433-3573-E6B3-623D-8BE97B1A5FA9}"/>
              </a:ext>
            </a:extLst>
          </p:cNvPr>
          <p:cNvSpPr/>
          <p:nvPr/>
        </p:nvSpPr>
        <p:spPr>
          <a:xfrm>
            <a:off x="2311568" y="1710430"/>
            <a:ext cx="1923079" cy="2485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follow any redirection</a:t>
            </a:r>
          </a:p>
        </p:txBody>
      </p:sp>
    </p:spTree>
    <p:extLst>
      <p:ext uri="{BB962C8B-B14F-4D97-AF65-F5344CB8AC3E}">
        <p14:creationId xmlns:p14="http://schemas.microsoft.com/office/powerpoint/2010/main" val="198156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6" grpId="0" animBg="1"/>
      <p:bldP spid="16" grpId="1" animBg="1"/>
      <p:bldP spid="17" grpId="0" animBg="1"/>
      <p:bldP spid="17" grpId="1" animBg="1"/>
      <p:bldP spid="19" grpId="0" animBg="1"/>
      <p:bldP spid="21" grpId="0" animBg="1"/>
      <p:bldP spid="22" grpId="0" animBg="1"/>
      <p:bldP spid="22" grpId="1" animBg="1"/>
      <p:bldP spid="11" grpId="0" animBg="1"/>
      <p:bldP spid="11" grpId="1" animBg="1"/>
      <p:bldP spid="14" grpId="0" animBg="1"/>
      <p:bldP spid="14" grpId="1" animBg="1"/>
      <p:bldP spid="24" grpId="0" animBg="1"/>
      <p:bldP spid="24" grpId="1" animBg="1"/>
      <p:bldP spid="27" grpId="0" animBg="1"/>
      <p:bldP spid="27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23E7FC-F3B3-1CF9-6B25-8FCDAD88F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Once you've identified a web service, generally you will need to:</a:t>
            </a:r>
          </a:p>
          <a:p>
            <a:r>
              <a:rPr lang="en-US" dirty="0"/>
              <a:t>Create a </a:t>
            </a:r>
            <a:r>
              <a:rPr lang="en-US" dirty="0" err="1"/>
              <a:t>UserID</a:t>
            </a:r>
            <a:endParaRPr lang="en-US" dirty="0"/>
          </a:p>
          <a:p>
            <a:r>
              <a:rPr lang="en-US" dirty="0"/>
              <a:t>Give some form of payment information for services that charge for use</a:t>
            </a:r>
          </a:p>
          <a:p>
            <a:r>
              <a:rPr lang="en-US" dirty="0"/>
              <a:t>Generate an API key and define the scope of use for that API key</a:t>
            </a:r>
          </a:p>
          <a:p>
            <a:pPr marL="742950" lvl="1" indent="-342900"/>
            <a:r>
              <a:rPr lang="en-US" dirty="0"/>
              <a:t>Keep your API key secure!</a:t>
            </a:r>
          </a:p>
          <a:p>
            <a:r>
              <a:rPr lang="en-US" dirty="0"/>
              <a:t>Use your API key in requests that need authorization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8CB72-861A-8578-4F4E-BB6C0D9B4FF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49C5D15-2C74-D2C4-54A5-F551EE47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Steps to Using an API</a:t>
            </a:r>
          </a:p>
        </p:txBody>
      </p:sp>
    </p:spTree>
    <p:extLst>
      <p:ext uri="{BB962C8B-B14F-4D97-AF65-F5344CB8AC3E}">
        <p14:creationId xmlns:p14="http://schemas.microsoft.com/office/powerpoint/2010/main" val="295822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6B6C8-C9B2-BE3B-92D4-8ABB33A83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We're going to the GitHub API in the coming exercises:</a:t>
            </a:r>
          </a:p>
          <a:p>
            <a:pPr lvl="1"/>
            <a:r>
              <a:rPr lang="en-US" sz="1800" dirty="0"/>
              <a:t>GitHub </a:t>
            </a:r>
            <a:r>
              <a:rPr lang="en-US" sz="1800" dirty="0" err="1"/>
              <a:t>UserID</a:t>
            </a:r>
            <a:r>
              <a:rPr lang="en-US" sz="1800" dirty="0"/>
              <a:t> </a:t>
            </a:r>
            <a:r>
              <a:rPr lang="en-US" sz="1800" dirty="0" err="1"/>
              <a:t>plusdottimes</a:t>
            </a:r>
            <a:r>
              <a:rPr lang="en-US" sz="1800" dirty="0"/>
              <a:t> has been created for this workshop</a:t>
            </a:r>
          </a:p>
          <a:p>
            <a:pPr lvl="1"/>
            <a:r>
              <a:rPr lang="en-US" sz="1800" dirty="0"/>
              <a:t>A "fine-grained" personal access token has been created </a:t>
            </a:r>
            <a:br>
              <a:rPr lang="en-US" sz="1800" dirty="0"/>
            </a:br>
            <a:r>
              <a:rPr lang="en-US" sz="1800" dirty="0"/>
              <a:t>This will allow us to read and write repositories in this account</a:t>
            </a:r>
          </a:p>
          <a:p>
            <a:pPr lvl="1"/>
            <a:r>
              <a:rPr lang="en-US" sz="1800" dirty="0"/>
              <a:t>For security purposes, this </a:t>
            </a:r>
            <a:r>
              <a:rPr lang="en-US" sz="1800" dirty="0" err="1"/>
              <a:t>UserID</a:t>
            </a:r>
            <a:r>
              <a:rPr lang="en-US" sz="1800" dirty="0"/>
              <a:t> will be deleted following this workshop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8C200-2ACE-43D8-BCD1-FA84BF3EBD8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2B3D12D-05C4-01FB-263E-D4273F6DE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GitHub API</a:t>
            </a:r>
          </a:p>
        </p:txBody>
      </p:sp>
    </p:spTree>
    <p:extLst>
      <p:ext uri="{BB962C8B-B14F-4D97-AF65-F5344CB8AC3E}">
        <p14:creationId xmlns:p14="http://schemas.microsoft.com/office/powerpoint/2010/main" val="415730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F20492-5A51-CC0F-C04D-F951ECD92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89654" cy="32420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dirty="0"/>
              <a:t>GitHub has two types of Personal Access Tokens</a:t>
            </a:r>
          </a:p>
          <a:p>
            <a:r>
              <a:rPr lang="en-US" sz="2200" dirty="0"/>
              <a:t>Classic</a:t>
            </a:r>
          </a:p>
          <a:p>
            <a:pPr lvl="1"/>
            <a:r>
              <a:rPr lang="en-US" sz="1900" dirty="0"/>
              <a:t>have access to all repositories and organizations that the user can access</a:t>
            </a:r>
          </a:p>
          <a:p>
            <a:pPr lvl="1"/>
            <a:r>
              <a:rPr lang="en-US" sz="1900" dirty="0"/>
              <a:t>allowed to live forever</a:t>
            </a:r>
          </a:p>
          <a:p>
            <a:r>
              <a:rPr lang="en-US" sz="2200" dirty="0"/>
              <a:t>Fine-grained</a:t>
            </a:r>
            <a:endParaRPr lang="en-US" sz="2000" dirty="0"/>
          </a:p>
          <a:p>
            <a:pPr lvl="1"/>
            <a:r>
              <a:rPr lang="en-US" sz="1900" dirty="0"/>
              <a:t>over 50 granular permissions that can be set to "no access", "read", or "read and write"</a:t>
            </a:r>
          </a:p>
          <a:p>
            <a:pPr lvl="1"/>
            <a:r>
              <a:rPr lang="en-US" sz="1900" dirty="0"/>
              <a:t>can specify specific repositories</a:t>
            </a:r>
          </a:p>
          <a:p>
            <a:pPr lvl="1"/>
            <a:r>
              <a:rPr lang="en-US" sz="1900" dirty="0"/>
              <a:t>have an expiration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CA670-AFE8-3037-EB45-72A6340B71D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4CA69F-7D37-CEC2-822C-105B37269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GitHub Personal Access Tokens</a:t>
            </a:r>
          </a:p>
        </p:txBody>
      </p:sp>
    </p:spTree>
    <p:extLst>
      <p:ext uri="{BB962C8B-B14F-4D97-AF65-F5344CB8AC3E}">
        <p14:creationId xmlns:p14="http://schemas.microsoft.com/office/powerpoint/2010/main" val="191959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8B9BF7-0744-FBCB-2709-7ED4C572B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5"/>
            <a:ext cx="8820473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+mn-lt"/>
              </a:rPr>
              <a:t>We need to get </a:t>
            </a:r>
            <a:r>
              <a:rPr lang="en-US" sz="1600" dirty="0" err="1">
                <a:latin typeface="APL385 Unicode" panose="020B0709000202000203" pitchFamily="49" charset="0"/>
              </a:rPr>
              <a:t>GitHubAPIToken</a:t>
            </a:r>
            <a:r>
              <a:rPr lang="en-US" sz="1600" dirty="0">
                <a:latin typeface="+mn-lt"/>
              </a:rPr>
              <a:t> for authenticated access to GitHub.</a:t>
            </a:r>
            <a:endParaRPr lang="en-US" sz="1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+mn-lt"/>
              </a:rPr>
              <a:t>For the adventurous: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Connect to wireless network "</a:t>
            </a:r>
            <a:r>
              <a:rPr lang="en-US" sz="1600" dirty="0" err="1">
                <a:latin typeface="+mn-lt"/>
              </a:rPr>
              <a:t>WebService</a:t>
            </a:r>
            <a:r>
              <a:rPr lang="en-US" sz="1600" dirty="0">
                <a:latin typeface="+mn-lt"/>
              </a:rPr>
              <a:t>" with password: </a:t>
            </a:r>
            <a:r>
              <a:rPr lang="en-US" sz="1600" dirty="0" err="1">
                <a:latin typeface="+mn-lt"/>
              </a:rPr>
              <a:t>DyalogAPL</a:t>
            </a:r>
            <a:endParaRPr lang="en-US" sz="1600" dirty="0">
              <a:latin typeface="+mn-lt"/>
            </a:endParaRP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resp←HttpCommand.GetJSON</a:t>
            </a:r>
            <a:r>
              <a:rPr lang="en-US" sz="1400" dirty="0">
                <a:latin typeface="APL385 Unicode" panose="020B0709000202000203" pitchFamily="49" charset="0"/>
              </a:rPr>
              <a:t> 'post' '192.168.234.10?/get' '</a:t>
            </a:r>
            <a:r>
              <a:rPr lang="en-US" sz="1400" dirty="0" err="1">
                <a:latin typeface="APL385 Unicode" panose="020B0709000202000203" pitchFamily="49" charset="0"/>
              </a:rPr>
              <a:t>GitHubAPIToken</a:t>
            </a:r>
            <a:r>
              <a:rPr lang="en-US" sz="1400" dirty="0">
                <a:latin typeface="APL385 Unicode" panose="020B0709000202000203" pitchFamily="49" charset="0"/>
              </a:rPr>
              <a:t>'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resp.IsOK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     ⎕FX </a:t>
            </a:r>
            <a:r>
              <a:rPr lang="en-US" sz="1400" dirty="0" err="1">
                <a:latin typeface="APL385 Unicode" panose="020B0709000202000203" pitchFamily="49" charset="0"/>
              </a:rPr>
              <a:t>resp.Data</a:t>
            </a:r>
            <a:endParaRPr lang="en-US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+mj-lt"/>
              </a:rPr>
              <a:t>For the not-so-adventurous:</a:t>
            </a:r>
            <a:br>
              <a:rPr lang="en-US" sz="1600" dirty="0">
                <a:latin typeface="+mj-lt"/>
              </a:rPr>
            </a:br>
            <a:r>
              <a:rPr lang="en-US" sz="1600" dirty="0">
                <a:latin typeface="+mj-lt"/>
              </a:rPr>
              <a:t>Take one of the USB drives and: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]</a:t>
            </a:r>
            <a:r>
              <a:rPr lang="en-US" sz="1400" dirty="0" err="1">
                <a:latin typeface="APL385 Unicode" panose="020B0709000202000203" pitchFamily="49" charset="0"/>
              </a:rPr>
              <a:t>link.import</a:t>
            </a:r>
            <a:r>
              <a:rPr lang="en-US" sz="1400" dirty="0">
                <a:latin typeface="APL385 Unicode" panose="020B0709000202000203" pitchFamily="49" charset="0"/>
              </a:rPr>
              <a:t> # /SP3/HttpCommand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1FD3E-38DB-8330-DF1A-FB8F905B3D8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43AD1B-7F24-5A71-5675-590BE36D6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Setup</a:t>
            </a:r>
          </a:p>
        </p:txBody>
      </p:sp>
    </p:spTree>
    <p:extLst>
      <p:ext uri="{BB962C8B-B14F-4D97-AF65-F5344CB8AC3E}">
        <p14:creationId xmlns:p14="http://schemas.microsoft.com/office/powerpoint/2010/main" val="62485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8B9BF7-0744-FBCB-2709-7ED4C572B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+mn-lt"/>
              </a:rPr>
              <a:t>Because we'll be issuing several requests to the GitHub API, we can set up a request object that we can reuse by changing its settings.  This will save us from having to re-specify a number of settings that will be common to all the requests we send.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h←HttpCommand.New</a:t>
            </a:r>
            <a:r>
              <a:rPr lang="en-US" sz="1600" dirty="0">
                <a:latin typeface="APL385 Unicode" panose="020B0709000202000203" pitchFamily="49" charset="0"/>
              </a:rPr>
              <a:t> '' 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h.</a:t>
            </a:r>
            <a:r>
              <a:rPr lang="en-US" sz="1600" dirty="0" err="1">
                <a:latin typeface="APL385 Unicode" panose="020B0709000202000203" pitchFamily="49" charset="0"/>
              </a:rPr>
              <a:t>BaseURL</a:t>
            </a:r>
            <a:r>
              <a:rPr lang="en-US" sz="1600" dirty="0">
                <a:latin typeface="APL385 Unicode" panose="020B0709000202000203" pitchFamily="49" charset="0"/>
              </a:rPr>
              <a:t>←'https://api.github.com'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'X-GitHub-Api-Version' </a:t>
            </a:r>
            <a:r>
              <a:rPr lang="en-US" sz="1600" dirty="0" err="1">
                <a:latin typeface="APL385 Unicode" panose="020B0709000202000203" pitchFamily="49" charset="0"/>
              </a:rPr>
              <a:t>h.SetHeader</a:t>
            </a:r>
            <a:r>
              <a:rPr lang="en-US" sz="1600" dirty="0">
                <a:latin typeface="APL385 Unicode" panose="020B0709000202000203" pitchFamily="49" charset="0"/>
              </a:rPr>
              <a:t> '2022-11-28'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h.(</a:t>
            </a:r>
            <a:r>
              <a:rPr lang="en-US" sz="1600" dirty="0" err="1">
                <a:latin typeface="APL385 Unicode" panose="020B0709000202000203" pitchFamily="49" charset="0"/>
              </a:rPr>
              <a:t>AuthType</a:t>
            </a:r>
            <a:r>
              <a:rPr lang="en-US" sz="1600" dirty="0">
                <a:latin typeface="APL385 Unicode" panose="020B0709000202000203" pitchFamily="49" charset="0"/>
              </a:rPr>
              <a:t> Auth)←'bearer' </a:t>
            </a:r>
            <a:r>
              <a:rPr lang="en-US" sz="1600" dirty="0" err="1">
                <a:latin typeface="APL385 Unicode" panose="020B0709000202000203" pitchFamily="49" charset="0"/>
              </a:rPr>
              <a:t>GitHubAPIKey</a:t>
            </a:r>
            <a:endParaRPr lang="en-US" sz="1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h.TranslateData←1</a:t>
            </a:r>
            <a:endParaRPr lang="en-US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1FD3E-38DB-8330-DF1A-FB8F905B3D8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43AD1B-7F24-5A71-5675-590BE36D6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Create a GitHub Repository</a:t>
            </a:r>
          </a:p>
        </p:txBody>
      </p:sp>
    </p:spTree>
    <p:extLst>
      <p:ext uri="{BB962C8B-B14F-4D97-AF65-F5344CB8AC3E}">
        <p14:creationId xmlns:p14="http://schemas.microsoft.com/office/powerpoint/2010/main" val="313385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8B9BF7-0744-FBCB-2709-7ED4C572B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>
                <a:latin typeface="+mn-lt"/>
              </a:rPr>
              <a:t>Now that we have a request generically configured, we can specify the particular settings for to create a repository.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h.Command←'post</a:t>
            </a:r>
            <a:r>
              <a:rPr lang="en-US" sz="1600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h.URL←'user</a:t>
            </a:r>
            <a:r>
              <a:rPr lang="en-US" sz="1600" dirty="0">
                <a:latin typeface="APL385 Unicode" panose="020B0709000202000203" pitchFamily="49" charset="0"/>
              </a:rPr>
              <a:t>/repos'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p←⎕NS ''</a:t>
            </a:r>
            <a:br>
              <a:rPr lang="en-US" sz="1600" dirty="0">
                <a:latin typeface="APL385 Unicode" panose="020B0709000202000203" pitchFamily="49" charset="0"/>
              </a:rPr>
            </a:br>
            <a:r>
              <a:rPr lang="en-US" sz="1600" dirty="0">
                <a:latin typeface="APL385 Unicode" panose="020B0709000202000203" pitchFamily="49" charset="0"/>
              </a:rPr>
              <a:t>      p.(name description)←'your-repo-name' 'some description'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h.Params←p</a:t>
            </a:r>
            <a:endParaRPr lang="en-US" sz="1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h.Show</a:t>
            </a:r>
            <a:endParaRPr lang="en-US" sz="1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r←h.Run</a:t>
            </a:r>
            <a:endParaRPr lang="en-US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1FD3E-38DB-8330-DF1A-FB8F905B3D8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43AD1B-7F24-5A71-5675-590BE36D6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Create a GitHub Repository</a:t>
            </a:r>
          </a:p>
        </p:txBody>
      </p:sp>
    </p:spTree>
    <p:extLst>
      <p:ext uri="{BB962C8B-B14F-4D97-AF65-F5344CB8AC3E}">
        <p14:creationId xmlns:p14="http://schemas.microsoft.com/office/powerpoint/2010/main" val="51610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295036-2685-A8E7-0207-65DBF9401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application</a:t>
            </a:r>
          </a:p>
          <a:p>
            <a:pPr lvl="1"/>
            <a:r>
              <a:rPr lang="en-US" dirty="0"/>
              <a:t>Client side uses HTML, CSS, and JavaScript – we will not cover these in detail</a:t>
            </a:r>
          </a:p>
          <a:p>
            <a:pPr lvl="1"/>
            <a:r>
              <a:rPr lang="en-US" dirty="0"/>
              <a:t>Server side implements a very simple “portfolio” application</a:t>
            </a:r>
          </a:p>
          <a:p>
            <a:r>
              <a:rPr lang="en-US" dirty="0"/>
              <a:t>HTTP vs HTTPS</a:t>
            </a:r>
          </a:p>
          <a:p>
            <a:pPr lvl="1"/>
            <a:r>
              <a:rPr lang="en-US" dirty="0"/>
              <a:t>Use HTTPS in any production environment that uses authentication or confidential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875F8-8858-4850-05FF-E63F5E88038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35EB0E0-C8B4-485B-FD10-819B2C1CB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Disclaimers</a:t>
            </a:r>
          </a:p>
        </p:txBody>
      </p:sp>
    </p:spTree>
    <p:extLst>
      <p:ext uri="{BB962C8B-B14F-4D97-AF65-F5344CB8AC3E}">
        <p14:creationId xmlns:p14="http://schemas.microsoft.com/office/powerpoint/2010/main" val="91651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8B9BF7-0744-FBCB-2709-7ED4C572B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h.Command←'patch</a:t>
            </a:r>
            <a:r>
              <a:rPr lang="en-US" sz="1600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h.URL←'repos</a:t>
            </a:r>
            <a:r>
              <a:rPr lang="en-US" sz="1600" dirty="0">
                <a:latin typeface="APL385 Unicode" panose="020B0709000202000203" pitchFamily="49" charset="0"/>
              </a:rPr>
              <a:t>/</a:t>
            </a:r>
            <a:r>
              <a:rPr lang="en-US" sz="1600" dirty="0" err="1">
                <a:latin typeface="APL385 Unicode" panose="020B0709000202000203" pitchFamily="49" charset="0"/>
              </a:rPr>
              <a:t>plusdottimes</a:t>
            </a:r>
            <a:r>
              <a:rPr lang="en-US" sz="1600" dirty="0">
                <a:latin typeface="APL385 Unicode" panose="020B0709000202000203" pitchFamily="49" charset="0"/>
              </a:rPr>
              <a:t>/your-repo-name'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p←⎕NS ''</a:t>
            </a:r>
            <a:br>
              <a:rPr lang="en-US" sz="1600" dirty="0">
                <a:latin typeface="APL385 Unicode" panose="020B0709000202000203" pitchFamily="49" charset="0"/>
              </a:rPr>
            </a:br>
            <a:r>
              <a:rPr lang="en-US" sz="1600" dirty="0">
                <a:latin typeface="APL385 Unicode" panose="020B0709000202000203" pitchFamily="49" charset="0"/>
              </a:rPr>
              <a:t>      p.(description visibility)←'new description' 'private'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h.Params←p</a:t>
            </a:r>
            <a:endParaRPr lang="en-US" sz="1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h.Show</a:t>
            </a:r>
            <a:endParaRPr lang="en-US" sz="1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r←h.Run</a:t>
            </a:r>
            <a:endParaRPr lang="en-US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1FD3E-38DB-8330-DF1A-FB8F905B3D8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43AD1B-7F24-5A71-5675-590BE36D6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Update a GitHub Repository</a:t>
            </a:r>
          </a:p>
        </p:txBody>
      </p:sp>
    </p:spTree>
    <p:extLst>
      <p:ext uri="{BB962C8B-B14F-4D97-AF65-F5344CB8AC3E}">
        <p14:creationId xmlns:p14="http://schemas.microsoft.com/office/powerpoint/2010/main" val="244448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8B9BF7-0744-FBCB-2709-7ED4C572B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h.Command←'delete</a:t>
            </a:r>
            <a:r>
              <a:rPr lang="en-US" sz="1600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h.URL←'repos</a:t>
            </a:r>
            <a:r>
              <a:rPr lang="en-US" sz="1600" dirty="0">
                <a:latin typeface="APL385 Unicode" panose="020B0709000202000203" pitchFamily="49" charset="0"/>
              </a:rPr>
              <a:t>/</a:t>
            </a:r>
            <a:r>
              <a:rPr lang="en-US" sz="1600" dirty="0" err="1">
                <a:latin typeface="APL385 Unicode" panose="020B0709000202000203" pitchFamily="49" charset="0"/>
              </a:rPr>
              <a:t>plusdottimes</a:t>
            </a:r>
            <a:r>
              <a:rPr lang="en-US" sz="1600" dirty="0">
                <a:latin typeface="APL385 Unicode" panose="020B0709000202000203" pitchFamily="49" charset="0"/>
              </a:rPr>
              <a:t>/your-repo-name'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h.Params</a:t>
            </a:r>
            <a:r>
              <a:rPr lang="en-US" sz="1600" dirty="0">
                <a:latin typeface="APL385 Unicode" panose="020B0709000202000203" pitchFamily="49" charset="0"/>
              </a:rPr>
              <a:t>←''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h.Show</a:t>
            </a:r>
            <a:endParaRPr lang="en-US" sz="1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r←h.Run</a:t>
            </a:r>
            <a:endParaRPr lang="en-US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1FD3E-38DB-8330-DF1A-FB8F905B3D8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43AD1B-7F24-5A71-5675-590BE36D6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Delete a GitHub Repository</a:t>
            </a:r>
          </a:p>
        </p:txBody>
      </p:sp>
    </p:spTree>
    <p:extLst>
      <p:ext uri="{BB962C8B-B14F-4D97-AF65-F5344CB8AC3E}">
        <p14:creationId xmlns:p14="http://schemas.microsoft.com/office/powerpoint/2010/main" val="84328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8B9BF7-0744-FBCB-2709-7ED4C572B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How many public repositories does the Dyalog organization have?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Hint: it's not 30 – look at the </a:t>
            </a:r>
            <a:r>
              <a:rPr lang="en-US" sz="1600" dirty="0" err="1">
                <a:latin typeface="+mn-lt"/>
              </a:rPr>
              <a:t>per_page</a:t>
            </a:r>
            <a:r>
              <a:rPr lang="en-US" sz="1600" dirty="0">
                <a:latin typeface="+mn-lt"/>
              </a:rPr>
              <a:t> parameter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How many releases does Dyalog/Jarvis have?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Create a new repository and then create an issue for that repository.</a:t>
            </a:r>
            <a:endParaRPr lang="en-US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endParaRPr lang="en-US" sz="16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1FD3E-38DB-8330-DF1A-FB8F905B3D8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43AD1B-7F24-5A71-5675-590BE36D6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Exercises: (if we have time)</a:t>
            </a:r>
          </a:p>
        </p:txBody>
      </p:sp>
    </p:spTree>
    <p:extLst>
      <p:ext uri="{BB962C8B-B14F-4D97-AF65-F5344CB8AC3E}">
        <p14:creationId xmlns:p14="http://schemas.microsoft.com/office/powerpoint/2010/main" val="256514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Pause with solid fill">
            <a:extLst>
              <a:ext uri="{FF2B5EF4-FFF2-40B4-BE49-F238E27FC236}">
                <a16:creationId xmlns:a16="http://schemas.microsoft.com/office/drawing/2014/main" id="{FE17CAC9-2791-D9FA-A977-4F663EFABA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30675" y="2428875"/>
            <a:ext cx="914400" cy="914400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746AB-4451-A4EB-E9B2-1AFAB0432A3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B409268-9301-7F54-0127-0032F6AE9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Time</a:t>
            </a:r>
          </a:p>
        </p:txBody>
      </p:sp>
    </p:spTree>
    <p:extLst>
      <p:ext uri="{BB962C8B-B14F-4D97-AF65-F5344CB8AC3E}">
        <p14:creationId xmlns:p14="http://schemas.microsoft.com/office/powerpoint/2010/main" val="252847345"/>
      </p:ext>
    </p:extLst>
  </p:cSld>
  <p:clrMapOvr>
    <a:masterClrMapping/>
  </p:clrMapOvr>
  <p:transition spd="slow"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hidden="1">
            <a:extLst>
              <a:ext uri="{FF2B5EF4-FFF2-40B4-BE49-F238E27FC236}">
                <a16:creationId xmlns:a16="http://schemas.microsoft.com/office/drawing/2014/main" id="{D2F95F9B-5D2D-BE37-F1B3-3B2DC0FEB02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5308DC21-3B44-804E-0F03-DE1734C56C12}"/>
              </a:ext>
            </a:extLst>
          </p:cNvPr>
          <p:cNvSpPr txBox="1">
            <a:spLocks/>
          </p:cNvSpPr>
          <p:nvPr/>
        </p:nvSpPr>
        <p:spPr>
          <a:xfrm>
            <a:off x="323528" y="265531"/>
            <a:ext cx="329414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J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D3832B04-F798-B2EA-181E-DD86A75FE7C3}"/>
              </a:ext>
            </a:extLst>
          </p:cNvPr>
          <p:cNvSpPr txBox="1">
            <a:spLocks/>
          </p:cNvSpPr>
          <p:nvPr/>
        </p:nvSpPr>
        <p:spPr>
          <a:xfrm>
            <a:off x="488235" y="265531"/>
            <a:ext cx="932022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SON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A249F000-7531-9285-C44B-967D17628CEB}"/>
              </a:ext>
            </a:extLst>
          </p:cNvPr>
          <p:cNvSpPr txBox="1">
            <a:spLocks/>
          </p:cNvSpPr>
          <p:nvPr/>
        </p:nvSpPr>
        <p:spPr>
          <a:xfrm>
            <a:off x="1296037" y="265531"/>
            <a:ext cx="385339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B6917992-2DB6-E852-7971-80FB5CE4FDA0}"/>
              </a:ext>
            </a:extLst>
          </p:cNvPr>
          <p:cNvSpPr txBox="1">
            <a:spLocks/>
          </p:cNvSpPr>
          <p:nvPr/>
        </p:nvSpPr>
        <p:spPr>
          <a:xfrm>
            <a:off x="1520058" y="265531"/>
            <a:ext cx="705521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ND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4B79BE7F-894F-0648-68C9-0460FE2CE513}"/>
              </a:ext>
            </a:extLst>
          </p:cNvPr>
          <p:cNvSpPr txBox="1">
            <a:spLocks/>
          </p:cNvSpPr>
          <p:nvPr/>
        </p:nvSpPr>
        <p:spPr>
          <a:xfrm>
            <a:off x="2112289" y="265531"/>
            <a:ext cx="385339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R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F5D3BB58-EC5A-EBF3-C2BE-59DE4BB68F5F}"/>
              </a:ext>
            </a:extLst>
          </p:cNvPr>
          <p:cNvSpPr txBox="1">
            <a:spLocks/>
          </p:cNvSpPr>
          <p:nvPr/>
        </p:nvSpPr>
        <p:spPr>
          <a:xfrm>
            <a:off x="2332101" y="265531"/>
            <a:ext cx="87056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EST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A8D1B806-C45D-0D07-3442-380BADDB3E84}"/>
              </a:ext>
            </a:extLst>
          </p:cNvPr>
          <p:cNvSpPr txBox="1">
            <a:spLocks/>
          </p:cNvSpPr>
          <p:nvPr/>
        </p:nvSpPr>
        <p:spPr>
          <a:xfrm>
            <a:off x="3034171" y="265531"/>
            <a:ext cx="87056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SER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9B2A5343-660E-3FD6-67D0-CA8A3862ABA8}"/>
              </a:ext>
            </a:extLst>
          </p:cNvPr>
          <p:cNvSpPr txBox="1">
            <a:spLocks/>
          </p:cNvSpPr>
          <p:nvPr/>
        </p:nvSpPr>
        <p:spPr>
          <a:xfrm>
            <a:off x="3672226" y="265531"/>
            <a:ext cx="954944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VICE</a:t>
            </a:r>
          </a:p>
        </p:txBody>
      </p:sp>
    </p:spTree>
    <p:extLst>
      <p:ext uri="{BB962C8B-B14F-4D97-AF65-F5344CB8AC3E}">
        <p14:creationId xmlns:p14="http://schemas.microsoft.com/office/powerpoint/2010/main" val="384501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hidden="1">
            <a:extLst>
              <a:ext uri="{FF2B5EF4-FFF2-40B4-BE49-F238E27FC236}">
                <a16:creationId xmlns:a16="http://schemas.microsoft.com/office/drawing/2014/main" id="{D2F95F9B-5D2D-BE37-F1B3-3B2DC0FEB02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5308DC21-3B44-804E-0F03-DE1734C56C12}"/>
              </a:ext>
            </a:extLst>
          </p:cNvPr>
          <p:cNvSpPr txBox="1">
            <a:spLocks/>
          </p:cNvSpPr>
          <p:nvPr/>
        </p:nvSpPr>
        <p:spPr>
          <a:xfrm>
            <a:off x="323528" y="265531"/>
            <a:ext cx="329414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J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A249F000-7531-9285-C44B-967D17628CEB}"/>
              </a:ext>
            </a:extLst>
          </p:cNvPr>
          <p:cNvSpPr txBox="1">
            <a:spLocks/>
          </p:cNvSpPr>
          <p:nvPr/>
        </p:nvSpPr>
        <p:spPr>
          <a:xfrm>
            <a:off x="489587" y="265531"/>
            <a:ext cx="385339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4B79BE7F-894F-0648-68C9-0460FE2CE513}"/>
              </a:ext>
            </a:extLst>
          </p:cNvPr>
          <p:cNvSpPr txBox="1">
            <a:spLocks/>
          </p:cNvSpPr>
          <p:nvPr/>
        </p:nvSpPr>
        <p:spPr>
          <a:xfrm>
            <a:off x="721639" y="265531"/>
            <a:ext cx="385339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R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9B2A5343-660E-3FD6-67D0-CA8A3862ABA8}"/>
              </a:ext>
            </a:extLst>
          </p:cNvPr>
          <p:cNvSpPr txBox="1">
            <a:spLocks/>
          </p:cNvSpPr>
          <p:nvPr/>
        </p:nvSpPr>
        <p:spPr>
          <a:xfrm>
            <a:off x="941726" y="265531"/>
            <a:ext cx="954944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VICE</a:t>
            </a:r>
          </a:p>
        </p:txBody>
      </p:sp>
    </p:spTree>
    <p:extLst>
      <p:ext uri="{BB962C8B-B14F-4D97-AF65-F5344CB8AC3E}">
        <p14:creationId xmlns:p14="http://schemas.microsoft.com/office/powerpoint/2010/main" val="20121166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Word"/>
      </p:transition>
    </mc:Choice>
    <mc:Fallback xmlns="">
      <p:transition spd="slow" advClick="0" advTm="0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hidden="1">
            <a:extLst>
              <a:ext uri="{FF2B5EF4-FFF2-40B4-BE49-F238E27FC236}">
                <a16:creationId xmlns:a16="http://schemas.microsoft.com/office/drawing/2014/main" id="{D2F95F9B-5D2D-BE37-F1B3-3B2DC0FEB02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5308DC21-3B44-804E-0F03-DE1734C56C12}"/>
              </a:ext>
            </a:extLst>
          </p:cNvPr>
          <p:cNvSpPr txBox="1">
            <a:spLocks/>
          </p:cNvSpPr>
          <p:nvPr/>
        </p:nvSpPr>
        <p:spPr>
          <a:xfrm>
            <a:off x="323528" y="265531"/>
            <a:ext cx="329414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J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A249F000-7531-9285-C44B-967D17628CEB}"/>
              </a:ext>
            </a:extLst>
          </p:cNvPr>
          <p:cNvSpPr txBox="1">
            <a:spLocks/>
          </p:cNvSpPr>
          <p:nvPr/>
        </p:nvSpPr>
        <p:spPr>
          <a:xfrm>
            <a:off x="489587" y="265531"/>
            <a:ext cx="385339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4B79BE7F-894F-0648-68C9-0460FE2CE513}"/>
              </a:ext>
            </a:extLst>
          </p:cNvPr>
          <p:cNvSpPr txBox="1">
            <a:spLocks/>
          </p:cNvSpPr>
          <p:nvPr/>
        </p:nvSpPr>
        <p:spPr>
          <a:xfrm>
            <a:off x="721639" y="265531"/>
            <a:ext cx="385339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R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9B2A5343-660E-3FD6-67D0-CA8A3862ABA8}"/>
              </a:ext>
            </a:extLst>
          </p:cNvPr>
          <p:cNvSpPr txBox="1">
            <a:spLocks/>
          </p:cNvSpPr>
          <p:nvPr/>
        </p:nvSpPr>
        <p:spPr>
          <a:xfrm>
            <a:off x="941726" y="265531"/>
            <a:ext cx="954944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VIS</a:t>
            </a:r>
          </a:p>
        </p:txBody>
      </p:sp>
    </p:spTree>
    <p:extLst>
      <p:ext uri="{BB962C8B-B14F-4D97-AF65-F5344CB8AC3E}">
        <p14:creationId xmlns:p14="http://schemas.microsoft.com/office/powerpoint/2010/main" val="12913053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Char"/>
      </p:transition>
    </mc:Choice>
    <mc:Fallback xmlns="">
      <p:transition spd="slow" advClick="0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FA3FB-281C-5EDB-6B7E-1A2E88521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 Service</a:t>
            </a:r>
          </a:p>
          <a:p>
            <a:pPr lvl="1"/>
            <a:r>
              <a:rPr lang="en-US" dirty="0"/>
              <a:t>Uses HTTP</a:t>
            </a:r>
          </a:p>
          <a:p>
            <a:pPr lvl="1"/>
            <a:r>
              <a:rPr lang="en-US" dirty="0"/>
              <a:t>Machine-to-machine</a:t>
            </a:r>
          </a:p>
          <a:p>
            <a:pPr lvl="1"/>
            <a:r>
              <a:rPr lang="en-US" dirty="0"/>
              <a:t>Variety of clients</a:t>
            </a:r>
          </a:p>
          <a:p>
            <a:pPr lvl="2"/>
            <a:r>
              <a:rPr lang="en-US" dirty="0"/>
              <a:t>Python, C#, APL, JavaScript</a:t>
            </a:r>
          </a:p>
          <a:p>
            <a:pPr lvl="1"/>
            <a:r>
              <a:rPr lang="en-US" dirty="0"/>
              <a:t>Specific API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9ED0C02-0A46-A630-142E-C565BF9C0BF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/>
              <a:t>Web Server</a:t>
            </a:r>
          </a:p>
          <a:p>
            <a:pPr lvl="1"/>
            <a:r>
              <a:rPr lang="en-US" dirty="0"/>
              <a:t>Uses HTTP</a:t>
            </a:r>
          </a:p>
          <a:p>
            <a:pPr lvl="1"/>
            <a:r>
              <a:rPr lang="en-US" dirty="0"/>
              <a:t>Human interface</a:t>
            </a:r>
          </a:p>
          <a:p>
            <a:pPr lvl="1"/>
            <a:r>
              <a:rPr lang="en-US" dirty="0"/>
              <a:t>Client is typically a browser using HTML/CSS/JavaScript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5AE6240-2F0F-55BF-011A-FBA3CD6D28A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20A5A4-0748-DC77-72F3-E1463A836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Service vs. Web Server</a:t>
            </a:r>
          </a:p>
        </p:txBody>
      </p:sp>
    </p:spTree>
    <p:extLst>
      <p:ext uri="{BB962C8B-B14F-4D97-AF65-F5344CB8AC3E}">
        <p14:creationId xmlns:p14="http://schemas.microsoft.com/office/powerpoint/2010/main" val="116910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B4C8638-18CD-80D9-DDC0-F01916D5A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100" dirty="0">
                <a:latin typeface="APL385 Unicode" panose="020B0709000202000203" pitchFamily="49" charset="0"/>
              </a:rPr>
              <a:t>Jarvis</a:t>
            </a:r>
            <a:r>
              <a:rPr lang="en-US" sz="2100" dirty="0"/>
              <a:t> is a framework that makes it easy for an APLer to deploy applications as web services.  How easy?  Try this…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)clear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sum←+⌿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]load /SP3/Jarvis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</a:t>
            </a:r>
            <a:r>
              <a:rPr lang="en-US" dirty="0" err="1">
                <a:latin typeface="APL385 Unicode" panose="020B0709000202000203" pitchFamily="49" charset="0"/>
              </a:rPr>
              <a:t>j←Jarvis.New</a:t>
            </a:r>
            <a:r>
              <a:rPr lang="en-US" dirty="0">
                <a:latin typeface="APL385 Unicode" panose="020B0709000202000203" pitchFamily="49" charset="0"/>
              </a:rPr>
              <a:t> ''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</a:t>
            </a:r>
            <a:r>
              <a:rPr lang="en-US" dirty="0" err="1">
                <a:latin typeface="APL385 Unicode" panose="020B0709000202000203" pitchFamily="49" charset="0"/>
              </a:rPr>
              <a:t>j.Run</a:t>
            </a:r>
            <a:endParaRPr lang="en-US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]load /SP3/HttpCommand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(</a:t>
            </a:r>
            <a:r>
              <a:rPr lang="en-US" dirty="0" err="1">
                <a:latin typeface="APL385 Unicode" panose="020B0709000202000203" pitchFamily="49" charset="0"/>
              </a:rPr>
              <a:t>HttpCommand.GetJSON</a:t>
            </a:r>
            <a:r>
              <a:rPr lang="en-US" dirty="0">
                <a:latin typeface="APL385 Unicode" panose="020B0709000202000203" pitchFamily="49" charset="0"/>
              </a:rPr>
              <a:t> 'post' 'localhost:8088/sum' (⍳10)).Data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]open http://localhost:8088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95F9B-5D2D-BE37-F1B3-3B2DC0FEB02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A36B63-519C-A7B6-BE6C-B110B6C2C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JARVIS</a:t>
            </a:r>
          </a:p>
        </p:txBody>
      </p:sp>
    </p:spTree>
    <p:extLst>
      <p:ext uri="{BB962C8B-B14F-4D97-AF65-F5344CB8AC3E}">
        <p14:creationId xmlns:p14="http://schemas.microsoft.com/office/powerpoint/2010/main" val="145006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4885BF-C1AD-328D-9CE3-C6D1C890E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defined and started a web service</a:t>
            </a:r>
          </a:p>
          <a:p>
            <a:pPr lvl="1"/>
            <a:r>
              <a:rPr lang="en-US" dirty="0"/>
              <a:t>Defined an "endpoint" (the </a:t>
            </a:r>
            <a:r>
              <a:rPr lang="en-US" dirty="0">
                <a:latin typeface="APL385 Unicode" panose="020B0709000202000203" pitchFamily="49" charset="0"/>
              </a:rPr>
              <a:t>sum</a:t>
            </a:r>
            <a:r>
              <a:rPr lang="en-US" dirty="0"/>
              <a:t> function)</a:t>
            </a:r>
          </a:p>
          <a:p>
            <a:pPr lvl="1"/>
            <a:r>
              <a:rPr lang="en-US" dirty="0"/>
              <a:t>Created (using </a:t>
            </a:r>
            <a:r>
              <a:rPr lang="en-US" dirty="0" err="1">
                <a:latin typeface="APL385 Unicode" panose="020B0709000202000203" pitchFamily="49" charset="0"/>
              </a:rPr>
              <a:t>Jarvis.New</a:t>
            </a:r>
            <a:r>
              <a:rPr lang="en-US" dirty="0">
                <a:latin typeface="APL385 Unicode" panose="020B0709000202000203" pitchFamily="49" charset="0"/>
              </a:rPr>
              <a:t>)</a:t>
            </a:r>
            <a:r>
              <a:rPr lang="en-US" dirty="0"/>
              <a:t> and started the server (using </a:t>
            </a:r>
            <a:r>
              <a:rPr lang="en-US" dirty="0" err="1">
                <a:latin typeface="APL385 Unicode" panose="020B0709000202000203" pitchFamily="49" charset="0"/>
              </a:rPr>
              <a:t>j.Run</a:t>
            </a:r>
            <a:r>
              <a:rPr lang="en-US" dirty="0">
                <a:latin typeface="+mn-lt"/>
              </a:rPr>
              <a:t>)</a:t>
            </a:r>
          </a:p>
          <a:p>
            <a:pPr lvl="1"/>
            <a:r>
              <a:rPr lang="en-US" dirty="0">
                <a:latin typeface="+mn-lt"/>
              </a:rPr>
              <a:t>Used </a:t>
            </a:r>
            <a:r>
              <a:rPr lang="en-US" dirty="0" err="1">
                <a:latin typeface="APL385 Unicode" panose="020B0709000202000203" pitchFamily="49" charset="0"/>
              </a:rPr>
              <a:t>HttpCommand</a:t>
            </a:r>
            <a:r>
              <a:rPr lang="en-US" dirty="0">
                <a:latin typeface="+mn-lt"/>
              </a:rPr>
              <a:t> as a client</a:t>
            </a:r>
          </a:p>
          <a:p>
            <a:pPr lvl="1"/>
            <a:r>
              <a:rPr lang="en-US" dirty="0">
                <a:latin typeface="+mn-lt"/>
              </a:rPr>
              <a:t>Used a browser to open </a:t>
            </a:r>
            <a:r>
              <a:rPr lang="en-US" dirty="0">
                <a:latin typeface="APL385 Unicode" panose="020B0709000202000203" pitchFamily="49" charset="0"/>
              </a:rPr>
              <a:t>Jarvis</a:t>
            </a:r>
            <a:r>
              <a:rPr lang="en-US" dirty="0">
                <a:latin typeface="+mn-lt"/>
              </a:rPr>
              <a:t>' built-in HTML page that contains a JavaScript client to communicate with the web service</a:t>
            </a:r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16CB8-A472-C495-C21B-B6B6431F165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F001C2-AB13-3E5B-C70E-02A7EDFA2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just happened?</a:t>
            </a:r>
          </a:p>
        </p:txBody>
      </p:sp>
    </p:spTree>
    <p:extLst>
      <p:ext uri="{BB962C8B-B14F-4D97-AF65-F5344CB8AC3E}">
        <p14:creationId xmlns:p14="http://schemas.microsoft.com/office/powerpoint/2010/main" val="241094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9D516F4-6587-9BDE-98F9-93E7559CBD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723925" y="1264925"/>
            <a:ext cx="2127975" cy="1306825"/>
          </a:xfrm>
        </p:spPr>
        <p:txBody>
          <a:bodyPr>
            <a:normAutofit/>
          </a:bodyPr>
          <a:lstStyle/>
          <a:p>
            <a:r>
              <a:rPr lang="en-US" sz="1400" dirty="0"/>
              <a:t>Client Examples:</a:t>
            </a:r>
            <a:br>
              <a:rPr lang="en-US" sz="1400" dirty="0"/>
            </a:br>
            <a:r>
              <a:rPr lang="en-US" sz="1400" dirty="0"/>
              <a:t>A web browser, </a:t>
            </a:r>
            <a:r>
              <a:rPr lang="en-US" sz="1400" dirty="0" err="1">
                <a:latin typeface="APL385 Unicode" panose="020B0709000202000203" pitchFamily="49" charset="0"/>
              </a:rPr>
              <a:t>HttpCommand</a:t>
            </a:r>
            <a:r>
              <a:rPr lang="en-US" sz="1400" dirty="0"/>
              <a:t>, </a:t>
            </a:r>
            <a:r>
              <a:rPr lang="en-US" sz="1400" dirty="0" err="1"/>
              <a:t>cURL</a:t>
            </a:r>
            <a:r>
              <a:rPr lang="en-US" sz="1400" dirty="0"/>
              <a:t>, JavaScript, Python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A86B1B-0762-6839-A656-01C54254A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 is a request-response protocol</a:t>
            </a:r>
          </a:p>
          <a:p>
            <a:r>
              <a:rPr lang="en-US" dirty="0"/>
              <a:t>A client sends a request to a server</a:t>
            </a:r>
          </a:p>
          <a:p>
            <a:r>
              <a:rPr lang="en-US" dirty="0"/>
              <a:t>The server receives the request</a:t>
            </a:r>
          </a:p>
          <a:p>
            <a:r>
              <a:rPr lang="en-US" dirty="0"/>
              <a:t>The server runs an application to process the request</a:t>
            </a:r>
          </a:p>
          <a:p>
            <a:r>
              <a:rPr lang="en-US" dirty="0"/>
              <a:t>The server sends a response back to the client</a:t>
            </a:r>
          </a:p>
          <a:p>
            <a:r>
              <a:rPr lang="en-US" dirty="0"/>
              <a:t>The client receives the response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FB9A7C-90DF-ED0A-B71F-592B1E5B1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HTTP Communications 101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D4129E0F-BDC5-235A-D28D-22E5C9532609}"/>
              </a:ext>
            </a:extLst>
          </p:cNvPr>
          <p:cNvSpPr txBox="1">
            <a:spLocks/>
          </p:cNvSpPr>
          <p:nvPr/>
        </p:nvSpPr>
        <p:spPr>
          <a:xfrm>
            <a:off x="6723924" y="2533620"/>
            <a:ext cx="2127975" cy="130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16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2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Server Examples:</a:t>
            </a:r>
            <a:br>
              <a:rPr lang="en-US" sz="1400" dirty="0"/>
            </a:br>
            <a:r>
              <a:rPr lang="en-US" sz="1400" dirty="0"/>
              <a:t>IIS, Apache, Nginx, </a:t>
            </a:r>
            <a:r>
              <a:rPr lang="en-US" sz="1400" dirty="0">
                <a:latin typeface="APL385 Unicode" panose="020B0709000202000203" pitchFamily="49" charset="0"/>
              </a:rPr>
              <a:t>Jarvis</a:t>
            </a:r>
            <a:r>
              <a:rPr lang="en-US" sz="1400" dirty="0"/>
              <a:t>, </a:t>
            </a:r>
            <a:r>
              <a:rPr lang="en-US" sz="1400" dirty="0">
                <a:latin typeface="APL385 Unicode" panose="020B0709000202000203" pitchFamily="49" charset="0"/>
              </a:rPr>
              <a:t>DUI/MiServer</a:t>
            </a:r>
          </a:p>
          <a:p>
            <a:endParaRPr lang="en-US" sz="1400" dirty="0"/>
          </a:p>
        </p:txBody>
      </p:sp>
      <p:pic>
        <p:nvPicPr>
          <p:cNvPr id="24" name="Picture 23" descr="A computer screen with text on it&#10;&#10;Description automatically generated">
            <a:extLst>
              <a:ext uri="{FF2B5EF4-FFF2-40B4-BE49-F238E27FC236}">
                <a16:creationId xmlns:a16="http://schemas.microsoft.com/office/drawing/2014/main" id="{B050111B-2E1B-8B33-7E28-280DE7FAFC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25" y="1078320"/>
            <a:ext cx="4652089" cy="2910600"/>
          </a:xfrm>
          <a:prstGeom prst="rect">
            <a:avLst/>
          </a:prstGeom>
        </p:spPr>
      </p:pic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212BEFB6-8738-1061-D6F2-BD57833815F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0"/>
            <a:ext cx="1610976" cy="1036319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62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6" grpId="0" build="p"/>
      <p:bldP spid="1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F001C2-AB13-3E5B-C70E-02A7EDFA2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+mn-lt"/>
              </a:rPr>
              <a:t>What happened under th</a:t>
            </a:r>
            <a:r>
              <a:rPr lang="en-US" sz="2800" dirty="0"/>
              <a:t>e covers</a:t>
            </a:r>
            <a:r>
              <a:rPr lang="en-US" sz="2800" dirty="0">
                <a:latin typeface="+mn-lt"/>
              </a:rPr>
              <a:t>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4885BF-C1AD-328D-9CE3-C6D1C890E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JavaScript running in the browser created an XMLHttpRequest and sent the contents of the input window as its payload</a:t>
            </a:r>
          </a:p>
          <a:p>
            <a:r>
              <a:rPr lang="en-US" dirty="0"/>
              <a:t>Jarvis received the request and converted the payload to APL</a:t>
            </a:r>
          </a:p>
          <a:p>
            <a:r>
              <a:rPr lang="en-US" dirty="0"/>
              <a:t>Jarvis called the endpoint, passing the APL payload as its right argument</a:t>
            </a:r>
            <a:endParaRPr lang="en-US" dirty="0">
              <a:latin typeface="+mn-lt"/>
            </a:endParaRPr>
          </a:p>
          <a:p>
            <a:r>
              <a:rPr lang="en-US" dirty="0">
                <a:latin typeface="APL385 Unicode" panose="020B0709000202000203" pitchFamily="49" charset="0"/>
              </a:rPr>
              <a:t>sum</a:t>
            </a:r>
            <a:r>
              <a:rPr lang="en-US" dirty="0">
                <a:latin typeface="+mn-lt"/>
              </a:rPr>
              <a:t> did its thing and returned an APL array as its result</a:t>
            </a:r>
          </a:p>
          <a:p>
            <a:r>
              <a:rPr lang="en-US" dirty="0">
                <a:latin typeface="+mn-lt"/>
              </a:rPr>
              <a:t>Jarvis translated the result into JSON and sent it back to the client as the response payload</a:t>
            </a:r>
          </a:p>
          <a:p>
            <a:r>
              <a:rPr lang="en-US" dirty="0">
                <a:latin typeface="+mn-lt"/>
              </a:rPr>
              <a:t>JavaScript in the client updated the output area on the page with the response payload</a:t>
            </a:r>
            <a:endParaRPr lang="en-US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38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3FD7D87-BF9B-40E3-1387-25BBA215F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JSON</a:t>
            </a:r>
          </a:p>
          <a:p>
            <a:r>
              <a:rPr lang="en-US" sz="1400" dirty="0"/>
              <a:t>Endpoints are result-returning monadic or dyadic APL functions</a:t>
            </a:r>
          </a:p>
          <a:p>
            <a:r>
              <a:rPr lang="en-US" sz="1400" dirty="0"/>
              <a:t>All requests use HTTP POST</a:t>
            </a:r>
          </a:p>
          <a:p>
            <a:r>
              <a:rPr lang="en-US" sz="1400" dirty="0"/>
              <a:t>Request and response payloads are JSON</a:t>
            </a:r>
          </a:p>
          <a:p>
            <a:pPr lvl="1"/>
            <a:r>
              <a:rPr lang="en-US" sz="1400" dirty="0"/>
              <a:t>Jarvis handles all conversion between JSON and APL</a:t>
            </a:r>
          </a:p>
          <a:p>
            <a:r>
              <a:rPr lang="en-US" sz="1600" dirty="0"/>
              <a:t>Use this when your endpoints are "functional"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D9F81E0-A3E1-2C45-396B-A420DBE2DEB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REST</a:t>
            </a:r>
          </a:p>
          <a:p>
            <a:r>
              <a:rPr lang="en-US" sz="1400" dirty="0"/>
              <a:t>Write a function for each HTTP method your service will support (GET, POST, PUT, </a:t>
            </a:r>
            <a:r>
              <a:rPr lang="en-US" sz="1400" dirty="0" err="1"/>
              <a:t>etc</a:t>
            </a:r>
            <a:r>
              <a:rPr lang="en-US" sz="1400" dirty="0"/>
              <a:t>)</a:t>
            </a:r>
          </a:p>
          <a:p>
            <a:r>
              <a:rPr lang="en-US" sz="1400" dirty="0"/>
              <a:t>Each function will:</a:t>
            </a:r>
          </a:p>
          <a:p>
            <a:pPr lvl="1"/>
            <a:r>
              <a:rPr lang="en-US" sz="1200" dirty="0"/>
              <a:t>Take the HTTP request as its right argument</a:t>
            </a:r>
          </a:p>
          <a:p>
            <a:pPr lvl="1"/>
            <a:r>
              <a:rPr lang="en-US" sz="1200" dirty="0"/>
              <a:t>Parse the requested resource and query parameters/payload</a:t>
            </a:r>
          </a:p>
          <a:p>
            <a:pPr lvl="1"/>
            <a:r>
              <a:rPr lang="en-US" sz="1200" dirty="0"/>
              <a:t> Take some appropriate action</a:t>
            </a:r>
          </a:p>
          <a:p>
            <a:r>
              <a:rPr lang="en-US" sz="1400" dirty="0"/>
              <a:t>Consider this when you are managing resources</a:t>
            </a:r>
          </a:p>
          <a:p>
            <a:r>
              <a:rPr lang="en-US" sz="1400" dirty="0"/>
              <a:t>GET requests are easier for the client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04A4AAD-A28C-C5AB-E4E6-BFBAC4E4F35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EBCED3F-1D6D-296F-3A6F-0D1A47655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PL385 Unicode" panose="020B0709000202000203" pitchFamily="49" charset="0"/>
              </a:rPr>
              <a:t>Jarvis</a:t>
            </a:r>
            <a:r>
              <a:rPr lang="en-US" dirty="0"/>
              <a:t>' Two Paradigms</a:t>
            </a:r>
          </a:p>
        </p:txBody>
      </p:sp>
    </p:spTree>
    <p:extLst>
      <p:ext uri="{BB962C8B-B14F-4D97-AF65-F5344CB8AC3E}">
        <p14:creationId xmlns:p14="http://schemas.microsoft.com/office/powerpoint/2010/main" val="94894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3FD7D87-BF9B-40E3-1387-25BBA215F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Client Request:</a:t>
            </a:r>
            <a:br>
              <a:rPr lang="en-US" dirty="0"/>
            </a:br>
            <a:r>
              <a:rPr lang="en-US" dirty="0"/>
              <a:t>POST /</a:t>
            </a:r>
            <a:r>
              <a:rPr lang="en-US" dirty="0" err="1"/>
              <a:t>GetPortfolio</a:t>
            </a:r>
            <a:br>
              <a:rPr lang="en-US" dirty="0"/>
            </a:br>
            <a:br>
              <a:rPr lang="en-US" sz="900" dirty="0"/>
            </a:br>
            <a:r>
              <a:rPr lang="en-US" dirty="0"/>
              <a:t>{</a:t>
            </a:r>
            <a:r>
              <a:rPr lang="en-US" dirty="0" err="1"/>
              <a:t>myid</a:t>
            </a:r>
            <a:r>
              <a:rPr lang="en-US" dirty="0"/>
              <a:t>: 12345}</a:t>
            </a:r>
          </a:p>
          <a:p>
            <a:pPr marL="0" indent="0">
              <a:buNone/>
            </a:pPr>
            <a:r>
              <a:rPr lang="en-US" dirty="0"/>
              <a:t>Server Code:</a:t>
            </a:r>
          </a:p>
          <a:p>
            <a:pPr marL="0" indent="0">
              <a:buNone/>
            </a:pPr>
            <a:r>
              <a:rPr lang="en-US" sz="1500" dirty="0">
                <a:latin typeface="APL385 Unicode" panose="020B0709000202000203" pitchFamily="49" charset="0"/>
              </a:rPr>
              <a:t>    ∇</a:t>
            </a:r>
            <a:r>
              <a:rPr lang="en-US" sz="1500" dirty="0" err="1">
                <a:latin typeface="APL385 Unicode" panose="020B0709000202000203" pitchFamily="49" charset="0"/>
              </a:rPr>
              <a:t>r←GetPortfolio</a:t>
            </a:r>
            <a:r>
              <a:rPr lang="en-US" sz="1500" dirty="0">
                <a:latin typeface="APL385 Unicode" panose="020B0709000202000203" pitchFamily="49" charset="0"/>
              </a:rPr>
              <a:t> payload</a:t>
            </a:r>
            <a:br>
              <a:rPr lang="en-US" sz="1500" dirty="0">
                <a:latin typeface="APL385 Unicode" panose="020B0709000202000203" pitchFamily="49" charset="0"/>
              </a:rPr>
            </a:br>
            <a:r>
              <a:rPr lang="en-US" sz="1500" dirty="0">
                <a:latin typeface="APL385 Unicode" panose="020B0709000202000203" pitchFamily="49" charset="0"/>
              </a:rPr>
              <a:t>[1]  </a:t>
            </a:r>
            <a:r>
              <a:rPr lang="en-US" sz="1500" dirty="0" err="1">
                <a:latin typeface="APL385 Unicode" panose="020B0709000202000203" pitchFamily="49" charset="0"/>
              </a:rPr>
              <a:t>r←CalcPortfolio</a:t>
            </a:r>
            <a:r>
              <a:rPr lang="en-US" sz="1500" dirty="0">
                <a:latin typeface="APL385 Unicode" panose="020B0709000202000203" pitchFamily="49" charset="0"/>
              </a:rPr>
              <a:t> </a:t>
            </a:r>
            <a:r>
              <a:rPr lang="en-US" sz="1500" dirty="0" err="1">
                <a:latin typeface="APL385 Unicode" panose="020B0709000202000203" pitchFamily="49" charset="0"/>
              </a:rPr>
              <a:t>payload.myid</a:t>
            </a:r>
            <a:br>
              <a:rPr lang="en-US" sz="1500" dirty="0">
                <a:latin typeface="APL385 Unicode" panose="020B0709000202000203" pitchFamily="49" charset="0"/>
              </a:rPr>
            </a:br>
            <a:r>
              <a:rPr lang="en-US" sz="1500" dirty="0">
                <a:latin typeface="APL385 Unicode" panose="020B0709000202000203" pitchFamily="49" charset="0"/>
              </a:rPr>
              <a:t>    ∇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D15E0-E256-C663-EC78-06A6C26949B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EBCED3F-1D6D-296F-3A6F-0D1A47655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PL385 Unicode" panose="020B0709000202000203" pitchFamily="49" charset="0"/>
              </a:rPr>
              <a:t>Jarvis</a:t>
            </a:r>
            <a:r>
              <a:rPr lang="en-US" dirty="0"/>
              <a:t>' Two Paradigms - JSON</a:t>
            </a:r>
          </a:p>
        </p:txBody>
      </p:sp>
    </p:spTree>
    <p:extLst>
      <p:ext uri="{BB962C8B-B14F-4D97-AF65-F5344CB8AC3E}">
        <p14:creationId xmlns:p14="http://schemas.microsoft.com/office/powerpoint/2010/main" val="327830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3FD7D87-BF9B-40E3-1387-25BBA215F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Client Request:</a:t>
            </a:r>
            <a:br>
              <a:rPr lang="en-US" dirty="0"/>
            </a:br>
            <a:r>
              <a:rPr lang="en-US" dirty="0"/>
              <a:t>GET /</a:t>
            </a:r>
            <a:r>
              <a:rPr lang="en-US" dirty="0" err="1"/>
              <a:t>Portfolio?myid</a:t>
            </a:r>
            <a:r>
              <a:rPr lang="en-US" dirty="0"/>
              <a:t>=12345</a:t>
            </a:r>
          </a:p>
          <a:p>
            <a:pPr marL="0" indent="0">
              <a:buNone/>
            </a:pPr>
            <a:r>
              <a:rPr lang="en-US" dirty="0"/>
              <a:t>Server Code:</a:t>
            </a:r>
            <a:br>
              <a:rPr lang="en-US" dirty="0"/>
            </a:br>
            <a:r>
              <a:rPr lang="en-US" sz="1500" dirty="0">
                <a:latin typeface="APL385 Unicode" panose="020B0709000202000203" pitchFamily="49" charset="0"/>
              </a:rPr>
              <a:t>    ∇</a:t>
            </a:r>
            <a:r>
              <a:rPr lang="en-US" sz="1500" dirty="0" err="1">
                <a:latin typeface="APL385 Unicode" panose="020B0709000202000203" pitchFamily="49" charset="0"/>
              </a:rPr>
              <a:t>r←GET</a:t>
            </a:r>
            <a:r>
              <a:rPr lang="en-US" sz="1500" dirty="0">
                <a:latin typeface="APL385 Unicode" panose="020B0709000202000203" pitchFamily="49" charset="0"/>
              </a:rPr>
              <a:t> req</a:t>
            </a:r>
            <a:br>
              <a:rPr lang="en-US" sz="1500" dirty="0">
                <a:latin typeface="APL385 Unicode" panose="020B0709000202000203" pitchFamily="49" charset="0"/>
              </a:rPr>
            </a:br>
            <a:r>
              <a:rPr lang="en-US" sz="1500" dirty="0">
                <a:latin typeface="APL385 Unicode" panose="020B0709000202000203" pitchFamily="49" charset="0"/>
              </a:rPr>
              <a:t>[1] :Select </a:t>
            </a:r>
            <a:r>
              <a:rPr lang="en-US" sz="1500" dirty="0" err="1">
                <a:latin typeface="APL385 Unicode" panose="020B0709000202000203" pitchFamily="49" charset="0"/>
              </a:rPr>
              <a:t>req.EndPoint</a:t>
            </a:r>
            <a:br>
              <a:rPr lang="en-US" sz="1500" dirty="0">
                <a:latin typeface="APL385 Unicode" panose="020B0709000202000203" pitchFamily="49" charset="0"/>
              </a:rPr>
            </a:br>
            <a:r>
              <a:rPr lang="en-US" sz="1500" dirty="0">
                <a:latin typeface="APL385 Unicode" panose="020B0709000202000203" pitchFamily="49" charset="0"/>
              </a:rPr>
              <a:t>[2]   :Case '/portfolio'</a:t>
            </a:r>
            <a:br>
              <a:rPr lang="en-US" sz="1500" dirty="0">
                <a:latin typeface="APL385 Unicode" panose="020B0709000202000203" pitchFamily="49" charset="0"/>
              </a:rPr>
            </a:br>
            <a:r>
              <a:rPr lang="en-US" sz="1500" dirty="0">
                <a:latin typeface="APL385 Unicode" panose="020B0709000202000203" pitchFamily="49" charset="0"/>
              </a:rPr>
              <a:t>[3]      myid←2⊃⎕VFI </a:t>
            </a:r>
            <a:r>
              <a:rPr lang="en-US" sz="1500" dirty="0" err="1">
                <a:latin typeface="APL385 Unicode" panose="020B0709000202000203" pitchFamily="49" charset="0"/>
              </a:rPr>
              <a:t>req.QueryParameters</a:t>
            </a:r>
            <a:r>
              <a:rPr lang="en-US" sz="1500" dirty="0">
                <a:latin typeface="APL385 Unicode" panose="020B0709000202000203" pitchFamily="49" charset="0"/>
              </a:rPr>
              <a:t> </a:t>
            </a:r>
            <a:r>
              <a:rPr lang="en-US" sz="1500" dirty="0" err="1">
                <a:latin typeface="APL385 Unicode" panose="020B0709000202000203" pitchFamily="49" charset="0"/>
              </a:rPr>
              <a:t>req.GetHeader</a:t>
            </a:r>
            <a:r>
              <a:rPr lang="en-US" sz="1500" dirty="0">
                <a:latin typeface="APL385 Unicode" panose="020B0709000202000203" pitchFamily="49" charset="0"/>
              </a:rPr>
              <a:t> '</a:t>
            </a:r>
            <a:r>
              <a:rPr lang="en-US" sz="1500" dirty="0" err="1">
                <a:latin typeface="APL385 Unicode" panose="020B0709000202000203" pitchFamily="49" charset="0"/>
              </a:rPr>
              <a:t>myid</a:t>
            </a:r>
            <a:r>
              <a:rPr lang="en-US" sz="1500" dirty="0">
                <a:latin typeface="APL385 Unicode" panose="020B0709000202000203" pitchFamily="49" charset="0"/>
              </a:rPr>
              <a:t>'</a:t>
            </a:r>
            <a:br>
              <a:rPr lang="en-US" sz="1500" dirty="0">
                <a:latin typeface="APL385 Unicode" panose="020B0709000202000203" pitchFamily="49" charset="0"/>
              </a:rPr>
            </a:br>
            <a:r>
              <a:rPr lang="en-US" sz="1500" dirty="0">
                <a:latin typeface="APL385 Unicode" panose="020B0709000202000203" pitchFamily="49" charset="0"/>
              </a:rPr>
              <a:t>[4]      </a:t>
            </a:r>
            <a:r>
              <a:rPr lang="en-US" sz="1500" dirty="0" err="1">
                <a:latin typeface="APL385 Unicode" panose="020B0709000202000203" pitchFamily="49" charset="0"/>
              </a:rPr>
              <a:t>r←CalcPortfolio</a:t>
            </a:r>
            <a:r>
              <a:rPr lang="en-US" sz="1500" dirty="0">
                <a:latin typeface="APL385 Unicode" panose="020B0709000202000203" pitchFamily="49" charset="0"/>
              </a:rPr>
              <a:t> </a:t>
            </a:r>
            <a:r>
              <a:rPr lang="en-US" sz="1500" dirty="0" err="1">
                <a:latin typeface="APL385 Unicode" panose="020B0709000202000203" pitchFamily="49" charset="0"/>
              </a:rPr>
              <a:t>myid</a:t>
            </a:r>
            <a:br>
              <a:rPr lang="en-US" sz="1500" dirty="0">
                <a:latin typeface="APL385 Unicode" panose="020B0709000202000203" pitchFamily="49" charset="0"/>
              </a:rPr>
            </a:br>
            <a:r>
              <a:rPr lang="en-US" sz="1500" dirty="0">
                <a:latin typeface="APL385 Unicode" panose="020B0709000202000203" pitchFamily="49" charset="0"/>
              </a:rPr>
              <a:t>[5]   :Case '/</a:t>
            </a:r>
            <a:r>
              <a:rPr lang="en-US" sz="1500" dirty="0" err="1">
                <a:latin typeface="APL385 Unicode" panose="020B0709000202000203" pitchFamily="49" charset="0"/>
              </a:rPr>
              <a:t>somethingelse</a:t>
            </a:r>
            <a:r>
              <a:rPr lang="en-US" sz="1500" dirty="0">
                <a:latin typeface="APL385 Unicode" panose="020B0709000202000203" pitchFamily="49" charset="0"/>
              </a:rPr>
              <a:t>'</a:t>
            </a:r>
            <a:br>
              <a:rPr lang="en-US" sz="1500" dirty="0">
                <a:latin typeface="APL385 Unicode" panose="020B0709000202000203" pitchFamily="49" charset="0"/>
              </a:rPr>
            </a:br>
            <a:r>
              <a:rPr lang="en-US" sz="1500" dirty="0">
                <a:latin typeface="APL385 Unicode" panose="020B0709000202000203" pitchFamily="49" charset="0"/>
              </a:rPr>
              <a:t>[6]      ⍝ something else code</a:t>
            </a:r>
            <a:br>
              <a:rPr lang="en-US" sz="1500" dirty="0">
                <a:latin typeface="APL385 Unicode" panose="020B0709000202000203" pitchFamily="49" charset="0"/>
              </a:rPr>
            </a:br>
            <a:r>
              <a:rPr lang="en-US" sz="1500" dirty="0">
                <a:latin typeface="APL385 Unicode" panose="020B0709000202000203" pitchFamily="49" charset="0"/>
              </a:rPr>
              <a:t>[7]   :Case '/</a:t>
            </a:r>
            <a:r>
              <a:rPr lang="en-US" sz="1500" dirty="0" err="1">
                <a:latin typeface="APL385 Unicode" panose="020B0709000202000203" pitchFamily="49" charset="0"/>
              </a:rPr>
              <a:t>yetanotherthing</a:t>
            </a:r>
            <a:r>
              <a:rPr lang="en-US" sz="1500" dirty="0">
                <a:latin typeface="APL385 Unicode" panose="020B0709000202000203" pitchFamily="49" charset="0"/>
              </a:rPr>
              <a:t>'</a:t>
            </a:r>
            <a:br>
              <a:rPr lang="en-US" sz="1500" dirty="0">
                <a:latin typeface="APL385 Unicode" panose="020B0709000202000203" pitchFamily="49" charset="0"/>
              </a:rPr>
            </a:br>
            <a:r>
              <a:rPr lang="en-US" sz="1500" dirty="0">
                <a:latin typeface="APL385 Unicode" panose="020B0709000202000203" pitchFamily="49" charset="0"/>
              </a:rPr>
              <a:t>[8]      ...</a:t>
            </a:r>
          </a:p>
          <a:p>
            <a:pPr marL="0" indent="0">
              <a:buNone/>
            </a:pPr>
            <a:r>
              <a:rPr lang="en-US" dirty="0"/>
              <a:t>Enough about REST… the rest of the workshop will focus on JSON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EBCED3F-1D6D-296F-3A6F-0D1A47655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PL385 Unicode" panose="020B0709000202000203" pitchFamily="49" charset="0"/>
              </a:rPr>
              <a:t>Jarvis</a:t>
            </a:r>
            <a:r>
              <a:rPr lang="en-US" dirty="0"/>
              <a:t>' Two Paradigms - REST</a:t>
            </a:r>
          </a:p>
        </p:txBody>
      </p:sp>
    </p:spTree>
    <p:extLst>
      <p:ext uri="{BB962C8B-B14F-4D97-AF65-F5344CB8AC3E}">
        <p14:creationId xmlns:p14="http://schemas.microsoft.com/office/powerpoint/2010/main" val="17124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994E4B-A2D6-AC2F-3E72-54D00BD46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JSON – JavaScript Object Notation</a:t>
            </a:r>
          </a:p>
          <a:p>
            <a:pPr marL="0" indent="0">
              <a:buNone/>
            </a:pPr>
            <a:r>
              <a:rPr lang="en-US" dirty="0"/>
              <a:t>String: "this is a string"</a:t>
            </a:r>
          </a:p>
          <a:p>
            <a:pPr marL="0" indent="0">
              <a:buNone/>
            </a:pPr>
            <a:r>
              <a:rPr lang="en-US" dirty="0"/>
              <a:t>Number: 42</a:t>
            </a:r>
          </a:p>
          <a:p>
            <a:pPr marL="0" indent="0">
              <a:buNone/>
            </a:pPr>
            <a:r>
              <a:rPr lang="en-US" dirty="0"/>
              <a:t>Array: [1,2,"hellow world"]</a:t>
            </a:r>
          </a:p>
          <a:p>
            <a:pPr marL="0" indent="0">
              <a:buNone/>
            </a:pPr>
            <a:r>
              <a:rPr lang="en-US" dirty="0"/>
              <a:t>Object: {"name": "value"}</a:t>
            </a:r>
          </a:p>
          <a:p>
            <a:pPr marL="0" indent="0">
              <a:buNone/>
            </a:pPr>
            <a:r>
              <a:rPr lang="en-US" sz="1500" dirty="0">
                <a:latin typeface="APL385 Unicode" panose="020B0709000202000203" pitchFamily="49" charset="0"/>
              </a:rPr>
              <a:t>      ns←⎕NS ''      </a:t>
            </a:r>
            <a:br>
              <a:rPr lang="en-US" sz="1500" dirty="0">
                <a:latin typeface="APL385 Unicode" panose="020B0709000202000203" pitchFamily="49" charset="0"/>
              </a:rPr>
            </a:br>
            <a:r>
              <a:rPr lang="en-US" sz="1500" dirty="0">
                <a:latin typeface="APL385 Unicode" panose="020B0709000202000203" pitchFamily="49" charset="0"/>
              </a:rPr>
              <a:t>      ns.(name age)←'Dyalog' 40</a:t>
            </a:r>
            <a:br>
              <a:rPr lang="en-US" sz="1500" dirty="0">
                <a:latin typeface="APL385 Unicode" panose="020B0709000202000203" pitchFamily="49" charset="0"/>
              </a:rPr>
            </a:br>
            <a:r>
              <a:rPr lang="en-US" sz="1500" dirty="0">
                <a:latin typeface="APL385 Unicode" panose="020B0709000202000203" pitchFamily="49" charset="0"/>
              </a:rPr>
              <a:t>      array←2 2⍴(2 2⍴⍳4)'Jarvis'('Dyalog' 23)ns</a:t>
            </a:r>
          </a:p>
          <a:p>
            <a:pPr marL="0" indent="0">
              <a:buNone/>
            </a:pPr>
            <a:r>
              <a:rPr lang="en-US" sz="1500" dirty="0">
                <a:latin typeface="APL385 Unicode" panose="020B0709000202000203" pitchFamily="49" charset="0"/>
              </a:rPr>
              <a:t>      ⎕JSON⍠('</a:t>
            </a:r>
            <a:r>
              <a:rPr lang="en-US" sz="1500" dirty="0" err="1">
                <a:latin typeface="APL385 Unicode" panose="020B0709000202000203" pitchFamily="49" charset="0"/>
              </a:rPr>
              <a:t>HighRank</a:t>
            </a:r>
            <a:r>
              <a:rPr lang="en-US" sz="1500" dirty="0">
                <a:latin typeface="APL385 Unicode" panose="020B0709000202000203" pitchFamily="49" charset="0"/>
              </a:rPr>
              <a:t>' 'Split')⊢array </a:t>
            </a:r>
          </a:p>
          <a:p>
            <a:pPr marL="0" indent="0">
              <a:buNone/>
            </a:pPr>
            <a:r>
              <a:rPr lang="en-US" sz="1500" dirty="0">
                <a:latin typeface="APL385 Unicode" panose="020B0709000202000203" pitchFamily="49" charset="0"/>
              </a:rPr>
              <a:t>[[[[1,2],[3,4]],"Jarvis"],[["Dyalog",23],{"age":40,"name":"Dyalog"}]]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FCD05-2D2B-D459-2B0B-2BB2E3227D5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7255F0C-1119-8DCE-37F4-93E50DDA1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in 3 Minutes</a:t>
            </a:r>
          </a:p>
        </p:txBody>
      </p:sp>
    </p:spTree>
    <p:extLst>
      <p:ext uri="{BB962C8B-B14F-4D97-AF65-F5344CB8AC3E}">
        <p14:creationId xmlns:p14="http://schemas.microsoft.com/office/powerpoint/2010/main" val="249144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E7B146-0287-DFC3-AD3E-C14E2DE31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CodeLocation</a:t>
            </a:r>
            <a:r>
              <a:rPr lang="en-US" dirty="0"/>
              <a:t> is where Jarvis will look for your Endpoint code.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CodeLocation</a:t>
            </a:r>
            <a:r>
              <a:rPr lang="en-US" dirty="0"/>
              <a:t> defaults to #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CodeLocation</a:t>
            </a:r>
            <a:r>
              <a:rPr lang="en-US" dirty="0"/>
              <a:t> can be the name of or reference to an existing namespace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</a:t>
            </a:r>
            <a:r>
              <a:rPr lang="en-US" dirty="0" err="1">
                <a:latin typeface="APL385 Unicode" panose="020B0709000202000203" pitchFamily="49" charset="0"/>
              </a:rPr>
              <a:t>j.Stop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      '</a:t>
            </a:r>
            <a:r>
              <a:rPr lang="en-US" dirty="0" err="1">
                <a:latin typeface="APL385 Unicode" panose="020B0709000202000203" pitchFamily="49" charset="0"/>
              </a:rPr>
              <a:t>myApp</a:t>
            </a:r>
            <a:r>
              <a:rPr lang="en-US" dirty="0">
                <a:latin typeface="APL385 Unicode" panose="020B0709000202000203" pitchFamily="49" charset="0"/>
              </a:rPr>
              <a:t>' #.⎕NS '' ⍝ create a namespace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      </a:t>
            </a:r>
            <a:r>
              <a:rPr lang="en-US" dirty="0" err="1">
                <a:latin typeface="APL385 Unicode" panose="020B0709000202000203" pitchFamily="49" charset="0"/>
              </a:rPr>
              <a:t>myApp.Rotate</a:t>
            </a:r>
            <a:r>
              <a:rPr lang="en-US" dirty="0">
                <a:latin typeface="APL385 Unicode" panose="020B0709000202000203" pitchFamily="49" charset="0"/>
              </a:rPr>
              <a:t>←⌽   ⍝ define an endpoint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      </a:t>
            </a:r>
            <a:r>
              <a:rPr lang="en-US" dirty="0" err="1">
                <a:latin typeface="APL385 Unicode" panose="020B0709000202000203" pitchFamily="49" charset="0"/>
              </a:rPr>
              <a:t>j.CodeLocation</a:t>
            </a:r>
            <a:r>
              <a:rPr lang="en-US" dirty="0">
                <a:latin typeface="APL385 Unicode" panose="020B0709000202000203" pitchFamily="49" charset="0"/>
              </a:rPr>
              <a:t>←#.</a:t>
            </a:r>
            <a:r>
              <a:rPr lang="en-US" dirty="0" err="1">
                <a:latin typeface="APL385 Unicode" panose="020B0709000202000203" pitchFamily="49" charset="0"/>
              </a:rPr>
              <a:t>myApp</a:t>
            </a:r>
            <a:r>
              <a:rPr lang="en-US" dirty="0">
                <a:latin typeface="APL385 Unicode" panose="020B0709000202000203" pitchFamily="49" charset="0"/>
              </a:rPr>
              <a:t> ⍝ or '#.</a:t>
            </a:r>
            <a:r>
              <a:rPr lang="en-US" dirty="0" err="1">
                <a:latin typeface="APL385 Unicode" panose="020B0709000202000203" pitchFamily="49" charset="0"/>
              </a:rPr>
              <a:t>myApp</a:t>
            </a:r>
            <a:r>
              <a:rPr lang="en-US" dirty="0">
                <a:latin typeface="APL385 Unicode" panose="020B0709000202000203" pitchFamily="49" charset="0"/>
              </a:rPr>
              <a:t>'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      </a:t>
            </a:r>
            <a:r>
              <a:rPr lang="en-US" dirty="0" err="1">
                <a:latin typeface="APL385 Unicode" panose="020B0709000202000203" pitchFamily="49" charset="0"/>
              </a:rPr>
              <a:t>j.Start</a:t>
            </a:r>
            <a:endParaRPr lang="en-US" dirty="0">
              <a:latin typeface="APL385 Unicode" panose="020B0709000202000203" pitchFamily="49" charset="0"/>
            </a:endParaRP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18642-09BC-8711-14F7-B290FE29A40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0FD776-1AF5-1A25-91D2-53627472D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PL385 Unicode" panose="020B0709000202000203" pitchFamily="49" charset="0"/>
              </a:rPr>
              <a:t>CodeLocation</a:t>
            </a:r>
          </a:p>
        </p:txBody>
      </p:sp>
    </p:spTree>
    <p:extLst>
      <p:ext uri="{BB962C8B-B14F-4D97-AF65-F5344CB8AC3E}">
        <p14:creationId xmlns:p14="http://schemas.microsoft.com/office/powerpoint/2010/main" val="295705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E7B146-0287-DFC3-AD3E-C14E2DE31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CodeLocation</a:t>
            </a:r>
            <a:r>
              <a:rPr lang="en-US" dirty="0"/>
              <a:t> can also be the name of a folder from where Jarvis will load your code.</a:t>
            </a:r>
          </a:p>
          <a:p>
            <a:pPr marL="0" indent="0">
              <a:buNone/>
            </a:pPr>
            <a:r>
              <a:rPr lang="en-US" dirty="0"/>
              <a:t>If the folder is a relative file name, it will be relative to the path of:</a:t>
            </a:r>
          </a:p>
          <a:p>
            <a:r>
              <a:rPr lang="en-US" dirty="0"/>
              <a:t>your workspace if you are running in a saved workspace</a:t>
            </a:r>
          </a:p>
          <a:p>
            <a:r>
              <a:rPr lang="en-US" dirty="0"/>
              <a:t>your </a:t>
            </a:r>
            <a:r>
              <a:rPr lang="en-US" dirty="0" err="1"/>
              <a:t>JarvisConfig</a:t>
            </a:r>
            <a:r>
              <a:rPr lang="en-US" dirty="0"/>
              <a:t> file (we'll get to what this is in a couple slides)</a:t>
            </a:r>
          </a:p>
          <a:p>
            <a:r>
              <a:rPr lang="en-US" dirty="0"/>
              <a:t>the </a:t>
            </a:r>
            <a:r>
              <a:rPr lang="en-US" dirty="0">
                <a:latin typeface="APL385 Unicode" panose="020B0709000202000203" pitchFamily="49" charset="0"/>
              </a:rPr>
              <a:t>Jarvis</a:t>
            </a:r>
            <a:r>
              <a:rPr lang="en-US" dirty="0"/>
              <a:t> source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18642-09BC-8711-14F7-B290FE29A40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0FD776-1AF5-1A25-91D2-53627472D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PL385 Unicode" panose="020B0709000202000203" pitchFamily="49" charset="0"/>
              </a:rPr>
              <a:t>CodeLocation</a:t>
            </a:r>
          </a:p>
        </p:txBody>
      </p:sp>
    </p:spTree>
    <p:extLst>
      <p:ext uri="{BB962C8B-B14F-4D97-AF65-F5344CB8AC3E}">
        <p14:creationId xmlns:p14="http://schemas.microsoft.com/office/powerpoint/2010/main" val="268445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C5C4B1-D789-6E12-C777-7DBFED52C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You can specify all your Jarvis settings in a JSON or JSON5 file.</a:t>
            </a:r>
          </a:p>
          <a:p>
            <a:pPr marL="0" indent="0">
              <a:buNone/>
            </a:pPr>
            <a:r>
              <a:rPr lang="en-US" dirty="0"/>
              <a:t>JSON</a:t>
            </a:r>
            <a:br>
              <a:rPr lang="en-US" dirty="0"/>
            </a:br>
            <a:r>
              <a:rPr lang="en-US" dirty="0">
                <a:latin typeface="APL385 Unicode" panose="020B0709000202000203" pitchFamily="49" charset="0"/>
              </a:rPr>
              <a:t>{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  "Port": 22361,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  "CodeLocation": "./</a:t>
            </a:r>
            <a:r>
              <a:rPr lang="en-US" dirty="0" err="1">
                <a:latin typeface="APL385 Unicode" panose="020B0709000202000203" pitchFamily="49" charset="0"/>
              </a:rPr>
              <a:t>myApp</a:t>
            </a:r>
            <a:r>
              <a:rPr lang="en-US" dirty="0">
                <a:latin typeface="APL385 Unicode" panose="020B0709000202000203" pitchFamily="49" charset="0"/>
              </a:rPr>
              <a:t>"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JSON5</a:t>
            </a:r>
            <a:br>
              <a:rPr lang="en-US" dirty="0">
                <a:latin typeface="+mn-lt"/>
              </a:rPr>
            </a:br>
            <a:r>
              <a:rPr lang="en-US" dirty="0">
                <a:latin typeface="APL385 Unicode" panose="020B0709000202000203" pitchFamily="49" charset="0"/>
              </a:rPr>
              <a:t>{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  Port: 22361,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  CodeLocation: "./</a:t>
            </a:r>
            <a:r>
              <a:rPr lang="en-US" dirty="0" err="1">
                <a:latin typeface="APL385 Unicode" panose="020B0709000202000203" pitchFamily="49" charset="0"/>
              </a:rPr>
              <a:t>myApp</a:t>
            </a:r>
            <a:r>
              <a:rPr lang="en-US" dirty="0">
                <a:latin typeface="APL385 Unicode" panose="020B0709000202000203" pitchFamily="49" charset="0"/>
              </a:rPr>
              <a:t>", // JSON5 allows comments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35BD6-AA81-B52D-238B-A9E44DC029A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4206906-B29E-C18E-C365-6FAD8C589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JarvisConfig</a:t>
            </a:r>
            <a:r>
              <a:rPr lang="en-US" dirty="0"/>
              <a:t> File</a:t>
            </a:r>
          </a:p>
        </p:txBody>
      </p:sp>
    </p:spTree>
    <p:extLst>
      <p:ext uri="{BB962C8B-B14F-4D97-AF65-F5344CB8AC3E}">
        <p14:creationId xmlns:p14="http://schemas.microsoft.com/office/powerpoint/2010/main" val="375926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CF5018-3DBB-3B19-2751-E89338C9F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By default, </a:t>
            </a:r>
            <a:r>
              <a:rPr lang="en-US" dirty="0">
                <a:latin typeface="APL385 Unicode" panose="020B0709000202000203" pitchFamily="49" charset="0"/>
              </a:rPr>
              <a:t>Jarvis</a:t>
            </a:r>
            <a:r>
              <a:rPr lang="en-US" dirty="0"/>
              <a:t> will see all result-returning, monadic, dyadic, and ambivalent functions in </a:t>
            </a:r>
            <a:r>
              <a:rPr lang="en-US" dirty="0">
                <a:latin typeface="APL385 Unicode" panose="020B0709000202000203" pitchFamily="49" charset="0"/>
              </a:rPr>
              <a:t>CodeLocation</a:t>
            </a:r>
            <a:r>
              <a:rPr lang="en-US" dirty="0"/>
              <a:t> and all descendent namespaces as possible endpoints.</a:t>
            </a:r>
          </a:p>
          <a:p>
            <a:pPr marL="0" indent="0">
              <a:buNone/>
            </a:pPr>
            <a:r>
              <a:rPr lang="en-US" dirty="0"/>
              <a:t>You can use </a:t>
            </a:r>
            <a:r>
              <a:rPr lang="en-US" dirty="0" err="1">
                <a:latin typeface="APL385 Unicode" panose="020B0709000202000203" pitchFamily="49" charset="0"/>
              </a:rPr>
              <a:t>IncludeFns</a:t>
            </a:r>
            <a:r>
              <a:rPr lang="en-US" dirty="0"/>
              <a:t> and </a:t>
            </a:r>
            <a:r>
              <a:rPr lang="en-US" dirty="0" err="1">
                <a:latin typeface="APL385 Unicode" panose="020B0709000202000203" pitchFamily="49" charset="0"/>
              </a:rPr>
              <a:t>ExcludeFns</a:t>
            </a:r>
            <a:r>
              <a:rPr lang="en-US" dirty="0">
                <a:latin typeface="+mn-lt"/>
              </a:rPr>
              <a:t> to restrict what functions seen as endpoints.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Both can contain individual function names, simple wildcarded expressions, or regex (or any combination thereof).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</a:t>
            </a:r>
            <a:r>
              <a:rPr lang="en-US" dirty="0" err="1">
                <a:latin typeface="APL385 Unicode" panose="020B0709000202000203" pitchFamily="49" charset="0"/>
              </a:rPr>
              <a:t>j.ExcludeFns</a:t>
            </a:r>
            <a:r>
              <a:rPr lang="en-US" dirty="0">
                <a:latin typeface="APL385 Unicode" panose="020B0709000202000203" pitchFamily="49" charset="0"/>
              </a:rPr>
              <a:t>←'*.*' '∆*'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      j.</a:t>
            </a:r>
            <a:r>
              <a:rPr lang="en-US" dirty="0" err="1">
                <a:latin typeface="APL385 Unicode" panose="020B0709000202000203" pitchFamily="49" charset="0"/>
              </a:rPr>
              <a:t>IncludeFns</a:t>
            </a:r>
            <a:r>
              <a:rPr lang="en-US" dirty="0">
                <a:latin typeface="APL385 Unicode" panose="020B0709000202000203" pitchFamily="49" charset="0"/>
              </a:rPr>
              <a:t>←'</a:t>
            </a:r>
            <a:r>
              <a:rPr lang="en-US" dirty="0" err="1">
                <a:latin typeface="APL385 Unicode" panose="020B0709000202000203" pitchFamily="49" charset="0"/>
              </a:rPr>
              <a:t>GetPortfolio</a:t>
            </a:r>
            <a:r>
              <a:rPr lang="en-US" dirty="0">
                <a:latin typeface="APL385 Unicode" panose="020B0709000202000203" pitchFamily="49" charset="0"/>
              </a:rPr>
              <a:t>' '</a:t>
            </a:r>
            <a:r>
              <a:rPr lang="en-US" dirty="0" err="1">
                <a:latin typeface="APL385 Unicode" panose="020B0709000202000203" pitchFamily="49" charset="0"/>
              </a:rPr>
              <a:t>BuyStock</a:t>
            </a:r>
            <a:r>
              <a:rPr lang="en-US" dirty="0">
                <a:latin typeface="APL385 Unicode" panose="020B0709000202000203" pitchFamily="49" charset="0"/>
              </a:rPr>
              <a:t>'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60D4-7F72-B52B-D81C-12832618586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2B88B07-7978-91CB-2EBE-D11A969B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Endpoints</a:t>
            </a:r>
          </a:p>
        </p:txBody>
      </p:sp>
    </p:spTree>
    <p:extLst>
      <p:ext uri="{BB962C8B-B14F-4D97-AF65-F5344CB8AC3E}">
        <p14:creationId xmlns:p14="http://schemas.microsoft.com/office/powerpoint/2010/main" val="398196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48B8A4-357E-76BA-319C-CDE9FEDA7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j.Debug←0  ⍝ Jarvis traps all errors (default setting)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j.Debug←1  ⍝ Stop on error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j.Debug←2  ⍝ Intentional stop before calling your code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j.Debug←4  ⍝ Intentional stop after receiving request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Codes are additive.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∇ </a:t>
            </a:r>
            <a:r>
              <a:rPr lang="en-US" dirty="0" err="1">
                <a:latin typeface="APL385 Unicode" panose="020B0709000202000203" pitchFamily="49" charset="0"/>
              </a:rPr>
              <a:t>r←req</a:t>
            </a:r>
            <a:r>
              <a:rPr lang="en-US" dirty="0">
                <a:latin typeface="APL385 Unicode" panose="020B0709000202000203" pitchFamily="49" charset="0"/>
              </a:rPr>
              <a:t> oops payload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[1] ∘∘∘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   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EC90D-6B5A-3EDA-3AB8-CA41403F092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C81BC68-0C2C-82FA-DD14-487FFD9D9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Jarvis</a:t>
            </a:r>
          </a:p>
        </p:txBody>
      </p:sp>
    </p:spTree>
    <p:extLst>
      <p:ext uri="{BB962C8B-B14F-4D97-AF65-F5344CB8AC3E}">
        <p14:creationId xmlns:p14="http://schemas.microsoft.com/office/powerpoint/2010/main" val="209646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DAAC25-4CCA-3AB5-5132-217F9E12A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err="1">
                <a:latin typeface="APL385 Unicode" panose="020B0709000202000203" pitchFamily="49" charset="0"/>
              </a:rPr>
              <a:t>HttpCommand</a:t>
            </a:r>
            <a:r>
              <a:rPr lang="en-US" sz="1600" dirty="0">
                <a:latin typeface="+mn-lt"/>
              </a:rPr>
              <a:t> is a utility that is well-suited to enable the APLer to interact with web services because it:</a:t>
            </a:r>
          </a:p>
          <a:p>
            <a:r>
              <a:rPr lang="en-US" sz="1600" dirty="0"/>
              <a:t>Allows you to specify an HTTP request in a manner that is conducive to an APLer</a:t>
            </a:r>
          </a:p>
          <a:p>
            <a:r>
              <a:rPr lang="en-US" sz="1600" dirty="0"/>
              <a:t>Sends a properly formatted HTTP request to the server</a:t>
            </a:r>
          </a:p>
          <a:p>
            <a:r>
              <a:rPr lang="en-US" sz="1600" dirty="0"/>
              <a:t>Receives the server's response</a:t>
            </a:r>
          </a:p>
          <a:p>
            <a:r>
              <a:rPr lang="en-US" sz="1600" dirty="0"/>
              <a:t>Decomposes the response in a manner that is conducive to an APLer</a:t>
            </a:r>
          </a:p>
          <a:p>
            <a:r>
              <a:rPr lang="en-US" sz="1600" dirty="0"/>
              <a:t>Minimizes the need for you to learn a lot about HTTP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C34BCD-0BD1-6B31-9000-BFE55E159BE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274D1C-A70C-FC56-16C9-5CCE35742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US" sz="3200" dirty="0" err="1">
                <a:latin typeface="APL385 Unicode" panose="020B0709000202000203" pitchFamily="49" charset="0"/>
              </a:rPr>
              <a:t>HttpCommand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53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28BECF-6374-6273-3CBA-3718AA290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If your endpoint function is dyadic or ambivalent, Jarvis will pass the request object as the left argument. </a:t>
            </a:r>
          </a:p>
          <a:p>
            <a:pPr marL="0" indent="0">
              <a:buNone/>
            </a:pPr>
            <a:r>
              <a:rPr lang="en-US" sz="1600" dirty="0"/>
              <a:t>The request object is the same for both JSON and REST paradigms.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</a:t>
            </a:r>
            <a:r>
              <a:rPr lang="en-US" sz="1400" dirty="0" err="1">
                <a:latin typeface="APL385 Unicode" panose="020B0709000202000203" pitchFamily="49" charset="0"/>
              </a:rPr>
              <a:t>AcceptEncodings</a:t>
            </a:r>
            <a:r>
              <a:rPr lang="en-US" sz="1400" dirty="0">
                <a:latin typeface="APL385 Unicode" panose="020B0709000202000203" pitchFamily="49" charset="0"/>
              </a:rPr>
              <a:t>  Body            Boundary      Charset     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Complete         </a:t>
            </a:r>
            <a:r>
              <a:rPr lang="en-US" sz="1400" dirty="0" err="1">
                <a:latin typeface="APL385 Unicode" panose="020B0709000202000203" pitchFamily="49" charset="0"/>
              </a:rPr>
              <a:t>ContentType</a:t>
            </a:r>
            <a:r>
              <a:rPr lang="en-US" sz="1400" dirty="0">
                <a:latin typeface="APL385 Unicode" panose="020B0709000202000203" pitchFamily="49" charset="0"/>
              </a:rPr>
              <a:t>     </a:t>
            </a:r>
            <a:r>
              <a:rPr lang="en-US" sz="1400" dirty="0" err="1">
                <a:latin typeface="APL385 Unicode" panose="020B0709000202000203" pitchFamily="49" charset="0"/>
              </a:rPr>
              <a:t>ContentTypes</a:t>
            </a:r>
            <a:r>
              <a:rPr lang="en-US" sz="1400" dirty="0">
                <a:latin typeface="APL385 Unicode" panose="020B0709000202000203" pitchFamily="49" charset="0"/>
              </a:rPr>
              <a:t>  Cookies     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Endpoint         </a:t>
            </a:r>
            <a:r>
              <a:rPr lang="en-US" sz="1400" dirty="0" err="1">
                <a:latin typeface="APL385 Unicode" panose="020B0709000202000203" pitchFamily="49" charset="0"/>
              </a:rPr>
              <a:t>ErrorInfoLevel</a:t>
            </a:r>
            <a:r>
              <a:rPr lang="en-US" sz="1400" dirty="0">
                <a:latin typeface="APL385 Unicode" panose="020B0709000202000203" pitchFamily="49" charset="0"/>
              </a:rPr>
              <a:t>  </a:t>
            </a:r>
            <a:r>
              <a:rPr lang="en-US" sz="1400" dirty="0" err="1">
                <a:latin typeface="APL385 Unicode" panose="020B0709000202000203" pitchFamily="49" charset="0"/>
              </a:rPr>
              <a:t>HTTPVersion</a:t>
            </a:r>
            <a:r>
              <a:rPr lang="en-US" sz="1400" dirty="0">
                <a:latin typeface="APL385 Unicode" panose="020B0709000202000203" pitchFamily="49" charset="0"/>
              </a:rPr>
              <a:t>   Headers     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</a:t>
            </a:r>
            <a:r>
              <a:rPr lang="en-US" sz="1400" dirty="0" err="1">
                <a:latin typeface="APL385 Unicode" panose="020B0709000202000203" pitchFamily="49" charset="0"/>
              </a:rPr>
              <a:t>HttpStatus</a:t>
            </a:r>
            <a:r>
              <a:rPr lang="en-US" sz="1400" dirty="0">
                <a:latin typeface="APL385 Unicode" panose="020B0709000202000203" pitchFamily="49" charset="0"/>
              </a:rPr>
              <a:t>       Input           Method        Password    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Payload          </a:t>
            </a:r>
            <a:r>
              <a:rPr lang="en-US" sz="1400" dirty="0" err="1">
                <a:latin typeface="APL385 Unicode" panose="020B0709000202000203" pitchFamily="49" charset="0"/>
              </a:rPr>
              <a:t>PeerAddr</a:t>
            </a:r>
            <a:r>
              <a:rPr lang="en-US" sz="1400" dirty="0">
                <a:latin typeface="APL385 Unicode" panose="020B0709000202000203" pitchFamily="49" charset="0"/>
              </a:rPr>
              <a:t>        </a:t>
            </a:r>
            <a:r>
              <a:rPr lang="en-US" sz="1400" dirty="0" err="1">
                <a:latin typeface="APL385 Unicode" panose="020B0709000202000203" pitchFamily="49" charset="0"/>
              </a:rPr>
              <a:t>PeerCert</a:t>
            </a: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QueryParams</a:t>
            </a:r>
            <a:r>
              <a:rPr lang="en-US" sz="1400" dirty="0">
                <a:latin typeface="APL385 Unicode" panose="020B0709000202000203" pitchFamily="49" charset="0"/>
              </a:rPr>
              <a:t> 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Response         Server          Session       </a:t>
            </a:r>
            <a:r>
              <a:rPr lang="en-US" sz="1400" dirty="0" err="1">
                <a:latin typeface="APL385 Unicode" panose="020B0709000202000203" pitchFamily="49" charset="0"/>
              </a:rPr>
              <a:t>UserID</a:t>
            </a:r>
            <a:r>
              <a:rPr lang="en-US" sz="1400" dirty="0">
                <a:latin typeface="APL385 Unicode" panose="020B0709000202000203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dirty="0"/>
              <a:t>This means that some elements may not have meaning in one paradigm or the other. 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For instance, in the JSON paradigm the </a:t>
            </a:r>
            <a:r>
              <a:rPr lang="en-US" sz="1600" dirty="0">
                <a:latin typeface="APL385 Unicode" panose="020B0709000202000203" pitchFamily="49" charset="0"/>
              </a:rPr>
              <a:t>Method</a:t>
            </a:r>
            <a:r>
              <a:rPr lang="en-US" sz="1600" dirty="0"/>
              <a:t> is always 'POST'</a:t>
            </a:r>
          </a:p>
          <a:p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0DF2F-D171-8B94-ED03-57F48414E3F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59F9B1E-4F45-9259-8CE7-233264CD5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Optional Left Argument - Request</a:t>
            </a:r>
          </a:p>
        </p:txBody>
      </p:sp>
    </p:spTree>
    <p:extLst>
      <p:ext uri="{BB962C8B-B14F-4D97-AF65-F5344CB8AC3E}">
        <p14:creationId xmlns:p14="http://schemas.microsoft.com/office/powerpoint/2010/main" val="223733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EEA43C-4174-A087-9F8B-7F11BAD74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There are several points (hooks) in </a:t>
            </a:r>
            <a:r>
              <a:rPr lang="en-US" sz="1600" dirty="0">
                <a:latin typeface="APL385 Unicode" panose="020B0709000202000203" pitchFamily="49" charset="0"/>
              </a:rPr>
              <a:t>Jarvis</a:t>
            </a:r>
            <a:r>
              <a:rPr lang="en-US" sz="1600" dirty="0"/>
              <a:t>' flow where you can inject custom behavior.</a:t>
            </a:r>
          </a:p>
          <a:p>
            <a:pPr marL="0" indent="0">
              <a:buNone/>
            </a:pPr>
            <a:r>
              <a:rPr lang="en-US" sz="1600" dirty="0"/>
              <a:t>You specify these by setting a hook setting to the name of a function to execute.</a:t>
            </a:r>
          </a:p>
          <a:p>
            <a:pPr marL="0" indent="0">
              <a:buNone/>
            </a:pPr>
            <a:r>
              <a:rPr lang="en-US" sz="1600" dirty="0" err="1">
                <a:latin typeface="APL385 Unicode" panose="020B0709000202000203" pitchFamily="49" charset="0"/>
              </a:rPr>
              <a:t>AppCloseFn</a:t>
            </a:r>
            <a:r>
              <a:rPr lang="en-US" sz="1600" dirty="0">
                <a:latin typeface="+mn-lt"/>
              </a:rPr>
              <a:t> - called when </a:t>
            </a:r>
            <a:r>
              <a:rPr lang="en-US" sz="1600" dirty="0">
                <a:latin typeface="APL385 Unicode" panose="020B0709000202000203" pitchFamily="49" charset="0"/>
              </a:rPr>
              <a:t>Jarvis</a:t>
            </a:r>
            <a:r>
              <a:rPr lang="en-US" sz="1600" dirty="0">
                <a:latin typeface="+mn-lt"/>
              </a:rPr>
              <a:t> shuts down</a:t>
            </a:r>
            <a:endParaRPr lang="en-US" sz="1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APL385 Unicode" panose="020B0709000202000203" pitchFamily="49" charset="0"/>
              </a:rPr>
              <a:t>AppInitFn</a:t>
            </a:r>
            <a:r>
              <a:rPr lang="en-US" sz="1600" dirty="0"/>
              <a:t> - called when Jarvis starts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AuthenticateFn</a:t>
            </a:r>
            <a:r>
              <a:rPr lang="en-US" sz="1600" dirty="0"/>
              <a:t> - called on every request to authenticate the request</a:t>
            </a:r>
          </a:p>
          <a:p>
            <a:pPr marL="0" indent="0">
              <a:buNone/>
            </a:pPr>
            <a:r>
              <a:rPr lang="en-US" sz="1600" dirty="0" err="1">
                <a:latin typeface="APL385 Unicode" panose="020B0709000202000203" pitchFamily="49" charset="0"/>
              </a:rPr>
              <a:t>SessionInitFn</a:t>
            </a:r>
            <a:r>
              <a:rPr lang="en-US" sz="1600" dirty="0"/>
              <a:t> - called when a new session is initialized</a:t>
            </a:r>
          </a:p>
          <a:p>
            <a:pPr marL="0" indent="0">
              <a:buNone/>
            </a:pPr>
            <a:r>
              <a:rPr lang="en-US" sz="1600" dirty="0" err="1">
                <a:latin typeface="APL385 Unicode" panose="020B0709000202000203" pitchFamily="49" charset="0"/>
              </a:rPr>
              <a:t>ValidateRequestFn</a:t>
            </a:r>
            <a:r>
              <a:rPr lang="en-US" sz="1600" dirty="0"/>
              <a:t> - called on every request to perform any other validation you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76EBA-EF23-E73F-D31B-CB6876E6BE6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3910756-4D80-495B-F782-F5198F9E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"Hooks"</a:t>
            </a:r>
          </a:p>
        </p:txBody>
      </p:sp>
    </p:spTree>
    <p:extLst>
      <p:ext uri="{BB962C8B-B14F-4D97-AF65-F5344CB8AC3E}">
        <p14:creationId xmlns:p14="http://schemas.microsoft.com/office/powerpoint/2010/main" val="28120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725BE8-18D9-1EA8-E2D9-AF5A4F978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64925"/>
            <a:ext cx="8528373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If you need to maintain state between requests, Jarvis supports sessions using the following settings:</a:t>
            </a:r>
          </a:p>
          <a:p>
            <a:pPr marL="0" indent="0">
              <a:buNone/>
            </a:pPr>
            <a:r>
              <a:rPr lang="en-US" sz="1400" dirty="0" err="1">
                <a:latin typeface="APL385 Unicode" panose="020B0709000202000203" pitchFamily="49" charset="0"/>
              </a:rPr>
              <a:t>SessionTimeout</a:t>
            </a:r>
            <a:r>
              <a:rPr lang="en-US" sz="1400" dirty="0"/>
              <a:t> - 0 = do not use sessions, ¯1 = no timeout, 0&lt; session timeout time (in minutes)</a:t>
            </a:r>
          </a:p>
          <a:p>
            <a:pPr marL="0" indent="0">
              <a:buNone/>
            </a:pPr>
            <a:r>
              <a:rPr lang="en-US" sz="1400" dirty="0" err="1">
                <a:latin typeface="APL385 Unicode" panose="020B0709000202000203" pitchFamily="49" charset="0"/>
              </a:rPr>
              <a:t>SessionIdHeader</a:t>
            </a:r>
            <a:r>
              <a:rPr lang="en-US" sz="1400" dirty="0"/>
              <a:t> – the name of the header field for the session token</a:t>
            </a:r>
          </a:p>
          <a:p>
            <a:pPr marL="0" indent="0">
              <a:buNone/>
            </a:pPr>
            <a:r>
              <a:rPr lang="en-US" sz="1400" dirty="0" err="1">
                <a:latin typeface="APL385 Unicode" panose="020B0709000202000203" pitchFamily="49" charset="0"/>
              </a:rPr>
              <a:t>SessionUseCookie</a:t>
            </a:r>
            <a:r>
              <a:rPr lang="en-US" sz="1400" dirty="0"/>
              <a:t> - 0 = just use the header; 1 = use an HTTP cookie</a:t>
            </a:r>
          </a:p>
          <a:p>
            <a:pPr marL="0" indent="0">
              <a:buNone/>
            </a:pPr>
            <a:r>
              <a:rPr lang="en-US" sz="1400" dirty="0" err="1">
                <a:latin typeface="APL385 Unicode" panose="020B0709000202000203" pitchFamily="49" charset="0"/>
              </a:rPr>
              <a:t>SessionPollingTime</a:t>
            </a:r>
            <a:r>
              <a:rPr lang="en-US" sz="1400" dirty="0"/>
              <a:t> - how frequently (in minutes) we should poll for timed out sessions</a:t>
            </a:r>
          </a:p>
          <a:p>
            <a:pPr marL="0" indent="0">
              <a:buNone/>
            </a:pPr>
            <a:r>
              <a:rPr lang="en-US" sz="1400" dirty="0" err="1">
                <a:latin typeface="APL385 Unicode" panose="020B0709000202000203" pitchFamily="49" charset="0"/>
              </a:rPr>
              <a:t>SessionCleanupTime</a:t>
            </a:r>
            <a:r>
              <a:rPr lang="en-US" sz="1400" dirty="0"/>
              <a:t> - how frequently (in minutes) do we clean up timed out session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8B825-663D-ADD8-9068-47CC02D7111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ED3D59-9F75-5D72-19DE-E6A352476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Maintaining State With Sessions</a:t>
            </a:r>
          </a:p>
        </p:txBody>
      </p:sp>
    </p:spTree>
    <p:extLst>
      <p:ext uri="{BB962C8B-B14F-4D97-AF65-F5344CB8AC3E}">
        <p14:creationId xmlns:p14="http://schemas.microsoft.com/office/powerpoint/2010/main" val="310602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7C91DE-DE75-A07D-3A77-8E112DDDF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j.Stop</a:t>
            </a:r>
            <a:endParaRPr lang="en-US" sz="1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j.SessionTimeout←1 ⍝ 1 minute session timeout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j.</a:t>
            </a:r>
            <a:r>
              <a:rPr lang="en-US" sz="1600" dirty="0" err="1">
                <a:latin typeface="APL385 Unicode" panose="020B0709000202000203" pitchFamily="49" charset="0"/>
              </a:rPr>
              <a:t>SessionInitFn</a:t>
            </a:r>
            <a:r>
              <a:rPr lang="en-US" sz="1600" dirty="0">
                <a:latin typeface="APL385 Unicode" panose="020B0709000202000203" pitchFamily="49" charset="0"/>
              </a:rPr>
              <a:t>←'</a:t>
            </a:r>
            <a:r>
              <a:rPr lang="en-US" sz="1600" dirty="0" err="1">
                <a:latin typeface="APL385 Unicode" panose="020B0709000202000203" pitchFamily="49" charset="0"/>
              </a:rPr>
              <a:t>initSession</a:t>
            </a:r>
            <a:r>
              <a:rPr lang="en-US" sz="1600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j.SessionUseCookie←1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initSession</a:t>
            </a:r>
            <a:r>
              <a:rPr lang="en-US" sz="1600" dirty="0">
                <a:latin typeface="APL385 Unicode" panose="020B0709000202000203" pitchFamily="49" charset="0"/>
              </a:rPr>
              <a:t>←{⍵.Session.total←0} 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add←{⍺.</a:t>
            </a:r>
            <a:r>
              <a:rPr lang="en-US" sz="1600" dirty="0" err="1">
                <a:latin typeface="APL385 Unicode" panose="020B0709000202000203" pitchFamily="49" charset="0"/>
              </a:rPr>
              <a:t>Session.Total</a:t>
            </a:r>
            <a:r>
              <a:rPr lang="en-US" sz="1600" dirty="0">
                <a:latin typeface="APL385 Unicode" panose="020B0709000202000203" pitchFamily="49" charset="0"/>
              </a:rPr>
              <a:t> ⊣ ⍺.</a:t>
            </a:r>
            <a:r>
              <a:rPr lang="en-US" sz="1600" dirty="0" err="1">
                <a:latin typeface="APL385 Unicode" panose="020B0709000202000203" pitchFamily="49" charset="0"/>
              </a:rPr>
              <a:t>Session.Total</a:t>
            </a:r>
            <a:r>
              <a:rPr lang="en-US" sz="1600" dirty="0">
                <a:latin typeface="APL385 Unicode" panose="020B0709000202000203" pitchFamily="49" charset="0"/>
              </a:rPr>
              <a:t>+←+/∊⍵}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      </a:t>
            </a:r>
            <a:r>
              <a:rPr lang="en-US" sz="1600" dirty="0" err="1">
                <a:latin typeface="APL385 Unicode" panose="020B0709000202000203" pitchFamily="49" charset="0"/>
              </a:rPr>
              <a:t>j.Start</a:t>
            </a:r>
            <a:endParaRPr lang="en-US" sz="1600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CADB7-9862-8381-DD46-20C39FEFCC5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22B0678-33C9-96E9-5EA3-48DBEB74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Using Sessions</a:t>
            </a:r>
          </a:p>
        </p:txBody>
      </p:sp>
    </p:spTree>
    <p:extLst>
      <p:ext uri="{BB962C8B-B14F-4D97-AF65-F5344CB8AC3E}">
        <p14:creationId xmlns:p14="http://schemas.microsoft.com/office/powerpoint/2010/main" val="207467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51F8FD-C40A-ADEA-F098-70C417FE2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AuthenticateFn</a:t>
            </a:r>
            <a:r>
              <a:rPr lang="en-US" sz="1600" dirty="0"/>
              <a:t> specifies the name of a function to perform authentication.</a:t>
            </a:r>
          </a:p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AuthenticateFn</a:t>
            </a:r>
            <a:r>
              <a:rPr lang="en-US" sz="1600" dirty="0"/>
              <a:t> should return a 0 if the authentication succeeds or is not necessary.</a:t>
            </a:r>
          </a:p>
          <a:p>
            <a:pPr marL="0" indent="0">
              <a:buNone/>
            </a:pPr>
            <a:r>
              <a:rPr lang="en-US" sz="1600" dirty="0"/>
              <a:t>If you use HTTPS, you can safely transmit credentials in plaintext. Otherwise, you should be running on a network you trust or using salt and encryption to encrypt credentials.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C63AB-AD5C-EF32-7CF9-BDA83DC3BD9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CE319BF-CE9D-5FD3-FDA5-CA555A04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29FE43-0E73-4930-9096-06D16011EF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693" y="2909227"/>
            <a:ext cx="6212362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06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51F8FD-C40A-ADEA-F098-70C417FE2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Jarvis</a:t>
            </a:r>
            <a:r>
              <a:rPr lang="en-US" sz="1600" dirty="0"/>
              <a:t> can use HTTP Basic authentication (using the </a:t>
            </a:r>
            <a:r>
              <a:rPr lang="en-US" sz="1600" dirty="0">
                <a:latin typeface="APL385 Unicode" panose="020B0709000202000203" pitchFamily="49" charset="0"/>
              </a:rPr>
              <a:t>HTTPAuthentication</a:t>
            </a:r>
            <a:r>
              <a:rPr lang="en-US" sz="1600" dirty="0"/>
              <a:t> setting)</a:t>
            </a:r>
          </a:p>
          <a:p>
            <a:pPr marL="0" indent="0">
              <a:buNone/>
            </a:pPr>
            <a:r>
              <a:rPr lang="en-US" sz="1600" dirty="0"/>
              <a:t>When using HTTP Basic authentication Jarvis will set the request </a:t>
            </a:r>
            <a:r>
              <a:rPr lang="en-US" sz="1600" dirty="0" err="1"/>
              <a:t>UserID</a:t>
            </a:r>
            <a:r>
              <a:rPr lang="en-US" sz="1600" dirty="0"/>
              <a:t> and Password settings.</a:t>
            </a:r>
          </a:p>
          <a:p>
            <a:pPr marL="0" indent="0">
              <a:buNone/>
            </a:pPr>
            <a:r>
              <a:rPr lang="en-US" sz="1600" dirty="0"/>
              <a:t>Browsers will send credentials with every subsequent request.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∇ </a:t>
            </a:r>
            <a:r>
              <a:rPr lang="en-US" sz="1400" dirty="0" err="1">
                <a:latin typeface="APL385 Unicode" panose="020B0709000202000203" pitchFamily="49" charset="0"/>
              </a:rPr>
              <a:t>r←Login</a:t>
            </a:r>
            <a:r>
              <a:rPr lang="en-US" sz="1400" dirty="0">
                <a:latin typeface="APL385 Unicode" panose="020B0709000202000203" pitchFamily="49" charset="0"/>
              </a:rPr>
              <a:t> req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[1]  ⍝ non-empty and </a:t>
            </a:r>
            <a:r>
              <a:rPr lang="en-US" sz="1400" dirty="0" err="1">
                <a:latin typeface="APL385 Unicode" panose="020B0709000202000203" pitchFamily="49" charset="0"/>
              </a:rPr>
              <a:t>UserID≡Password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[2]    r←(0∊⍴</a:t>
            </a:r>
            <a:r>
              <a:rPr lang="en-US" sz="1400" dirty="0" err="1">
                <a:latin typeface="APL385 Unicode" panose="020B0709000202000203" pitchFamily="49" charset="0"/>
              </a:rPr>
              <a:t>req.UserID</a:t>
            </a:r>
            <a:r>
              <a:rPr lang="en-US" sz="1400" dirty="0">
                <a:latin typeface="APL385 Unicode" panose="020B0709000202000203" pitchFamily="49" charset="0"/>
              </a:rPr>
              <a:t>)∨</a:t>
            </a:r>
            <a:r>
              <a:rPr lang="en-US" sz="1400" dirty="0" err="1">
                <a:latin typeface="APL385 Unicode" panose="020B0709000202000203" pitchFamily="49" charset="0"/>
              </a:rPr>
              <a:t>req.UserID≢req.Password</a:t>
            </a:r>
            <a:br>
              <a:rPr lang="en-US" sz="1400" dirty="0">
                <a:latin typeface="APL385 Unicode" panose="020B0709000202000203" pitchFamily="49" charset="0"/>
              </a:rPr>
            </a:br>
            <a:r>
              <a:rPr lang="en-US" sz="1400" dirty="0">
                <a:latin typeface="APL385 Unicode" panose="020B0709000202000203" pitchFamily="49" charset="0"/>
              </a:rPr>
              <a:t>     ∇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j.Stop</a:t>
            </a:r>
            <a:endParaRPr lang="en-US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j.AuthenticateFn←'Login</a:t>
            </a:r>
            <a:r>
              <a:rPr lang="en-US" sz="1400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buNone/>
            </a:pPr>
            <a:r>
              <a:rPr lang="en-US" sz="1400" dirty="0">
                <a:latin typeface="APL385 Unicode" panose="020B0709000202000203" pitchFamily="49" charset="0"/>
              </a:rPr>
              <a:t>      </a:t>
            </a:r>
            <a:r>
              <a:rPr lang="en-US" sz="1400" dirty="0" err="1">
                <a:latin typeface="APL385 Unicode" panose="020B0709000202000203" pitchFamily="49" charset="0"/>
              </a:rPr>
              <a:t>j.Start</a:t>
            </a:r>
            <a:endParaRPr lang="en-US" sz="1400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C63AB-AD5C-EF32-7CF9-BDA83DC3BD9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CE319BF-CE9D-5FD3-FDA5-CA555A04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70F1FE-5D74-D89A-196B-220B93BB0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542" y="1184790"/>
            <a:ext cx="3878916" cy="277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26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07C281-B72C-6C25-0C55-98F9B6B0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This is a small, simple Jarvis service found in /SP3/Jarvis</a:t>
            </a:r>
          </a:p>
          <a:p>
            <a:pPr marL="0" indent="0">
              <a:buNone/>
            </a:pPr>
            <a:r>
              <a:rPr lang="en-US" dirty="0"/>
              <a:t>It has a simple "database" defined in database.json5 that defines the users for the application (Huey, Dewey, and Louie) and the stocks (IBM, NVDA, and AAPL) that will be monitored.</a:t>
            </a:r>
          </a:p>
          <a:p>
            <a:pPr marL="0" indent="0">
              <a:buNone/>
            </a:pPr>
            <a:r>
              <a:rPr lang="en-US" dirty="0"/>
              <a:t>It has 2 endpoints: </a:t>
            </a:r>
          </a:p>
          <a:p>
            <a:r>
              <a:rPr lang="en-US" dirty="0"/>
              <a:t>Login – called after authentication</a:t>
            </a:r>
          </a:p>
          <a:p>
            <a:r>
              <a:rPr lang="en-US" dirty="0"/>
              <a:t>Portfolio – calculates the user's portfolio value</a:t>
            </a:r>
          </a:p>
          <a:p>
            <a:pPr marL="0" indent="0">
              <a:buNone/>
            </a:pPr>
            <a:r>
              <a:rPr lang="en-US" dirty="0"/>
              <a:t>It uses HTTP Basic authentication</a:t>
            </a:r>
          </a:p>
          <a:p>
            <a:pPr marL="0" indent="0">
              <a:buNone/>
            </a:pPr>
            <a:r>
              <a:rPr lang="en-US" dirty="0"/>
              <a:t>It runs a simulation thread that triggers random stock price changes.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68ACC-5E93-D22E-B71A-A8F90260AB7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47F023-3A31-B285-1325-6EA166507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Jarvis Portfolio Service</a:t>
            </a:r>
          </a:p>
        </p:txBody>
      </p:sp>
    </p:spTree>
    <p:extLst>
      <p:ext uri="{BB962C8B-B14F-4D97-AF65-F5344CB8AC3E}">
        <p14:creationId xmlns:p14="http://schemas.microsoft.com/office/powerpoint/2010/main" val="127127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07C281-B72C-6C25-0C55-98F9B6B0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Things to examine:</a:t>
            </a:r>
          </a:p>
          <a:p>
            <a:r>
              <a:rPr lang="en-US" dirty="0">
                <a:latin typeface="APL385 Unicode" panose="020B0709000202000203" pitchFamily="49" charset="0"/>
              </a:rPr>
              <a:t>JarvisConfig.json5</a:t>
            </a:r>
          </a:p>
          <a:p>
            <a:r>
              <a:rPr lang="en-US" dirty="0">
                <a:latin typeface="APL385 Unicode" panose="020B0709000202000203" pitchFamily="49" charset="0"/>
              </a:rPr>
              <a:t>authenticate</a:t>
            </a:r>
          </a:p>
          <a:p>
            <a:r>
              <a:rPr lang="en-US" dirty="0">
                <a:latin typeface="APL385 Unicode" panose="020B0709000202000203" pitchFamily="49" charset="0"/>
              </a:rPr>
              <a:t>index.html index.js</a:t>
            </a:r>
          </a:p>
          <a:p>
            <a:r>
              <a:rPr lang="en-US" dirty="0">
                <a:latin typeface="APL385 Unicode" panose="020B0709000202000203" pitchFamily="49" charset="0"/>
              </a:rPr>
              <a:t>Portfolio</a:t>
            </a:r>
          </a:p>
          <a:p>
            <a:r>
              <a:rPr lang="en-US" dirty="0">
                <a:latin typeface="APL385 Unicode" panose="020B0709000202000203" pitchFamily="49" charset="0"/>
              </a:rPr>
              <a:t>Login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68ACC-5E93-D22E-B71A-A8F90260AB7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47F023-3A31-B285-1325-6EA166507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Jarvis Portfolio Service</a:t>
            </a:r>
          </a:p>
        </p:txBody>
      </p:sp>
    </p:spTree>
    <p:extLst>
      <p:ext uri="{BB962C8B-B14F-4D97-AF65-F5344CB8AC3E}">
        <p14:creationId xmlns:p14="http://schemas.microsoft.com/office/powerpoint/2010/main" val="112317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E1CB0F-256D-CFFD-F69F-DB78909E1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]load /SP3/Jarvis/Jarvis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]load /SP3/HttpCommand/HttpCommand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</a:t>
            </a:r>
            <a:r>
              <a:rPr lang="en-US" dirty="0" err="1">
                <a:latin typeface="APL385 Unicode" panose="020B0709000202000203" pitchFamily="49" charset="0"/>
              </a:rPr>
              <a:t>j←Jarvis.New</a:t>
            </a:r>
            <a:r>
              <a:rPr lang="en-US" dirty="0">
                <a:latin typeface="APL385 Unicode" panose="020B0709000202000203" pitchFamily="49" charset="0"/>
              </a:rPr>
              <a:t> '/SP3/Jarvis/JarvisConfig.json5'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</a:t>
            </a:r>
            <a:r>
              <a:rPr lang="en-US" dirty="0" err="1">
                <a:latin typeface="APL385 Unicode" panose="020B0709000202000203" pitchFamily="49" charset="0"/>
              </a:rPr>
              <a:t>j.Start</a:t>
            </a:r>
            <a:endParaRPr lang="en-US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]open </a:t>
            </a:r>
            <a:r>
              <a:rPr lang="en-US" dirty="0">
                <a:latin typeface="APL385 Unicode" panose="020B0709000202000203" pitchFamily="49" charset="0"/>
                <a:hlinkClick r:id="rId2"/>
              </a:rPr>
              <a:t>http://localhost:22335</a:t>
            </a:r>
            <a:endParaRPr lang="en-US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</a:t>
            </a:r>
            <a:r>
              <a:rPr lang="en-US" dirty="0" err="1">
                <a:latin typeface="APL385 Unicode" panose="020B0709000202000203" pitchFamily="49" charset="0"/>
              </a:rPr>
              <a:t>h←HttpCommand.New</a:t>
            </a:r>
            <a:r>
              <a:rPr lang="en-US" dirty="0">
                <a:latin typeface="APL385 Unicode" panose="020B0709000202000203" pitchFamily="49" charset="0"/>
              </a:rPr>
              <a:t> 'post'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      </a:t>
            </a:r>
            <a:r>
              <a:rPr lang="en-US" dirty="0" err="1">
                <a:latin typeface="APL385 Unicode" panose="020B0709000202000203" pitchFamily="49" charset="0"/>
              </a:rPr>
              <a:t>h.URL←'http</a:t>
            </a:r>
            <a:r>
              <a:rPr lang="en-US" dirty="0">
                <a:latin typeface="APL385 Unicode" panose="020B0709000202000203" pitchFamily="49" charset="0"/>
              </a:rPr>
              <a:t>://Huey:Huey@localhost:22335/Portfolio'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      h.TranslateData←1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dirty="0">
                <a:latin typeface="APL385 Unicode" panose="020B0709000202000203" pitchFamily="49" charset="0"/>
              </a:rPr>
              <a:t>      </a:t>
            </a:r>
            <a:r>
              <a:rPr lang="en-US" dirty="0" err="1">
                <a:latin typeface="APL385 Unicode" panose="020B0709000202000203" pitchFamily="49" charset="0"/>
              </a:rPr>
              <a:t>r←h.Run</a:t>
            </a:r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F707A-EB2B-845D-FE50-73FA90D230F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66CFAC7-D83E-D8EA-DFEC-3472C1299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the Jarvis Service</a:t>
            </a:r>
          </a:p>
        </p:txBody>
      </p:sp>
    </p:spTree>
    <p:extLst>
      <p:ext uri="{BB962C8B-B14F-4D97-AF65-F5344CB8AC3E}">
        <p14:creationId xmlns:p14="http://schemas.microsoft.com/office/powerpoint/2010/main" val="191943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61BC03-B734-3F1E-3DFE-94BB64714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a web application with a HTML/CSS/JavaScript client.</a:t>
            </a:r>
          </a:p>
          <a:p>
            <a:r>
              <a:rPr lang="en-US" dirty="0"/>
              <a:t>If you use standard HTTP requests, the only way to get updated information from the server is to ask for it.</a:t>
            </a:r>
          </a:p>
          <a:p>
            <a:r>
              <a:rPr lang="en-US" dirty="0"/>
              <a:t>Wouldn't it be nice if the server could "push" updated information in real time without the client having to ask for it.</a:t>
            </a:r>
          </a:p>
          <a:p>
            <a:r>
              <a:rPr lang="en-US" dirty="0" err="1"/>
              <a:t>WebSockets</a:t>
            </a:r>
            <a:r>
              <a:rPr lang="en-US" dirty="0"/>
              <a:t> can accomplish precisely that (and more)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F8402-735E-E0B8-01D3-144694E0678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76739FE-7756-851B-8D24-AFDEB27AC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Suppose…</a:t>
            </a:r>
          </a:p>
        </p:txBody>
      </p:sp>
    </p:spTree>
    <p:extLst>
      <p:ext uri="{BB962C8B-B14F-4D97-AF65-F5344CB8AC3E}">
        <p14:creationId xmlns:p14="http://schemas.microsoft.com/office/powerpoint/2010/main" val="272996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412C7D1-B47C-923C-6D03-68095EC0F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500" dirty="0" err="1">
                <a:latin typeface="APL385 Unicode" panose="020B0709000202000203" pitchFamily="49" charset="0"/>
              </a:rPr>
              <a:t>HttpCommand</a:t>
            </a:r>
            <a:r>
              <a:rPr lang="en-US" sz="1500" dirty="0">
                <a:latin typeface="+mn-lt"/>
              </a:rPr>
              <a:t> is bundled with Dyalog APL and can be loaded using </a:t>
            </a:r>
            <a:r>
              <a:rPr lang="en-US" sz="1500" dirty="0">
                <a:latin typeface="APL385 Unicode" panose="020B0709000202000203" pitchFamily="49" charset="0"/>
              </a:rPr>
              <a:t>]load</a:t>
            </a:r>
          </a:p>
          <a:p>
            <a:pPr marL="0" indent="0">
              <a:buNone/>
            </a:pPr>
            <a:r>
              <a:rPr lang="en-US" sz="1200" dirty="0">
                <a:latin typeface="APL385 Unicode" panose="020B0709000202000203" pitchFamily="49" charset="0"/>
              </a:rPr>
              <a:t>      ]load </a:t>
            </a:r>
            <a:r>
              <a:rPr lang="en-US" sz="1200" dirty="0" err="1">
                <a:latin typeface="APL385 Unicode" panose="020B0709000202000203" pitchFamily="49" charset="0"/>
              </a:rPr>
              <a:t>HttpCommand</a:t>
            </a:r>
            <a:br>
              <a:rPr lang="en-US" sz="1200" dirty="0">
                <a:latin typeface="APL385 Unicode" panose="020B0709000202000203" pitchFamily="49" charset="0"/>
              </a:rPr>
            </a:br>
            <a:r>
              <a:rPr lang="en-US" sz="1200" dirty="0">
                <a:latin typeface="APL385 Unicode" panose="020B0709000202000203" pitchFamily="49" charset="0"/>
              </a:rPr>
              <a:t>#.HttpCommand</a:t>
            </a:r>
          </a:p>
          <a:p>
            <a:pPr marL="0" indent="0">
              <a:buNone/>
            </a:pPr>
            <a:r>
              <a:rPr lang="en-US" sz="1500" dirty="0">
                <a:latin typeface="APL385 Unicode" panose="020B0709000202000203" pitchFamily="49" charset="0"/>
              </a:rPr>
              <a:t>HttpCommand.Upgrade</a:t>
            </a:r>
            <a:r>
              <a:rPr lang="en-US" sz="1500" dirty="0">
                <a:latin typeface="+mn-lt"/>
              </a:rPr>
              <a:t> can obtain the latest released version, if one is available.</a:t>
            </a:r>
            <a:br>
              <a:rPr lang="en-US" sz="1500" dirty="0">
                <a:latin typeface="APL385 Unicode" panose="020B0709000202000203" pitchFamily="49" charset="0"/>
              </a:rPr>
            </a:br>
            <a:r>
              <a:rPr lang="en-US" sz="1500" dirty="0">
                <a:latin typeface="+mn-lt"/>
              </a:rPr>
              <a:t>DO NOT use </a:t>
            </a:r>
            <a:r>
              <a:rPr lang="en-US" sz="1500" dirty="0" err="1">
                <a:latin typeface="APL385 Unicode" panose="020B0709000202000203" pitchFamily="49" charset="0"/>
              </a:rPr>
              <a:t>HttpCommand.Upgrade</a:t>
            </a:r>
            <a:r>
              <a:rPr lang="en-US" sz="1500" dirty="0">
                <a:latin typeface="+mn-lt"/>
              </a:rPr>
              <a:t> in production code as you won't know in advance if the new version has a major version change that potentially introduces a breaking change.</a:t>
            </a:r>
            <a:r>
              <a:rPr lang="en-US" sz="1200" dirty="0">
                <a:latin typeface="APL385 Unicode" panose="020B0709000202000203" pitchFamily="49" charset="0"/>
              </a:rPr>
              <a:t> </a:t>
            </a:r>
          </a:p>
          <a:p>
            <a:pPr marL="0" indent="0">
              <a:buNone/>
            </a:pPr>
            <a:r>
              <a:rPr lang="en-US" sz="1200" dirty="0">
                <a:latin typeface="APL385 Unicode" panose="020B0709000202000203" pitchFamily="49" charset="0"/>
              </a:rPr>
              <a:t>      </a:t>
            </a:r>
            <a:r>
              <a:rPr lang="en-US" sz="1200" dirty="0" err="1">
                <a:latin typeface="APL385 Unicode" panose="020B0709000202000203" pitchFamily="49" charset="0"/>
              </a:rPr>
              <a:t>HttpCommand.Upgrade</a:t>
            </a:r>
            <a:br>
              <a:rPr lang="en-US" sz="1200" dirty="0">
                <a:latin typeface="APL385 Unicode" panose="020B0709000202000203" pitchFamily="49" charset="0"/>
              </a:rPr>
            </a:br>
            <a:r>
              <a:rPr lang="en-US" sz="1200" dirty="0">
                <a:latin typeface="APL385 Unicode" panose="020B0709000202000203" pitchFamily="49" charset="0"/>
              </a:rPr>
              <a:t>0  Upgraded to </a:t>
            </a:r>
            <a:r>
              <a:rPr lang="en-US" sz="1200" dirty="0" err="1">
                <a:latin typeface="APL385 Unicode" panose="020B0709000202000203" pitchFamily="49" charset="0"/>
              </a:rPr>
              <a:t>HttpCommand</a:t>
            </a:r>
            <a:r>
              <a:rPr lang="en-US" sz="1200" dirty="0">
                <a:latin typeface="APL385 Unicode" panose="020B0709000202000203" pitchFamily="49" charset="0"/>
              </a:rPr>
              <a:t> 5.3.6 2023-08-31 from </a:t>
            </a:r>
            <a:r>
              <a:rPr lang="en-US" sz="1200" dirty="0" err="1">
                <a:latin typeface="APL385 Unicode" panose="020B0709000202000203" pitchFamily="49" charset="0"/>
              </a:rPr>
              <a:t>HttpCommand</a:t>
            </a:r>
            <a:r>
              <a:rPr lang="en-US" sz="1200" dirty="0">
                <a:latin typeface="APL385 Unicode" panose="020B0709000202000203" pitchFamily="49" charset="0"/>
              </a:rPr>
              <a:t> ...</a:t>
            </a:r>
          </a:p>
          <a:p>
            <a:pPr marL="0" indent="0">
              <a:buNone/>
            </a:pPr>
            <a:r>
              <a:rPr lang="en-US" sz="1400" dirty="0" err="1">
                <a:latin typeface="APL385 Unicode" panose="020B0709000202000203" pitchFamily="49" charset="0"/>
              </a:rPr>
              <a:t>HttpCommand</a:t>
            </a:r>
            <a:r>
              <a:rPr lang="en-US" sz="1400" dirty="0">
                <a:latin typeface="+mn-lt"/>
              </a:rPr>
              <a:t> is documented online; </a:t>
            </a:r>
            <a:r>
              <a:rPr lang="en-US" sz="1400" dirty="0" err="1">
                <a:latin typeface="APL385 Unicode" panose="020B0709000202000203" pitchFamily="49" charset="0"/>
              </a:rPr>
              <a:t>HttpCommand.Documentation</a:t>
            </a:r>
            <a:r>
              <a:rPr lang="en-US" sz="1400" dirty="0">
                <a:latin typeface="+mn-lt"/>
              </a:rPr>
              <a:t> will display a link to the online documentation.</a:t>
            </a:r>
          </a:p>
          <a:p>
            <a:pPr marL="0" indent="0">
              <a:buNone/>
            </a:pPr>
            <a:r>
              <a:rPr lang="en-US" sz="1200" dirty="0">
                <a:latin typeface="APL385 Unicode" panose="020B0709000202000203" pitchFamily="49" charset="0"/>
              </a:rPr>
              <a:t>      </a:t>
            </a:r>
            <a:r>
              <a:rPr lang="en-US" sz="1200" dirty="0" err="1">
                <a:latin typeface="APL385 Unicode" panose="020B0709000202000203" pitchFamily="49" charset="0"/>
              </a:rPr>
              <a:t>HttpCommand.Documentation</a:t>
            </a:r>
            <a:br>
              <a:rPr lang="en-US" sz="1200" dirty="0">
                <a:latin typeface="APL385 Unicode" panose="020B0709000202000203" pitchFamily="49" charset="0"/>
              </a:rPr>
            </a:br>
            <a:r>
              <a:rPr lang="en-US" sz="1200" dirty="0">
                <a:latin typeface="APL385 Unicode" panose="020B0709000202000203" pitchFamily="49" charset="0"/>
              </a:rPr>
              <a:t>See https://dyalog.github.io/HttpCommand/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E8483AE-6D7C-DD19-9296-6AF8EAE52F8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5CEB5B4-7414-0B41-6118-60599F011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Exercise 1: Obtaining </a:t>
            </a:r>
            <a:r>
              <a:rPr lang="en-US" dirty="0" err="1">
                <a:latin typeface="APL385 Unicode" panose="020B0709000202000203" pitchFamily="49" charset="0"/>
              </a:rPr>
              <a:t>HttpCommand</a:t>
            </a:r>
            <a:endParaRPr lang="en-US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1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34739D-3A1C-8575-D67D-E8E607606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we discussed earlier, HTTP requests originate from the client and wait for a response from the server.</a:t>
            </a:r>
          </a:p>
          <a:p>
            <a:pPr marL="0" indent="0">
              <a:buNone/>
            </a:pPr>
            <a:r>
              <a:rPr lang="en-US" dirty="0"/>
              <a:t>A WebSocket is an upgraded HTTP connection that allows either the client or the server to send data to the end of the connection, without expecting a response.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25D8-1D83-A7FE-83D7-476DBC8E44A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3C54AD2-CC77-99B2-B687-66FE2300D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WebSockets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7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C1540C-D681-07EE-0AE0-F3DB29389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PubSub</a:t>
            </a:r>
            <a:r>
              <a:rPr lang="en-US" dirty="0"/>
              <a:t> (Publish/Subscribe) – clients can "subscribe" to a "channel".  Whenever something "happens" on the channel, information is sent to all subscribers.</a:t>
            </a:r>
            <a:br>
              <a:rPr lang="en-US" dirty="0"/>
            </a:br>
            <a:r>
              <a:rPr lang="en-US" dirty="0"/>
              <a:t>This can be very useful when implementing real-time dashboards.</a:t>
            </a:r>
          </a:p>
          <a:p>
            <a:r>
              <a:rPr lang="en-US" dirty="0"/>
              <a:t>RPC (Remote Procedure Call) – Suppose you have an endpoint for your web service that may run for a lengthy period of time. Rather than have the client wait for a response (and possibly time out), you can use a WebSocket to push the response whenever the endpoint finishes its task.  This of this like an asynchronous Jarvis.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05946-495E-FDBC-5D6F-77CE0344AAD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82B9223-244C-0586-2C7B-F3BB5562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WebSocket Uses</a:t>
            </a:r>
          </a:p>
        </p:txBody>
      </p:sp>
    </p:spTree>
    <p:extLst>
      <p:ext uri="{BB962C8B-B14F-4D97-AF65-F5344CB8AC3E}">
        <p14:creationId xmlns:p14="http://schemas.microsoft.com/office/powerpoint/2010/main" val="4082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6501A1-AE99-C16A-239C-57ABD28DF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relatively new work and will likely change in implementation, but not necessarily in how you, the application developer, will interact with it.</a:t>
            </a:r>
          </a:p>
          <a:p>
            <a:r>
              <a:rPr lang="en-US" dirty="0"/>
              <a:t>I'd like to make it as easy to use as Jarvis.</a:t>
            </a:r>
          </a:p>
          <a:p>
            <a:r>
              <a:rPr lang="en-US" dirty="0"/>
              <a:t>I'd like a better name for it.</a:t>
            </a:r>
          </a:p>
          <a:p>
            <a:r>
              <a:rPr lang="en-US" dirty="0"/>
              <a:t>If we have time, I'd like to share some of my design ideas with you and get some feedback.</a:t>
            </a:r>
          </a:p>
          <a:p>
            <a:r>
              <a:rPr lang="en-US" dirty="0"/>
              <a:t>Let's play with it and then see where that leads…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28BAE-41ED-065E-89BA-6A7A1B11F1A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E97751C-6319-9BD9-C13E-7BA80156E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WSServer</a:t>
            </a:r>
            <a:r>
              <a:rPr lang="en-US" dirty="0"/>
              <a:t> (WebSocket Server)</a:t>
            </a:r>
          </a:p>
        </p:txBody>
      </p:sp>
    </p:spTree>
    <p:extLst>
      <p:ext uri="{BB962C8B-B14F-4D97-AF65-F5344CB8AC3E}">
        <p14:creationId xmlns:p14="http://schemas.microsoft.com/office/powerpoint/2010/main" val="58869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92D02F-6BEF-879B-C8FF-CEDC9CCD6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)clear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]load /SP3/</a:t>
            </a:r>
            <a:r>
              <a:rPr lang="en-US" dirty="0" err="1">
                <a:latin typeface="APL385 Unicode" panose="020B0709000202000203" pitchFamily="49" charset="0"/>
              </a:rPr>
              <a:t>WSServer</a:t>
            </a:r>
            <a:r>
              <a:rPr lang="en-US" dirty="0">
                <a:latin typeface="APL385 Unicode" panose="020B0709000202000203" pitchFamily="49" charset="0"/>
              </a:rPr>
              <a:t>/*.</a:t>
            </a:r>
            <a:r>
              <a:rPr lang="en-US" dirty="0" err="1">
                <a:latin typeface="APL385 Unicode" panose="020B0709000202000203" pitchFamily="49" charset="0"/>
              </a:rPr>
              <a:t>dyalog</a:t>
            </a:r>
            <a:endParaRPr lang="en-US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</a:t>
            </a:r>
            <a:r>
              <a:rPr lang="en-US" dirty="0" err="1">
                <a:latin typeface="APL385 Unicode" panose="020B0709000202000203" pitchFamily="49" charset="0"/>
              </a:rPr>
              <a:t>w←WSServer.New</a:t>
            </a:r>
            <a:r>
              <a:rPr lang="en-US" dirty="0">
                <a:latin typeface="APL385 Unicode" panose="020B0709000202000203" pitchFamily="49" charset="0"/>
              </a:rPr>
              <a:t> '/SP3/</a:t>
            </a:r>
            <a:r>
              <a:rPr lang="en-US" dirty="0" err="1">
                <a:latin typeface="APL385 Unicode" panose="020B0709000202000203" pitchFamily="49" charset="0"/>
              </a:rPr>
              <a:t>WSServer</a:t>
            </a:r>
            <a:r>
              <a:rPr lang="en-US" dirty="0">
                <a:latin typeface="APL385 Unicode" panose="020B0709000202000203" pitchFamily="49" charset="0"/>
              </a:rPr>
              <a:t>/WSSConfig.json5'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</a:t>
            </a:r>
            <a:r>
              <a:rPr lang="en-US" dirty="0" err="1">
                <a:latin typeface="APL385 Unicode" panose="020B0709000202000203" pitchFamily="49" charset="0"/>
              </a:rPr>
              <a:t>w.Start</a:t>
            </a:r>
            <a:endParaRPr lang="en-US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  ]open file://c:/SP3/WSServer/index.html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AC3A9-9678-CF69-1544-591B44ED634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BBA249-29F7-DC63-B92C-4AC30A690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Portfolio Service a la </a:t>
            </a:r>
            <a:r>
              <a:rPr lang="en-US" dirty="0" err="1"/>
              <a:t>WebSockets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09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96C273-1185-F727-D0D8-E4EEBDF24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Things to examine:</a:t>
            </a:r>
          </a:p>
          <a:p>
            <a:r>
              <a:rPr lang="en-US" dirty="0">
                <a:latin typeface="APL385 Unicode" panose="020B0709000202000203" pitchFamily="49" charset="0"/>
              </a:rPr>
              <a:t>database.json5</a:t>
            </a:r>
          </a:p>
          <a:p>
            <a:r>
              <a:rPr lang="en-US" dirty="0">
                <a:latin typeface="APL385 Unicode" panose="020B0709000202000203" pitchFamily="49" charset="0"/>
              </a:rPr>
              <a:t>WSSConfig.json5 </a:t>
            </a:r>
          </a:p>
          <a:p>
            <a:r>
              <a:rPr lang="en-US" dirty="0">
                <a:latin typeface="APL385 Unicode" panose="020B0709000202000203" pitchFamily="49" charset="0"/>
              </a:rPr>
              <a:t>index.html index.js</a:t>
            </a:r>
          </a:p>
          <a:p>
            <a:r>
              <a:rPr lang="en-US" dirty="0" err="1">
                <a:latin typeface="APL385 Unicode" panose="020B0709000202000203" pitchFamily="49" charset="0"/>
              </a:rPr>
              <a:t>Portfolio.aplf</a:t>
            </a:r>
            <a:endParaRPr lang="en-US" dirty="0">
              <a:latin typeface="APL385 Unicode" panose="020B0709000202000203" pitchFamily="49" charset="0"/>
            </a:endParaRPr>
          </a:p>
          <a:p>
            <a:r>
              <a:rPr lang="en-US" dirty="0" err="1">
                <a:latin typeface="APL385 Unicode" panose="020B0709000202000203" pitchFamily="49" charset="0"/>
              </a:rPr>
              <a:t>Login.aplf</a:t>
            </a:r>
            <a:endParaRPr lang="en-US" dirty="0">
              <a:latin typeface="APL385 Unicode" panose="020B0709000202000203" pitchFamily="49" charset="0"/>
            </a:endParaRPr>
          </a:p>
          <a:p>
            <a:r>
              <a:rPr lang="en-US" dirty="0" err="1">
                <a:latin typeface="APL385 Unicode" panose="020B0709000202000203" pitchFamily="49" charset="0"/>
              </a:rPr>
              <a:t>Ticker.aplf</a:t>
            </a:r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2129E-6AD9-C6FA-2C6A-446A2DB8FB9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1EE727E-C132-7049-1F79-25100D986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WebSocket Portfolio Service</a:t>
            </a:r>
          </a:p>
        </p:txBody>
      </p:sp>
    </p:spTree>
    <p:extLst>
      <p:ext uri="{BB962C8B-B14F-4D97-AF65-F5344CB8AC3E}">
        <p14:creationId xmlns:p14="http://schemas.microsoft.com/office/powerpoint/2010/main" val="313981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62F5BDE-351C-9D7F-3279-B8D9F75E5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</a:t>
            </a:r>
            <a:r>
              <a:rPr lang="en-US" dirty="0" err="1"/>
              <a:t>WSServer</a:t>
            </a:r>
            <a:r>
              <a:rPr lang="en-US" dirty="0"/>
              <a:t> is a 2-tiered architecture</a:t>
            </a:r>
          </a:p>
          <a:p>
            <a:pPr lvl="1"/>
            <a:r>
              <a:rPr lang="en-US" dirty="0"/>
              <a:t>A core (</a:t>
            </a:r>
            <a:r>
              <a:rPr lang="en-US" dirty="0" err="1"/>
              <a:t>WSServer</a:t>
            </a:r>
            <a:r>
              <a:rPr lang="en-US" dirty="0"/>
              <a:t>) that handles WebSocket connections, closures, etc.</a:t>
            </a:r>
          </a:p>
          <a:p>
            <a:pPr lvl="1"/>
            <a:r>
              <a:rPr lang="en-US" dirty="0"/>
              <a:t>A "paradigm" that implements either </a:t>
            </a:r>
            <a:r>
              <a:rPr lang="en-US" dirty="0" err="1"/>
              <a:t>PubSub</a:t>
            </a:r>
            <a:r>
              <a:rPr lang="en-US" dirty="0"/>
              <a:t> or RPC (or some other functionality) </a:t>
            </a:r>
          </a:p>
          <a:p>
            <a:pPr lvl="1"/>
            <a:r>
              <a:rPr lang="en-US" dirty="0"/>
              <a:t>I originally thought that </a:t>
            </a:r>
            <a:r>
              <a:rPr lang="en-US" dirty="0" err="1"/>
              <a:t>PubSub</a:t>
            </a:r>
            <a:r>
              <a:rPr lang="en-US" dirty="0"/>
              <a:t> and RPC were somewhat mutually exclusive, but I'm reconsidering that.</a:t>
            </a:r>
          </a:p>
          <a:p>
            <a:pPr lvl="1"/>
            <a:r>
              <a:rPr lang="en-US" dirty="0"/>
              <a:t>Look at </a:t>
            </a:r>
            <a:r>
              <a:rPr lang="en-US" dirty="0">
                <a:latin typeface="APL385 Unicode" panose="020B0709000202000203" pitchFamily="49" charset="0"/>
              </a:rPr>
              <a:t>WSSConfig.json5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28237-3892-D0D5-E0FE-29BEE4397E6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728104E-949F-1B1A-0AD6-B5DC29612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Questions</a:t>
            </a:r>
          </a:p>
        </p:txBody>
      </p:sp>
    </p:spTree>
    <p:extLst>
      <p:ext uri="{BB962C8B-B14F-4D97-AF65-F5344CB8AC3E}">
        <p14:creationId xmlns:p14="http://schemas.microsoft.com/office/powerpoint/2010/main" val="415943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62F5BDE-351C-9D7F-3279-B8D9F75E5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Jarvis + </a:t>
            </a:r>
            <a:r>
              <a:rPr lang="en-US" dirty="0" err="1"/>
              <a:t>WSServer</a:t>
            </a:r>
            <a:endParaRPr lang="en-US" dirty="0"/>
          </a:p>
          <a:p>
            <a:pPr lvl="1"/>
            <a:r>
              <a:rPr lang="en-US" dirty="0"/>
              <a:t>I'm looking into adding WebSocket support within Jarvis.  Then your web service may need to open only a single port.  However, it may complicate Jarvis more than I'd like.</a:t>
            </a:r>
          </a:p>
          <a:p>
            <a:pPr lvl="1"/>
            <a:r>
              <a:rPr lang="en-US" dirty="0"/>
              <a:t>Perhaps they can run in concert with one another where Jarvis handles the incoming requests and </a:t>
            </a:r>
            <a:r>
              <a:rPr lang="en-US" dirty="0" err="1"/>
              <a:t>WSServer</a:t>
            </a:r>
            <a:r>
              <a:rPr lang="en-US" dirty="0"/>
              <a:t> serves only to push data out.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28237-3892-D0D5-E0FE-29BEE4397E6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728104E-949F-1B1A-0AD6-B5DC29612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Questions</a:t>
            </a:r>
          </a:p>
        </p:txBody>
      </p:sp>
    </p:spTree>
    <p:extLst>
      <p:ext uri="{BB962C8B-B14F-4D97-AF65-F5344CB8AC3E}">
        <p14:creationId xmlns:p14="http://schemas.microsoft.com/office/powerpoint/2010/main" val="97947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62F5BDE-351C-9D7F-3279-B8D9F75E5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WebSocket Protocol</a:t>
            </a:r>
          </a:p>
          <a:p>
            <a:pPr lvl="1"/>
            <a:r>
              <a:rPr lang="en-US" dirty="0"/>
              <a:t>The JavaScript WebSocket API hides a lot of the underpinnings of the WebSocket protocol.</a:t>
            </a:r>
          </a:p>
          <a:p>
            <a:pPr lvl="1"/>
            <a:r>
              <a:rPr lang="en-US" dirty="0"/>
              <a:t>Tools like Conga, JavaScript's XMLHttpRequest can make use of features not available through JavaScript.</a:t>
            </a:r>
          </a:p>
          <a:p>
            <a:pPr lvl="1"/>
            <a:r>
              <a:rPr lang="en-US" dirty="0"/>
              <a:t>Should we support the full protocol or will JavaScript be sufficient?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28237-3892-D0D5-E0FE-29BEE4397E6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728104E-949F-1B1A-0AD6-B5DC29612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Questions</a:t>
            </a:r>
          </a:p>
        </p:txBody>
      </p:sp>
    </p:spTree>
    <p:extLst>
      <p:ext uri="{BB962C8B-B14F-4D97-AF65-F5344CB8AC3E}">
        <p14:creationId xmlns:p14="http://schemas.microsoft.com/office/powerpoint/2010/main" val="334566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in content">
            <a:extLst>
              <a:ext uri="{FF2B5EF4-FFF2-40B4-BE49-F238E27FC236}">
                <a16:creationId xmlns:a16="http://schemas.microsoft.com/office/drawing/2014/main" id="{0412C7D1-B47C-923C-6D03-68095EC0F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76835"/>
            <a:ext cx="6092513" cy="31442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>
                <a:latin typeface="APL385 Unicode" panose="020B0709000202000203" pitchFamily="49" charset="0"/>
              </a:rPr>
              <a:t>      ⊢ resp ← </a:t>
            </a:r>
            <a:r>
              <a:rPr lang="en-US" sz="1200" dirty="0" err="1">
                <a:latin typeface="APL385 Unicode" panose="020B0709000202000203" pitchFamily="49" charset="0"/>
              </a:rPr>
              <a:t>HttpCommand.Get</a:t>
            </a:r>
            <a:r>
              <a:rPr lang="en-US" sz="1200" dirty="0">
                <a:latin typeface="APL385 Unicode" panose="020B0709000202000203" pitchFamily="49" charset="0"/>
              </a:rPr>
              <a:t> 'dyalog.com'</a:t>
            </a:r>
            <a:br>
              <a:rPr lang="en-US" sz="1200" dirty="0">
                <a:latin typeface="APL385 Unicode" panose="020B0709000202000203" pitchFamily="49" charset="0"/>
              </a:rPr>
            </a:br>
            <a:r>
              <a:rPr lang="en-US" sz="1200" dirty="0">
                <a:latin typeface="APL385 Unicode" panose="020B0709000202000203" pitchFamily="49" charset="0"/>
              </a:rPr>
              <a:t>[</a:t>
            </a:r>
            <a:r>
              <a:rPr lang="en-US" sz="1200" dirty="0" err="1">
                <a:latin typeface="APL385 Unicode" panose="020B0709000202000203" pitchFamily="49" charset="0"/>
              </a:rPr>
              <a:t>rc</a:t>
            </a:r>
            <a:r>
              <a:rPr lang="en-US" sz="1200" dirty="0">
                <a:latin typeface="APL385 Unicode" panose="020B0709000202000203" pitchFamily="49" charset="0"/>
              </a:rPr>
              <a:t>: 0 | msg:  | HTTP Status: 200 "OK" | ≢Data: 21783]</a:t>
            </a:r>
          </a:p>
          <a:p>
            <a:pPr marL="0" indent="0">
              <a:buNone/>
            </a:pPr>
            <a:r>
              <a:rPr lang="en-US" sz="1200" dirty="0">
                <a:latin typeface="APL385 Unicode" panose="020B0709000202000203" pitchFamily="49" charset="0"/>
              </a:rPr>
              <a:t>      resp.(7 3⍴⎕</a:t>
            </a:r>
            <a:r>
              <a:rPr lang="en-US" sz="1200" dirty="0" err="1">
                <a:latin typeface="APL385 Unicode" panose="020B0709000202000203" pitchFamily="49" charset="0"/>
              </a:rPr>
              <a:t>nl</a:t>
            </a:r>
            <a:r>
              <a:rPr lang="en-US" sz="1200" dirty="0">
                <a:latin typeface="APL385 Unicode" panose="020B0709000202000203" pitchFamily="49" charset="0"/>
              </a:rPr>
              <a:t> -⍳9)</a:t>
            </a:r>
            <a:br>
              <a:rPr lang="en-US" sz="1200" dirty="0">
                <a:latin typeface="APL385 Unicode" panose="020B0709000202000203" pitchFamily="49" charset="0"/>
              </a:rPr>
            </a:br>
            <a:r>
              <a:rPr lang="en-US" sz="1200" dirty="0">
                <a:latin typeface="APL385 Unicode" panose="020B0709000202000203" pitchFamily="49" charset="0"/>
              </a:rPr>
              <a:t> </a:t>
            </a:r>
            <a:r>
              <a:rPr lang="en-US" sz="1200" dirty="0" err="1">
                <a:latin typeface="APL385 Unicode" panose="020B0709000202000203" pitchFamily="49" charset="0"/>
              </a:rPr>
              <a:t>BytesWritten</a:t>
            </a:r>
            <a:r>
              <a:rPr lang="en-US" sz="1200" dirty="0">
                <a:latin typeface="APL385 Unicode" panose="020B0709000202000203" pitchFamily="49" charset="0"/>
              </a:rPr>
              <a:t>  Command       Cookies     </a:t>
            </a:r>
            <a:br>
              <a:rPr lang="en-US" sz="1200" dirty="0">
                <a:latin typeface="APL385 Unicode" panose="020B0709000202000203" pitchFamily="49" charset="0"/>
              </a:rPr>
            </a:br>
            <a:r>
              <a:rPr lang="en-US" sz="1200" dirty="0">
                <a:latin typeface="APL385 Unicode" panose="020B0709000202000203" pitchFamily="49" charset="0"/>
              </a:rPr>
              <a:t> Data          Elapsed       </a:t>
            </a:r>
            <a:r>
              <a:rPr lang="en-US" sz="1200" dirty="0" err="1">
                <a:latin typeface="APL385 Unicode" panose="020B0709000202000203" pitchFamily="49" charset="0"/>
              </a:rPr>
              <a:t>GetHeader</a:t>
            </a:r>
            <a:r>
              <a:rPr lang="en-US" sz="1200" dirty="0">
                <a:latin typeface="APL385 Unicode" panose="020B0709000202000203" pitchFamily="49" charset="0"/>
              </a:rPr>
              <a:t>   </a:t>
            </a:r>
            <a:br>
              <a:rPr lang="en-US" sz="1200" dirty="0">
                <a:latin typeface="APL385 Unicode" panose="020B0709000202000203" pitchFamily="49" charset="0"/>
              </a:rPr>
            </a:br>
            <a:r>
              <a:rPr lang="en-US" sz="1200" dirty="0">
                <a:latin typeface="APL385 Unicode" panose="020B0709000202000203" pitchFamily="49" charset="0"/>
              </a:rPr>
              <a:t> Headers       Host          </a:t>
            </a:r>
            <a:r>
              <a:rPr lang="en-US" sz="1200" dirty="0" err="1">
                <a:latin typeface="APL385 Unicode" panose="020B0709000202000203" pitchFamily="49" charset="0"/>
              </a:rPr>
              <a:t>HttpMessage</a:t>
            </a:r>
            <a:r>
              <a:rPr lang="en-US" sz="1200" dirty="0">
                <a:latin typeface="APL385 Unicode" panose="020B0709000202000203" pitchFamily="49" charset="0"/>
              </a:rPr>
              <a:t> </a:t>
            </a:r>
            <a:br>
              <a:rPr lang="en-US" sz="1200" dirty="0">
                <a:latin typeface="APL385 Unicode" panose="020B0709000202000203" pitchFamily="49" charset="0"/>
              </a:rPr>
            </a:br>
            <a:r>
              <a:rPr lang="en-US" sz="1200" dirty="0">
                <a:latin typeface="APL385 Unicode" panose="020B0709000202000203" pitchFamily="49" charset="0"/>
              </a:rPr>
              <a:t> </a:t>
            </a:r>
            <a:r>
              <a:rPr lang="en-US" sz="1200" dirty="0" err="1">
                <a:latin typeface="APL385 Unicode" panose="020B0709000202000203" pitchFamily="49" charset="0"/>
              </a:rPr>
              <a:t>HttpStatus</a:t>
            </a:r>
            <a:r>
              <a:rPr lang="en-US" sz="1200" dirty="0">
                <a:latin typeface="APL385 Unicode" panose="020B0709000202000203" pitchFamily="49" charset="0"/>
              </a:rPr>
              <a:t>    </a:t>
            </a:r>
            <a:r>
              <a:rPr lang="en-US" sz="1200" dirty="0" err="1">
                <a:latin typeface="APL385 Unicode" panose="020B0709000202000203" pitchFamily="49" charset="0"/>
              </a:rPr>
              <a:t>HttpVersion</a:t>
            </a:r>
            <a:r>
              <a:rPr lang="en-US" sz="1200" dirty="0">
                <a:latin typeface="APL385 Unicode" panose="020B0709000202000203" pitchFamily="49" charset="0"/>
              </a:rPr>
              <a:t>   </a:t>
            </a:r>
            <a:r>
              <a:rPr lang="en-US" sz="1200" dirty="0" err="1">
                <a:latin typeface="APL385 Unicode" panose="020B0709000202000203" pitchFamily="49" charset="0"/>
              </a:rPr>
              <a:t>IsOK</a:t>
            </a:r>
            <a:r>
              <a:rPr lang="en-US" sz="1200" dirty="0">
                <a:latin typeface="APL385 Unicode" panose="020B0709000202000203" pitchFamily="49" charset="0"/>
              </a:rPr>
              <a:t>        </a:t>
            </a:r>
            <a:br>
              <a:rPr lang="en-US" sz="1200" dirty="0">
                <a:latin typeface="APL385 Unicode" panose="020B0709000202000203" pitchFamily="49" charset="0"/>
              </a:rPr>
            </a:br>
            <a:r>
              <a:rPr lang="en-US" sz="1200" dirty="0">
                <a:latin typeface="APL385 Unicode" panose="020B0709000202000203" pitchFamily="49" charset="0"/>
              </a:rPr>
              <a:t> </a:t>
            </a:r>
            <a:r>
              <a:rPr lang="en-US" sz="1200" dirty="0" err="1">
                <a:latin typeface="APL385 Unicode" panose="020B0709000202000203" pitchFamily="49" charset="0"/>
              </a:rPr>
              <a:t>OutFile</a:t>
            </a:r>
            <a:r>
              <a:rPr lang="en-US" sz="1200" dirty="0">
                <a:latin typeface="APL385 Unicode" panose="020B0709000202000203" pitchFamily="49" charset="0"/>
              </a:rPr>
              <a:t>       Path          </a:t>
            </a:r>
            <a:r>
              <a:rPr lang="en-US" sz="1200" dirty="0" err="1">
                <a:latin typeface="APL385 Unicode" panose="020B0709000202000203" pitchFamily="49" charset="0"/>
              </a:rPr>
              <a:t>PeerCert</a:t>
            </a:r>
            <a:r>
              <a:rPr lang="en-US" sz="1200" dirty="0">
                <a:latin typeface="APL385 Unicode" panose="020B0709000202000203" pitchFamily="49" charset="0"/>
              </a:rPr>
              <a:t>    </a:t>
            </a:r>
            <a:br>
              <a:rPr lang="en-US" sz="1200" dirty="0">
                <a:latin typeface="APL385 Unicode" panose="020B0709000202000203" pitchFamily="49" charset="0"/>
              </a:rPr>
            </a:br>
            <a:r>
              <a:rPr lang="en-US" sz="1200" dirty="0">
                <a:latin typeface="APL385 Unicode" panose="020B0709000202000203" pitchFamily="49" charset="0"/>
              </a:rPr>
              <a:t> Port          Redirections  Secure      </a:t>
            </a:r>
            <a:br>
              <a:rPr lang="en-US" sz="1200" dirty="0">
                <a:latin typeface="APL385 Unicode" panose="020B0709000202000203" pitchFamily="49" charset="0"/>
              </a:rPr>
            </a:br>
            <a:r>
              <a:rPr lang="en-US" sz="1200" dirty="0">
                <a:latin typeface="APL385 Unicode" panose="020B0709000202000203" pitchFamily="49" charset="0"/>
              </a:rPr>
              <a:t> URL           msg           </a:t>
            </a:r>
            <a:r>
              <a:rPr lang="en-US" sz="1200" dirty="0" err="1">
                <a:latin typeface="APL385 Unicode" panose="020B0709000202000203" pitchFamily="49" charset="0"/>
              </a:rPr>
              <a:t>rc</a:t>
            </a:r>
            <a:r>
              <a:rPr lang="en-US" sz="1200" dirty="0">
                <a:latin typeface="APL385 Unicode" panose="020B0709000202000203" pitchFamily="49" charset="0"/>
              </a:rPr>
              <a:t>           </a:t>
            </a:r>
          </a:p>
          <a:p>
            <a:pPr marL="0" indent="0">
              <a:buNone/>
            </a:pPr>
            <a:r>
              <a:rPr lang="en-US" sz="1200" dirty="0">
                <a:latin typeface="APL385 Unicode" panose="020B0709000202000203" pitchFamily="49" charset="0"/>
              </a:rPr>
              <a:t>      '</a:t>
            </a:r>
            <a:r>
              <a:rPr lang="en-US" sz="1200" dirty="0" err="1">
                <a:latin typeface="APL385 Unicode" panose="020B0709000202000203" pitchFamily="49" charset="0"/>
              </a:rPr>
              <a:t>hr</a:t>
            </a:r>
            <a:r>
              <a:rPr lang="en-US" sz="1200" dirty="0">
                <a:latin typeface="APL385 Unicode" panose="020B0709000202000203" pitchFamily="49" charset="0"/>
              </a:rPr>
              <a:t>' ⎕WC '</a:t>
            </a:r>
            <a:r>
              <a:rPr lang="en-US" sz="1200" dirty="0" err="1">
                <a:latin typeface="APL385 Unicode" panose="020B0709000202000203" pitchFamily="49" charset="0"/>
              </a:rPr>
              <a:t>HTMLRenderer</a:t>
            </a:r>
            <a:r>
              <a:rPr lang="en-US" sz="1200" dirty="0">
                <a:latin typeface="APL385 Unicode" panose="020B0709000202000203" pitchFamily="49" charset="0"/>
              </a:rPr>
              <a:t>' ('HTML' </a:t>
            </a:r>
            <a:r>
              <a:rPr lang="en-US" sz="1200" dirty="0" err="1">
                <a:latin typeface="APL385 Unicode" panose="020B0709000202000203" pitchFamily="49" charset="0"/>
              </a:rPr>
              <a:t>resp.Data</a:t>
            </a:r>
            <a:r>
              <a:rPr lang="en-US" sz="1200" dirty="0">
                <a:latin typeface="APL385 Unicode" panose="020B0709000202000203" pitchFamily="49" charset="0"/>
              </a:rPr>
              <a:t>)</a:t>
            </a:r>
          </a:p>
        </p:txBody>
      </p:sp>
      <p:sp>
        <p:nvSpPr>
          <p:cNvPr id="5" name="PICinPIC">
            <a:extLst>
              <a:ext uri="{FF2B5EF4-FFF2-40B4-BE49-F238E27FC236}">
                <a16:creationId xmlns:a16="http://schemas.microsoft.com/office/drawing/2014/main" id="{E4E1D7F9-4E92-837C-09CD-99E705E04DD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5CEB5B4-7414-0B41-6118-60599F011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Your first </a:t>
            </a:r>
            <a:r>
              <a:rPr lang="en-US" dirty="0" err="1">
                <a:latin typeface="APL385 Unicode" panose="020B0709000202000203" pitchFamily="49" charset="0"/>
              </a:rPr>
              <a:t>HttpCommand</a:t>
            </a:r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5BF86619-4533-07BB-3F32-82E630FBDC2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US" sz="1400" dirty="0">
                <a:latin typeface="APL385 Unicode" panose="020B0709000202000203" pitchFamily="49" charset="0"/>
              </a:rPr>
              <a:t>resp</a:t>
            </a:r>
            <a:r>
              <a:rPr lang="en-US" sz="1400" dirty="0"/>
              <a:t> is a namespace that contains the response payload, if any, and metadata about the response.</a:t>
            </a:r>
          </a:p>
        </p:txBody>
      </p:sp>
      <p:pic>
        <p:nvPicPr>
          <p:cNvPr id="8" name="Picture 7" hidden="1">
            <a:extLst>
              <a:ext uri="{FF2B5EF4-FFF2-40B4-BE49-F238E27FC236}">
                <a16:creationId xmlns:a16="http://schemas.microsoft.com/office/drawing/2014/main" id="{D6E5B170-F75F-3BF7-0960-93D08A8F5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291" y="864463"/>
            <a:ext cx="4572000" cy="257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42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54D1F7-2D8B-B622-ECF9-0AA9E007C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</a:rPr>
              <a:t>"One time" functions:</a:t>
            </a:r>
          </a:p>
          <a:p>
            <a:r>
              <a:rPr lang="en-US" sz="1600" dirty="0">
                <a:latin typeface="APL385 Unicode" panose="020B0709000202000203" pitchFamily="49" charset="0"/>
              </a:rPr>
              <a:t>Get</a:t>
            </a:r>
            <a:r>
              <a:rPr lang="en-US" sz="1600" dirty="0">
                <a:latin typeface="+mn-lt"/>
              </a:rPr>
              <a:t> - Issue a GET request</a:t>
            </a:r>
            <a:br>
              <a:rPr lang="en-US" sz="1600" dirty="0">
                <a:latin typeface="+mn-lt"/>
              </a:rPr>
            </a:br>
            <a:r>
              <a:rPr lang="en-US" sz="1400" dirty="0">
                <a:latin typeface="APL385 Unicode" panose="020B0709000202000203" pitchFamily="49" charset="0"/>
              </a:rPr>
              <a:t>      resp← </a:t>
            </a:r>
            <a:r>
              <a:rPr lang="en-US" sz="1400" dirty="0" err="1">
                <a:latin typeface="APL385 Unicode" panose="020B0709000202000203" pitchFamily="49" charset="0"/>
              </a:rPr>
              <a:t>HttpCommand.</a:t>
            </a:r>
            <a:r>
              <a:rPr lang="en-US" sz="1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Get</a:t>
            </a:r>
            <a:r>
              <a:rPr lang="en-US" sz="1400" dirty="0">
                <a:latin typeface="APL385 Unicode" panose="020B0709000202000203" pitchFamily="49" charset="0"/>
              </a:rPr>
              <a:t> URL Params Headers</a:t>
            </a:r>
          </a:p>
          <a:p>
            <a:r>
              <a:rPr lang="en-US" sz="1600" dirty="0">
                <a:latin typeface="APL385 Unicode" panose="020B0709000202000203" pitchFamily="49" charset="0"/>
              </a:rPr>
              <a:t>Do</a:t>
            </a:r>
            <a:r>
              <a:rPr lang="en-US" sz="1600" dirty="0"/>
              <a:t> - Send any HTTP Command:</a:t>
            </a:r>
            <a:br>
              <a:rPr lang="en-US" dirty="0"/>
            </a:br>
            <a:r>
              <a:rPr lang="en-US" sz="1400" dirty="0">
                <a:latin typeface="APL385 Unicode" panose="020B0709000202000203" pitchFamily="49" charset="0"/>
              </a:rPr>
              <a:t>      resp← </a:t>
            </a:r>
            <a:r>
              <a:rPr lang="en-US" sz="1400" dirty="0" err="1">
                <a:latin typeface="APL385 Unicode" panose="020B0709000202000203" pitchFamily="49" charset="0"/>
              </a:rPr>
              <a:t>HttpCommand.</a:t>
            </a:r>
            <a:r>
              <a:rPr lang="en-US" sz="1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Do</a:t>
            </a:r>
            <a:r>
              <a:rPr lang="en-US" sz="1400" dirty="0">
                <a:latin typeface="APL385 Unicode" panose="020B0709000202000203" pitchFamily="49" charset="0"/>
              </a:rPr>
              <a:t> Command URL Params Headers</a:t>
            </a:r>
          </a:p>
          <a:p>
            <a:r>
              <a:rPr lang="en-US" sz="1600" dirty="0">
                <a:latin typeface="APL385 Unicode" panose="020B0709000202000203" pitchFamily="49" charset="0"/>
              </a:rPr>
              <a:t>GetJSON</a:t>
            </a:r>
            <a:r>
              <a:rPr lang="en-US" sz="1600" dirty="0"/>
              <a:t> - Interact with JSON-based web services</a:t>
            </a:r>
            <a:br>
              <a:rPr lang="en-US" sz="1600" dirty="0"/>
            </a:br>
            <a:r>
              <a:rPr lang="en-US" sz="1400" dirty="0">
                <a:latin typeface="APL385 Unicode" panose="020B0709000202000203" pitchFamily="49" charset="0"/>
              </a:rPr>
              <a:t>      resp← </a:t>
            </a:r>
            <a:r>
              <a:rPr lang="en-US" sz="1400" dirty="0" err="1">
                <a:latin typeface="APL385 Unicode" panose="020B0709000202000203" pitchFamily="49" charset="0"/>
              </a:rPr>
              <a:t>HttpCommand.</a:t>
            </a:r>
            <a:r>
              <a:rPr lang="en-US" sz="1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GetJSON</a:t>
            </a:r>
            <a:r>
              <a:rPr lang="en-US" sz="1400" dirty="0">
                <a:latin typeface="APL385 Unicode" panose="020B0709000202000203" pitchFamily="49" charset="0"/>
              </a:rPr>
              <a:t> Command URL Params Headers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New</a:t>
            </a:r>
            <a:r>
              <a:rPr lang="en-US" dirty="0"/>
              <a:t> - Create a new request instance:</a:t>
            </a:r>
            <a:br>
              <a:rPr lang="en-US" dirty="0"/>
            </a:br>
            <a:r>
              <a:rPr lang="en-US" sz="1400" dirty="0">
                <a:latin typeface="APL385 Unicode" panose="020B0709000202000203" pitchFamily="49" charset="0"/>
              </a:rPr>
              <a:t>          req← </a:t>
            </a:r>
            <a:r>
              <a:rPr lang="en-US" sz="1400" dirty="0" err="1">
                <a:latin typeface="APL385 Unicode" panose="020B0709000202000203" pitchFamily="49" charset="0"/>
              </a:rPr>
              <a:t>HttpCommand.</a:t>
            </a:r>
            <a:r>
              <a:rPr lang="en-US" sz="1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New</a:t>
            </a:r>
            <a:r>
              <a:rPr lang="en-US" sz="1400" dirty="0">
                <a:latin typeface="APL385 Unicode" panose="020B0709000202000203" pitchFamily="49" charset="0"/>
              </a:rPr>
              <a:t> Command URL Params Headers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DE3A9-4707-FA90-2BAA-18C475D61B2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8AF9337-05E0-7432-BD60-CBF694297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PL385 Unicode" panose="020B0709000202000203" pitchFamily="49" charset="0"/>
              </a:rPr>
              <a:t>HttpCommand</a:t>
            </a:r>
            <a:r>
              <a:rPr lang="en-US" dirty="0"/>
              <a:t> "Shortcut" Functions</a:t>
            </a:r>
          </a:p>
        </p:txBody>
      </p:sp>
    </p:spTree>
    <p:extLst>
      <p:ext uri="{BB962C8B-B14F-4D97-AF65-F5344CB8AC3E}">
        <p14:creationId xmlns:p14="http://schemas.microsoft.com/office/powerpoint/2010/main" val="399655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Dyalog">
      <a:dk1>
        <a:srgbClr val="3B475E"/>
      </a:dk1>
      <a:lt1>
        <a:sysClr val="window" lastClr="FFFFFF"/>
      </a:lt1>
      <a:dk2>
        <a:srgbClr val="5A6D8F"/>
      </a:dk2>
      <a:lt2>
        <a:srgbClr val="F6F6D9"/>
      </a:lt2>
      <a:accent1>
        <a:srgbClr val="ED7F00"/>
      </a:accent1>
      <a:accent2>
        <a:srgbClr val="928ABD"/>
      </a:accent2>
      <a:accent3>
        <a:srgbClr val="2C5656"/>
      </a:accent3>
      <a:accent4>
        <a:srgbClr val="FFA336"/>
      </a:accent4>
      <a:accent5>
        <a:srgbClr val="BBB5D6"/>
      </a:accent5>
      <a:accent6>
        <a:srgbClr val="231F20"/>
      </a:accent6>
      <a:hlink>
        <a:srgbClr val="5A6D8F"/>
      </a:hlink>
      <a:folHlink>
        <a:srgbClr val="928ABD"/>
      </a:folHlink>
    </a:clrScheme>
    <a:fontScheme name="Sarabun">
      <a:majorFont>
        <a:latin typeface="Sarabun"/>
        <a:ea typeface=""/>
        <a:cs typeface=""/>
      </a:majorFont>
      <a:minorFont>
        <a:latin typeface="Sarabu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Dyalog19_template_bold_calibri.potx" id="{F0C38D23-3AC9-47E9-8D0D-BEDB5EAFCAD2}" vid="{35320D08-F00A-4224-9D94-CDC48BBB4D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F2CEC51460C64FA3AC8404EA06BD9F" ma:contentTypeVersion="9" ma:contentTypeDescription="Create a new document." ma:contentTypeScope="" ma:versionID="39ff2467be2073efe141d52b17931c00">
  <xsd:schema xmlns:xsd="http://www.w3.org/2001/XMLSchema" xmlns:xs="http://www.w3.org/2001/XMLSchema" xmlns:p="http://schemas.microsoft.com/office/2006/metadata/properties" xmlns:ns2="8c1923b9-cd66-492a-96f8-87419dab43ef" xmlns:ns3="a0d2ebb5-2047-40a0-9959-19ff73a57df9" targetNamespace="http://schemas.microsoft.com/office/2006/metadata/properties" ma:root="true" ma:fieldsID="b8a5b9d979cb5d9c611eca3b91d44424" ns2:_="" ns3:_="">
    <xsd:import namespace="8c1923b9-cd66-492a-96f8-87419dab43ef"/>
    <xsd:import namespace="a0d2ebb5-2047-40a0-9959-19ff73a57d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1923b9-cd66-492a-96f8-87419dab43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bc7b847-e49b-4fe7-990a-5449074615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2ebb5-2047-40a0-9959-19ff73a57df9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5a83b28c-0492-4994-942d-18bc55251d9d}" ma:internalName="TaxCatchAll" ma:showField="CatchAllData" ma:web="a0d2ebb5-2047-40a0-9959-19ff73a57d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c1923b9-cd66-492a-96f8-87419dab43ef">
      <Terms xmlns="http://schemas.microsoft.com/office/infopath/2007/PartnerControls"/>
    </lcf76f155ced4ddcb4097134ff3c332f>
    <TaxCatchAll xmlns="a0d2ebb5-2047-40a0-9959-19ff73a57df9" xsi:nil="true"/>
  </documentManagement>
</p:properties>
</file>

<file path=customXml/itemProps1.xml><?xml version="1.0" encoding="utf-8"?>
<ds:datastoreItem xmlns:ds="http://schemas.openxmlformats.org/officeDocument/2006/customXml" ds:itemID="{2CEC16FE-D44D-4C70-A8DE-BA6DF0B144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1923b9-cd66-492a-96f8-87419dab43ef"/>
    <ds:schemaRef ds:uri="a0d2ebb5-2047-40a0-9959-19ff73a57d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564AAE-81AB-41D8-A5AB-24C08D6F37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1CED3A-63D3-496C-8717-A4CC1D1842C1}">
  <ds:schemaRefs>
    <ds:schemaRef ds:uri="http://purl.org/dc/elements/1.1/"/>
    <ds:schemaRef ds:uri="8c1923b9-cd66-492a-96f8-87419dab43ef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a0d2ebb5-2047-40a0-9959-19ff73a57df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22910</TotalTime>
  <Words>5306</Words>
  <Application>Microsoft Office PowerPoint</Application>
  <PresentationFormat>On-screen Show (16:9)</PresentationFormat>
  <Paragraphs>480</Paragraphs>
  <Slides>77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5" baseType="lpstr">
      <vt:lpstr>Wingdings 2</vt:lpstr>
      <vt:lpstr>Arial</vt:lpstr>
      <vt:lpstr>Wingdings</vt:lpstr>
      <vt:lpstr>Calibri</vt:lpstr>
      <vt:lpstr>Courier New</vt:lpstr>
      <vt:lpstr>Sarabun</vt:lpstr>
      <vt:lpstr>APL385 Unicode</vt:lpstr>
      <vt:lpstr>Office Theme</vt:lpstr>
      <vt:lpstr>Web Services Workshop 15 October 2023</vt:lpstr>
      <vt:lpstr>Agenda</vt:lpstr>
      <vt:lpstr>Goals</vt:lpstr>
      <vt:lpstr>Disclaimers</vt:lpstr>
      <vt:lpstr>HTTP Communications 101</vt:lpstr>
      <vt:lpstr>HttpCommand</vt:lpstr>
      <vt:lpstr>Exercise 1: Obtaining HttpCommand</vt:lpstr>
      <vt:lpstr>Your first HttpCommand</vt:lpstr>
      <vt:lpstr>HttpCommand "Shortcut" Functions</vt:lpstr>
      <vt:lpstr>"One time" vs "Create an Instance"</vt:lpstr>
      <vt:lpstr>Anatomy of an HTTP Request</vt:lpstr>
      <vt:lpstr>Anatomy of an HTTP Request</vt:lpstr>
      <vt:lpstr>Anatomy of an HTTP Request</vt:lpstr>
      <vt:lpstr>Anatomy of an HTTP Response</vt:lpstr>
      <vt:lpstr>Anatomy of an HTTP Response</vt:lpstr>
      <vt:lpstr>Using HttpCommand</vt:lpstr>
      <vt:lpstr>1. Create an instance</vt:lpstr>
      <vt:lpstr>1. Create an instance</vt:lpstr>
      <vt:lpstr>Using HttpCommand</vt:lpstr>
      <vt:lpstr>2. Configure your request</vt:lpstr>
      <vt:lpstr>2. Configure your request</vt:lpstr>
      <vt:lpstr>Working with Headers</vt:lpstr>
      <vt:lpstr>req.TranslateData←1</vt:lpstr>
      <vt:lpstr>Using HttpCommand</vt:lpstr>
      <vt:lpstr>3. Send the request</vt:lpstr>
      <vt:lpstr>3. Send the request</vt:lpstr>
      <vt:lpstr>Using HttpCommand</vt:lpstr>
      <vt:lpstr>4. Inspect the response</vt:lpstr>
      <vt:lpstr>4. Inspect the response</vt:lpstr>
      <vt:lpstr>Recap</vt:lpstr>
      <vt:lpstr>Web Service APIs</vt:lpstr>
      <vt:lpstr>Translating API Examples into HttpCommand</vt:lpstr>
      <vt:lpstr>Translating API Examples into HttpCommand</vt:lpstr>
      <vt:lpstr>Generic Steps to Using an API</vt:lpstr>
      <vt:lpstr>The GitHub API</vt:lpstr>
      <vt:lpstr>GitHub Personal Access Tokens</vt:lpstr>
      <vt:lpstr>Exercise Setup</vt:lpstr>
      <vt:lpstr>Exercise: Create a GitHub Repository</vt:lpstr>
      <vt:lpstr>Exercise: Create a GitHub Repository</vt:lpstr>
      <vt:lpstr>Exercise: Update a GitHub Repository</vt:lpstr>
      <vt:lpstr>Exercise: Delete a GitHub Repository</vt:lpstr>
      <vt:lpstr>Exercises: (if we have time)</vt:lpstr>
      <vt:lpstr>Break Time</vt:lpstr>
      <vt:lpstr>PowerPoint Presentation</vt:lpstr>
      <vt:lpstr>PowerPoint Presentation</vt:lpstr>
      <vt:lpstr>PowerPoint Presentation</vt:lpstr>
      <vt:lpstr>Web Service vs. Web Server</vt:lpstr>
      <vt:lpstr>JARVIS</vt:lpstr>
      <vt:lpstr>What just happened?</vt:lpstr>
      <vt:lpstr>What happened under the covers?</vt:lpstr>
      <vt:lpstr>Jarvis' Two Paradigms</vt:lpstr>
      <vt:lpstr>Jarvis' Two Paradigms - JSON</vt:lpstr>
      <vt:lpstr>Jarvis' Two Paradigms - REST</vt:lpstr>
      <vt:lpstr>JSON in 3 Minutes</vt:lpstr>
      <vt:lpstr>CodeLocation</vt:lpstr>
      <vt:lpstr>CodeLocation</vt:lpstr>
      <vt:lpstr>JarvisConfig File</vt:lpstr>
      <vt:lpstr>Filtering Endpoints</vt:lpstr>
      <vt:lpstr>Debugging Jarvis</vt:lpstr>
      <vt:lpstr>Optional Left Argument - Request</vt:lpstr>
      <vt:lpstr>User "Hooks"</vt:lpstr>
      <vt:lpstr>Maintaining State With Sessions</vt:lpstr>
      <vt:lpstr>Exercise: Using Sessions</vt:lpstr>
      <vt:lpstr>Authenticating</vt:lpstr>
      <vt:lpstr>Authenticating</vt:lpstr>
      <vt:lpstr>Jarvis Portfolio Service</vt:lpstr>
      <vt:lpstr>Jarvis Portfolio Service</vt:lpstr>
      <vt:lpstr>Running the Jarvis Service</vt:lpstr>
      <vt:lpstr>Suppose…</vt:lpstr>
      <vt:lpstr>WebSockets</vt:lpstr>
      <vt:lpstr>WebSocket Uses</vt:lpstr>
      <vt:lpstr>WSServer (WebSocket Server)</vt:lpstr>
      <vt:lpstr>Portfolio Service a la WebSockets</vt:lpstr>
      <vt:lpstr>WebSocket Portfolio Service</vt:lpstr>
      <vt:lpstr>Design Questions</vt:lpstr>
      <vt:lpstr>Design Questions</vt:lpstr>
      <vt:lpstr>Design Questions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Brian Becker</cp:lastModifiedBy>
  <cp:revision>265</cp:revision>
  <dcterms:created xsi:type="dcterms:W3CDTF">2019-07-25T11:46:05Z</dcterms:created>
  <dcterms:modified xsi:type="dcterms:W3CDTF">2023-10-14T22:45:14Z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0x010100C3F2CEC51460C64FA3AC8404EA06BD9F</vt:lpwstr>
  </property>
  <property fmtid="{D5CDD505-2E9C-101B-9397-08002B2CF9AE}" pid="3" name="MediaServiceImageTags">
    <vt:lpwstr/>
  </property>
</Properties>
</file>