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embedTrueType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61" r:id="rId2"/>
    <p:sldId id="263" r:id="rId3"/>
    <p:sldId id="288" r:id="rId4"/>
    <p:sldId id="262" r:id="rId5"/>
    <p:sldId id="266" r:id="rId6"/>
    <p:sldId id="289" r:id="rId7"/>
    <p:sldId id="399" r:id="rId8"/>
    <p:sldId id="401" r:id="rId9"/>
    <p:sldId id="400" r:id="rId10"/>
    <p:sldId id="402" r:id="rId11"/>
    <p:sldId id="264" r:id="rId12"/>
    <p:sldId id="268" r:id="rId13"/>
    <p:sldId id="265" r:id="rId14"/>
    <p:sldId id="290" r:id="rId15"/>
    <p:sldId id="267" r:id="rId16"/>
    <p:sldId id="270" r:id="rId17"/>
    <p:sldId id="269" r:id="rId18"/>
    <p:sldId id="271" r:id="rId19"/>
    <p:sldId id="273" r:id="rId20"/>
    <p:sldId id="272" r:id="rId21"/>
    <p:sldId id="274" r:id="rId22"/>
    <p:sldId id="275" r:id="rId23"/>
    <p:sldId id="277" r:id="rId24"/>
    <p:sldId id="279" r:id="rId25"/>
    <p:sldId id="280" r:id="rId26"/>
    <p:sldId id="281" r:id="rId27"/>
    <p:sldId id="291" r:id="rId28"/>
    <p:sldId id="282" r:id="rId29"/>
    <p:sldId id="292" r:id="rId30"/>
    <p:sldId id="403" r:id="rId31"/>
    <p:sldId id="284" r:id="rId32"/>
    <p:sldId id="287" r:id="rId33"/>
  </p:sldIdLst>
  <p:sldSz cx="9144000" cy="5143500" type="screen16x9"/>
  <p:notesSz cx="6858000" cy="9144000"/>
  <p:embeddedFontLst>
    <p:embeddedFont>
      <p:font typeface="APL385 Unicode" panose="020B0709000202000203" pitchFamily="49" charset="0"/>
      <p:regular r:id="rId36"/>
    </p:embeddedFont>
    <p:embeddedFont>
      <p:font typeface="APL386 Unicode" panose="020B0709000202000203" pitchFamily="50" charset="0"/>
      <p:regular r:id="rId37"/>
    </p:embeddedFont>
    <p:embeddedFont>
      <p:font typeface="Calibri" panose="020F0502020204030204" pitchFamily="34" charset="0"/>
      <p:regular r:id="rId36"/>
      <p:bold r:id="rId36"/>
      <p:italic r:id="rId36"/>
      <p:boldItalic r:id="rId36"/>
    </p:embeddedFont>
    <p:embeddedFont>
      <p:font typeface="Sarabun" panose="00000500000000000000" pitchFamily="2" charset="-34"/>
      <p:regular r:id="rId38"/>
      <p:bold r:id="rId39"/>
      <p:italic r:id="rId40"/>
      <p:boldItalic r:id="rId41"/>
    </p:embeddedFont>
    <p:embeddedFont>
      <p:font typeface="Wingdings 2" panose="05020102010507070707" pitchFamily="18" charset="2"/>
      <p:regular r:id="rId3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7F00"/>
    <a:srgbClr val="000000"/>
    <a:srgbClr val="BBB5D6"/>
    <a:srgbClr val="928ABD"/>
    <a:srgbClr val="5A6D8F"/>
    <a:srgbClr val="3B475E"/>
    <a:srgbClr val="FDFDF5"/>
    <a:srgbClr val="F6F6D9"/>
    <a:srgbClr val="373535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8" autoAdjust="0"/>
    <p:restoredTop sz="85651" autoAdjust="0"/>
  </p:normalViewPr>
  <p:slideViewPr>
    <p:cSldViewPr snapToGrid="0">
      <p:cViewPr varScale="1">
        <p:scale>
          <a:sx n="113" d="100"/>
          <a:sy n="113" d="100"/>
        </p:scale>
        <p:origin x="1476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2226"/>
    </p:cViewPr>
  </p:sorterViewPr>
  <p:notesViewPr>
    <p:cSldViewPr snapToGrid="0">
      <p:cViewPr varScale="1">
        <p:scale>
          <a:sx n="69" d="100"/>
          <a:sy n="69" d="100"/>
        </p:scale>
        <p:origin x="2693" y="7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font" Target="fonts/font3.fntdata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font" Target="fonts/font1.fntdata"/><Relationship Id="rId40" Type="http://schemas.openxmlformats.org/officeDocument/2006/relationships/font" Target="fonts/font4.fntdata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font" Target="NUL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font" Target="fonts/font2.fntdata"/><Relationship Id="rId20" Type="http://schemas.openxmlformats.org/officeDocument/2006/relationships/slide" Target="slides/slide19.xml"/><Relationship Id="rId41" Type="http://schemas.openxmlformats.org/officeDocument/2006/relationships/font" Target="fonts/font5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Sarabun" panose="00000500000000000000" pitchFamily="2" charset="-34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A6A3BD-28BD-4949-B52F-24E999822598}" type="datetimeFigureOut">
              <a:rPr lang="en-GB" smtClean="0">
                <a:latin typeface="Sarabun" panose="00000500000000000000" pitchFamily="2" charset="-34"/>
              </a:rPr>
              <a:t>2023-10-19</a:t>
            </a:fld>
            <a:endParaRPr lang="en-GB" dirty="0">
              <a:latin typeface="Sarabun" panose="00000500000000000000" pitchFamily="2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Sarabun" panose="00000500000000000000" pitchFamily="2" charset="-34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7370AB-76A5-41F1-9753-9FE7E667F0C0}" type="slidenum">
              <a:rPr lang="en-GB" smtClean="0">
                <a:latin typeface="Sarabun" panose="00000500000000000000" pitchFamily="2" charset="-34"/>
              </a:rPr>
              <a:t>‹#›</a:t>
            </a:fld>
            <a:endParaRPr lang="en-GB" dirty="0">
              <a:latin typeface="Sarabun" panose="00000500000000000000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5647182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Sarabun" panose="00000500000000000000" pitchFamily="2" charset="-34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Sarabun" panose="00000500000000000000" pitchFamily="2" charset="-34"/>
              </a:defRPr>
            </a:lvl1pPr>
          </a:lstStyle>
          <a:p>
            <a:fld id="{CDEAEF8A-5BB8-41C8-B8C2-160617C17EF4}" type="datetimeFigureOut">
              <a:rPr lang="en-GB" smtClean="0"/>
              <a:pPr/>
              <a:t>2023-10-19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Sarabun" panose="00000500000000000000" pitchFamily="2" charset="-34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Sarabun" panose="00000500000000000000" pitchFamily="2" charset="-34"/>
              </a:defRPr>
            </a:lvl1pPr>
          </a:lstStyle>
          <a:p>
            <a:fld id="{4320660A-27FD-4528-AE7F-EC6080404EE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2133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Sarabun" panose="00000500000000000000" pitchFamily="2" charset="-34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Sarabun" panose="00000500000000000000" pitchFamily="2" charset="-34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Sarabun" panose="00000500000000000000" pitchFamily="2" charset="-34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Sarabun" panose="00000500000000000000" pitchFamily="2" charset="-34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Sarabun" panose="00000500000000000000" pitchFamily="2" charset="-34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⌽@1 2</a:t>
            </a:r>
          </a:p>
          <a:p>
            <a:r>
              <a:rPr lang="en-GB" dirty="0"/>
              <a:t>{(⊂2 1,2↓⍳≢⍵)⌷⍵}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{(⊖2↑⍵)⍪2↓⍵}   2∘(⊖⍤↑⍪↓)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⊖@1 2                        {↑⊖@1 2¨⊂[1 2 3]⍵}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{⍵[;⌽@1 2⍳2⊃⍴⍵;]}     {↑⊖@1 2¨⊂[2 3]⍵}</a:t>
            </a:r>
          </a:p>
          <a:p>
            <a:r>
              <a:rPr lang="en-GB" dirty="0"/>
              <a:t>{⍵[;;⌽@1 2⍳3⊃⍴⍵]}     {↑⊖@1 2¨⊂[3]⍵}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0660A-27FD-4528-AE7F-EC6080404EEB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35971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⌽@1 2</a:t>
            </a:r>
          </a:p>
          <a:p>
            <a:r>
              <a:rPr lang="en-GB" dirty="0"/>
              <a:t>{(⊂2 1,2↓⍳≢⍵)⌷⍵}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{(⊖2↑⍵)⍪2↓⍵}   2∘(⊖⍤↑⍪↓)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0660A-27FD-4528-AE7F-EC6080404EEB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87912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For simple arrays = ←→ ≡⍤2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0660A-27FD-4528-AE7F-EC6080404EEB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24031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 ×⍤0 1⍤1 2⊢ B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A ×⍤0 1⍤2⊢ B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0" dirty="0">
                <a:solidFill>
                  <a:srgbClr val="ECEFF4"/>
                </a:solidFill>
                <a:effectLst/>
                <a:latin typeface="APL385 Unicode" panose="020B0709000202000203" pitchFamily="49" charset="0"/>
              </a:rPr>
              <a:t>A×⍤¯1⍤2⊢B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0660A-27FD-4528-AE7F-EC6080404EEB}" type="slidenum">
              <a:rPr lang="en-GB" smtClean="0"/>
              <a:pPr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1772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Target←⍋origin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0660A-27FD-4528-AE7F-EC6080404EEB}" type="slidenum">
              <a:rPr lang="en-GB" smtClean="0"/>
              <a:pPr/>
              <a:t>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50929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effectLst/>
                <a:latin typeface="APL386 Unicode" panose="020B0709000202000203" pitchFamily="50" charset="0"/>
              </a:rPr>
              <a:t>1 2⍉,⍤2⊢2 1 3⍉A    ,⍤2⊢2 1 3⍉A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effectLst/>
                <a:latin typeface="APL386 Unicode" panose="020B0709000202000203" pitchFamily="50" charset="0"/>
              </a:rPr>
              <a:t>2 1⍉,⍤2⊢2 3 1⍉A</a:t>
            </a:r>
            <a:r>
              <a:rPr lang="en-GB" dirty="0"/>
              <a:t>        </a:t>
            </a:r>
            <a:r>
              <a:rPr lang="en-GB" dirty="0">
                <a:effectLst/>
                <a:latin typeface="APL386 Unicode" panose="020B0709000202000203" pitchFamily="50" charset="0"/>
              </a:rPr>
              <a:t>⍉,⍤2⊢2 3 1⍉A</a:t>
            </a:r>
            <a:r>
              <a:rPr lang="en-GB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0660A-27FD-4528-AE7F-EC6080404EEB}" type="slidenum">
              <a:rPr lang="en-GB" smtClean="0"/>
              <a:pPr/>
              <a:t>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14931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/>
              <a:t>Tradeoff</a:t>
            </a:r>
            <a:r>
              <a:rPr lang="en-GB" dirty="0"/>
              <a:t>: simple structure code vs performance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0660A-27FD-4528-AE7F-EC6080404EEB}" type="slidenum">
              <a:rPr lang="en-GB" smtClean="0"/>
              <a:pPr/>
              <a:t>28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17475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>
                <a:effectLst/>
                <a:latin typeface="APL386 Unicode" panose="020B0709000202000203" pitchFamily="50" charset="0"/>
              </a:rPr>
              <a:t>+⌿⍤</a:t>
            </a:r>
            <a:r>
              <a:rPr lang="en-GB" dirty="0" err="1">
                <a:effectLst/>
                <a:latin typeface="APL386 Unicode" panose="020B0709000202000203" pitchFamily="50" charset="0"/>
              </a:rPr>
              <a:t>d⊢n</a:t>
            </a:r>
            <a:r>
              <a:rPr lang="en-GB" dirty="0">
                <a:effectLst/>
                <a:latin typeface="APL386 Unicode" panose="020B0709000202000203" pitchFamily="50" charset="0"/>
              </a:rPr>
              <a:t>⌿⍤d⍨1 0⍴⍨d⊃⌽⍴n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0660A-27FD-4528-AE7F-EC6080404EEB}" type="slidenum">
              <a:rPr lang="en-GB" smtClean="0"/>
              <a:pPr/>
              <a:t>29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06146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>
                <a:effectLst/>
                <a:latin typeface="APL386 Unicode" panose="020B0709000202000203" pitchFamily="50" charset="0"/>
              </a:rPr>
              <a:t>+⌿⍤</a:t>
            </a:r>
            <a:r>
              <a:rPr lang="en-GB" dirty="0" err="1">
                <a:effectLst/>
                <a:latin typeface="APL386 Unicode" panose="020B0709000202000203" pitchFamily="50" charset="0"/>
              </a:rPr>
              <a:t>d⊢n</a:t>
            </a:r>
            <a:r>
              <a:rPr lang="en-GB" dirty="0">
                <a:effectLst/>
                <a:latin typeface="APL386 Unicode" panose="020B0709000202000203" pitchFamily="50" charset="0"/>
              </a:rPr>
              <a:t>⌿⍤d⍨1 0⍴⍨d⊃⌽⍴n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0660A-27FD-4528-AE7F-EC6080404EEB}" type="slidenum">
              <a:rPr lang="en-GB" smtClean="0"/>
              <a:pPr/>
              <a:t>30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1420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sv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45060" y="1688053"/>
            <a:ext cx="5073517" cy="1767394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3600" b="0">
                <a:solidFill>
                  <a:srgbClr val="3B475E"/>
                </a:solidFill>
                <a:latin typeface="Sarabun" panose="00000500000000000000" pitchFamily="2" charset="-34"/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45061" y="3741620"/>
            <a:ext cx="5073516" cy="1024109"/>
          </a:xfrm>
        </p:spPr>
        <p:txBody>
          <a:bodyPr anchor="t" anchorCtr="0">
            <a:noAutofit/>
          </a:bodyPr>
          <a:lstStyle>
            <a:lvl1pPr marL="0" indent="0" algn="l">
              <a:lnSpc>
                <a:spcPct val="100000"/>
              </a:lnSpc>
              <a:buNone/>
              <a:defRPr sz="2400" i="1" baseline="0">
                <a:solidFill>
                  <a:srgbClr val="3B475E"/>
                </a:solidFill>
                <a:latin typeface="Sarabun" panose="00000500000000000000" pitchFamily="2" charset="-34"/>
              </a:defRPr>
            </a:lvl1pPr>
          </a:lstStyle>
          <a:p>
            <a:pPr lvl="0"/>
            <a:r>
              <a:rPr lang="en-US" dirty="0"/>
              <a:t>Presenter</a:t>
            </a:r>
          </a:p>
        </p:txBody>
      </p:sp>
      <p:sp useBgFill="1">
        <p:nvSpPr>
          <p:cNvPr id="3" name="Rounded Rectangle 2"/>
          <p:cNvSpPr/>
          <p:nvPr userDrawn="1"/>
        </p:nvSpPr>
        <p:spPr>
          <a:xfrm>
            <a:off x="8616917" y="51470"/>
            <a:ext cx="405045" cy="27003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Sarabun" panose="00000500000000000000" pitchFamily="2" charset="-34"/>
            </a:endParaRPr>
          </a:p>
        </p:txBody>
      </p:sp>
      <p:pic>
        <p:nvPicPr>
          <p:cNvPr id="12" name="Picture 3">
            <a:extLst>
              <a:ext uri="{FF2B5EF4-FFF2-40B4-BE49-F238E27FC236}">
                <a16:creationId xmlns:a16="http://schemas.microsoft.com/office/drawing/2014/main" id="{A1FD6475-DAC6-4418-8860-2980690695F9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23" t="-548" r="223" b="35658"/>
          <a:stretch/>
        </p:blipFill>
        <p:spPr bwMode="auto">
          <a:xfrm>
            <a:off x="528187" y="443885"/>
            <a:ext cx="3024002" cy="659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277D23D1-AF63-47CC-9FB3-B0A40D0C69CF}"/>
              </a:ext>
            </a:extLst>
          </p:cNvPr>
          <p:cNvSpPr txBox="1"/>
          <p:nvPr userDrawn="1"/>
        </p:nvSpPr>
        <p:spPr>
          <a:xfrm>
            <a:off x="445060" y="1127023"/>
            <a:ext cx="50735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1600" kern="700" spc="-20" baseline="0" dirty="0">
                <a:solidFill>
                  <a:srgbClr val="3B475E"/>
                </a:solidFill>
                <a:latin typeface="Sarabun" panose="00000500000000000000" pitchFamily="2" charset="-34"/>
              </a:rPr>
              <a:t>Elsinore 2023</a:t>
            </a:r>
          </a:p>
        </p:txBody>
      </p:sp>
      <p:sp>
        <p:nvSpPr>
          <p:cNvPr id="8" name="Content Placeholder 6">
            <a:extLst>
              <a:ext uri="{FF2B5EF4-FFF2-40B4-BE49-F238E27FC236}">
                <a16:creationId xmlns:a16="http://schemas.microsoft.com/office/drawing/2014/main" id="{C13720CA-FE42-49DE-A1AF-5214A01E7778}"/>
              </a:ext>
            </a:extLst>
          </p:cNvPr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7533024" y="0"/>
            <a:ext cx="1610976" cy="1036319"/>
          </a:xfrm>
          <a:noFill/>
        </p:spPr>
        <p:txBody>
          <a:bodyPr anchor="ctr"/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GB" dirty="0" err="1"/>
              <a:t>PICinPIC</a:t>
            </a:r>
            <a:r>
              <a:rPr lang="en-GB" dirty="0"/>
              <a:t> WILL SHOW HERE, CONTENT COULD BE OBSCURED.</a:t>
            </a:r>
            <a:br>
              <a:rPr lang="en-GB" dirty="0"/>
            </a:br>
            <a:r>
              <a:rPr lang="en-GB" dirty="0"/>
              <a:t>(invisible box)</a:t>
            </a: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00FBA950-28F2-527A-811C-29FF763B12E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6356737" y="1558099"/>
            <a:ext cx="1954700" cy="2066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373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6723925" y="1264925"/>
            <a:ext cx="2127975" cy="3242039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717550" indent="-355600">
              <a:buSzPct val="60000"/>
              <a:buFont typeface="Courier New" panose="02070309020205020404" pitchFamily="49" charset="0"/>
              <a:buChar char="o"/>
              <a:defRPr/>
            </a:lvl2pPr>
            <a:lvl3pPr marL="1079500" indent="-361950">
              <a:buFont typeface="Wingdings" panose="05000000000000000000" pitchFamily="2" charset="2"/>
              <a:buChar char="§"/>
              <a:defRPr/>
            </a:lvl3pPr>
            <a:lvl4pPr marL="1433513" indent="-354013">
              <a:buFont typeface="Calibri" panose="020F0502020204030204" pitchFamily="34" charset="0"/>
              <a:buChar char="–"/>
              <a:defRPr/>
            </a:lvl4pPr>
          </a:lstStyle>
          <a:p>
            <a:r>
              <a:rPr lang="da-DK" dirty="0"/>
              <a:t>Space here </a:t>
            </a:r>
            <a:br>
              <a:rPr lang="da-DK" dirty="0"/>
            </a:br>
            <a:r>
              <a:rPr lang="da-DK" dirty="0"/>
              <a:t>for code </a:t>
            </a:r>
            <a:r>
              <a:rPr lang="da-DK" dirty="0">
                <a:latin typeface="APL385 Unicode" panose="020B0709000202000203" pitchFamily="49" charset="0"/>
              </a:rPr>
              <a:t>{⍺×⍵}</a:t>
            </a:r>
            <a:br>
              <a:rPr lang="da-DK" dirty="0"/>
            </a:br>
            <a:r>
              <a:rPr lang="da-DK" dirty="0"/>
              <a:t>pictures</a:t>
            </a:r>
            <a:br>
              <a:rPr lang="da-DK" dirty="0"/>
            </a:br>
            <a:r>
              <a:rPr lang="da-DK" dirty="0"/>
              <a:t>etc.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56DBA27B-8304-4CFA-81F2-07D6954C9B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6092513" cy="3242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spcBef>
                <a:spcPts val="0"/>
              </a:spcBef>
              <a:buClr>
                <a:srgbClr val="FFA336"/>
              </a:buClr>
              <a:defRPr/>
            </a:lvl1pPr>
            <a:lvl2pPr>
              <a:spcBef>
                <a:spcPts val="0"/>
              </a:spcBef>
              <a:buClr>
                <a:srgbClr val="FFA336"/>
              </a:buClr>
              <a:defRPr/>
            </a:lvl2pPr>
            <a:lvl3pPr>
              <a:spcBef>
                <a:spcPts val="0"/>
              </a:spcBef>
              <a:buClr>
                <a:srgbClr val="FFA336"/>
              </a:buClr>
              <a:defRPr/>
            </a:lvl3pPr>
            <a:lvl4pPr>
              <a:spcBef>
                <a:spcPts val="0"/>
              </a:spcBef>
              <a:buClr>
                <a:srgbClr val="FFA336"/>
              </a:buClr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Content Placeholder 6">
            <a:extLst>
              <a:ext uri="{FF2B5EF4-FFF2-40B4-BE49-F238E27FC236}">
                <a16:creationId xmlns:a16="http://schemas.microsoft.com/office/drawing/2014/main" id="{63CC7BCE-4ADF-4981-A51C-337EB4EACDFD}"/>
              </a:ext>
            </a:extLst>
          </p:cNvPr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7533024" y="0"/>
            <a:ext cx="1610976" cy="1036319"/>
          </a:xfrm>
          <a:noFill/>
        </p:spPr>
        <p:txBody>
          <a:bodyPr anchor="ctr"/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GB" dirty="0" err="1"/>
              <a:t>PICinPIC</a:t>
            </a:r>
            <a:r>
              <a:rPr lang="en-GB" dirty="0"/>
              <a:t> WILL SHOW HERE, CONTENT COULD BE OBSCURED.</a:t>
            </a:r>
            <a:br>
              <a:rPr lang="en-GB" dirty="0"/>
            </a:br>
            <a:r>
              <a:rPr lang="en-GB" dirty="0"/>
              <a:t>(invisible box)</a:t>
            </a:r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228F4D49-482B-40A2-86AF-43C7452AA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005527" cy="68553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835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BE1C07FA-679D-46C0-86F7-8D17779A0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4104000" cy="3242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spcBef>
                <a:spcPts val="0"/>
              </a:spcBef>
              <a:buClr>
                <a:srgbClr val="FFA336"/>
              </a:buClr>
              <a:defRPr>
                <a:latin typeface="Sarabun" panose="00000500000000000000" pitchFamily="2" charset="-34"/>
              </a:defRPr>
            </a:lvl1pPr>
            <a:lvl2pPr>
              <a:spcBef>
                <a:spcPts val="0"/>
              </a:spcBef>
              <a:buClr>
                <a:srgbClr val="FFA336"/>
              </a:buClr>
              <a:defRPr>
                <a:latin typeface="Sarabun" panose="00000500000000000000" pitchFamily="2" charset="-34"/>
              </a:defRPr>
            </a:lvl2pPr>
            <a:lvl3pPr>
              <a:spcBef>
                <a:spcPts val="0"/>
              </a:spcBef>
              <a:buClr>
                <a:srgbClr val="FFA336"/>
              </a:buClr>
              <a:defRPr>
                <a:latin typeface="Sarabun" panose="00000500000000000000" pitchFamily="2" charset="-34"/>
              </a:defRPr>
            </a:lvl3pPr>
            <a:lvl4pPr>
              <a:spcBef>
                <a:spcPts val="0"/>
              </a:spcBef>
              <a:defRPr>
                <a:latin typeface="Sarabun" panose="00000500000000000000" pitchFamily="2" charset="-34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64BF5B9E-EBC4-409F-984B-6D47D81EDF48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747260" y="1264925"/>
            <a:ext cx="4104641" cy="3242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spcBef>
                <a:spcPts val="0"/>
              </a:spcBef>
              <a:buClr>
                <a:srgbClr val="FFA336"/>
              </a:buClr>
              <a:defRPr>
                <a:latin typeface="Sarabun" panose="00000500000000000000" pitchFamily="2" charset="-34"/>
              </a:defRPr>
            </a:lvl1pPr>
            <a:lvl2pPr>
              <a:spcBef>
                <a:spcPts val="0"/>
              </a:spcBef>
              <a:buClr>
                <a:srgbClr val="FFA336"/>
              </a:buClr>
              <a:defRPr>
                <a:latin typeface="Sarabun" panose="00000500000000000000" pitchFamily="2" charset="-34"/>
              </a:defRPr>
            </a:lvl2pPr>
            <a:lvl3pPr>
              <a:spcBef>
                <a:spcPts val="0"/>
              </a:spcBef>
              <a:buClr>
                <a:srgbClr val="FFA336"/>
              </a:buClr>
              <a:defRPr>
                <a:latin typeface="Sarabun" panose="00000500000000000000" pitchFamily="2" charset="-34"/>
              </a:defRPr>
            </a:lvl3pPr>
            <a:lvl4pPr>
              <a:spcBef>
                <a:spcPts val="0"/>
              </a:spcBef>
              <a:defRPr>
                <a:latin typeface="Sarabun" panose="00000500000000000000" pitchFamily="2" charset="-34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Content Placeholder 6">
            <a:extLst>
              <a:ext uri="{FF2B5EF4-FFF2-40B4-BE49-F238E27FC236}">
                <a16:creationId xmlns:a16="http://schemas.microsoft.com/office/drawing/2014/main" id="{7F951AB8-DA79-4083-BFE2-5D3BD28F0EF3}"/>
              </a:ext>
            </a:extLst>
          </p:cNvPr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7533024" y="0"/>
            <a:ext cx="1610976" cy="1036319"/>
          </a:xfrm>
          <a:noFill/>
        </p:spPr>
        <p:txBody>
          <a:bodyPr anchor="ctr"/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GB" dirty="0" err="1"/>
              <a:t>PICinPIC</a:t>
            </a:r>
            <a:r>
              <a:rPr lang="en-GB" dirty="0"/>
              <a:t> WILL SHOW HERE, CONTENT COULD BE OBSCURED.</a:t>
            </a:r>
            <a:br>
              <a:rPr lang="en-GB" dirty="0"/>
            </a:br>
            <a:r>
              <a:rPr lang="en-GB" dirty="0"/>
              <a:t>(invisible box)</a:t>
            </a:r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1378A4D6-E4A6-4021-9A3E-CD1962CFEC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005527" cy="68553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4322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6">
            <a:extLst>
              <a:ext uri="{FF2B5EF4-FFF2-40B4-BE49-F238E27FC236}">
                <a16:creationId xmlns:a16="http://schemas.microsoft.com/office/drawing/2014/main" id="{50CC00C7-834C-4ECD-A8A3-E409D29ECB59}"/>
              </a:ext>
            </a:extLst>
          </p:cNvPr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7533024" y="0"/>
            <a:ext cx="1610976" cy="1036319"/>
          </a:xfrm>
          <a:noFill/>
        </p:spPr>
        <p:txBody>
          <a:bodyPr anchor="ctr"/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GB" dirty="0" err="1"/>
              <a:t>PICinPIC</a:t>
            </a:r>
            <a:r>
              <a:rPr lang="en-GB" dirty="0"/>
              <a:t> WILL SHOW HERE, CONTENT COULD BE OBSCURED.</a:t>
            </a:r>
            <a:br>
              <a:rPr lang="en-GB" dirty="0"/>
            </a:br>
            <a:r>
              <a:rPr lang="en-GB" dirty="0"/>
              <a:t>(invisible box)</a:t>
            </a:r>
          </a:p>
        </p:txBody>
      </p:sp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4C4900D4-E042-4F52-A837-0B504DD6A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005527" cy="68553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6472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6">
            <a:extLst>
              <a:ext uri="{FF2B5EF4-FFF2-40B4-BE49-F238E27FC236}">
                <a16:creationId xmlns:a16="http://schemas.microsoft.com/office/drawing/2014/main" id="{B9B8FD49-8E58-4EE8-BE57-8B874BC46CAD}"/>
              </a:ext>
            </a:extLst>
          </p:cNvPr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7533024" y="0"/>
            <a:ext cx="1610976" cy="1036319"/>
          </a:xfrm>
          <a:noFill/>
        </p:spPr>
        <p:txBody>
          <a:bodyPr anchor="ctr"/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GB" dirty="0" err="1"/>
              <a:t>PICinPIC</a:t>
            </a:r>
            <a:r>
              <a:rPr lang="en-GB" dirty="0"/>
              <a:t> WILL SHOW HERE, CONTENT COULD BE OBSCURED.</a:t>
            </a:r>
            <a:br>
              <a:rPr lang="en-GB" dirty="0"/>
            </a:br>
            <a:r>
              <a:rPr lang="en-GB" dirty="0"/>
              <a:t>(invisible box)</a:t>
            </a:r>
          </a:p>
        </p:txBody>
      </p:sp>
    </p:spTree>
    <p:extLst>
      <p:ext uri="{BB962C8B-B14F-4D97-AF65-F5344CB8AC3E}">
        <p14:creationId xmlns:p14="http://schemas.microsoft.com/office/powerpoint/2010/main" val="1447694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Content Placeholder 6"/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5929200" y="2917869"/>
            <a:ext cx="3214800" cy="2225631"/>
          </a:xfrm>
          <a:noFill/>
        </p:spPr>
        <p:txBody>
          <a:bodyPr anchor="ctr"/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GB" dirty="0" err="1"/>
              <a:t>PICinPIC</a:t>
            </a:r>
            <a:r>
              <a:rPr lang="en-GB" dirty="0"/>
              <a:t> WILL SHOW HERE, SO ANY CONTENT THAT OVERLAPS THIS BOX COULD BE OBSCURED.</a:t>
            </a:r>
            <a:br>
              <a:rPr lang="en-GB" dirty="0"/>
            </a:br>
            <a:br>
              <a:rPr lang="en-GB" dirty="0"/>
            </a:br>
            <a:r>
              <a:rPr lang="en-GB" dirty="0"/>
              <a:t>THIS BOX WILL NOT BE VISIBLE DURING YOUR PRESENTATION</a:t>
            </a:r>
          </a:p>
        </p:txBody>
      </p:sp>
    </p:spTree>
    <p:extLst>
      <p:ext uri="{BB962C8B-B14F-4D97-AF65-F5344CB8AC3E}">
        <p14:creationId xmlns:p14="http://schemas.microsoft.com/office/powerpoint/2010/main" val="3137125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Content Placeholder 6"/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5929200" y="2917869"/>
            <a:ext cx="3214800" cy="2225631"/>
          </a:xfrm>
          <a:noFill/>
        </p:spPr>
        <p:txBody>
          <a:bodyPr anchor="ctr"/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GB" dirty="0" err="1"/>
              <a:t>PICinPIC</a:t>
            </a:r>
            <a:r>
              <a:rPr lang="en-GB" dirty="0"/>
              <a:t> WILL SHOW HERE, SO ANY CONTENT THAT OVERLAPS THIS BOX COULD BE OBSCURED.</a:t>
            </a:r>
            <a:br>
              <a:rPr lang="en-GB" dirty="0"/>
            </a:br>
            <a:br>
              <a:rPr lang="en-GB" dirty="0"/>
            </a:br>
            <a:r>
              <a:rPr lang="en-GB" dirty="0"/>
              <a:t>THIS BOX WILL NOT BE VISIBLE DURING YOUR PRESENTATION</a:t>
            </a:r>
          </a:p>
        </p:txBody>
      </p:sp>
    </p:spTree>
    <p:extLst>
      <p:ext uri="{BB962C8B-B14F-4D97-AF65-F5344CB8AC3E}">
        <p14:creationId xmlns:p14="http://schemas.microsoft.com/office/powerpoint/2010/main" val="3431534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Content Placeholder 6"/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5929200" y="2917869"/>
            <a:ext cx="3214800" cy="2225631"/>
          </a:xfrm>
          <a:noFill/>
        </p:spPr>
        <p:txBody>
          <a:bodyPr anchor="ctr"/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GB" dirty="0" err="1"/>
              <a:t>PICinPIC</a:t>
            </a:r>
            <a:r>
              <a:rPr lang="en-GB" dirty="0"/>
              <a:t> WILL SHOW HERE, SO ANY CONTENT THAT OVERLAPS THIS BOX COULD BE OBSCURED.</a:t>
            </a:r>
            <a:br>
              <a:rPr lang="en-GB" dirty="0"/>
            </a:br>
            <a:br>
              <a:rPr lang="en-GB" dirty="0"/>
            </a:br>
            <a:r>
              <a:rPr lang="en-GB" dirty="0"/>
              <a:t>THIS BOX WILL NOT BE VISIBLE DURING YOUR PRESENTATION</a:t>
            </a:r>
          </a:p>
        </p:txBody>
      </p:sp>
    </p:spTree>
    <p:extLst>
      <p:ext uri="{BB962C8B-B14F-4D97-AF65-F5344CB8AC3E}">
        <p14:creationId xmlns:p14="http://schemas.microsoft.com/office/powerpoint/2010/main" val="568026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Content Placeholder 6"/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5929200" y="2917869"/>
            <a:ext cx="3214800" cy="2225631"/>
          </a:xfrm>
          <a:noFill/>
        </p:spPr>
        <p:txBody>
          <a:bodyPr anchor="ctr"/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GB" dirty="0" err="1"/>
              <a:t>PICinPIC</a:t>
            </a:r>
            <a:r>
              <a:rPr lang="en-GB" dirty="0"/>
              <a:t> WILL SHOW HERE, SO ANY CONTENT THAT OVERLAPS THIS BOX COULD BE OBSCURED.</a:t>
            </a:r>
            <a:br>
              <a:rPr lang="en-GB" dirty="0"/>
            </a:br>
            <a:br>
              <a:rPr lang="en-GB" dirty="0"/>
            </a:br>
            <a:r>
              <a:rPr lang="en-GB" dirty="0"/>
              <a:t>THIS BOX WILL NOT BE VISIBLE DURING YOUR PRESENTATION</a:t>
            </a:r>
          </a:p>
        </p:txBody>
      </p:sp>
    </p:spTree>
    <p:extLst>
      <p:ext uri="{BB962C8B-B14F-4D97-AF65-F5344CB8AC3E}">
        <p14:creationId xmlns:p14="http://schemas.microsoft.com/office/powerpoint/2010/main" val="1858530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sv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3528" y="267657"/>
            <a:ext cx="7005527" cy="68553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527" y="1264925"/>
            <a:ext cx="8528373" cy="3242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9B4391E-A2CA-4E7C-B5A9-A31CF000D3E5}"/>
              </a:ext>
            </a:extLst>
          </p:cNvPr>
          <p:cNvSpPr txBox="1">
            <a:spLocks/>
          </p:cNvSpPr>
          <p:nvPr userDrawn="1"/>
        </p:nvSpPr>
        <p:spPr>
          <a:xfrm>
            <a:off x="710852" y="4745354"/>
            <a:ext cx="7066640" cy="39814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 defTabSz="914400" rtl="0" eaLnBrk="1" latinLnBrk="0" hangingPunct="1">
              <a:lnSpc>
                <a:spcPct val="80000"/>
              </a:lnSpc>
              <a:spcBef>
                <a:spcPts val="400"/>
              </a:spcBef>
              <a:buClr>
                <a:srgbClr val="FF9421"/>
              </a:buClr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17550" indent="-355600" algn="l" defTabSz="914400" rtl="0" eaLnBrk="1" latinLnBrk="0" hangingPunct="1">
              <a:lnSpc>
                <a:spcPct val="80000"/>
              </a:lnSpc>
              <a:spcBef>
                <a:spcPts val="400"/>
              </a:spcBef>
              <a:buClr>
                <a:srgbClr val="FF9421"/>
              </a:buClr>
              <a:buSzPct val="60000"/>
              <a:buFont typeface="Courier New" panose="02070309020205020404" pitchFamily="49" charset="0"/>
              <a:buChar char="o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079500" indent="-361950" algn="l" defTabSz="914400" rtl="0" eaLnBrk="1" latinLnBrk="0" hangingPunct="1">
              <a:lnSpc>
                <a:spcPct val="80000"/>
              </a:lnSpc>
              <a:spcBef>
                <a:spcPts val="400"/>
              </a:spcBef>
              <a:buClr>
                <a:srgbClr val="FF9421"/>
              </a:buClr>
              <a:buSzPct val="75000"/>
              <a:buFont typeface="Wingdings" panose="05000000000000000000" pitchFamily="2" charset="2"/>
              <a:buChar char="§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433513" indent="-354013" algn="l" defTabSz="914400" rtl="0" eaLnBrk="1" latinLnBrk="0" hangingPunct="1">
              <a:lnSpc>
                <a:spcPct val="80000"/>
              </a:lnSpc>
              <a:spcBef>
                <a:spcPts val="400"/>
              </a:spcBef>
              <a:buClr>
                <a:srgbClr val="FF9421"/>
              </a:buClr>
              <a:buFont typeface="Calibri" panose="020F0502020204030204" pitchFamily="34" charset="0"/>
              <a:buChar char="–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>
              <a:spcBef>
                <a:spcPts val="0"/>
              </a:spcBef>
            </a:pPr>
            <a:r>
              <a:rPr lang="en-GB" sz="1600" dirty="0">
                <a:solidFill>
                  <a:srgbClr val="928ABD"/>
                </a:solidFill>
                <a:latin typeface="Sarabun" panose="00000500000000000000" pitchFamily="2" charset="-34"/>
              </a:rPr>
              <a:t>Leading Axis Theory and Practice</a:t>
            </a:r>
            <a:endParaRPr lang="en-US" sz="1600" dirty="0">
              <a:solidFill>
                <a:srgbClr val="928ABD"/>
              </a:solidFill>
              <a:latin typeface="Sarabun" panose="00000500000000000000" pitchFamily="2" charset="-34"/>
            </a:endParaRPr>
          </a:p>
        </p:txBody>
      </p:sp>
      <p:sp>
        <p:nvSpPr>
          <p:cNvPr id="49" name="Date Placeholder 3"/>
          <p:cNvSpPr txBox="1">
            <a:spLocks/>
          </p:cNvSpPr>
          <p:nvPr userDrawn="1"/>
        </p:nvSpPr>
        <p:spPr>
          <a:xfrm>
            <a:off x="45720" y="4743900"/>
            <a:ext cx="665132" cy="399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000" b="0" kern="1200">
                <a:solidFill>
                  <a:schemeClr val="bg1"/>
                </a:solidFill>
                <a:latin typeface="Klavika Medium" panose="02000603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02EDF88B-1B61-4481-9BD6-D2E23BF0DCD8}" type="slidenum">
              <a:rPr lang="en-GB" sz="1600" smtClean="0">
                <a:solidFill>
                  <a:srgbClr val="ED7F00"/>
                </a:solidFill>
                <a:latin typeface="Sarabun" panose="00000500000000000000" pitchFamily="2" charset="-34"/>
              </a:rPr>
              <a:pPr algn="l"/>
              <a:t>‹#›</a:t>
            </a:fld>
            <a:endParaRPr lang="en-GB" sz="1600" dirty="0">
              <a:solidFill>
                <a:srgbClr val="ED7F00"/>
              </a:solidFill>
              <a:latin typeface="Sarabun" panose="00000500000000000000" pitchFamily="2" charset="-34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AF9E24F-2BBD-45BB-A084-8C6DB7C8D692}"/>
              </a:ext>
            </a:extLst>
          </p:cNvPr>
          <p:cNvCxnSpPr>
            <a:cxnSpLocks/>
          </p:cNvCxnSpPr>
          <p:nvPr userDrawn="1"/>
        </p:nvCxnSpPr>
        <p:spPr>
          <a:xfrm>
            <a:off x="0" y="4700093"/>
            <a:ext cx="9144000" cy="0"/>
          </a:xfrm>
          <a:prstGeom prst="line">
            <a:avLst/>
          </a:prstGeom>
          <a:ln w="28575">
            <a:solidFill>
              <a:srgbClr val="928AB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rapezoid 3">
            <a:extLst>
              <a:ext uri="{FF2B5EF4-FFF2-40B4-BE49-F238E27FC236}">
                <a16:creationId xmlns:a16="http://schemas.microsoft.com/office/drawing/2014/main" id="{7FA306A9-E836-4163-8918-B373B342B7B3}"/>
              </a:ext>
            </a:extLst>
          </p:cNvPr>
          <p:cNvSpPr/>
          <p:nvPr userDrawn="1"/>
        </p:nvSpPr>
        <p:spPr>
          <a:xfrm>
            <a:off x="8365254" y="4657725"/>
            <a:ext cx="228139" cy="86175"/>
          </a:xfrm>
          <a:prstGeom prst="trapezoid">
            <a:avLst>
              <a:gd name="adj" fmla="val 13947"/>
            </a:avLst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175446FE-57B4-E664-AD4E-313BD38F9240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rcRect/>
          <a:stretch/>
        </p:blipFill>
        <p:spPr>
          <a:xfrm>
            <a:off x="8051006" y="4151046"/>
            <a:ext cx="852470" cy="901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1740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0" r:id="rId2"/>
    <p:sldLayoutId id="2147483652" r:id="rId3"/>
    <p:sldLayoutId id="2147483654" r:id="rId4"/>
    <p:sldLayoutId id="2147483655" r:id="rId5"/>
    <p:sldLayoutId id="2147483658" r:id="rId6"/>
    <p:sldLayoutId id="2147483659" r:id="rId7"/>
    <p:sldLayoutId id="2147483660" r:id="rId8"/>
    <p:sldLayoutId id="2147483661" r:id="rId9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rgbClr val="3B475E"/>
          </a:solidFill>
          <a:latin typeface="Sarabun" panose="00000500000000000000" pitchFamily="2" charset="-34"/>
          <a:ea typeface="+mj-ea"/>
          <a:cs typeface="Calibri" panose="020F0502020204030204" pitchFamily="34" charset="0"/>
        </a:defRPr>
      </a:lvl1pPr>
    </p:titleStyle>
    <p:bodyStyle>
      <a:lvl1pPr marL="458788" indent="-458788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rgbClr val="FFA336"/>
        </a:buClr>
        <a:buSzPct val="75000"/>
        <a:buFont typeface="Wingdings 2" panose="05020102010507070707" pitchFamily="18" charset="2"/>
        <a:buChar char=""/>
        <a:defRPr sz="2400" kern="1200">
          <a:solidFill>
            <a:srgbClr val="3B475E"/>
          </a:solidFill>
          <a:latin typeface="Sarabun" panose="00000500000000000000" pitchFamily="2" charset="-34"/>
          <a:ea typeface="+mn-ea"/>
          <a:cs typeface="+mn-cs"/>
        </a:defRPr>
      </a:lvl1pPr>
      <a:lvl2pPr marL="858838" indent="-401638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rgbClr val="FFA336"/>
        </a:buClr>
        <a:buSzPct val="75000"/>
        <a:buFont typeface="Wingdings 2" panose="05020102010507070707" pitchFamily="18" charset="2"/>
        <a:buChar char=""/>
        <a:defRPr lang="en-US" sz="2000" kern="1200" dirty="0" smtClean="0">
          <a:solidFill>
            <a:srgbClr val="3B475E"/>
          </a:solidFill>
          <a:latin typeface="Sarabun" panose="00000500000000000000" pitchFamily="2" charset="-34"/>
          <a:ea typeface="+mn-ea"/>
          <a:cs typeface="+mn-cs"/>
        </a:defRPr>
      </a:lvl2pPr>
      <a:lvl3pPr marL="1257300" indent="-3429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rgbClr val="FFA336"/>
        </a:buClr>
        <a:buSzPct val="75000"/>
        <a:buFont typeface="Wingdings 2" panose="05020102010507070707" pitchFamily="18" charset="2"/>
        <a:buChar char=""/>
        <a:defRPr sz="1800" kern="1200">
          <a:solidFill>
            <a:srgbClr val="3B475E"/>
          </a:solidFill>
          <a:latin typeface="Sarabun" panose="00000500000000000000" pitchFamily="2" charset="-34"/>
          <a:ea typeface="+mn-ea"/>
          <a:cs typeface="+mn-cs"/>
        </a:defRPr>
      </a:lvl3pPr>
      <a:lvl4pPr marL="1655763" indent="-284163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rgbClr val="FFA336"/>
        </a:buClr>
        <a:buSzPct val="75000"/>
        <a:buFont typeface="Wingdings 2" panose="05020102010507070707" pitchFamily="18" charset="2"/>
        <a:buChar char=""/>
        <a:defRPr sz="1400" kern="1200">
          <a:solidFill>
            <a:srgbClr val="3B475E"/>
          </a:solidFill>
          <a:latin typeface="Sarabun" panose="00000500000000000000" pitchFamily="2" charset="-34"/>
          <a:ea typeface="+mn-ea"/>
          <a:cs typeface="+mn-cs"/>
        </a:defRPr>
      </a:lvl4pPr>
      <a:lvl5pPr marL="1828800" indent="0" algn="l" defTabSz="914400" rtl="0" eaLnBrk="1" latinLnBrk="0" hangingPunct="1">
        <a:spcBef>
          <a:spcPct val="20000"/>
        </a:spcBef>
        <a:buClr>
          <a:srgbClr val="FF9421"/>
        </a:buClr>
        <a:buFont typeface="Calibri" panose="020F050202020403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03ABD4-C518-4141-BEFE-F3FDCBE13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Leading Axis </a:t>
            </a:r>
            <a:br>
              <a:rPr lang="en-GB" b="1" dirty="0"/>
            </a:br>
            <a:r>
              <a:rPr lang="en-GB" b="1" dirty="0"/>
              <a:t>Theory and Practice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1D985C-C2CE-4956-A0F3-397B5A0D263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45061" y="3741620"/>
            <a:ext cx="8255186" cy="1024109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GB" dirty="0"/>
              <a:t>Rich Park</a:t>
            </a:r>
          </a:p>
          <a:p>
            <a:pPr>
              <a:spcAft>
                <a:spcPts val="600"/>
              </a:spcAft>
              <a:tabLst>
                <a:tab pos="8075613" algn="r"/>
              </a:tabLst>
            </a:pPr>
            <a:r>
              <a:rPr lang="en-GB" dirty="0"/>
              <a:t>Adám Brudzewsky	asst. Josh David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B740D1-6116-46CC-8E22-DF7E1B66A40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62870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93DFAC2-4597-C13E-D4D7-2F245F5B973A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723925" y="1264925"/>
            <a:ext cx="2282915" cy="32420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b="1" dirty="0"/>
              <a:t>Array of rank 3</a:t>
            </a:r>
          </a:p>
          <a:p>
            <a:pPr marL="0" indent="0">
              <a:buNone/>
            </a:pPr>
            <a:r>
              <a:rPr lang="en-GB" sz="2400" dirty="0"/>
              <a:t>2-Cell: layer*</a:t>
            </a:r>
          </a:p>
          <a:p>
            <a:pPr marL="0" indent="0">
              <a:buNone/>
            </a:pPr>
            <a:r>
              <a:rPr lang="en-GB" sz="2400" dirty="0"/>
              <a:t>1-Cell: row</a:t>
            </a:r>
          </a:p>
          <a:p>
            <a:pPr marL="0" indent="0">
              <a:buNone/>
            </a:pPr>
            <a:r>
              <a:rPr lang="en-GB" sz="2400" dirty="0"/>
              <a:t>0-Cell: element</a:t>
            </a:r>
          </a:p>
          <a:p>
            <a:pPr marL="0" indent="0">
              <a:buNone/>
            </a:pPr>
            <a:br>
              <a:rPr lang="en-GB" sz="2400" dirty="0"/>
            </a:br>
            <a:r>
              <a:rPr lang="en-GB" sz="2400" dirty="0"/>
              <a:t>* Major cell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53E5AE-C9EF-65A7-FBE9-823BFAA9EF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264924"/>
            <a:ext cx="6092513" cy="3242040"/>
          </a:xfrm>
        </p:spPr>
        <p:txBody>
          <a:bodyPr anchor="b"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A ← 2 3 </a:t>
            </a:r>
            <a:r>
              <a:rPr lang="en-GB" dirty="0">
                <a:solidFill>
                  <a:schemeClr val="bg1"/>
                </a:solidFill>
                <a:highlight>
                  <a:srgbClr val="ED7F00"/>
                </a:highlight>
                <a:latin typeface="APL385 Unicode" panose="020B0709000202000203" pitchFamily="49" charset="0"/>
              </a:rPr>
              <a:t>4</a:t>
            </a:r>
            <a:r>
              <a:rPr lang="en-GB" dirty="0">
                <a:latin typeface="APL385 Unicode" panose="020B0709000202000203" pitchFamily="49" charset="0"/>
              </a:rPr>
              <a:t>⍴⎕A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6F4810EA-9B9B-F00E-6818-DC44532A865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B50A68E-C557-5A96-9727-69C1D8CF3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Theory</a:t>
            </a:r>
          </a:p>
        </p:txBody>
      </p:sp>
      <p:sp>
        <p:nvSpPr>
          <p:cNvPr id="53" name="U">
            <a:extLst>
              <a:ext uri="{FF2B5EF4-FFF2-40B4-BE49-F238E27FC236}">
                <a16:creationId xmlns:a16="http://schemas.microsoft.com/office/drawing/2014/main" id="{45853F9F-5CB9-47EA-9ACC-7896D99A380B}"/>
              </a:ext>
            </a:extLst>
          </p:cNvPr>
          <p:cNvSpPr/>
          <p:nvPr/>
        </p:nvSpPr>
        <p:spPr>
          <a:xfrm>
            <a:off x="3172715" y="3122600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U</a:t>
            </a:r>
          </a:p>
        </p:txBody>
      </p:sp>
      <p:sp>
        <p:nvSpPr>
          <p:cNvPr id="54" name="V">
            <a:extLst>
              <a:ext uri="{FF2B5EF4-FFF2-40B4-BE49-F238E27FC236}">
                <a16:creationId xmlns:a16="http://schemas.microsoft.com/office/drawing/2014/main" id="{E52DA9A4-BB6F-466D-B65B-1E9517234633}"/>
              </a:ext>
            </a:extLst>
          </p:cNvPr>
          <p:cNvSpPr/>
          <p:nvPr/>
        </p:nvSpPr>
        <p:spPr>
          <a:xfrm>
            <a:off x="3732277" y="3122600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55" name="W">
            <a:extLst>
              <a:ext uri="{FF2B5EF4-FFF2-40B4-BE49-F238E27FC236}">
                <a16:creationId xmlns:a16="http://schemas.microsoft.com/office/drawing/2014/main" id="{03E3F399-F0D7-4719-B883-DBEDE915FA17}"/>
              </a:ext>
            </a:extLst>
          </p:cNvPr>
          <p:cNvSpPr/>
          <p:nvPr/>
        </p:nvSpPr>
        <p:spPr>
          <a:xfrm>
            <a:off x="4291839" y="3122600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62" name="X">
            <a:extLst>
              <a:ext uri="{FF2B5EF4-FFF2-40B4-BE49-F238E27FC236}">
                <a16:creationId xmlns:a16="http://schemas.microsoft.com/office/drawing/2014/main" id="{78C72575-4B70-4EE3-A6FB-1F2FB0DE02A3}"/>
              </a:ext>
            </a:extLst>
          </p:cNvPr>
          <p:cNvSpPr/>
          <p:nvPr/>
        </p:nvSpPr>
        <p:spPr>
          <a:xfrm>
            <a:off x="4851400" y="3122600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56" name="Q">
            <a:extLst>
              <a:ext uri="{FF2B5EF4-FFF2-40B4-BE49-F238E27FC236}">
                <a16:creationId xmlns:a16="http://schemas.microsoft.com/office/drawing/2014/main" id="{B9215E9D-FD8A-4B8C-A6BB-E6813C789880}"/>
              </a:ext>
            </a:extLst>
          </p:cNvPr>
          <p:cNvSpPr/>
          <p:nvPr/>
        </p:nvSpPr>
        <p:spPr>
          <a:xfrm>
            <a:off x="3173270" y="2286555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Q</a:t>
            </a:r>
          </a:p>
        </p:txBody>
      </p:sp>
      <p:sp>
        <p:nvSpPr>
          <p:cNvPr id="57" name="R">
            <a:extLst>
              <a:ext uri="{FF2B5EF4-FFF2-40B4-BE49-F238E27FC236}">
                <a16:creationId xmlns:a16="http://schemas.microsoft.com/office/drawing/2014/main" id="{D2E7E673-82F9-4269-9F0E-C9377CDF8DAC}"/>
              </a:ext>
            </a:extLst>
          </p:cNvPr>
          <p:cNvSpPr/>
          <p:nvPr/>
        </p:nvSpPr>
        <p:spPr>
          <a:xfrm>
            <a:off x="3732832" y="2286555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58" name="S">
            <a:extLst>
              <a:ext uri="{FF2B5EF4-FFF2-40B4-BE49-F238E27FC236}">
                <a16:creationId xmlns:a16="http://schemas.microsoft.com/office/drawing/2014/main" id="{BF9D9BF6-8450-4C10-B953-7C906F94E2E1}"/>
              </a:ext>
            </a:extLst>
          </p:cNvPr>
          <p:cNvSpPr/>
          <p:nvPr/>
        </p:nvSpPr>
        <p:spPr>
          <a:xfrm>
            <a:off x="4292394" y="2286555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S</a:t>
            </a:r>
          </a:p>
        </p:txBody>
      </p:sp>
      <p:sp>
        <p:nvSpPr>
          <p:cNvPr id="63" name="T">
            <a:extLst>
              <a:ext uri="{FF2B5EF4-FFF2-40B4-BE49-F238E27FC236}">
                <a16:creationId xmlns:a16="http://schemas.microsoft.com/office/drawing/2014/main" id="{AF8BF993-3686-4F82-93D2-F54B0BF593F4}"/>
              </a:ext>
            </a:extLst>
          </p:cNvPr>
          <p:cNvSpPr/>
          <p:nvPr/>
        </p:nvSpPr>
        <p:spPr>
          <a:xfrm>
            <a:off x="4851955" y="2286555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59" name="M">
            <a:extLst>
              <a:ext uri="{FF2B5EF4-FFF2-40B4-BE49-F238E27FC236}">
                <a16:creationId xmlns:a16="http://schemas.microsoft.com/office/drawing/2014/main" id="{38DD12DA-6866-42DA-B0D8-371A962953B2}"/>
              </a:ext>
            </a:extLst>
          </p:cNvPr>
          <p:cNvSpPr/>
          <p:nvPr/>
        </p:nvSpPr>
        <p:spPr>
          <a:xfrm>
            <a:off x="3173270" y="1453963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60" name="N">
            <a:extLst>
              <a:ext uri="{FF2B5EF4-FFF2-40B4-BE49-F238E27FC236}">
                <a16:creationId xmlns:a16="http://schemas.microsoft.com/office/drawing/2014/main" id="{83313B8C-F937-4E39-BC96-A61365D54B78}"/>
              </a:ext>
            </a:extLst>
          </p:cNvPr>
          <p:cNvSpPr/>
          <p:nvPr/>
        </p:nvSpPr>
        <p:spPr>
          <a:xfrm>
            <a:off x="3732832" y="1453963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N</a:t>
            </a:r>
          </a:p>
        </p:txBody>
      </p:sp>
      <p:sp>
        <p:nvSpPr>
          <p:cNvPr id="61" name="O">
            <a:extLst>
              <a:ext uri="{FF2B5EF4-FFF2-40B4-BE49-F238E27FC236}">
                <a16:creationId xmlns:a16="http://schemas.microsoft.com/office/drawing/2014/main" id="{3BF5A01C-7979-4409-86E2-BA4A43A7FA6F}"/>
              </a:ext>
            </a:extLst>
          </p:cNvPr>
          <p:cNvSpPr/>
          <p:nvPr/>
        </p:nvSpPr>
        <p:spPr>
          <a:xfrm>
            <a:off x="4292394" y="1453963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O</a:t>
            </a:r>
          </a:p>
        </p:txBody>
      </p:sp>
      <p:sp>
        <p:nvSpPr>
          <p:cNvPr id="64" name="P">
            <a:extLst>
              <a:ext uri="{FF2B5EF4-FFF2-40B4-BE49-F238E27FC236}">
                <a16:creationId xmlns:a16="http://schemas.microsoft.com/office/drawing/2014/main" id="{204DED1C-CAB4-48EA-A1E5-49CAAB02D697}"/>
              </a:ext>
            </a:extLst>
          </p:cNvPr>
          <p:cNvSpPr/>
          <p:nvPr/>
        </p:nvSpPr>
        <p:spPr>
          <a:xfrm>
            <a:off x="4851955" y="1453963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29" name="I">
            <a:extLst>
              <a:ext uri="{FF2B5EF4-FFF2-40B4-BE49-F238E27FC236}">
                <a16:creationId xmlns:a16="http://schemas.microsoft.com/office/drawing/2014/main" id="{270F234F-7691-4CFD-8375-8E0DAB38C9C2}"/>
              </a:ext>
            </a:extLst>
          </p:cNvPr>
          <p:cNvSpPr/>
          <p:nvPr/>
        </p:nvSpPr>
        <p:spPr>
          <a:xfrm>
            <a:off x="472971" y="3313100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I</a:t>
            </a:r>
          </a:p>
        </p:txBody>
      </p:sp>
      <p:sp>
        <p:nvSpPr>
          <p:cNvPr id="30" name="J">
            <a:extLst>
              <a:ext uri="{FF2B5EF4-FFF2-40B4-BE49-F238E27FC236}">
                <a16:creationId xmlns:a16="http://schemas.microsoft.com/office/drawing/2014/main" id="{607C6F69-8AE4-4A03-A6E2-DCE0D87C6E0E}"/>
              </a:ext>
            </a:extLst>
          </p:cNvPr>
          <p:cNvSpPr/>
          <p:nvPr/>
        </p:nvSpPr>
        <p:spPr>
          <a:xfrm>
            <a:off x="1028299" y="3313100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J</a:t>
            </a:r>
          </a:p>
        </p:txBody>
      </p:sp>
      <p:sp>
        <p:nvSpPr>
          <p:cNvPr id="31" name="K">
            <a:extLst>
              <a:ext uri="{FF2B5EF4-FFF2-40B4-BE49-F238E27FC236}">
                <a16:creationId xmlns:a16="http://schemas.microsoft.com/office/drawing/2014/main" id="{76EF6AD5-8F86-40BD-8475-72BA907073CC}"/>
              </a:ext>
            </a:extLst>
          </p:cNvPr>
          <p:cNvSpPr/>
          <p:nvPr/>
        </p:nvSpPr>
        <p:spPr>
          <a:xfrm>
            <a:off x="1583627" y="3313100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K</a:t>
            </a:r>
          </a:p>
        </p:txBody>
      </p:sp>
      <p:sp>
        <p:nvSpPr>
          <p:cNvPr id="47" name="L">
            <a:extLst>
              <a:ext uri="{FF2B5EF4-FFF2-40B4-BE49-F238E27FC236}">
                <a16:creationId xmlns:a16="http://schemas.microsoft.com/office/drawing/2014/main" id="{037648B0-CBF3-49FA-A801-DE886F0EFC4F}"/>
              </a:ext>
            </a:extLst>
          </p:cNvPr>
          <p:cNvSpPr/>
          <p:nvPr/>
        </p:nvSpPr>
        <p:spPr>
          <a:xfrm>
            <a:off x="2138956" y="3313100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L</a:t>
            </a:r>
          </a:p>
        </p:txBody>
      </p:sp>
      <p:sp>
        <p:nvSpPr>
          <p:cNvPr id="41" name="E">
            <a:extLst>
              <a:ext uri="{FF2B5EF4-FFF2-40B4-BE49-F238E27FC236}">
                <a16:creationId xmlns:a16="http://schemas.microsoft.com/office/drawing/2014/main" id="{404DEFF9-DB17-4907-BC76-064872388F54}"/>
              </a:ext>
            </a:extLst>
          </p:cNvPr>
          <p:cNvSpPr/>
          <p:nvPr/>
        </p:nvSpPr>
        <p:spPr>
          <a:xfrm>
            <a:off x="472970" y="2477055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E</a:t>
            </a:r>
          </a:p>
        </p:txBody>
      </p:sp>
      <p:sp>
        <p:nvSpPr>
          <p:cNvPr id="42" name="F">
            <a:extLst>
              <a:ext uri="{FF2B5EF4-FFF2-40B4-BE49-F238E27FC236}">
                <a16:creationId xmlns:a16="http://schemas.microsoft.com/office/drawing/2014/main" id="{2845AC9E-3CCA-4228-9288-D328622548C3}"/>
              </a:ext>
            </a:extLst>
          </p:cNvPr>
          <p:cNvSpPr/>
          <p:nvPr/>
        </p:nvSpPr>
        <p:spPr>
          <a:xfrm>
            <a:off x="1028298" y="2477055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43" name="G">
            <a:extLst>
              <a:ext uri="{FF2B5EF4-FFF2-40B4-BE49-F238E27FC236}">
                <a16:creationId xmlns:a16="http://schemas.microsoft.com/office/drawing/2014/main" id="{1B65C523-F9C1-4BEF-A97B-69FC468FACFF}"/>
              </a:ext>
            </a:extLst>
          </p:cNvPr>
          <p:cNvSpPr/>
          <p:nvPr/>
        </p:nvSpPr>
        <p:spPr>
          <a:xfrm>
            <a:off x="1583626" y="2477055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G</a:t>
            </a:r>
          </a:p>
        </p:txBody>
      </p:sp>
      <p:sp>
        <p:nvSpPr>
          <p:cNvPr id="48" name="H">
            <a:extLst>
              <a:ext uri="{FF2B5EF4-FFF2-40B4-BE49-F238E27FC236}">
                <a16:creationId xmlns:a16="http://schemas.microsoft.com/office/drawing/2014/main" id="{D9E3F331-2725-4FFE-97FB-D8EE971701A9}"/>
              </a:ext>
            </a:extLst>
          </p:cNvPr>
          <p:cNvSpPr/>
          <p:nvPr/>
        </p:nvSpPr>
        <p:spPr>
          <a:xfrm>
            <a:off x="2138955" y="2477055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H</a:t>
            </a:r>
          </a:p>
        </p:txBody>
      </p:sp>
      <p:sp>
        <p:nvSpPr>
          <p:cNvPr id="44" name="A">
            <a:extLst>
              <a:ext uri="{FF2B5EF4-FFF2-40B4-BE49-F238E27FC236}">
                <a16:creationId xmlns:a16="http://schemas.microsoft.com/office/drawing/2014/main" id="{98B482C0-594C-4358-9865-9D125E0A4398}"/>
              </a:ext>
            </a:extLst>
          </p:cNvPr>
          <p:cNvSpPr/>
          <p:nvPr/>
        </p:nvSpPr>
        <p:spPr>
          <a:xfrm>
            <a:off x="472970" y="1644463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45" name="B">
            <a:extLst>
              <a:ext uri="{FF2B5EF4-FFF2-40B4-BE49-F238E27FC236}">
                <a16:creationId xmlns:a16="http://schemas.microsoft.com/office/drawing/2014/main" id="{47BEFB1B-A064-4B46-900A-A086351EB483}"/>
              </a:ext>
            </a:extLst>
          </p:cNvPr>
          <p:cNvSpPr/>
          <p:nvPr/>
        </p:nvSpPr>
        <p:spPr>
          <a:xfrm>
            <a:off x="1028298" y="1644463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46" name="C">
            <a:extLst>
              <a:ext uri="{FF2B5EF4-FFF2-40B4-BE49-F238E27FC236}">
                <a16:creationId xmlns:a16="http://schemas.microsoft.com/office/drawing/2014/main" id="{386BA2D7-3BEA-4F59-AC9D-0C299E5EB142}"/>
              </a:ext>
            </a:extLst>
          </p:cNvPr>
          <p:cNvSpPr/>
          <p:nvPr/>
        </p:nvSpPr>
        <p:spPr>
          <a:xfrm>
            <a:off x="1583626" y="1644463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49" name="D">
            <a:extLst>
              <a:ext uri="{FF2B5EF4-FFF2-40B4-BE49-F238E27FC236}">
                <a16:creationId xmlns:a16="http://schemas.microsoft.com/office/drawing/2014/main" id="{3BBFF944-8D76-41F8-9E47-2F67D1462934}"/>
              </a:ext>
            </a:extLst>
          </p:cNvPr>
          <p:cNvSpPr/>
          <p:nvPr/>
        </p:nvSpPr>
        <p:spPr>
          <a:xfrm>
            <a:off x="2138955" y="1644463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D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DDA1C147-494F-E261-FC4B-CB7B1BE4ED03}"/>
              </a:ext>
            </a:extLst>
          </p:cNvPr>
          <p:cNvCxnSpPr>
            <a:cxnSpLocks/>
          </p:cNvCxnSpPr>
          <p:nvPr/>
        </p:nvCxnSpPr>
        <p:spPr>
          <a:xfrm flipV="1">
            <a:off x="574324" y="941106"/>
            <a:ext cx="0" cy="1440000"/>
          </a:xfrm>
          <a:prstGeom prst="straightConnector1">
            <a:avLst/>
          </a:prstGeom>
          <a:ln w="57150">
            <a:tailEnd type="triangle"/>
          </a:ln>
          <a:scene3d>
            <a:camera prst="isometricOffAxis2Top">
              <a:rot lat="18034430" lon="3144974" rev="18792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C4CB96E0-7B69-5C54-BD0A-95646627B578}"/>
              </a:ext>
            </a:extLst>
          </p:cNvPr>
          <p:cNvCxnSpPr>
            <a:cxnSpLocks/>
          </p:cNvCxnSpPr>
          <p:nvPr/>
        </p:nvCxnSpPr>
        <p:spPr>
          <a:xfrm>
            <a:off x="457648" y="4057506"/>
            <a:ext cx="2544632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873AD78A-8A32-C63B-BF7B-FEF312B25133}"/>
              </a:ext>
            </a:extLst>
          </p:cNvPr>
          <p:cNvSpPr txBox="1"/>
          <p:nvPr/>
        </p:nvSpPr>
        <p:spPr>
          <a:xfrm>
            <a:off x="740755" y="623218"/>
            <a:ext cx="2682361" cy="1077218"/>
          </a:xfrm>
          <a:prstGeom prst="rect">
            <a:avLst/>
          </a:prstGeom>
          <a:noFill/>
          <a:scene3d>
            <a:camera prst="isometricOffAxis2Top">
              <a:rot lat="18036001" lon="3144000" rev="1872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accent1"/>
                </a:solidFill>
              </a:rPr>
              <a:t>Leading</a:t>
            </a:r>
            <a:br>
              <a:rPr lang="en-GB" sz="3200" dirty="0">
                <a:solidFill>
                  <a:schemeClr val="accent1"/>
                </a:solidFill>
              </a:rPr>
            </a:br>
            <a:r>
              <a:rPr lang="en-GB" sz="3200" dirty="0">
                <a:solidFill>
                  <a:schemeClr val="accent1"/>
                </a:solidFill>
              </a:rPr>
              <a:t>axis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FFA493A-2650-8F91-3428-9995DA008F39}"/>
              </a:ext>
            </a:extLst>
          </p:cNvPr>
          <p:cNvSpPr txBox="1"/>
          <p:nvPr/>
        </p:nvSpPr>
        <p:spPr>
          <a:xfrm>
            <a:off x="2925258" y="3736952"/>
            <a:ext cx="26823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1"/>
                </a:solidFill>
              </a:rPr>
              <a:t>Trailing axis</a:t>
            </a:r>
          </a:p>
        </p:txBody>
      </p:sp>
    </p:spTree>
    <p:extLst>
      <p:ext uri="{BB962C8B-B14F-4D97-AF65-F5344CB8AC3E}">
        <p14:creationId xmlns:p14="http://schemas.microsoft.com/office/powerpoint/2010/main" val="330213777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5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58F2C8-4970-8398-4DA3-4F515BE710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/>
              <a:t>Array of rank </a:t>
            </a:r>
            <a:r>
              <a:rPr lang="en-GB" b="1" i="1" dirty="0"/>
              <a:t>N</a:t>
            </a:r>
          </a:p>
          <a:p>
            <a:pPr marL="0" indent="0">
              <a:buNone/>
            </a:pPr>
            <a:r>
              <a:rPr lang="en-GB" b="1" i="1" dirty="0"/>
              <a:t>K</a:t>
            </a:r>
            <a:r>
              <a:rPr lang="en-GB" b="1" dirty="0"/>
              <a:t>-Cell</a:t>
            </a:r>
          </a:p>
          <a:p>
            <a:pPr marL="0" indent="0">
              <a:buNone/>
            </a:pPr>
            <a:r>
              <a:rPr lang="en-GB" b="1" dirty="0"/>
              <a:t>Major Cell</a:t>
            </a:r>
          </a:p>
          <a:p>
            <a:pPr marL="0" indent="0">
              <a:buNone/>
            </a:pPr>
            <a:r>
              <a:rPr lang="en-GB" b="1" dirty="0"/>
              <a:t>Leading axis</a:t>
            </a:r>
          </a:p>
          <a:p>
            <a:pPr marL="0" indent="0">
              <a:buNone/>
            </a:pPr>
            <a:r>
              <a:rPr lang="en-GB" b="1" dirty="0"/>
              <a:t>Trailing axis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2DD381-1F6A-30C2-AF45-A4F9BBB5D5EB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162300" y="1264925"/>
            <a:ext cx="5689601" cy="32420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collection of arrays of rank </a:t>
            </a:r>
            <a:r>
              <a:rPr lang="en-GB" i="1" dirty="0"/>
              <a:t>N</a:t>
            </a:r>
            <a:r>
              <a:rPr lang="en-GB" dirty="0"/>
              <a:t>−1</a:t>
            </a:r>
          </a:p>
          <a:p>
            <a:pPr marL="0" indent="0">
              <a:buNone/>
            </a:pPr>
            <a:r>
              <a:rPr lang="en-GB" dirty="0"/>
              <a:t>sub-array of rank </a:t>
            </a:r>
            <a:r>
              <a:rPr lang="en-GB" i="1" dirty="0"/>
              <a:t>K</a:t>
            </a:r>
          </a:p>
          <a:p>
            <a:pPr marL="0" indent="0">
              <a:buNone/>
            </a:pPr>
            <a:r>
              <a:rPr lang="en-GB" i="1" dirty="0"/>
              <a:t>N</a:t>
            </a:r>
            <a:r>
              <a:rPr lang="en-GB" dirty="0"/>
              <a:t>−1-Cell</a:t>
            </a:r>
          </a:p>
          <a:p>
            <a:pPr marL="0" indent="0">
              <a:buNone/>
            </a:pPr>
            <a:r>
              <a:rPr lang="en-GB" dirty="0"/>
              <a:t>first dimension; “list” of major cells</a:t>
            </a:r>
          </a:p>
          <a:p>
            <a:pPr marL="0" indent="0">
              <a:buNone/>
            </a:pPr>
            <a:r>
              <a:rPr lang="en-GB" dirty="0"/>
              <a:t>last dimension; “list” of scalar elements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9BCBCE9-09E0-4CFD-8812-9CCF4819ABC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79B4E13-3F59-C76C-449A-C0680206E6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Theory</a:t>
            </a:r>
          </a:p>
        </p:txBody>
      </p:sp>
    </p:spTree>
    <p:extLst>
      <p:ext uri="{BB962C8B-B14F-4D97-AF65-F5344CB8AC3E}">
        <p14:creationId xmlns:p14="http://schemas.microsoft.com/office/powerpoint/2010/main" val="32808031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9A3FC5F-DBB5-69F1-D302-D648CF29F5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b="1" dirty="0"/>
              <a:t>Functions</a:t>
            </a:r>
          </a:p>
          <a:p>
            <a:pPr marL="0" indent="0" algn="ctr">
              <a:buNone/>
            </a:pPr>
            <a:r>
              <a:rPr lang="en-GB" dirty="0">
                <a:latin typeface="APL385 Unicode" panose="020B0709000202000203" pitchFamily="49" charset="0"/>
              </a:rPr>
              <a:t>X⌿Y  X⍀Y</a:t>
            </a:r>
          </a:p>
          <a:p>
            <a:pPr marL="0" indent="0" algn="ctr">
              <a:buNone/>
            </a:pPr>
            <a:r>
              <a:rPr lang="en-GB" dirty="0">
                <a:latin typeface="APL385 Unicode" panose="020B0709000202000203" pitchFamily="49" charset="0"/>
              </a:rPr>
              <a:t>X↑Y  X↓Y  X⍪Y</a:t>
            </a:r>
          </a:p>
          <a:p>
            <a:pPr marL="0" indent="0" algn="ctr">
              <a:buNone/>
            </a:pPr>
            <a:r>
              <a:rPr lang="en-GB" dirty="0">
                <a:latin typeface="APL385 Unicode" panose="020B0709000202000203" pitchFamily="49" charset="0"/>
              </a:rPr>
              <a:t>⊖Y  X⊖Y</a:t>
            </a:r>
          </a:p>
          <a:p>
            <a:pPr marL="0" indent="0" algn="ctr">
              <a:buNone/>
            </a:pPr>
            <a:r>
              <a:rPr lang="en-GB" dirty="0">
                <a:latin typeface="APL385 Unicode" panose="020B0709000202000203" pitchFamily="49" charset="0"/>
              </a:rPr>
              <a:t>≢Y  X⌷Y  ⍋Y  ⍒Y</a:t>
            </a:r>
          </a:p>
          <a:p>
            <a:pPr marL="0" indent="0" algn="ctr">
              <a:buNone/>
            </a:pPr>
            <a:r>
              <a:rPr lang="en-GB" dirty="0">
                <a:latin typeface="APL385 Unicode" panose="020B0709000202000203" pitchFamily="49" charset="0"/>
              </a:rPr>
              <a:t>≠Y  ∪Y  X⍳Y  X⍸Y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A2F388-74C7-FFF0-98DB-93300E9638D2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b="1" dirty="0"/>
              <a:t>Operators</a:t>
            </a:r>
          </a:p>
          <a:p>
            <a:pPr marL="0" indent="0" algn="ctr">
              <a:buNone/>
            </a:pPr>
            <a:r>
              <a:rPr lang="en-GB" dirty="0">
                <a:latin typeface="APL385 Unicode" panose="020B0709000202000203" pitchFamily="49" charset="0"/>
              </a:rPr>
              <a:t>⌿  ⍀</a:t>
            </a:r>
          </a:p>
          <a:p>
            <a:pPr marL="0" indent="0" algn="ctr">
              <a:buNone/>
            </a:pPr>
            <a:r>
              <a:rPr lang="en-GB" dirty="0">
                <a:latin typeface="APL385 Unicode" panose="020B0709000202000203" pitchFamily="49" charset="0"/>
              </a:rPr>
              <a:t>@</a:t>
            </a:r>
          </a:p>
          <a:p>
            <a:pPr marL="0" indent="0" algn="ctr">
              <a:buNone/>
            </a:pPr>
            <a:r>
              <a:rPr lang="en-GB" dirty="0">
                <a:latin typeface="APL385 Unicode" panose="020B0709000202000203" pitchFamily="49" charset="0"/>
              </a:rPr>
              <a:t>⌸</a:t>
            </a:r>
          </a:p>
          <a:p>
            <a:pPr marL="0" indent="0" algn="ctr">
              <a:buNone/>
            </a:pPr>
            <a:r>
              <a:rPr lang="en-GB" dirty="0">
                <a:latin typeface="APL385 Unicode" panose="020B0709000202000203" pitchFamily="49" charset="0"/>
              </a:rPr>
              <a:t>⌺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9DFF68-81F4-02D7-BC92-311D697E05A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8CCF868-829A-6BD2-1F8A-7E6A6513D8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325047" cy="685535"/>
          </a:xfrm>
        </p:spPr>
        <p:txBody>
          <a:bodyPr/>
          <a:lstStyle/>
          <a:p>
            <a:r>
              <a:rPr lang="en-GB" dirty="0"/>
              <a:t>Discussion: Leading-Axis Primitives</a:t>
            </a:r>
          </a:p>
        </p:txBody>
      </p:sp>
    </p:spTree>
    <p:extLst>
      <p:ext uri="{BB962C8B-B14F-4D97-AF65-F5344CB8AC3E}">
        <p14:creationId xmlns:p14="http://schemas.microsoft.com/office/powerpoint/2010/main" val="734283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6272F3F4-D5D3-5DC7-F858-CC754409FC4A}"/>
              </a:ext>
            </a:extLst>
          </p:cNvPr>
          <p:cNvPicPr>
            <a:picLocks noGrp="1" noChangeAspect="1"/>
          </p:cNvPicPr>
          <p:nvPr>
            <p:ph idx="10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" r="13"/>
          <a:stretch/>
        </p:blipFill>
        <p:spPr>
          <a:xfrm>
            <a:off x="4838700" y="1421143"/>
            <a:ext cx="3257873" cy="3006077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FEC71B-E184-40A1-D405-E9A66A7D597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64D44F73-EF55-1A0F-CD24-EB91C1662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101" y="2228983"/>
            <a:ext cx="8559800" cy="685535"/>
          </a:xfrm>
        </p:spPr>
        <p:txBody>
          <a:bodyPr/>
          <a:lstStyle/>
          <a:p>
            <a:r>
              <a:rPr lang="en-GB" b="1" dirty="0"/>
              <a:t>The Rank Operator</a:t>
            </a:r>
            <a:br>
              <a:rPr lang="en-GB" b="1" dirty="0"/>
            </a:br>
            <a:r>
              <a:rPr lang="en-GB" b="1" dirty="0"/>
              <a:t>is just Blinkers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7614302-044F-2B6F-A71B-A792FEDAFF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0631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 descr="A horse head with a halter&#10;&#10;Description automatically generated">
            <a:extLst>
              <a:ext uri="{FF2B5EF4-FFF2-40B4-BE49-F238E27FC236}">
                <a16:creationId xmlns:a16="http://schemas.microsoft.com/office/drawing/2014/main" id="{6272F3F4-D5D3-5DC7-F858-CC754409FC4A}"/>
              </a:ext>
            </a:extLst>
          </p:cNvPr>
          <p:cNvPicPr>
            <a:picLocks noGrp="1" noChangeAspect="1"/>
          </p:cNvPicPr>
          <p:nvPr>
            <p:ph idx="10"/>
          </p:nvPr>
        </p:nvPicPr>
        <p:blipFill rotWithShape="1">
          <a:blip r:embed="rId2" cstate="print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74" t="18637" r="1478" b="23155"/>
          <a:stretch/>
        </p:blipFill>
        <p:spPr>
          <a:xfrm>
            <a:off x="4838700" y="1421143"/>
            <a:ext cx="3257873" cy="3006077"/>
          </a:xfr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BEBA01-20B7-F612-5612-C467C86DB1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FEC71B-E184-40A1-D405-E9A66A7D597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64D44F73-EF55-1A0F-CD24-EB91C1662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101" y="2228983"/>
            <a:ext cx="8559800" cy="685535"/>
          </a:xfrm>
        </p:spPr>
        <p:txBody>
          <a:bodyPr/>
          <a:lstStyle/>
          <a:p>
            <a:r>
              <a:rPr lang="en-GB" b="1" dirty="0"/>
              <a:t>The Rank Operator</a:t>
            </a:r>
            <a:br>
              <a:rPr lang="en-GB" b="1" dirty="0"/>
            </a:br>
            <a:r>
              <a:rPr lang="en-GB" b="1" dirty="0"/>
              <a:t>is just Blinkers™</a:t>
            </a:r>
          </a:p>
        </p:txBody>
      </p:sp>
    </p:spTree>
    <p:extLst>
      <p:ext uri="{BB962C8B-B14F-4D97-AF65-F5344CB8AC3E}">
        <p14:creationId xmlns:p14="http://schemas.microsoft.com/office/powerpoint/2010/main" val="41241965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5A3B8EC-B0BE-AC92-B181-24D847C09899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58F2C8-4970-8398-4DA3-4F515BE710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8528373" cy="3242040"/>
          </a:xfrm>
        </p:spPr>
        <p:txBody>
          <a:bodyPr>
            <a:normAutofit/>
          </a:bodyPr>
          <a:lstStyle/>
          <a:p>
            <a:r>
              <a:rPr lang="en-GB" b="1" dirty="0">
                <a:latin typeface="APL385 Unicode" panose="020B0709000202000203" pitchFamily="49" charset="0"/>
              </a:rPr>
              <a:t>f</a:t>
            </a:r>
            <a:r>
              <a:rPr lang="en-GB" dirty="0"/>
              <a:t> sees </a:t>
            </a:r>
            <a:r>
              <a:rPr lang="en-GB" b="1" dirty="0" err="1"/>
              <a:t>arg</a:t>
            </a:r>
            <a:r>
              <a:rPr lang="en-GB" dirty="0"/>
              <a:t> of </a:t>
            </a:r>
            <a:r>
              <a:rPr lang="en-GB" b="1" dirty="0"/>
              <a:t>max rank </a:t>
            </a:r>
            <a:r>
              <a:rPr lang="en-GB" b="1" dirty="0">
                <a:latin typeface="APL385 Unicode" panose="020B0709000202000203" pitchFamily="49" charset="0"/>
              </a:rPr>
              <a:t>M</a:t>
            </a:r>
            <a:endParaRPr lang="en-GB" b="1" dirty="0"/>
          </a:p>
          <a:p>
            <a:r>
              <a:rPr lang="en-GB" dirty="0"/>
              <a:t>If necessary, </a:t>
            </a:r>
            <a:r>
              <a:rPr lang="en-GB" dirty="0">
                <a:latin typeface="APL385 Unicode" panose="020B0709000202000203" pitchFamily="49" charset="0"/>
              </a:rPr>
              <a:t>f</a:t>
            </a:r>
            <a:r>
              <a:rPr lang="en-GB" dirty="0"/>
              <a:t> will be called multiple times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/>
              <a:t>Pro tip </a:t>
            </a:r>
            <a:r>
              <a:rPr lang="en-GB" dirty="0"/>
              <a:t>to avoid stranding of </a:t>
            </a:r>
            <a:r>
              <a:rPr lang="en-GB" dirty="0">
                <a:latin typeface="APL385 Unicode" panose="020B0709000202000203" pitchFamily="49" charset="0"/>
              </a:rPr>
              <a:t>M</a:t>
            </a:r>
            <a:r>
              <a:rPr lang="en-GB" dirty="0"/>
              <a:t> and </a:t>
            </a:r>
            <a:r>
              <a:rPr lang="en-GB" dirty="0">
                <a:latin typeface="APL385 Unicode" panose="020B0709000202000203" pitchFamily="49" charset="0"/>
              </a:rPr>
              <a:t>Y</a:t>
            </a:r>
            <a:r>
              <a:rPr lang="en-GB" dirty="0"/>
              <a:t>:	(</a:t>
            </a:r>
            <a:r>
              <a:rPr lang="en-GB" dirty="0" err="1">
                <a:latin typeface="APL385 Unicode" panose="020B0709000202000203" pitchFamily="49" charset="0"/>
              </a:rPr>
              <a:t>f⍤M</a:t>
            </a:r>
            <a:r>
              <a:rPr lang="en-GB" dirty="0">
                <a:latin typeface="APL385 Unicode" panose="020B0709000202000203" pitchFamily="49" charset="0"/>
              </a:rPr>
              <a:t>)Y</a:t>
            </a:r>
            <a:r>
              <a:rPr lang="en-GB" dirty="0"/>
              <a:t>	or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						f(⍤M)Y</a:t>
            </a:r>
            <a:r>
              <a:rPr lang="en-GB" dirty="0"/>
              <a:t>	or</a:t>
            </a:r>
            <a:endParaRPr lang="en-GB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						</a:t>
            </a:r>
            <a:r>
              <a:rPr lang="en-GB" dirty="0" err="1">
                <a:latin typeface="APL385 Unicode" panose="020B0709000202000203" pitchFamily="49" charset="0"/>
              </a:rPr>
              <a:t>f⍤M⊢Y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350A88-AE0D-6565-33E8-53B01292C5C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79B4E13-3F59-C76C-449A-C0680206E6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Rank Operator (</a:t>
            </a:r>
            <a:r>
              <a:rPr lang="en-GB" dirty="0" err="1">
                <a:latin typeface="APL385 Unicode" panose="020B0709000202000203" pitchFamily="49" charset="0"/>
              </a:rPr>
              <a:t>f⍤M</a:t>
            </a:r>
            <a:r>
              <a:rPr lang="en-GB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70566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FAADF38-D070-A115-3F11-61EFDD934B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4104000" cy="361091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b="1" dirty="0"/>
              <a:t>Sub-Arrays</a:t>
            </a:r>
          </a:p>
          <a:p>
            <a:pPr marL="0" indent="0" algn="ctr">
              <a:buNone/>
            </a:pPr>
            <a:r>
              <a:rPr lang="en-GB" dirty="0"/>
              <a:t>Elements/Scalars</a:t>
            </a:r>
          </a:p>
          <a:p>
            <a:pPr marL="0" indent="0" algn="ctr">
              <a:buNone/>
            </a:pPr>
            <a:r>
              <a:rPr lang="en-GB" dirty="0"/>
              <a:t>Rows/Vectors</a:t>
            </a:r>
          </a:p>
          <a:p>
            <a:pPr marL="0" indent="0" algn="ctr">
              <a:buNone/>
            </a:pPr>
            <a:r>
              <a:rPr lang="en-GB" dirty="0"/>
              <a:t>Layers/Matrices</a:t>
            </a:r>
          </a:p>
          <a:p>
            <a:pPr marL="0" indent="0" algn="ctr">
              <a:buNone/>
            </a:pPr>
            <a:r>
              <a:rPr lang="en-GB" dirty="0"/>
              <a:t>Blocks</a:t>
            </a:r>
          </a:p>
          <a:p>
            <a:pPr marL="0" indent="0" algn="ctr">
              <a:lnSpc>
                <a:spcPct val="50000"/>
              </a:lnSpc>
              <a:spcAft>
                <a:spcPts val="0"/>
              </a:spcAft>
              <a:buNone/>
            </a:pPr>
            <a:r>
              <a:rPr lang="en-GB" dirty="0"/>
              <a:t>.</a:t>
            </a:r>
            <a:br>
              <a:rPr lang="en-GB" dirty="0"/>
            </a:br>
            <a:r>
              <a:rPr lang="en-GB" dirty="0"/>
              <a:t>.</a:t>
            </a:r>
            <a:br>
              <a:rPr lang="en-GB" dirty="0"/>
            </a:br>
            <a:r>
              <a:rPr lang="en-GB" dirty="0"/>
              <a:t>.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548BEDE-3301-3D98-69AE-AD80B0AF0892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747260" y="1264924"/>
            <a:ext cx="4104641" cy="37642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b="1" dirty="0"/>
              <a:t>Rank</a:t>
            </a:r>
          </a:p>
          <a:p>
            <a:pPr marL="0" indent="0" algn="ctr">
              <a:buNone/>
            </a:pPr>
            <a:r>
              <a:rPr lang="en-GB" dirty="0"/>
              <a:t>0</a:t>
            </a:r>
          </a:p>
          <a:p>
            <a:pPr marL="0" indent="0" algn="ctr">
              <a:buNone/>
            </a:pPr>
            <a:r>
              <a:rPr lang="en-GB" dirty="0"/>
              <a:t>1</a:t>
            </a:r>
          </a:p>
          <a:p>
            <a:pPr marL="0" indent="0" algn="ctr">
              <a:buNone/>
            </a:pPr>
            <a:r>
              <a:rPr lang="en-GB" dirty="0"/>
              <a:t>2</a:t>
            </a:r>
          </a:p>
          <a:p>
            <a:pPr marL="0" indent="0" algn="ctr">
              <a:buNone/>
            </a:pPr>
            <a:r>
              <a:rPr lang="en-GB" dirty="0"/>
              <a:t>3</a:t>
            </a:r>
          </a:p>
          <a:p>
            <a:pPr marL="0" indent="0" algn="ctr">
              <a:lnSpc>
                <a:spcPct val="50000"/>
              </a:lnSpc>
              <a:spcAft>
                <a:spcPts val="0"/>
              </a:spcAft>
              <a:buNone/>
            </a:pPr>
            <a:r>
              <a:rPr lang="en-GB" dirty="0"/>
              <a:t>.</a:t>
            </a:r>
            <a:br>
              <a:rPr lang="en-GB" dirty="0"/>
            </a:br>
            <a:r>
              <a:rPr lang="en-GB" dirty="0"/>
              <a:t>.</a:t>
            </a:r>
            <a:br>
              <a:rPr lang="en-GB" dirty="0"/>
            </a:br>
            <a:r>
              <a:rPr lang="en-GB" dirty="0"/>
              <a:t>.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2D0923B-6B0A-97B9-3138-D0CA34C42F6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C5F65EA-F682-5720-267B-3BC8560E7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Rank Values</a:t>
            </a:r>
          </a:p>
        </p:txBody>
      </p:sp>
    </p:spTree>
    <p:extLst>
      <p:ext uri="{BB962C8B-B14F-4D97-AF65-F5344CB8AC3E}">
        <p14:creationId xmlns:p14="http://schemas.microsoft.com/office/powerpoint/2010/main" val="34125109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2557769-1FC5-2E5A-E487-5DC274F769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6" y="1264925"/>
            <a:ext cx="7372674" cy="32420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Consider </a:t>
            </a:r>
            <a:r>
              <a:rPr lang="en-GB" dirty="0">
                <a:latin typeface="APL385 Unicode" panose="020B0709000202000203" pitchFamily="49" charset="0"/>
              </a:rPr>
              <a:t>'</a:t>
            </a:r>
            <a:r>
              <a:rPr lang="en-GB" dirty="0" err="1">
                <a:latin typeface="APL385 Unicode" panose="020B0709000202000203" pitchFamily="49" charset="0"/>
              </a:rPr>
              <a:t>ABcdef</a:t>
            </a:r>
            <a:r>
              <a:rPr lang="en-GB" dirty="0">
                <a:latin typeface="APL385 Unicode" panose="020B0709000202000203" pitchFamily="49" charset="0"/>
              </a:rPr>
              <a:t>' → '</a:t>
            </a:r>
            <a:r>
              <a:rPr lang="en-GB" dirty="0" err="1">
                <a:latin typeface="APL385 Unicode" panose="020B0709000202000203" pitchFamily="49" charset="0"/>
              </a:rPr>
              <a:t>BAcdef</a:t>
            </a:r>
            <a:r>
              <a:rPr lang="en-GB" dirty="0">
                <a:latin typeface="APL385 Unicode" panose="020B0709000202000203" pitchFamily="49" charset="0"/>
              </a:rPr>
              <a:t>'</a:t>
            </a:r>
          </a:p>
          <a:p>
            <a:endParaRPr lang="en-GB" dirty="0"/>
          </a:p>
          <a:p>
            <a:r>
              <a:rPr lang="en-GB" dirty="0"/>
              <a:t>layers</a:t>
            </a:r>
          </a:p>
          <a:p>
            <a:r>
              <a:rPr lang="en-GB" dirty="0"/>
              <a:t>rows of each layer</a:t>
            </a:r>
          </a:p>
          <a:p>
            <a:r>
              <a:rPr lang="en-GB" dirty="0"/>
              <a:t>columns (elements of each row)</a:t>
            </a:r>
          </a:p>
          <a:p>
            <a:pPr marL="0" indent="0">
              <a:buNone/>
            </a:pPr>
            <a:r>
              <a:rPr lang="en-GB" b="1" dirty="0"/>
              <a:t>Bonus question: </a:t>
            </a:r>
            <a:r>
              <a:rPr lang="en-GB" dirty="0"/>
              <a:t>How would you do it without </a:t>
            </a:r>
            <a:r>
              <a:rPr lang="en-GB" dirty="0">
                <a:latin typeface="APL385 Unicode" panose="020B0709000202000203" pitchFamily="49" charset="0"/>
              </a:rPr>
              <a:t>⍤</a:t>
            </a:r>
            <a:r>
              <a:rPr lang="en-GB" dirty="0"/>
              <a:t>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66CBD2-A59D-BC6C-4439-E76F55FC9A8F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sz="24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endParaRPr lang="en-GB" sz="24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sz="2400" dirty="0">
                <a:latin typeface="APL385 Unicode" panose="020B0709000202000203" pitchFamily="49" charset="0"/>
              </a:rPr>
              <a:t>A←3 5 4⍴⍳60 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E36F3F2-2697-F51A-E181-8767BA46976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2462B4F-01F3-F795-3A20-A9E6E87D0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Task: Exchange the First Two…</a:t>
            </a:r>
          </a:p>
        </p:txBody>
      </p:sp>
    </p:spTree>
    <p:extLst>
      <p:ext uri="{BB962C8B-B14F-4D97-AF65-F5344CB8AC3E}">
        <p14:creationId xmlns:p14="http://schemas.microsoft.com/office/powerpoint/2010/main" val="25410774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5A3B8EC-B0BE-AC92-B181-24D847C09899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58F2C8-4970-8398-4DA3-4F515BE710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8528373" cy="3242040"/>
          </a:xfrm>
        </p:spPr>
        <p:txBody>
          <a:bodyPr>
            <a:normAutofit/>
          </a:bodyPr>
          <a:lstStyle/>
          <a:p>
            <a:r>
              <a:rPr lang="en-GB" b="1" dirty="0">
                <a:latin typeface="APL385 Unicode" panose="020B0709000202000203" pitchFamily="49" charset="0"/>
              </a:rPr>
              <a:t>f</a:t>
            </a:r>
            <a:r>
              <a:rPr lang="en-GB" dirty="0"/>
              <a:t> sees </a:t>
            </a:r>
            <a:r>
              <a:rPr lang="en-GB" b="1" dirty="0"/>
              <a:t>left </a:t>
            </a:r>
            <a:r>
              <a:rPr lang="en-GB" b="1" dirty="0" err="1"/>
              <a:t>arg</a:t>
            </a:r>
            <a:r>
              <a:rPr lang="en-GB" dirty="0"/>
              <a:t> of </a:t>
            </a:r>
            <a:r>
              <a:rPr lang="en-GB" b="1" dirty="0"/>
              <a:t>max rank </a:t>
            </a:r>
            <a:r>
              <a:rPr lang="en-GB" b="1" dirty="0">
                <a:latin typeface="APL385 Unicode" panose="020B0709000202000203" pitchFamily="49" charset="0"/>
              </a:rPr>
              <a:t>L</a:t>
            </a:r>
            <a:endParaRPr lang="en-GB" b="1" dirty="0"/>
          </a:p>
          <a:p>
            <a:r>
              <a:rPr lang="en-GB" b="1" dirty="0">
                <a:latin typeface="APL385 Unicode" panose="020B0709000202000203" pitchFamily="49" charset="0"/>
              </a:rPr>
              <a:t>f</a:t>
            </a:r>
            <a:r>
              <a:rPr lang="en-GB" dirty="0"/>
              <a:t> sees </a:t>
            </a:r>
            <a:r>
              <a:rPr lang="en-GB" b="1" dirty="0"/>
              <a:t>right </a:t>
            </a:r>
            <a:r>
              <a:rPr lang="en-GB" b="1" dirty="0" err="1"/>
              <a:t>arg</a:t>
            </a:r>
            <a:r>
              <a:rPr lang="en-GB" dirty="0"/>
              <a:t> of </a:t>
            </a:r>
            <a:r>
              <a:rPr lang="en-GB" b="1" dirty="0"/>
              <a:t>max rank </a:t>
            </a:r>
            <a:r>
              <a:rPr lang="en-GB" b="1" dirty="0">
                <a:latin typeface="APL385 Unicode" panose="020B0709000202000203" pitchFamily="49" charset="0"/>
              </a:rPr>
              <a:t>R</a:t>
            </a:r>
            <a:endParaRPr lang="en-GB" b="1" dirty="0"/>
          </a:p>
          <a:p>
            <a:r>
              <a:rPr lang="en-GB" dirty="0"/>
              <a:t>If necessary, sub-arrays will be used multiple times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b="1" dirty="0"/>
              <a:t>Pro tips:	</a:t>
            </a:r>
            <a:r>
              <a:rPr lang="en-GB" dirty="0"/>
              <a:t>If </a:t>
            </a:r>
            <a:r>
              <a:rPr lang="en-GB" dirty="0">
                <a:latin typeface="APL385 Unicode" panose="020B0709000202000203" pitchFamily="49" charset="0"/>
              </a:rPr>
              <a:t>L</a:t>
            </a:r>
            <a:r>
              <a:rPr lang="en-GB" dirty="0"/>
              <a:t> and </a:t>
            </a:r>
            <a:r>
              <a:rPr lang="en-GB" dirty="0">
                <a:latin typeface="APL385 Unicode" panose="020B0709000202000203" pitchFamily="49" charset="0"/>
              </a:rPr>
              <a:t>R</a:t>
            </a:r>
            <a:r>
              <a:rPr lang="en-GB" dirty="0"/>
              <a:t> are the same then </a:t>
            </a:r>
            <a:r>
              <a:rPr lang="en-GB" dirty="0" err="1">
                <a:latin typeface="APL385 Unicode" panose="020B0709000202000203" pitchFamily="49" charset="0"/>
              </a:rPr>
              <a:t>f⍤R</a:t>
            </a:r>
            <a:r>
              <a:rPr lang="en-GB" dirty="0"/>
              <a:t> is enough</a:t>
            </a:r>
            <a:endParaRPr lang="en-GB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dirty="0"/>
              <a:t>		If confused, try </a:t>
            </a:r>
            <a:r>
              <a:rPr lang="en-GB" dirty="0">
                <a:latin typeface="APL385 Unicode" panose="020B0709000202000203" pitchFamily="49" charset="0"/>
              </a:rPr>
              <a:t>{⍺⍵}⍤L R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350A88-AE0D-6565-33E8-53B01292C5C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79B4E13-3F59-C76C-449A-C0680206E6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Rank Operator (</a:t>
            </a:r>
            <a:r>
              <a:rPr lang="en-GB" dirty="0" err="1">
                <a:latin typeface="APL385 Unicode" panose="020B0709000202000203" pitchFamily="49" charset="0"/>
              </a:rPr>
              <a:t>f⍤L</a:t>
            </a:r>
            <a:r>
              <a:rPr lang="en-GB" dirty="0">
                <a:latin typeface="APL385 Unicode" panose="020B0709000202000203" pitchFamily="49" charset="0"/>
              </a:rPr>
              <a:t> R</a:t>
            </a:r>
            <a:r>
              <a:rPr lang="en-GB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46938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9A3FC5F-DBB5-69F1-D302-D648CF29F5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b="1" dirty="0"/>
              <a:t>Functions</a:t>
            </a:r>
          </a:p>
          <a:p>
            <a:pPr marL="0" indent="0" algn="ctr">
              <a:buNone/>
            </a:pPr>
            <a:r>
              <a:rPr lang="en-GB" dirty="0">
                <a:latin typeface="APL385 Unicode" panose="020B0709000202000203" pitchFamily="49" charset="0"/>
              </a:rPr>
              <a:t>X≡Y</a:t>
            </a:r>
          </a:p>
          <a:p>
            <a:pPr marL="0" indent="0" algn="ctr">
              <a:buNone/>
            </a:pPr>
            <a:r>
              <a:rPr lang="en-GB" dirty="0">
                <a:latin typeface="APL385 Unicode" panose="020B0709000202000203" pitchFamily="49" charset="0"/>
              </a:rPr>
              <a:t>X≢Y</a:t>
            </a:r>
          </a:p>
          <a:p>
            <a:pPr marL="0" indent="0" algn="ctr">
              <a:buNone/>
            </a:pPr>
            <a:r>
              <a:rPr lang="en-GB" dirty="0">
                <a:latin typeface="APL385 Unicode" panose="020B0709000202000203" pitchFamily="49" charset="0"/>
              </a:rPr>
              <a:t>⊂Y</a:t>
            </a:r>
          </a:p>
          <a:p>
            <a:pPr marL="0" indent="0" algn="ctr">
              <a:buNone/>
            </a:pPr>
            <a:r>
              <a:rPr lang="en-GB" dirty="0">
                <a:latin typeface="APL385 Unicode" panose="020B0709000202000203" pitchFamily="49" charset="0"/>
              </a:rPr>
              <a:t>⍴Y</a:t>
            </a:r>
          </a:p>
          <a:p>
            <a:pPr marL="0" indent="0" algn="ctr">
              <a:buNone/>
            </a:pPr>
            <a:r>
              <a:rPr lang="en-GB" dirty="0">
                <a:latin typeface="APL385 Unicode" panose="020B0709000202000203" pitchFamily="49" charset="0"/>
              </a:rPr>
              <a:t>↑Y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A2F388-74C7-FFF0-98DB-93300E9638D2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b="1" dirty="0"/>
              <a:t>Operators</a:t>
            </a:r>
          </a:p>
          <a:p>
            <a:pPr marL="0" indent="0" algn="ctr">
              <a:buNone/>
            </a:pPr>
            <a:r>
              <a:rPr lang="en-GB" dirty="0" err="1">
                <a:latin typeface="APL385 Unicode" panose="020B0709000202000203" pitchFamily="49" charset="0"/>
              </a:rPr>
              <a:t>A∘f</a:t>
            </a:r>
            <a:endParaRPr lang="en-GB" dirty="0">
              <a:latin typeface="APL385 Unicode" panose="020B0709000202000203" pitchFamily="49" charset="0"/>
            </a:endParaRPr>
          </a:p>
          <a:p>
            <a:pPr marL="0" indent="0" algn="ctr">
              <a:buNone/>
            </a:pPr>
            <a:r>
              <a:rPr lang="en-GB" dirty="0" err="1">
                <a:latin typeface="APL385 Unicode" panose="020B0709000202000203" pitchFamily="49" charset="0"/>
              </a:rPr>
              <a:t>f∘B</a:t>
            </a:r>
            <a:endParaRPr lang="en-GB" dirty="0">
              <a:latin typeface="APL385 Unicode" panose="020B0709000202000203" pitchFamily="49" charset="0"/>
            </a:endParaRPr>
          </a:p>
          <a:p>
            <a:pPr marL="0" indent="0" algn="ctr">
              <a:buNone/>
            </a:pPr>
            <a:r>
              <a:rPr lang="en-GB" dirty="0">
                <a:latin typeface="APL385 Unicode" panose="020B0709000202000203" pitchFamily="49" charset="0"/>
              </a:rPr>
              <a:t>A⍨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9DFF68-81F4-02D7-BC92-311D697E05A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8CCF868-829A-6BD2-1F8A-7E6A6513D8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325047" cy="685535"/>
          </a:xfrm>
        </p:spPr>
        <p:txBody>
          <a:bodyPr/>
          <a:lstStyle/>
          <a:p>
            <a:r>
              <a:rPr lang="en-GB" dirty="0"/>
              <a:t>Discussion: Whole Array Primitives</a:t>
            </a:r>
          </a:p>
        </p:txBody>
      </p:sp>
    </p:spTree>
    <p:extLst>
      <p:ext uri="{BB962C8B-B14F-4D97-AF65-F5344CB8AC3E}">
        <p14:creationId xmlns:p14="http://schemas.microsoft.com/office/powerpoint/2010/main" val="1351821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FEC71B-E184-40A1-D405-E9A66A7D597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64D44F73-EF55-1A0F-CD24-EB91C1662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101" y="2228983"/>
            <a:ext cx="8559800" cy="685535"/>
          </a:xfrm>
        </p:spPr>
        <p:txBody>
          <a:bodyPr/>
          <a:lstStyle/>
          <a:p>
            <a:r>
              <a:rPr lang="en-GB" b="1" dirty="0"/>
              <a:t>Rank and Dyadic Transpose </a:t>
            </a:r>
            <a:br>
              <a:rPr lang="en-GB" b="1" dirty="0"/>
            </a:br>
            <a:r>
              <a:rPr lang="en-GB" b="1" dirty="0"/>
              <a:t>are the Keys to the </a:t>
            </a:r>
            <a:br>
              <a:rPr lang="en-GB" b="1" dirty="0"/>
            </a:br>
            <a:r>
              <a:rPr lang="en-GB" b="1" dirty="0"/>
              <a:t>Array Kingdom</a:t>
            </a: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830BA914-6E6A-299D-EA32-7B607098EB6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8051006" y="4151046"/>
            <a:ext cx="852470" cy="901089"/>
          </a:xfrm>
          <a:prstGeom prst="rect">
            <a:avLst/>
          </a:prstGeom>
        </p:spPr>
      </p:pic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4DB0392F-2CF5-A157-6192-CE10CD30E58E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9786511C-7E06-251E-1113-3C5B9C9CC28E}"/>
              </a:ext>
            </a:extLst>
          </p:cNvPr>
          <p:cNvSpPr>
            <a:spLocks noChangeAspect="1"/>
          </p:cNvSpPr>
          <p:nvPr/>
        </p:nvSpPr>
        <p:spPr>
          <a:xfrm flipV="1">
            <a:off x="5621565" y="1957604"/>
            <a:ext cx="2127975" cy="2577785"/>
          </a:xfrm>
          <a:custGeom>
            <a:avLst/>
            <a:gdLst/>
            <a:ahLst/>
            <a:cxnLst/>
            <a:rect l="l" t="t" r="r" b="b"/>
            <a:pathLst>
              <a:path w="2582547" h="3128446">
                <a:moveTo>
                  <a:pt x="1213823" y="1349109"/>
                </a:moveTo>
                <a:lnTo>
                  <a:pt x="403539" y="152423"/>
                </a:lnTo>
                <a:cubicBezTo>
                  <a:pt x="400558" y="148022"/>
                  <a:pt x="401712" y="142035"/>
                  <a:pt x="406118" y="139054"/>
                </a:cubicBezTo>
                <a:cubicBezTo>
                  <a:pt x="407768" y="137934"/>
                  <a:pt x="409649" y="137399"/>
                  <a:pt x="411506" y="137399"/>
                </a:cubicBezTo>
                <a:cubicBezTo>
                  <a:pt x="414595" y="137399"/>
                  <a:pt x="417625" y="138882"/>
                  <a:pt x="419492" y="141628"/>
                </a:cubicBezTo>
                <a:lnTo>
                  <a:pt x="1225454" y="1331933"/>
                </a:lnTo>
                <a:close/>
                <a:moveTo>
                  <a:pt x="1704921" y="2057222"/>
                </a:moveTo>
                <a:cubicBezTo>
                  <a:pt x="1700520" y="2060208"/>
                  <a:pt x="1694533" y="2059054"/>
                  <a:pt x="1691542" y="2054648"/>
                </a:cubicBezTo>
                <a:lnTo>
                  <a:pt x="1634341" y="1970164"/>
                </a:lnTo>
                <a:lnTo>
                  <a:pt x="1584233" y="1896145"/>
                </a:lnTo>
                <a:lnTo>
                  <a:pt x="1536281" y="1825339"/>
                </a:lnTo>
                <a:lnTo>
                  <a:pt x="1486162" y="1751326"/>
                </a:lnTo>
                <a:lnTo>
                  <a:pt x="1438220" y="1680516"/>
                </a:lnTo>
                <a:lnTo>
                  <a:pt x="1306859" y="1486512"/>
                </a:lnTo>
                <a:lnTo>
                  <a:pt x="1318490" y="1469341"/>
                </a:lnTo>
                <a:lnTo>
                  <a:pt x="1454173" y="1669720"/>
                </a:lnTo>
                <a:lnTo>
                  <a:pt x="1502110" y="1740531"/>
                </a:lnTo>
                <a:lnTo>
                  <a:pt x="1552229" y="1814539"/>
                </a:lnTo>
                <a:lnTo>
                  <a:pt x="1600176" y="1885345"/>
                </a:lnTo>
                <a:lnTo>
                  <a:pt x="1650289" y="1959363"/>
                </a:lnTo>
                <a:lnTo>
                  <a:pt x="1707495" y="2043848"/>
                </a:lnTo>
                <a:cubicBezTo>
                  <a:pt x="1710476" y="2048248"/>
                  <a:pt x="1709322" y="2054240"/>
                  <a:pt x="1704921" y="2057222"/>
                </a:cubicBezTo>
                <a:close/>
                <a:moveTo>
                  <a:pt x="877633" y="2057222"/>
                </a:moveTo>
                <a:cubicBezTo>
                  <a:pt x="873232" y="2054240"/>
                  <a:pt x="872078" y="2048248"/>
                  <a:pt x="875064" y="2043848"/>
                </a:cubicBezTo>
                <a:lnTo>
                  <a:pt x="932260" y="1959363"/>
                </a:lnTo>
                <a:lnTo>
                  <a:pt x="982373" y="1885350"/>
                </a:lnTo>
                <a:lnTo>
                  <a:pt x="1030320" y="1814539"/>
                </a:lnTo>
                <a:lnTo>
                  <a:pt x="1080438" y="1740531"/>
                </a:lnTo>
                <a:lnTo>
                  <a:pt x="1128390" y="1669720"/>
                </a:lnTo>
                <a:lnTo>
                  <a:pt x="2163062" y="141628"/>
                </a:lnTo>
                <a:cubicBezTo>
                  <a:pt x="2164928" y="138882"/>
                  <a:pt x="2167959" y="137399"/>
                  <a:pt x="2171053" y="137399"/>
                </a:cubicBezTo>
                <a:cubicBezTo>
                  <a:pt x="2172910" y="137399"/>
                  <a:pt x="2174791" y="137934"/>
                  <a:pt x="2176436" y="139054"/>
                </a:cubicBezTo>
                <a:cubicBezTo>
                  <a:pt x="2180847" y="142035"/>
                  <a:pt x="2181996" y="148022"/>
                  <a:pt x="2179010" y="152423"/>
                </a:cubicBezTo>
                <a:lnTo>
                  <a:pt x="1144334" y="1680516"/>
                </a:lnTo>
                <a:lnTo>
                  <a:pt x="1096391" y="1751326"/>
                </a:lnTo>
                <a:lnTo>
                  <a:pt x="1046273" y="1825339"/>
                </a:lnTo>
                <a:lnTo>
                  <a:pt x="998331" y="1896145"/>
                </a:lnTo>
                <a:lnTo>
                  <a:pt x="948213" y="1970164"/>
                </a:lnTo>
                <a:lnTo>
                  <a:pt x="891007" y="2054648"/>
                </a:lnTo>
                <a:cubicBezTo>
                  <a:pt x="888026" y="2059049"/>
                  <a:pt x="882034" y="2060203"/>
                  <a:pt x="877633" y="2057222"/>
                </a:cubicBezTo>
                <a:close/>
                <a:moveTo>
                  <a:pt x="686532" y="2142561"/>
                </a:moveTo>
                <a:cubicBezTo>
                  <a:pt x="629626" y="2150646"/>
                  <a:pt x="577936" y="2119280"/>
                  <a:pt x="571285" y="2072595"/>
                </a:cubicBezTo>
                <a:cubicBezTo>
                  <a:pt x="568417" y="2052443"/>
                  <a:pt x="573240" y="2035169"/>
                  <a:pt x="583589" y="2028592"/>
                </a:cubicBezTo>
                <a:cubicBezTo>
                  <a:pt x="592145" y="2023155"/>
                  <a:pt x="605495" y="2025478"/>
                  <a:pt x="620303" y="2034972"/>
                </a:cubicBezTo>
                <a:cubicBezTo>
                  <a:pt x="620966" y="2035955"/>
                  <a:pt x="621521" y="2037708"/>
                  <a:pt x="621747" y="2039275"/>
                </a:cubicBezTo>
                <a:cubicBezTo>
                  <a:pt x="621286" y="2039270"/>
                  <a:pt x="620765" y="2039250"/>
                  <a:pt x="620176" y="2039211"/>
                </a:cubicBezTo>
                <a:cubicBezTo>
                  <a:pt x="604262" y="2038086"/>
                  <a:pt x="590451" y="2050075"/>
                  <a:pt x="589321" y="2065994"/>
                </a:cubicBezTo>
                <a:cubicBezTo>
                  <a:pt x="588201" y="2081908"/>
                  <a:pt x="600190" y="2095724"/>
                  <a:pt x="616109" y="2096844"/>
                </a:cubicBezTo>
                <a:cubicBezTo>
                  <a:pt x="650662" y="2099285"/>
                  <a:pt x="669960" y="2079496"/>
                  <a:pt x="676473" y="2060164"/>
                </a:cubicBezTo>
                <a:cubicBezTo>
                  <a:pt x="677126" y="2058229"/>
                  <a:pt x="677666" y="2056259"/>
                  <a:pt x="678123" y="2054275"/>
                </a:cubicBezTo>
                <a:cubicBezTo>
                  <a:pt x="690824" y="2067080"/>
                  <a:pt x="709356" y="2072664"/>
                  <a:pt x="729896" y="2069206"/>
                </a:cubicBezTo>
                <a:cubicBezTo>
                  <a:pt x="745623" y="2066544"/>
                  <a:pt x="756222" y="2051637"/>
                  <a:pt x="753565" y="2035905"/>
                </a:cubicBezTo>
                <a:cubicBezTo>
                  <a:pt x="750898" y="2020169"/>
                  <a:pt x="735996" y="2009574"/>
                  <a:pt x="720265" y="2012232"/>
                </a:cubicBezTo>
                <a:cubicBezTo>
                  <a:pt x="719788" y="2012320"/>
                  <a:pt x="719376" y="2012369"/>
                  <a:pt x="719012" y="2012403"/>
                </a:cubicBezTo>
                <a:cubicBezTo>
                  <a:pt x="718747" y="2010891"/>
                  <a:pt x="718762" y="2008882"/>
                  <a:pt x="719076" y="2007433"/>
                </a:cubicBezTo>
                <a:cubicBezTo>
                  <a:pt x="727642" y="2000807"/>
                  <a:pt x="741748" y="1992187"/>
                  <a:pt x="752779" y="1996500"/>
                </a:cubicBezTo>
                <a:cubicBezTo>
                  <a:pt x="760338" y="1999446"/>
                  <a:pt x="767067" y="2008135"/>
                  <a:pt x="771812" y="2020287"/>
                </a:cubicBezTo>
                <a:cubicBezTo>
                  <a:pt x="770898" y="2032919"/>
                  <a:pt x="773123" y="2045581"/>
                  <a:pt x="778236" y="2057138"/>
                </a:cubicBezTo>
                <a:cubicBezTo>
                  <a:pt x="775938" y="2098455"/>
                  <a:pt x="737725" y="2135268"/>
                  <a:pt x="686532" y="2142561"/>
                </a:cubicBezTo>
                <a:close/>
                <a:moveTo>
                  <a:pt x="1914008" y="2143843"/>
                </a:moveTo>
                <a:cubicBezTo>
                  <a:pt x="1908075" y="2143843"/>
                  <a:pt x="1902063" y="2143421"/>
                  <a:pt x="1896027" y="2142561"/>
                </a:cubicBezTo>
                <a:cubicBezTo>
                  <a:pt x="1844823" y="2135268"/>
                  <a:pt x="1806621" y="2098460"/>
                  <a:pt x="1804307" y="2057148"/>
                </a:cubicBezTo>
                <a:cubicBezTo>
                  <a:pt x="1809430" y="2045586"/>
                  <a:pt x="1811655" y="2032919"/>
                  <a:pt x="1810742" y="2020277"/>
                </a:cubicBezTo>
                <a:cubicBezTo>
                  <a:pt x="1815486" y="2008125"/>
                  <a:pt x="1822220" y="1999446"/>
                  <a:pt x="1829774" y="1996500"/>
                </a:cubicBezTo>
                <a:cubicBezTo>
                  <a:pt x="1840806" y="1992187"/>
                  <a:pt x="1854912" y="2000807"/>
                  <a:pt x="1863478" y="2007433"/>
                </a:cubicBezTo>
                <a:cubicBezTo>
                  <a:pt x="1863797" y="2008882"/>
                  <a:pt x="1863802" y="2010891"/>
                  <a:pt x="1863541" y="2012403"/>
                </a:cubicBezTo>
                <a:cubicBezTo>
                  <a:pt x="1863183" y="2012369"/>
                  <a:pt x="1862770" y="2012320"/>
                  <a:pt x="1862294" y="2012232"/>
                </a:cubicBezTo>
                <a:cubicBezTo>
                  <a:pt x="1846557" y="2009574"/>
                  <a:pt x="1831650" y="2020169"/>
                  <a:pt x="1828988" y="2035905"/>
                </a:cubicBezTo>
                <a:cubicBezTo>
                  <a:pt x="1826336" y="2051637"/>
                  <a:pt x="1836926" y="2066544"/>
                  <a:pt x="1852662" y="2069206"/>
                </a:cubicBezTo>
                <a:cubicBezTo>
                  <a:pt x="1873222" y="2072664"/>
                  <a:pt x="1891729" y="2067080"/>
                  <a:pt x="1904431" y="2054275"/>
                </a:cubicBezTo>
                <a:cubicBezTo>
                  <a:pt x="1904883" y="2056259"/>
                  <a:pt x="1905433" y="2058229"/>
                  <a:pt x="1906081" y="2060164"/>
                </a:cubicBezTo>
                <a:cubicBezTo>
                  <a:pt x="1912599" y="2079501"/>
                  <a:pt x="1931862" y="2099290"/>
                  <a:pt x="1966450" y="2096844"/>
                </a:cubicBezTo>
                <a:cubicBezTo>
                  <a:pt x="1982363" y="2095724"/>
                  <a:pt x="1994353" y="2081908"/>
                  <a:pt x="1993228" y="2065994"/>
                </a:cubicBezTo>
                <a:cubicBezTo>
                  <a:pt x="1992103" y="2050075"/>
                  <a:pt x="1978277" y="2038101"/>
                  <a:pt x="1962378" y="2039211"/>
                </a:cubicBezTo>
                <a:cubicBezTo>
                  <a:pt x="1961784" y="2039250"/>
                  <a:pt x="1961258" y="2039275"/>
                  <a:pt x="1960801" y="2039275"/>
                </a:cubicBezTo>
                <a:cubicBezTo>
                  <a:pt x="1961027" y="2037708"/>
                  <a:pt x="1961587" y="2035955"/>
                  <a:pt x="1962250" y="2034967"/>
                </a:cubicBezTo>
                <a:cubicBezTo>
                  <a:pt x="1977049" y="2025483"/>
                  <a:pt x="1990399" y="2023150"/>
                  <a:pt x="1998965" y="2028592"/>
                </a:cubicBezTo>
                <a:cubicBezTo>
                  <a:pt x="2009308" y="2035169"/>
                  <a:pt x="2014137" y="2052443"/>
                  <a:pt x="2011263" y="2072595"/>
                </a:cubicBezTo>
                <a:cubicBezTo>
                  <a:pt x="2008164" y="2094383"/>
                  <a:pt x="1995040" y="2113671"/>
                  <a:pt x="1974308" y="2126918"/>
                </a:cubicBezTo>
                <a:cubicBezTo>
                  <a:pt x="1956906" y="2138038"/>
                  <a:pt x="1935973" y="2143843"/>
                  <a:pt x="1914008" y="2143843"/>
                </a:cubicBezTo>
                <a:close/>
                <a:moveTo>
                  <a:pt x="1676360" y="2299365"/>
                </a:moveTo>
                <a:cubicBezTo>
                  <a:pt x="1656581" y="2294546"/>
                  <a:pt x="1642337" y="2283652"/>
                  <a:pt x="1640068" y="2271609"/>
                </a:cubicBezTo>
                <a:cubicBezTo>
                  <a:pt x="1638197" y="2261639"/>
                  <a:pt x="1645313" y="2250111"/>
                  <a:pt x="1659621" y="2239885"/>
                </a:cubicBezTo>
                <a:cubicBezTo>
                  <a:pt x="1660780" y="2239629"/>
                  <a:pt x="1662622" y="2239767"/>
                  <a:pt x="1664154" y="2240140"/>
                </a:cubicBezTo>
                <a:cubicBezTo>
                  <a:pt x="1663987" y="2240563"/>
                  <a:pt x="1663776" y="2241044"/>
                  <a:pt x="1663511" y="2241579"/>
                </a:cubicBezTo>
                <a:cubicBezTo>
                  <a:pt x="1656556" y="2255941"/>
                  <a:pt x="1662563" y="2273215"/>
                  <a:pt x="1676925" y="2280170"/>
                </a:cubicBezTo>
                <a:cubicBezTo>
                  <a:pt x="1691286" y="2287115"/>
                  <a:pt x="1708560" y="2281113"/>
                  <a:pt x="1715510" y="2266751"/>
                </a:cubicBezTo>
                <a:cubicBezTo>
                  <a:pt x="1730618" y="2235563"/>
                  <a:pt x="1719405" y="2210312"/>
                  <a:pt x="1703865" y="2197085"/>
                </a:cubicBezTo>
                <a:cubicBezTo>
                  <a:pt x="1702313" y="2195759"/>
                  <a:pt x="1700687" y="2194521"/>
                  <a:pt x="1699002" y="2193367"/>
                </a:cubicBezTo>
                <a:cubicBezTo>
                  <a:pt x="1715618" y="2186324"/>
                  <a:pt x="1727696" y="2171216"/>
                  <a:pt x="1732092" y="2150837"/>
                </a:cubicBezTo>
                <a:cubicBezTo>
                  <a:pt x="1735471" y="2135243"/>
                  <a:pt x="1725559" y="2119870"/>
                  <a:pt x="1709965" y="2116495"/>
                </a:cubicBezTo>
                <a:cubicBezTo>
                  <a:pt x="1694336" y="2113121"/>
                  <a:pt x="1678993" y="2123038"/>
                  <a:pt x="1675623" y="2138632"/>
                </a:cubicBezTo>
                <a:cubicBezTo>
                  <a:pt x="1675520" y="2139104"/>
                  <a:pt x="1675417" y="2139501"/>
                  <a:pt x="1675314" y="2139850"/>
                </a:cubicBezTo>
                <a:cubicBezTo>
                  <a:pt x="1673811" y="2139531"/>
                  <a:pt x="1671954" y="2138774"/>
                  <a:pt x="1670721" y="2137949"/>
                </a:cubicBezTo>
                <a:cubicBezTo>
                  <a:pt x="1667750" y="2127527"/>
                  <a:pt x="1664980" y="2111245"/>
                  <a:pt x="1673084" y="2102590"/>
                </a:cubicBezTo>
                <a:cubicBezTo>
                  <a:pt x="1677971" y="2097379"/>
                  <a:pt x="1686733" y="2094403"/>
                  <a:pt x="1697652" y="2093833"/>
                </a:cubicBezTo>
                <a:cubicBezTo>
                  <a:pt x="1710972" y="2100940"/>
                  <a:pt x="1726134" y="2104010"/>
                  <a:pt x="1741149" y="2102620"/>
                </a:cubicBezTo>
                <a:cubicBezTo>
                  <a:pt x="1777151" y="2121009"/>
                  <a:pt x="1796090" y="2169133"/>
                  <a:pt x="1784111" y="2218338"/>
                </a:cubicBezTo>
                <a:cubicBezTo>
                  <a:pt x="1774489" y="2257837"/>
                  <a:pt x="1747485" y="2287557"/>
                  <a:pt x="1716286" y="2297631"/>
                </a:cubicBezTo>
                <a:cubicBezTo>
                  <a:pt x="1715171" y="2297950"/>
                  <a:pt x="1714052" y="2298294"/>
                  <a:pt x="1712942" y="2298628"/>
                </a:cubicBezTo>
                <a:cubicBezTo>
                  <a:pt x="1701041" y="2301904"/>
                  <a:pt x="1688614" y="2302346"/>
                  <a:pt x="1676360" y="2299365"/>
                </a:cubicBezTo>
                <a:close/>
                <a:moveTo>
                  <a:pt x="889406" y="2301383"/>
                </a:moveTo>
                <a:cubicBezTo>
                  <a:pt x="882313" y="2301383"/>
                  <a:pt x="875285" y="2300273"/>
                  <a:pt x="868428" y="2298274"/>
                </a:cubicBezTo>
                <a:cubicBezTo>
                  <a:pt x="867755" y="2298068"/>
                  <a:pt x="867073" y="2297867"/>
                  <a:pt x="866395" y="2297670"/>
                </a:cubicBezTo>
                <a:cubicBezTo>
                  <a:pt x="835147" y="2287636"/>
                  <a:pt x="808074" y="2257891"/>
                  <a:pt x="798438" y="2218338"/>
                </a:cubicBezTo>
                <a:cubicBezTo>
                  <a:pt x="786458" y="2169143"/>
                  <a:pt x="805398" y="2121009"/>
                  <a:pt x="841400" y="2102620"/>
                </a:cubicBezTo>
                <a:cubicBezTo>
                  <a:pt x="856429" y="2104010"/>
                  <a:pt x="871582" y="2100940"/>
                  <a:pt x="884907" y="2093833"/>
                </a:cubicBezTo>
                <a:cubicBezTo>
                  <a:pt x="895825" y="2094403"/>
                  <a:pt x="904583" y="2097379"/>
                  <a:pt x="909465" y="2102590"/>
                </a:cubicBezTo>
                <a:cubicBezTo>
                  <a:pt x="917574" y="2111245"/>
                  <a:pt x="914799" y="2127527"/>
                  <a:pt x="911827" y="2137954"/>
                </a:cubicBezTo>
                <a:cubicBezTo>
                  <a:pt x="910595" y="2138774"/>
                  <a:pt x="908738" y="2139531"/>
                  <a:pt x="907235" y="2139850"/>
                </a:cubicBezTo>
                <a:cubicBezTo>
                  <a:pt x="907137" y="2139501"/>
                  <a:pt x="907029" y="2139104"/>
                  <a:pt x="906926" y="2138632"/>
                </a:cubicBezTo>
                <a:cubicBezTo>
                  <a:pt x="903561" y="2123038"/>
                  <a:pt x="888183" y="2113131"/>
                  <a:pt x="872584" y="2116495"/>
                </a:cubicBezTo>
                <a:cubicBezTo>
                  <a:pt x="856994" y="2119870"/>
                  <a:pt x="847082" y="2135243"/>
                  <a:pt x="850457" y="2150837"/>
                </a:cubicBezTo>
                <a:cubicBezTo>
                  <a:pt x="854862" y="2171216"/>
                  <a:pt x="866940" y="2186324"/>
                  <a:pt x="883546" y="2193367"/>
                </a:cubicBezTo>
                <a:cubicBezTo>
                  <a:pt x="881867" y="2194521"/>
                  <a:pt x="880241" y="2195759"/>
                  <a:pt x="878689" y="2197085"/>
                </a:cubicBezTo>
                <a:cubicBezTo>
                  <a:pt x="863153" y="2210312"/>
                  <a:pt x="851930" y="2235563"/>
                  <a:pt x="867043" y="2266751"/>
                </a:cubicBezTo>
                <a:cubicBezTo>
                  <a:pt x="873993" y="2281118"/>
                  <a:pt x="891267" y="2287115"/>
                  <a:pt x="905634" y="2280170"/>
                </a:cubicBezTo>
                <a:cubicBezTo>
                  <a:pt x="919986" y="2273215"/>
                  <a:pt x="925993" y="2255941"/>
                  <a:pt x="919038" y="2241579"/>
                </a:cubicBezTo>
                <a:cubicBezTo>
                  <a:pt x="918782" y="2241044"/>
                  <a:pt x="918571" y="2240563"/>
                  <a:pt x="918404" y="2240140"/>
                </a:cubicBezTo>
                <a:cubicBezTo>
                  <a:pt x="919941" y="2239767"/>
                  <a:pt x="921778" y="2239639"/>
                  <a:pt x="922938" y="2239885"/>
                </a:cubicBezTo>
                <a:cubicBezTo>
                  <a:pt x="937240" y="2250111"/>
                  <a:pt x="944357" y="2261639"/>
                  <a:pt x="942486" y="2271604"/>
                </a:cubicBezTo>
                <a:cubicBezTo>
                  <a:pt x="940217" y="2283652"/>
                  <a:pt x="925978" y="2294546"/>
                  <a:pt x="906194" y="2299365"/>
                </a:cubicBezTo>
                <a:cubicBezTo>
                  <a:pt x="900609" y="2300730"/>
                  <a:pt x="894985" y="2301383"/>
                  <a:pt x="889406" y="2301383"/>
                </a:cubicBezTo>
                <a:close/>
                <a:moveTo>
                  <a:pt x="558484" y="2502375"/>
                </a:moveTo>
                <a:cubicBezTo>
                  <a:pt x="570133" y="2500523"/>
                  <a:pt x="579837" y="2493854"/>
                  <a:pt x="587596" y="2482366"/>
                </a:cubicBezTo>
                <a:cubicBezTo>
                  <a:pt x="603743" y="2458460"/>
                  <a:pt x="598777" y="2437700"/>
                  <a:pt x="572698" y="2420085"/>
                </a:cubicBezTo>
                <a:cubicBezTo>
                  <a:pt x="546619" y="2402470"/>
                  <a:pt x="525192" y="2406082"/>
                  <a:pt x="508416" y="2430919"/>
                </a:cubicBezTo>
                <a:cubicBezTo>
                  <a:pt x="500866" y="2442095"/>
                  <a:pt x="498668" y="2453382"/>
                  <a:pt x="501820" y="2464780"/>
                </a:cubicBezTo>
                <a:cubicBezTo>
                  <a:pt x="504972" y="2476177"/>
                  <a:pt x="512292" y="2485755"/>
                  <a:pt x="523779" y="2493514"/>
                </a:cubicBezTo>
                <a:cubicBezTo>
                  <a:pt x="535267" y="2501273"/>
                  <a:pt x="546835" y="2504227"/>
                  <a:pt x="558484" y="2502375"/>
                </a:cubicBezTo>
                <a:close/>
                <a:moveTo>
                  <a:pt x="2086377" y="2541313"/>
                </a:moveTo>
                <a:cubicBezTo>
                  <a:pt x="2094256" y="2538252"/>
                  <a:pt x="2100679" y="2535044"/>
                  <a:pt x="2105647" y="2531689"/>
                </a:cubicBezTo>
                <a:cubicBezTo>
                  <a:pt x="2125827" y="2518058"/>
                  <a:pt x="2137605" y="2498348"/>
                  <a:pt x="2140982" y="2472557"/>
                </a:cubicBezTo>
                <a:cubicBezTo>
                  <a:pt x="2144367" y="2448118"/>
                  <a:pt x="2139240" y="2425132"/>
                  <a:pt x="2125602" y="2403601"/>
                </a:cubicBezTo>
                <a:cubicBezTo>
                  <a:pt x="2117524" y="2390973"/>
                  <a:pt x="2106348" y="2381455"/>
                  <a:pt x="2092073" y="2375047"/>
                </a:cubicBezTo>
                <a:cubicBezTo>
                  <a:pt x="2077799" y="2368639"/>
                  <a:pt x="2063291" y="2366570"/>
                  <a:pt x="2048549" y="2368842"/>
                </a:cubicBezTo>
                <a:close/>
                <a:moveTo>
                  <a:pt x="565367" y="2550919"/>
                </a:moveTo>
                <a:cubicBezTo>
                  <a:pt x="542683" y="2555387"/>
                  <a:pt x="519698" y="2549758"/>
                  <a:pt x="496413" y="2534030"/>
                </a:cubicBezTo>
                <a:cubicBezTo>
                  <a:pt x="474991" y="2519561"/>
                  <a:pt x="461940" y="2500396"/>
                  <a:pt x="457259" y="2476536"/>
                </a:cubicBezTo>
                <a:cubicBezTo>
                  <a:pt x="452578" y="2452677"/>
                  <a:pt x="457518" y="2429968"/>
                  <a:pt x="472079" y="2408410"/>
                </a:cubicBezTo>
                <a:cubicBezTo>
                  <a:pt x="486217" y="2387478"/>
                  <a:pt x="505023" y="2374362"/>
                  <a:pt x="528495" y="2369063"/>
                </a:cubicBezTo>
                <a:cubicBezTo>
                  <a:pt x="551967" y="2363763"/>
                  <a:pt x="573948" y="2368033"/>
                  <a:pt x="594439" y="2381874"/>
                </a:cubicBezTo>
                <a:cubicBezTo>
                  <a:pt x="617103" y="2397182"/>
                  <a:pt x="631402" y="2416508"/>
                  <a:pt x="637336" y="2439850"/>
                </a:cubicBezTo>
                <a:cubicBezTo>
                  <a:pt x="643271" y="2463193"/>
                  <a:pt x="638536" y="2486267"/>
                  <a:pt x="623133" y="2509071"/>
                </a:cubicBezTo>
                <a:cubicBezTo>
                  <a:pt x="607307" y="2532502"/>
                  <a:pt x="588052" y="2546451"/>
                  <a:pt x="565367" y="2550919"/>
                </a:cubicBezTo>
                <a:close/>
                <a:moveTo>
                  <a:pt x="2038288" y="2553450"/>
                </a:moveTo>
                <a:lnTo>
                  <a:pt x="2001228" y="2379104"/>
                </a:lnTo>
                <a:cubicBezTo>
                  <a:pt x="1993760" y="2381435"/>
                  <a:pt x="1986767" y="2384802"/>
                  <a:pt x="1980247" y="2389206"/>
                </a:cubicBezTo>
                <a:cubicBezTo>
                  <a:pt x="1962240" y="2401369"/>
                  <a:pt x="1951594" y="2419410"/>
                  <a:pt x="1948310" y="2443329"/>
                </a:cubicBezTo>
                <a:cubicBezTo>
                  <a:pt x="1944917" y="2466418"/>
                  <a:pt x="1949406" y="2487121"/>
                  <a:pt x="1961779" y="2505439"/>
                </a:cubicBezTo>
                <a:cubicBezTo>
                  <a:pt x="1985055" y="2539900"/>
                  <a:pt x="2010559" y="2555904"/>
                  <a:pt x="2038288" y="2553450"/>
                </a:cubicBezTo>
                <a:close/>
                <a:moveTo>
                  <a:pt x="356358" y="2628298"/>
                </a:moveTo>
                <a:cubicBezTo>
                  <a:pt x="350903" y="2627552"/>
                  <a:pt x="345973" y="2625691"/>
                  <a:pt x="341569" y="2622716"/>
                </a:cubicBezTo>
                <a:cubicBezTo>
                  <a:pt x="333700" y="2617401"/>
                  <a:pt x="328586" y="2608183"/>
                  <a:pt x="326225" y="2595059"/>
                </a:cubicBezTo>
                <a:cubicBezTo>
                  <a:pt x="323864" y="2581936"/>
                  <a:pt x="325200" y="2571649"/>
                  <a:pt x="330233" y="2564198"/>
                </a:cubicBezTo>
                <a:cubicBezTo>
                  <a:pt x="335685" y="2556126"/>
                  <a:pt x="344704" y="2550915"/>
                  <a:pt x="357290" y="2548565"/>
                </a:cubicBezTo>
                <a:cubicBezTo>
                  <a:pt x="369876" y="2546216"/>
                  <a:pt x="380258" y="2547803"/>
                  <a:pt x="388437" y="2553327"/>
                </a:cubicBezTo>
                <a:cubicBezTo>
                  <a:pt x="393157" y="2556516"/>
                  <a:pt x="396932" y="2560422"/>
                  <a:pt x="399764" y="2565047"/>
                </a:cubicBezTo>
                <a:cubicBezTo>
                  <a:pt x="402595" y="2569672"/>
                  <a:pt x="404562" y="2574731"/>
                  <a:pt x="405667" y="2580224"/>
                </a:cubicBezTo>
                <a:cubicBezTo>
                  <a:pt x="406771" y="2585717"/>
                  <a:pt x="406903" y="2591118"/>
                  <a:pt x="406064" y="2596429"/>
                </a:cubicBezTo>
                <a:cubicBezTo>
                  <a:pt x="405225" y="2601739"/>
                  <a:pt x="403233" y="2606723"/>
                  <a:pt x="400087" y="2611380"/>
                </a:cubicBezTo>
                <a:cubicBezTo>
                  <a:pt x="397151" y="2615727"/>
                  <a:pt x="393246" y="2619305"/>
                  <a:pt x="388370" y="2622115"/>
                </a:cubicBezTo>
                <a:cubicBezTo>
                  <a:pt x="383494" y="2624925"/>
                  <a:pt x="378304" y="2626845"/>
                  <a:pt x="372798" y="2627873"/>
                </a:cubicBezTo>
                <a:cubicBezTo>
                  <a:pt x="367293" y="2628902"/>
                  <a:pt x="361813" y="2629043"/>
                  <a:pt x="356358" y="2628298"/>
                </a:cubicBezTo>
                <a:close/>
                <a:moveTo>
                  <a:pt x="487684" y="2717001"/>
                </a:moveTo>
                <a:cubicBezTo>
                  <a:pt x="482230" y="2716255"/>
                  <a:pt x="477300" y="2714395"/>
                  <a:pt x="472895" y="2711420"/>
                </a:cubicBezTo>
                <a:cubicBezTo>
                  <a:pt x="465027" y="2706105"/>
                  <a:pt x="459912" y="2696886"/>
                  <a:pt x="457551" y="2683763"/>
                </a:cubicBezTo>
                <a:cubicBezTo>
                  <a:pt x="455190" y="2670639"/>
                  <a:pt x="456526" y="2660352"/>
                  <a:pt x="461559" y="2652901"/>
                </a:cubicBezTo>
                <a:cubicBezTo>
                  <a:pt x="467011" y="2644829"/>
                  <a:pt x="476030" y="2639618"/>
                  <a:pt x="488616" y="2637269"/>
                </a:cubicBezTo>
                <a:cubicBezTo>
                  <a:pt x="501202" y="2634919"/>
                  <a:pt x="511584" y="2636507"/>
                  <a:pt x="519763" y="2642031"/>
                </a:cubicBezTo>
                <a:cubicBezTo>
                  <a:pt x="524483" y="2645219"/>
                  <a:pt x="528259" y="2649126"/>
                  <a:pt x="531090" y="2653750"/>
                </a:cubicBezTo>
                <a:cubicBezTo>
                  <a:pt x="533921" y="2658376"/>
                  <a:pt x="535889" y="2663434"/>
                  <a:pt x="536993" y="2668927"/>
                </a:cubicBezTo>
                <a:cubicBezTo>
                  <a:pt x="538097" y="2674420"/>
                  <a:pt x="538230" y="2679822"/>
                  <a:pt x="537391" y="2685132"/>
                </a:cubicBezTo>
                <a:cubicBezTo>
                  <a:pt x="536551" y="2690443"/>
                  <a:pt x="534559" y="2695427"/>
                  <a:pt x="531414" y="2700084"/>
                </a:cubicBezTo>
                <a:cubicBezTo>
                  <a:pt x="528478" y="2704430"/>
                  <a:pt x="524572" y="2708009"/>
                  <a:pt x="519696" y="2710819"/>
                </a:cubicBezTo>
                <a:cubicBezTo>
                  <a:pt x="514821" y="2713629"/>
                  <a:pt x="509630" y="2715548"/>
                  <a:pt x="504125" y="2716577"/>
                </a:cubicBezTo>
                <a:cubicBezTo>
                  <a:pt x="498619" y="2717606"/>
                  <a:pt x="493139" y="2717747"/>
                  <a:pt x="487684" y="2717001"/>
                </a:cubicBezTo>
                <a:close/>
                <a:moveTo>
                  <a:pt x="2089080" y="2717504"/>
                </a:moveTo>
                <a:cubicBezTo>
                  <a:pt x="2082578" y="2716245"/>
                  <a:pt x="2077649" y="2713131"/>
                  <a:pt x="2074294" y="2708164"/>
                </a:cubicBezTo>
                <a:cubicBezTo>
                  <a:pt x="2068423" y="2699471"/>
                  <a:pt x="2062913" y="2681943"/>
                  <a:pt x="2057766" y="2655581"/>
                </a:cubicBezTo>
                <a:cubicBezTo>
                  <a:pt x="2056148" y="2645823"/>
                  <a:pt x="2054453" y="2636117"/>
                  <a:pt x="2052680" y="2626464"/>
                </a:cubicBezTo>
                <a:cubicBezTo>
                  <a:pt x="2050907" y="2616811"/>
                  <a:pt x="2049212" y="2607106"/>
                  <a:pt x="2047594" y="2597348"/>
                </a:cubicBezTo>
                <a:cubicBezTo>
                  <a:pt x="2024538" y="2599358"/>
                  <a:pt x="2002433" y="2595413"/>
                  <a:pt x="1981279" y="2585514"/>
                </a:cubicBezTo>
                <a:cubicBezTo>
                  <a:pt x="1960125" y="2575615"/>
                  <a:pt x="1943257" y="2561351"/>
                  <a:pt x="1930675" y="2542723"/>
                </a:cubicBezTo>
                <a:cubicBezTo>
                  <a:pt x="1909076" y="2510745"/>
                  <a:pt x="1900087" y="2476353"/>
                  <a:pt x="1903709" y="2439546"/>
                </a:cubicBezTo>
                <a:cubicBezTo>
                  <a:pt x="1907315" y="2400039"/>
                  <a:pt x="1924486" y="2369904"/>
                  <a:pt x="1955222" y="2349144"/>
                </a:cubicBezTo>
                <a:cubicBezTo>
                  <a:pt x="1965157" y="2342433"/>
                  <a:pt x="1976966" y="2336491"/>
                  <a:pt x="1990651" y="2331317"/>
                </a:cubicBezTo>
                <a:lnTo>
                  <a:pt x="1972015" y="2239468"/>
                </a:lnTo>
                <a:cubicBezTo>
                  <a:pt x="1969869" y="2228259"/>
                  <a:pt x="1973142" y="2219718"/>
                  <a:pt x="1981835" y="2213847"/>
                </a:cubicBezTo>
                <a:cubicBezTo>
                  <a:pt x="1986803" y="2210491"/>
                  <a:pt x="1992768" y="2208948"/>
                  <a:pt x="1999732" y="2209218"/>
                </a:cubicBezTo>
                <a:cubicBezTo>
                  <a:pt x="2006696" y="2209488"/>
                  <a:pt x="2011855" y="2212106"/>
                  <a:pt x="2015210" y="2217074"/>
                </a:cubicBezTo>
                <a:cubicBezTo>
                  <a:pt x="2018566" y="2222041"/>
                  <a:pt x="2023081" y="2238432"/>
                  <a:pt x="2028757" y="2266245"/>
                </a:cubicBezTo>
                <a:cubicBezTo>
                  <a:pt x="2030475" y="2275483"/>
                  <a:pt x="2032219" y="2284591"/>
                  <a:pt x="2033988" y="2293568"/>
                </a:cubicBezTo>
                <a:cubicBezTo>
                  <a:pt x="2035757" y="2302546"/>
                  <a:pt x="2037500" y="2311654"/>
                  <a:pt x="2039219" y="2320891"/>
                </a:cubicBezTo>
                <a:cubicBezTo>
                  <a:pt x="2062787" y="2317631"/>
                  <a:pt x="2085775" y="2321545"/>
                  <a:pt x="2108183" y="2332632"/>
                </a:cubicBezTo>
                <a:cubicBezTo>
                  <a:pt x="2129861" y="2343307"/>
                  <a:pt x="2147515" y="2358735"/>
                  <a:pt x="2161146" y="2378915"/>
                </a:cubicBezTo>
                <a:cubicBezTo>
                  <a:pt x="2182535" y="2410582"/>
                  <a:pt x="2191260" y="2444249"/>
                  <a:pt x="2187319" y="2479914"/>
                </a:cubicBezTo>
                <a:cubicBezTo>
                  <a:pt x="2183286" y="2517451"/>
                  <a:pt x="2165591" y="2546809"/>
                  <a:pt x="2134234" y="2567989"/>
                </a:cubicBezTo>
                <a:cubicBezTo>
                  <a:pt x="2121194" y="2576796"/>
                  <a:pt x="2107933" y="2583267"/>
                  <a:pt x="2094450" y="2587401"/>
                </a:cubicBezTo>
                <a:lnTo>
                  <a:pt x="2115929" y="2685467"/>
                </a:lnTo>
                <a:cubicBezTo>
                  <a:pt x="2118503" y="2698648"/>
                  <a:pt x="2115288" y="2708279"/>
                  <a:pt x="2106284" y="2714361"/>
                </a:cubicBezTo>
                <a:cubicBezTo>
                  <a:pt x="2101317" y="2717716"/>
                  <a:pt x="2095582" y="2718764"/>
                  <a:pt x="2089080" y="2717504"/>
                </a:cubicBezTo>
                <a:close/>
                <a:moveTo>
                  <a:pt x="2406732" y="3077802"/>
                </a:moveTo>
                <a:cubicBezTo>
                  <a:pt x="2386432" y="3077802"/>
                  <a:pt x="2366471" y="3068067"/>
                  <a:pt x="2354261" y="3050027"/>
                </a:cubicBezTo>
                <a:cubicBezTo>
                  <a:pt x="2334698" y="3021141"/>
                  <a:pt x="2342287" y="2981731"/>
                  <a:pt x="2371172" y="2962173"/>
                </a:cubicBezTo>
                <a:cubicBezTo>
                  <a:pt x="2385175" y="2952698"/>
                  <a:pt x="2402002" y="2949235"/>
                  <a:pt x="2418603" y="2952428"/>
                </a:cubicBezTo>
                <a:cubicBezTo>
                  <a:pt x="2435195" y="2955625"/>
                  <a:pt x="2449552" y="2965095"/>
                  <a:pt x="2459026" y="2979088"/>
                </a:cubicBezTo>
                <a:cubicBezTo>
                  <a:pt x="2468506" y="2993081"/>
                  <a:pt x="2471958" y="3009918"/>
                  <a:pt x="2468761" y="3026520"/>
                </a:cubicBezTo>
                <a:cubicBezTo>
                  <a:pt x="2465568" y="3043111"/>
                  <a:pt x="2456104" y="3057473"/>
                  <a:pt x="2442115" y="3066942"/>
                </a:cubicBezTo>
                <a:cubicBezTo>
                  <a:pt x="2431270" y="3074285"/>
                  <a:pt x="2418937" y="3077802"/>
                  <a:pt x="2406732" y="3077802"/>
                </a:cubicBezTo>
                <a:close/>
                <a:moveTo>
                  <a:pt x="175817" y="3077802"/>
                </a:moveTo>
                <a:cubicBezTo>
                  <a:pt x="163611" y="3077802"/>
                  <a:pt x="151278" y="3074285"/>
                  <a:pt x="140438" y="3066942"/>
                </a:cubicBezTo>
                <a:cubicBezTo>
                  <a:pt x="126445" y="3057473"/>
                  <a:pt x="116980" y="3043111"/>
                  <a:pt x="113783" y="3026520"/>
                </a:cubicBezTo>
                <a:cubicBezTo>
                  <a:pt x="110590" y="3009918"/>
                  <a:pt x="114048" y="2993081"/>
                  <a:pt x="123523" y="2979088"/>
                </a:cubicBezTo>
                <a:cubicBezTo>
                  <a:pt x="132997" y="2965095"/>
                  <a:pt x="147354" y="2955630"/>
                  <a:pt x="163950" y="2952428"/>
                </a:cubicBezTo>
                <a:cubicBezTo>
                  <a:pt x="180542" y="2949235"/>
                  <a:pt x="197389" y="2952688"/>
                  <a:pt x="211377" y="2962173"/>
                </a:cubicBezTo>
                <a:cubicBezTo>
                  <a:pt x="225370" y="2971642"/>
                  <a:pt x="234835" y="2986004"/>
                  <a:pt x="238037" y="3002600"/>
                </a:cubicBezTo>
                <a:cubicBezTo>
                  <a:pt x="241230" y="3019192"/>
                  <a:pt x="237767" y="3036034"/>
                  <a:pt x="228292" y="3050027"/>
                </a:cubicBezTo>
                <a:cubicBezTo>
                  <a:pt x="216077" y="3068067"/>
                  <a:pt x="196116" y="3077802"/>
                  <a:pt x="175817" y="3077802"/>
                </a:cubicBezTo>
                <a:close/>
                <a:moveTo>
                  <a:pt x="2385106" y="3126374"/>
                </a:moveTo>
                <a:cubicBezTo>
                  <a:pt x="2413753" y="3131891"/>
                  <a:pt x="2444502" y="3126503"/>
                  <a:pt x="2470514" y="3108888"/>
                </a:cubicBezTo>
                <a:cubicBezTo>
                  <a:pt x="2495716" y="3091829"/>
                  <a:pt x="2512754" y="3065975"/>
                  <a:pt x="2518511" y="3036092"/>
                </a:cubicBezTo>
                <a:cubicBezTo>
                  <a:pt x="2524267" y="3006210"/>
                  <a:pt x="2518034" y="2975881"/>
                  <a:pt x="2500971" y="2950684"/>
                </a:cubicBezTo>
                <a:cubicBezTo>
                  <a:pt x="2494665" y="2941362"/>
                  <a:pt x="2487150" y="2933164"/>
                  <a:pt x="2478668" y="2926234"/>
                </a:cubicBezTo>
                <a:cubicBezTo>
                  <a:pt x="2496138" y="2916313"/>
                  <a:pt x="2509822" y="2902364"/>
                  <a:pt x="2517853" y="2885158"/>
                </a:cubicBezTo>
                <a:cubicBezTo>
                  <a:pt x="2533967" y="2850605"/>
                  <a:pt x="2525348" y="2809981"/>
                  <a:pt x="2494198" y="2773699"/>
                </a:cubicBezTo>
                <a:cubicBezTo>
                  <a:pt x="2475883" y="2752358"/>
                  <a:pt x="2439271" y="2745619"/>
                  <a:pt x="2412592" y="2758665"/>
                </a:cubicBezTo>
                <a:cubicBezTo>
                  <a:pt x="2387577" y="2770895"/>
                  <a:pt x="2376398" y="2796695"/>
                  <a:pt x="2382690" y="2827678"/>
                </a:cubicBezTo>
                <a:cubicBezTo>
                  <a:pt x="2385470" y="2841386"/>
                  <a:pt x="2398844" y="2850261"/>
                  <a:pt x="2412552" y="2847462"/>
                </a:cubicBezTo>
                <a:cubicBezTo>
                  <a:pt x="2426270" y="2844672"/>
                  <a:pt x="2435126" y="2831308"/>
                  <a:pt x="2432336" y="2817599"/>
                </a:cubicBezTo>
                <a:cubicBezTo>
                  <a:pt x="2430082" y="2806499"/>
                  <a:pt x="2433427" y="2804873"/>
                  <a:pt x="2434846" y="2804171"/>
                </a:cubicBezTo>
                <a:cubicBezTo>
                  <a:pt x="2441943" y="2800698"/>
                  <a:pt x="2453230" y="2803738"/>
                  <a:pt x="2455765" y="2806695"/>
                </a:cubicBezTo>
                <a:cubicBezTo>
                  <a:pt x="2473638" y="2827521"/>
                  <a:pt x="2479385" y="2847776"/>
                  <a:pt x="2471939" y="2863744"/>
                </a:cubicBezTo>
                <a:cubicBezTo>
                  <a:pt x="2463520" y="2881784"/>
                  <a:pt x="2439615" y="2892880"/>
                  <a:pt x="2409316" y="2892423"/>
                </a:cubicBezTo>
                <a:cubicBezTo>
                  <a:pt x="2378539" y="2892069"/>
                  <a:pt x="2349551" y="2877526"/>
                  <a:pt x="2327675" y="2851460"/>
                </a:cubicBezTo>
                <a:cubicBezTo>
                  <a:pt x="2304865" y="2824294"/>
                  <a:pt x="2292547" y="2788144"/>
                  <a:pt x="2292999" y="2749662"/>
                </a:cubicBezTo>
                <a:cubicBezTo>
                  <a:pt x="2293416" y="2713252"/>
                  <a:pt x="2305228" y="2679190"/>
                  <a:pt x="2326344" y="2653070"/>
                </a:cubicBezTo>
                <a:cubicBezTo>
                  <a:pt x="2363358" y="2649990"/>
                  <a:pt x="2402852" y="2636483"/>
                  <a:pt x="2442307" y="2612962"/>
                </a:cubicBezTo>
                <a:cubicBezTo>
                  <a:pt x="2462332" y="2617524"/>
                  <a:pt x="2477415" y="2626537"/>
                  <a:pt x="2484031" y="2638585"/>
                </a:cubicBezTo>
                <a:cubicBezTo>
                  <a:pt x="2493830" y="2656424"/>
                  <a:pt x="2484188" y="2679303"/>
                  <a:pt x="2474222" y="2695531"/>
                </a:cubicBezTo>
                <a:cubicBezTo>
                  <a:pt x="2471246" y="2698183"/>
                  <a:pt x="2460588" y="2700835"/>
                  <a:pt x="2453825" y="2697908"/>
                </a:cubicBezTo>
                <a:cubicBezTo>
                  <a:pt x="2452155" y="2697186"/>
                  <a:pt x="2449041" y="2695835"/>
                  <a:pt x="2449394" y="2686341"/>
                </a:cubicBezTo>
                <a:cubicBezTo>
                  <a:pt x="2449920" y="2672363"/>
                  <a:pt x="2439021" y="2660609"/>
                  <a:pt x="2425038" y="2660084"/>
                </a:cubicBezTo>
                <a:cubicBezTo>
                  <a:pt x="2410971" y="2659509"/>
                  <a:pt x="2399306" y="2670462"/>
                  <a:pt x="2398775" y="2684440"/>
                </a:cubicBezTo>
                <a:cubicBezTo>
                  <a:pt x="2397621" y="2715217"/>
                  <a:pt x="2413166" y="2738547"/>
                  <a:pt x="2440362" y="2746842"/>
                </a:cubicBezTo>
                <a:cubicBezTo>
                  <a:pt x="2468957" y="2755570"/>
                  <a:pt x="2503329" y="2744730"/>
                  <a:pt x="2516988" y="2722687"/>
                </a:cubicBezTo>
                <a:cubicBezTo>
                  <a:pt x="2549753" y="2669808"/>
                  <a:pt x="2538226" y="2632019"/>
                  <a:pt x="2528432" y="2614199"/>
                </a:cubicBezTo>
                <a:cubicBezTo>
                  <a:pt x="2520087" y="2599003"/>
                  <a:pt x="2507243" y="2586606"/>
                  <a:pt x="2490853" y="2577426"/>
                </a:cubicBezTo>
                <a:cubicBezTo>
                  <a:pt x="2600608" y="2477283"/>
                  <a:pt x="2614695" y="2294650"/>
                  <a:pt x="2517592" y="2151245"/>
                </a:cubicBezTo>
                <a:cubicBezTo>
                  <a:pt x="2467268" y="2076917"/>
                  <a:pt x="2394694" y="2023779"/>
                  <a:pt x="2313244" y="2001617"/>
                </a:cubicBezTo>
                <a:cubicBezTo>
                  <a:pt x="2285833" y="1994157"/>
                  <a:pt x="2258494" y="1990468"/>
                  <a:pt x="2231756" y="1990468"/>
                </a:cubicBezTo>
                <a:cubicBezTo>
                  <a:pt x="2176638" y="1990468"/>
                  <a:pt x="2124108" y="2006151"/>
                  <a:pt x="2078818" y="2036814"/>
                </a:cubicBezTo>
                <a:cubicBezTo>
                  <a:pt x="2075311" y="2039186"/>
                  <a:pt x="2071912" y="2041637"/>
                  <a:pt x="2068562" y="2044113"/>
                </a:cubicBezTo>
                <a:cubicBezTo>
                  <a:pt x="2064559" y="2016451"/>
                  <a:pt x="2051052" y="1993248"/>
                  <a:pt x="2029967" y="1979834"/>
                </a:cubicBezTo>
                <a:cubicBezTo>
                  <a:pt x="2001278" y="1961603"/>
                  <a:pt x="1964809" y="1964245"/>
                  <a:pt x="1929888" y="1987094"/>
                </a:cubicBezTo>
                <a:cubicBezTo>
                  <a:pt x="1926287" y="1989447"/>
                  <a:pt x="1923002" y="1992266"/>
                  <a:pt x="1920055" y="1995434"/>
                </a:cubicBezTo>
                <a:cubicBezTo>
                  <a:pt x="1917363" y="1982983"/>
                  <a:pt x="1911219" y="1971779"/>
                  <a:pt x="1902078" y="1964314"/>
                </a:cubicBezTo>
                <a:cubicBezTo>
                  <a:pt x="1889470" y="1954014"/>
                  <a:pt x="1877520" y="1947369"/>
                  <a:pt x="1866513" y="1943277"/>
                </a:cubicBezTo>
                <a:cubicBezTo>
                  <a:pt x="1867279" y="1936396"/>
                  <a:pt x="1865732" y="1929230"/>
                  <a:pt x="1861562" y="1923081"/>
                </a:cubicBezTo>
                <a:lnTo>
                  <a:pt x="1828890" y="1874819"/>
                </a:lnTo>
                <a:cubicBezTo>
                  <a:pt x="1819597" y="1861096"/>
                  <a:pt x="1800766" y="1857471"/>
                  <a:pt x="1787053" y="1866759"/>
                </a:cubicBezTo>
                <a:lnTo>
                  <a:pt x="1740555" y="1898243"/>
                </a:lnTo>
                <a:lnTo>
                  <a:pt x="1690437" y="1824230"/>
                </a:lnTo>
                <a:lnTo>
                  <a:pt x="1697382" y="1819529"/>
                </a:lnTo>
                <a:cubicBezTo>
                  <a:pt x="1711110" y="1810231"/>
                  <a:pt x="1714725" y="1791405"/>
                  <a:pt x="1705437" y="1777682"/>
                </a:cubicBezTo>
                <a:lnTo>
                  <a:pt x="1691276" y="1756773"/>
                </a:lnTo>
                <a:cubicBezTo>
                  <a:pt x="1681989" y="1743050"/>
                  <a:pt x="1663162" y="1739430"/>
                  <a:pt x="1649444" y="1748718"/>
                </a:cubicBezTo>
                <a:lnTo>
                  <a:pt x="1642499" y="1753424"/>
                </a:lnTo>
                <a:lnTo>
                  <a:pt x="1592376" y="1679401"/>
                </a:lnTo>
                <a:lnTo>
                  <a:pt x="1599326" y="1674705"/>
                </a:lnTo>
                <a:cubicBezTo>
                  <a:pt x="1613044" y="1665412"/>
                  <a:pt x="1616669" y="1646586"/>
                  <a:pt x="1607371" y="1632863"/>
                </a:cubicBezTo>
                <a:lnTo>
                  <a:pt x="1593221" y="1611954"/>
                </a:lnTo>
                <a:cubicBezTo>
                  <a:pt x="1583928" y="1598231"/>
                  <a:pt x="1565097" y="1594611"/>
                  <a:pt x="1551374" y="1603894"/>
                </a:cubicBezTo>
                <a:lnTo>
                  <a:pt x="1544434" y="1608595"/>
                </a:lnTo>
                <a:lnTo>
                  <a:pt x="1384310" y="1372130"/>
                </a:lnTo>
                <a:lnTo>
                  <a:pt x="2200385" y="166903"/>
                </a:lnTo>
                <a:cubicBezTo>
                  <a:pt x="2224236" y="131667"/>
                  <a:pt x="2215012" y="83774"/>
                  <a:pt x="2179786" y="59918"/>
                </a:cubicBezTo>
                <a:cubicBezTo>
                  <a:pt x="2166549" y="50954"/>
                  <a:pt x="2151529" y="46657"/>
                  <a:pt x="2136662" y="46657"/>
                </a:cubicBezTo>
                <a:cubicBezTo>
                  <a:pt x="2111956" y="46657"/>
                  <a:pt x="2087693" y="58523"/>
                  <a:pt x="2072806" y="80512"/>
                </a:cubicBezTo>
                <a:lnTo>
                  <a:pt x="2052934" y="109859"/>
                </a:lnTo>
                <a:lnTo>
                  <a:pt x="1991961" y="68567"/>
                </a:lnTo>
                <a:cubicBezTo>
                  <a:pt x="1980536" y="60836"/>
                  <a:pt x="1965015" y="63823"/>
                  <a:pt x="1957285" y="75247"/>
                </a:cubicBezTo>
                <a:lnTo>
                  <a:pt x="1935428" y="107511"/>
                </a:lnTo>
                <a:lnTo>
                  <a:pt x="1908316" y="89152"/>
                </a:lnTo>
                <a:cubicBezTo>
                  <a:pt x="1917938" y="58572"/>
                  <a:pt x="1909794" y="26416"/>
                  <a:pt x="1885600" y="10040"/>
                </a:cubicBezTo>
                <a:cubicBezTo>
                  <a:pt x="1854951" y="-10711"/>
                  <a:pt x="1810280" y="1740"/>
                  <a:pt x="1785825" y="37855"/>
                </a:cubicBezTo>
                <a:cubicBezTo>
                  <a:pt x="1761380" y="73960"/>
                  <a:pt x="1766400" y="120056"/>
                  <a:pt x="1797063" y="140812"/>
                </a:cubicBezTo>
                <a:cubicBezTo>
                  <a:pt x="1821243" y="157188"/>
                  <a:pt x="1854121" y="152821"/>
                  <a:pt x="1878944" y="132531"/>
                </a:cubicBezTo>
                <a:lnTo>
                  <a:pt x="1906056" y="150891"/>
                </a:lnTo>
                <a:lnTo>
                  <a:pt x="1884215" y="183155"/>
                </a:lnTo>
                <a:cubicBezTo>
                  <a:pt x="1876479" y="194580"/>
                  <a:pt x="1879470" y="210100"/>
                  <a:pt x="1890885" y="217841"/>
                </a:cubicBezTo>
                <a:lnTo>
                  <a:pt x="1951857" y="259123"/>
                </a:lnTo>
                <a:lnTo>
                  <a:pt x="1926813" y="296122"/>
                </a:lnTo>
                <a:lnTo>
                  <a:pt x="1865840" y="254835"/>
                </a:lnTo>
                <a:cubicBezTo>
                  <a:pt x="1854416" y="247105"/>
                  <a:pt x="1838890" y="250091"/>
                  <a:pt x="1831159" y="261515"/>
                </a:cubicBezTo>
                <a:lnTo>
                  <a:pt x="1809317" y="293780"/>
                </a:lnTo>
                <a:lnTo>
                  <a:pt x="1782190" y="275425"/>
                </a:lnTo>
                <a:cubicBezTo>
                  <a:pt x="1791812" y="244840"/>
                  <a:pt x="1783669" y="212689"/>
                  <a:pt x="1759474" y="196309"/>
                </a:cubicBezTo>
                <a:cubicBezTo>
                  <a:pt x="1728831" y="175557"/>
                  <a:pt x="1684160" y="188008"/>
                  <a:pt x="1659705" y="224113"/>
                </a:cubicBezTo>
                <a:cubicBezTo>
                  <a:pt x="1635255" y="260228"/>
                  <a:pt x="1640279" y="306329"/>
                  <a:pt x="1670937" y="327075"/>
                </a:cubicBezTo>
                <a:cubicBezTo>
                  <a:pt x="1695122" y="343456"/>
                  <a:pt x="1728001" y="339089"/>
                  <a:pt x="1752824" y="318799"/>
                </a:cubicBezTo>
                <a:lnTo>
                  <a:pt x="1779936" y="337159"/>
                </a:lnTo>
                <a:lnTo>
                  <a:pt x="1758089" y="369423"/>
                </a:lnTo>
                <a:cubicBezTo>
                  <a:pt x="1750358" y="380848"/>
                  <a:pt x="1753345" y="396373"/>
                  <a:pt x="1764764" y="404104"/>
                </a:cubicBezTo>
                <a:lnTo>
                  <a:pt x="1825737" y="445391"/>
                </a:lnTo>
                <a:lnTo>
                  <a:pt x="1800688" y="482386"/>
                </a:lnTo>
                <a:lnTo>
                  <a:pt x="1739715" y="441104"/>
                </a:lnTo>
                <a:cubicBezTo>
                  <a:pt x="1728295" y="433368"/>
                  <a:pt x="1712765" y="436359"/>
                  <a:pt x="1705034" y="447778"/>
                </a:cubicBezTo>
                <a:lnTo>
                  <a:pt x="1683192" y="480048"/>
                </a:lnTo>
                <a:lnTo>
                  <a:pt x="1656075" y="461688"/>
                </a:lnTo>
                <a:cubicBezTo>
                  <a:pt x="1665692" y="431108"/>
                  <a:pt x="1657543" y="398952"/>
                  <a:pt x="1633354" y="382572"/>
                </a:cubicBezTo>
                <a:cubicBezTo>
                  <a:pt x="1602705" y="361820"/>
                  <a:pt x="1558039" y="374271"/>
                  <a:pt x="1533584" y="410381"/>
                </a:cubicBezTo>
                <a:cubicBezTo>
                  <a:pt x="1509134" y="446496"/>
                  <a:pt x="1514159" y="492587"/>
                  <a:pt x="1544807" y="513349"/>
                </a:cubicBezTo>
                <a:cubicBezTo>
                  <a:pt x="1568997" y="529724"/>
                  <a:pt x="1601875" y="525348"/>
                  <a:pt x="1626703" y="505068"/>
                </a:cubicBezTo>
                <a:lnTo>
                  <a:pt x="1653816" y="523427"/>
                </a:lnTo>
                <a:lnTo>
                  <a:pt x="1631964" y="555692"/>
                </a:lnTo>
                <a:cubicBezTo>
                  <a:pt x="1624233" y="567106"/>
                  <a:pt x="1627224" y="582637"/>
                  <a:pt x="1638648" y="590372"/>
                </a:cubicBezTo>
                <a:lnTo>
                  <a:pt x="1699616" y="631655"/>
                </a:lnTo>
                <a:lnTo>
                  <a:pt x="1291279" y="1234723"/>
                </a:lnTo>
                <a:lnTo>
                  <a:pt x="882937" y="631655"/>
                </a:lnTo>
                <a:lnTo>
                  <a:pt x="943910" y="590372"/>
                </a:lnTo>
                <a:cubicBezTo>
                  <a:pt x="955330" y="582637"/>
                  <a:pt x="958316" y="567106"/>
                  <a:pt x="950585" y="555692"/>
                </a:cubicBezTo>
                <a:lnTo>
                  <a:pt x="928738" y="523427"/>
                </a:lnTo>
                <a:lnTo>
                  <a:pt x="955850" y="505068"/>
                </a:lnTo>
                <a:cubicBezTo>
                  <a:pt x="980669" y="525348"/>
                  <a:pt x="1013552" y="529724"/>
                  <a:pt x="1037742" y="513349"/>
                </a:cubicBezTo>
                <a:cubicBezTo>
                  <a:pt x="1068390" y="492587"/>
                  <a:pt x="1073425" y="446496"/>
                  <a:pt x="1048965" y="410381"/>
                </a:cubicBezTo>
                <a:cubicBezTo>
                  <a:pt x="1024515" y="374271"/>
                  <a:pt x="979848" y="361820"/>
                  <a:pt x="949200" y="382572"/>
                </a:cubicBezTo>
                <a:cubicBezTo>
                  <a:pt x="925010" y="398952"/>
                  <a:pt x="916857" y="431108"/>
                  <a:pt x="926479" y="461688"/>
                </a:cubicBezTo>
                <a:lnTo>
                  <a:pt x="899372" y="480048"/>
                </a:lnTo>
                <a:lnTo>
                  <a:pt x="877520" y="447778"/>
                </a:lnTo>
                <a:cubicBezTo>
                  <a:pt x="869789" y="436359"/>
                  <a:pt x="854253" y="433368"/>
                  <a:pt x="842839" y="441104"/>
                </a:cubicBezTo>
                <a:lnTo>
                  <a:pt x="781866" y="482386"/>
                </a:lnTo>
                <a:lnTo>
                  <a:pt x="756812" y="445391"/>
                </a:lnTo>
                <a:lnTo>
                  <a:pt x="817785" y="404104"/>
                </a:lnTo>
                <a:cubicBezTo>
                  <a:pt x="829204" y="396373"/>
                  <a:pt x="832195" y="380848"/>
                  <a:pt x="824460" y="369423"/>
                </a:cubicBezTo>
                <a:lnTo>
                  <a:pt x="802613" y="337159"/>
                </a:lnTo>
                <a:lnTo>
                  <a:pt x="829725" y="318799"/>
                </a:lnTo>
                <a:cubicBezTo>
                  <a:pt x="854558" y="339089"/>
                  <a:pt x="887426" y="343456"/>
                  <a:pt x="911616" y="327075"/>
                </a:cubicBezTo>
                <a:cubicBezTo>
                  <a:pt x="942265" y="306329"/>
                  <a:pt x="947299" y="260228"/>
                  <a:pt x="922844" y="224113"/>
                </a:cubicBezTo>
                <a:cubicBezTo>
                  <a:pt x="898389" y="188008"/>
                  <a:pt x="853723" y="175557"/>
                  <a:pt x="823075" y="196309"/>
                </a:cubicBezTo>
                <a:cubicBezTo>
                  <a:pt x="798885" y="212689"/>
                  <a:pt x="790731" y="244840"/>
                  <a:pt x="800353" y="275425"/>
                </a:cubicBezTo>
                <a:lnTo>
                  <a:pt x="773241" y="293780"/>
                </a:lnTo>
                <a:lnTo>
                  <a:pt x="751394" y="261515"/>
                </a:lnTo>
                <a:cubicBezTo>
                  <a:pt x="743664" y="250091"/>
                  <a:pt x="728133" y="247105"/>
                  <a:pt x="716718" y="254835"/>
                </a:cubicBezTo>
                <a:lnTo>
                  <a:pt x="655741" y="296122"/>
                </a:lnTo>
                <a:lnTo>
                  <a:pt x="630691" y="259118"/>
                </a:lnTo>
                <a:lnTo>
                  <a:pt x="691664" y="217841"/>
                </a:lnTo>
                <a:cubicBezTo>
                  <a:pt x="703084" y="210100"/>
                  <a:pt x="706075" y="194580"/>
                  <a:pt x="698339" y="183155"/>
                </a:cubicBezTo>
                <a:lnTo>
                  <a:pt x="676492" y="150891"/>
                </a:lnTo>
                <a:lnTo>
                  <a:pt x="703604" y="132531"/>
                </a:lnTo>
                <a:cubicBezTo>
                  <a:pt x="728428" y="152821"/>
                  <a:pt x="761311" y="157188"/>
                  <a:pt x="785491" y="140812"/>
                </a:cubicBezTo>
                <a:cubicBezTo>
                  <a:pt x="816144" y="120056"/>
                  <a:pt x="821174" y="73960"/>
                  <a:pt x="796719" y="37855"/>
                </a:cubicBezTo>
                <a:cubicBezTo>
                  <a:pt x="772274" y="1740"/>
                  <a:pt x="727602" y="-10711"/>
                  <a:pt x="696954" y="10040"/>
                </a:cubicBezTo>
                <a:cubicBezTo>
                  <a:pt x="672764" y="26416"/>
                  <a:pt x="664616" y="58577"/>
                  <a:pt x="674233" y="89152"/>
                </a:cubicBezTo>
                <a:lnTo>
                  <a:pt x="647121" y="107511"/>
                </a:lnTo>
                <a:lnTo>
                  <a:pt x="625269" y="75247"/>
                </a:lnTo>
                <a:cubicBezTo>
                  <a:pt x="617538" y="63823"/>
                  <a:pt x="602012" y="60836"/>
                  <a:pt x="590593" y="68567"/>
                </a:cubicBezTo>
                <a:lnTo>
                  <a:pt x="529620" y="109859"/>
                </a:lnTo>
                <a:lnTo>
                  <a:pt x="509753" y="80512"/>
                </a:lnTo>
                <a:cubicBezTo>
                  <a:pt x="494861" y="58523"/>
                  <a:pt x="470592" y="46657"/>
                  <a:pt x="445892" y="46657"/>
                </a:cubicBezTo>
                <a:cubicBezTo>
                  <a:pt x="431024" y="46657"/>
                  <a:pt x="416005" y="50954"/>
                  <a:pt x="402773" y="59918"/>
                </a:cubicBezTo>
                <a:cubicBezTo>
                  <a:pt x="367537" y="83774"/>
                  <a:pt x="358318" y="131667"/>
                  <a:pt x="382173" y="166903"/>
                </a:cubicBezTo>
                <a:lnTo>
                  <a:pt x="1198243" y="1372130"/>
                </a:lnTo>
                <a:lnTo>
                  <a:pt x="1038120" y="1608595"/>
                </a:lnTo>
                <a:lnTo>
                  <a:pt x="1031175" y="1603894"/>
                </a:lnTo>
                <a:cubicBezTo>
                  <a:pt x="1017447" y="1594611"/>
                  <a:pt x="998626" y="1598231"/>
                  <a:pt x="989338" y="1611954"/>
                </a:cubicBezTo>
                <a:lnTo>
                  <a:pt x="975177" y="1632863"/>
                </a:lnTo>
                <a:cubicBezTo>
                  <a:pt x="965885" y="1646586"/>
                  <a:pt x="969509" y="1665412"/>
                  <a:pt x="983228" y="1674705"/>
                </a:cubicBezTo>
                <a:lnTo>
                  <a:pt x="990178" y="1679406"/>
                </a:lnTo>
                <a:lnTo>
                  <a:pt x="940059" y="1753424"/>
                </a:lnTo>
                <a:lnTo>
                  <a:pt x="933114" y="1748718"/>
                </a:lnTo>
                <a:cubicBezTo>
                  <a:pt x="919391" y="1739430"/>
                  <a:pt x="900565" y="1743050"/>
                  <a:pt x="891277" y="1756773"/>
                </a:cubicBezTo>
                <a:lnTo>
                  <a:pt x="877112" y="1777682"/>
                </a:lnTo>
                <a:cubicBezTo>
                  <a:pt x="867824" y="1791405"/>
                  <a:pt x="871444" y="1810231"/>
                  <a:pt x="885167" y="1819529"/>
                </a:cubicBezTo>
                <a:lnTo>
                  <a:pt x="892117" y="1824230"/>
                </a:lnTo>
                <a:lnTo>
                  <a:pt x="841999" y="1898243"/>
                </a:lnTo>
                <a:lnTo>
                  <a:pt x="795506" y="1866759"/>
                </a:lnTo>
                <a:cubicBezTo>
                  <a:pt x="781787" y="1857471"/>
                  <a:pt x="762956" y="1861096"/>
                  <a:pt x="753664" y="1874819"/>
                </a:cubicBezTo>
                <a:lnTo>
                  <a:pt x="720982" y="1923081"/>
                </a:lnTo>
                <a:cubicBezTo>
                  <a:pt x="716821" y="1929230"/>
                  <a:pt x="715274" y="1936396"/>
                  <a:pt x="716041" y="1943277"/>
                </a:cubicBezTo>
                <a:cubicBezTo>
                  <a:pt x="705039" y="1947369"/>
                  <a:pt x="693089" y="1954014"/>
                  <a:pt x="680471" y="1964314"/>
                </a:cubicBezTo>
                <a:cubicBezTo>
                  <a:pt x="671330" y="1971779"/>
                  <a:pt x="665186" y="1982988"/>
                  <a:pt x="662499" y="1995439"/>
                </a:cubicBezTo>
                <a:cubicBezTo>
                  <a:pt x="659552" y="1992266"/>
                  <a:pt x="656261" y="1989447"/>
                  <a:pt x="652666" y="1987094"/>
                </a:cubicBezTo>
                <a:cubicBezTo>
                  <a:pt x="617754" y="1964240"/>
                  <a:pt x="581276" y="1961598"/>
                  <a:pt x="552587" y="1979834"/>
                </a:cubicBezTo>
                <a:cubicBezTo>
                  <a:pt x="531496" y="1993248"/>
                  <a:pt x="517989" y="2016451"/>
                  <a:pt x="513991" y="2044113"/>
                </a:cubicBezTo>
                <a:cubicBezTo>
                  <a:pt x="510647" y="2041637"/>
                  <a:pt x="507243" y="2039186"/>
                  <a:pt x="503736" y="2036814"/>
                </a:cubicBezTo>
                <a:cubicBezTo>
                  <a:pt x="458456" y="2006151"/>
                  <a:pt x="405911" y="1990468"/>
                  <a:pt x="350793" y="1990468"/>
                </a:cubicBezTo>
                <a:cubicBezTo>
                  <a:pt x="324059" y="1990468"/>
                  <a:pt x="296721" y="1994157"/>
                  <a:pt x="269309" y="2001617"/>
                </a:cubicBezTo>
                <a:cubicBezTo>
                  <a:pt x="187855" y="2023779"/>
                  <a:pt x="115281" y="2076917"/>
                  <a:pt x="64962" y="2151245"/>
                </a:cubicBezTo>
                <a:cubicBezTo>
                  <a:pt x="-32146" y="2294650"/>
                  <a:pt x="-18064" y="2477283"/>
                  <a:pt x="91695" y="2577426"/>
                </a:cubicBezTo>
                <a:cubicBezTo>
                  <a:pt x="75305" y="2586606"/>
                  <a:pt x="62466" y="2599003"/>
                  <a:pt x="54117" y="2614199"/>
                </a:cubicBezTo>
                <a:cubicBezTo>
                  <a:pt x="44333" y="2632019"/>
                  <a:pt x="32800" y="2669808"/>
                  <a:pt x="65561" y="2722682"/>
                </a:cubicBezTo>
                <a:cubicBezTo>
                  <a:pt x="79225" y="2744730"/>
                  <a:pt x="113587" y="2755580"/>
                  <a:pt x="142182" y="2746842"/>
                </a:cubicBezTo>
                <a:cubicBezTo>
                  <a:pt x="169387" y="2738547"/>
                  <a:pt x="184933" y="2715221"/>
                  <a:pt x="183778" y="2684440"/>
                </a:cubicBezTo>
                <a:cubicBezTo>
                  <a:pt x="183253" y="2670462"/>
                  <a:pt x="171450" y="2659587"/>
                  <a:pt x="157516" y="2660084"/>
                </a:cubicBezTo>
                <a:cubicBezTo>
                  <a:pt x="143542" y="2660604"/>
                  <a:pt x="132629" y="2672363"/>
                  <a:pt x="133159" y="2686341"/>
                </a:cubicBezTo>
                <a:cubicBezTo>
                  <a:pt x="133513" y="2695835"/>
                  <a:pt x="130399" y="2697186"/>
                  <a:pt x="128724" y="2697908"/>
                </a:cubicBezTo>
                <a:cubicBezTo>
                  <a:pt x="121971" y="2700835"/>
                  <a:pt x="111308" y="2698183"/>
                  <a:pt x="108331" y="2695531"/>
                </a:cubicBezTo>
                <a:cubicBezTo>
                  <a:pt x="98365" y="2679303"/>
                  <a:pt x="88724" y="2656424"/>
                  <a:pt x="98523" y="2638585"/>
                </a:cubicBezTo>
                <a:cubicBezTo>
                  <a:pt x="105139" y="2626537"/>
                  <a:pt x="120217" y="2617524"/>
                  <a:pt x="140247" y="2612962"/>
                </a:cubicBezTo>
                <a:cubicBezTo>
                  <a:pt x="179702" y="2636483"/>
                  <a:pt x="219186" y="2649995"/>
                  <a:pt x="256210" y="2653075"/>
                </a:cubicBezTo>
                <a:cubicBezTo>
                  <a:pt x="277325" y="2679195"/>
                  <a:pt x="289138" y="2713252"/>
                  <a:pt x="289550" y="2749662"/>
                </a:cubicBezTo>
                <a:cubicBezTo>
                  <a:pt x="290002" y="2788144"/>
                  <a:pt x="277689" y="2824294"/>
                  <a:pt x="254884" y="2851460"/>
                </a:cubicBezTo>
                <a:cubicBezTo>
                  <a:pt x="233003" y="2877526"/>
                  <a:pt x="204009" y="2892069"/>
                  <a:pt x="173243" y="2892423"/>
                </a:cubicBezTo>
                <a:cubicBezTo>
                  <a:pt x="172767" y="2892433"/>
                  <a:pt x="172300" y="2892433"/>
                  <a:pt x="171843" y="2892433"/>
                </a:cubicBezTo>
                <a:cubicBezTo>
                  <a:pt x="142285" y="2892433"/>
                  <a:pt x="118901" y="2881504"/>
                  <a:pt x="110615" y="2863744"/>
                </a:cubicBezTo>
                <a:cubicBezTo>
                  <a:pt x="103169" y="2847776"/>
                  <a:pt x="108911" y="2827521"/>
                  <a:pt x="126789" y="2806695"/>
                </a:cubicBezTo>
                <a:cubicBezTo>
                  <a:pt x="129328" y="2803744"/>
                  <a:pt x="140605" y="2800708"/>
                  <a:pt x="147703" y="2804171"/>
                </a:cubicBezTo>
                <a:cubicBezTo>
                  <a:pt x="149127" y="2804873"/>
                  <a:pt x="152467" y="2806499"/>
                  <a:pt x="150212" y="2817599"/>
                </a:cubicBezTo>
                <a:cubicBezTo>
                  <a:pt x="147432" y="2831308"/>
                  <a:pt x="156283" y="2844672"/>
                  <a:pt x="169996" y="2847462"/>
                </a:cubicBezTo>
                <a:cubicBezTo>
                  <a:pt x="183715" y="2850232"/>
                  <a:pt x="197079" y="2841386"/>
                  <a:pt x="199859" y="2827678"/>
                </a:cubicBezTo>
                <a:cubicBezTo>
                  <a:pt x="206151" y="2796695"/>
                  <a:pt x="194972" y="2770895"/>
                  <a:pt x="169957" y="2758665"/>
                </a:cubicBezTo>
                <a:cubicBezTo>
                  <a:pt x="143277" y="2745614"/>
                  <a:pt x="106671" y="2752358"/>
                  <a:pt x="88351" y="2773699"/>
                </a:cubicBezTo>
                <a:cubicBezTo>
                  <a:pt x="57206" y="2809981"/>
                  <a:pt x="48586" y="2850605"/>
                  <a:pt x="64706" y="2885158"/>
                </a:cubicBezTo>
                <a:cubicBezTo>
                  <a:pt x="72727" y="2902349"/>
                  <a:pt x="86386" y="2916328"/>
                  <a:pt x="103832" y="2926273"/>
                </a:cubicBezTo>
                <a:cubicBezTo>
                  <a:pt x="95379" y="2933194"/>
                  <a:pt x="87874" y="2941377"/>
                  <a:pt x="81578" y="2950684"/>
                </a:cubicBezTo>
                <a:cubicBezTo>
                  <a:pt x="64515" y="2975881"/>
                  <a:pt x="58287" y="3006210"/>
                  <a:pt x="64043" y="3036092"/>
                </a:cubicBezTo>
                <a:cubicBezTo>
                  <a:pt x="69795" y="3065975"/>
                  <a:pt x="86838" y="3091829"/>
                  <a:pt x="112034" y="3108888"/>
                </a:cubicBezTo>
                <a:cubicBezTo>
                  <a:pt x="164044" y="3144104"/>
                  <a:pt x="235021" y="3130449"/>
                  <a:pt x="270243" y="3078430"/>
                </a:cubicBezTo>
                <a:cubicBezTo>
                  <a:pt x="276539" y="3069128"/>
                  <a:pt x="281343" y="3059123"/>
                  <a:pt x="284634" y="3048705"/>
                </a:cubicBezTo>
                <a:cubicBezTo>
                  <a:pt x="300346" y="3061215"/>
                  <a:pt x="318396" y="3068701"/>
                  <a:pt x="337345" y="3069762"/>
                </a:cubicBezTo>
                <a:cubicBezTo>
                  <a:pt x="375449" y="3071962"/>
                  <a:pt x="409939" y="3048814"/>
                  <a:pt x="432061" y="3006421"/>
                </a:cubicBezTo>
                <a:cubicBezTo>
                  <a:pt x="445067" y="2981495"/>
                  <a:pt x="437738" y="2944997"/>
                  <a:pt x="415715" y="2925065"/>
                </a:cubicBezTo>
                <a:cubicBezTo>
                  <a:pt x="395071" y="2906387"/>
                  <a:pt x="366972" y="2905581"/>
                  <a:pt x="340538" y="2922929"/>
                </a:cubicBezTo>
                <a:cubicBezTo>
                  <a:pt x="328838" y="2930606"/>
                  <a:pt x="325582" y="2946308"/>
                  <a:pt x="333259" y="2958003"/>
                </a:cubicBezTo>
                <a:cubicBezTo>
                  <a:pt x="340926" y="2969692"/>
                  <a:pt x="356633" y="2972954"/>
                  <a:pt x="368328" y="2965282"/>
                </a:cubicBezTo>
                <a:cubicBezTo>
                  <a:pt x="377802" y="2959068"/>
                  <a:pt x="380553" y="2961563"/>
                  <a:pt x="381722" y="2962629"/>
                </a:cubicBezTo>
                <a:cubicBezTo>
                  <a:pt x="387576" y="2967934"/>
                  <a:pt x="388951" y="2979530"/>
                  <a:pt x="387149" y="2982988"/>
                </a:cubicBezTo>
                <a:cubicBezTo>
                  <a:pt x="374447" y="3007320"/>
                  <a:pt x="357768" y="3020149"/>
                  <a:pt x="340184" y="3019187"/>
                </a:cubicBezTo>
                <a:cubicBezTo>
                  <a:pt x="320307" y="3018072"/>
                  <a:pt x="301191" y="2999869"/>
                  <a:pt x="290297" y="2971691"/>
                </a:cubicBezTo>
                <a:cubicBezTo>
                  <a:pt x="266849" y="2911018"/>
                  <a:pt x="306937" y="2838793"/>
                  <a:pt x="379668" y="2810674"/>
                </a:cubicBezTo>
                <a:cubicBezTo>
                  <a:pt x="408485" y="2799544"/>
                  <a:pt x="438760" y="2796651"/>
                  <a:pt x="466879" y="2802073"/>
                </a:cubicBezTo>
                <a:cubicBezTo>
                  <a:pt x="486668" y="2836838"/>
                  <a:pt x="518117" y="2869608"/>
                  <a:pt x="559748" y="2897796"/>
                </a:cubicBezTo>
                <a:cubicBezTo>
                  <a:pt x="560534" y="2898326"/>
                  <a:pt x="561354" y="2898793"/>
                  <a:pt x="562145" y="2899319"/>
                </a:cubicBezTo>
                <a:cubicBezTo>
                  <a:pt x="565156" y="2919284"/>
                  <a:pt x="562351" y="2936333"/>
                  <a:pt x="553731" y="2946819"/>
                </a:cubicBezTo>
                <a:cubicBezTo>
                  <a:pt x="540809" y="2962536"/>
                  <a:pt x="515981" y="2962079"/>
                  <a:pt x="497228" y="2958847"/>
                </a:cubicBezTo>
                <a:cubicBezTo>
                  <a:pt x="493652" y="2957079"/>
                  <a:pt x="487228" y="2948160"/>
                  <a:pt x="487439" y="2940797"/>
                </a:cubicBezTo>
                <a:cubicBezTo>
                  <a:pt x="487493" y="2938980"/>
                  <a:pt x="487591" y="2935586"/>
                  <a:pt x="496535" y="2932388"/>
                </a:cubicBezTo>
                <a:cubicBezTo>
                  <a:pt x="509713" y="2927688"/>
                  <a:pt x="516580" y="2913194"/>
                  <a:pt x="511874" y="2900016"/>
                </a:cubicBezTo>
                <a:cubicBezTo>
                  <a:pt x="507174" y="2886843"/>
                  <a:pt x="492675" y="2879977"/>
                  <a:pt x="479507" y="2884677"/>
                </a:cubicBezTo>
                <a:cubicBezTo>
                  <a:pt x="450499" y="2895031"/>
                  <a:pt x="434610" y="2918130"/>
                  <a:pt x="437002" y="2946465"/>
                </a:cubicBezTo>
                <a:cubicBezTo>
                  <a:pt x="439521" y="2976249"/>
                  <a:pt x="462346" y="3004147"/>
                  <a:pt x="487891" y="3008646"/>
                </a:cubicBezTo>
                <a:cubicBezTo>
                  <a:pt x="549149" y="3019418"/>
                  <a:pt x="579959" y="2994693"/>
                  <a:pt x="592867" y="2978990"/>
                </a:cubicBezTo>
                <a:cubicBezTo>
                  <a:pt x="604778" y="2964505"/>
                  <a:pt x="611644" y="2946333"/>
                  <a:pt x="613520" y="2925822"/>
                </a:cubicBezTo>
                <a:cubicBezTo>
                  <a:pt x="744135" y="2975807"/>
                  <a:pt x="906341" y="2919491"/>
                  <a:pt x="998522" y="2783365"/>
                </a:cubicBezTo>
                <a:cubicBezTo>
                  <a:pt x="1048852" y="2709043"/>
                  <a:pt x="1071239" y="2621930"/>
                  <a:pt x="1061573" y="2538069"/>
                </a:cubicBezTo>
                <a:cubicBezTo>
                  <a:pt x="1052226" y="2456900"/>
                  <a:pt x="1014127" y="2387862"/>
                  <a:pt x="953797" y="2342052"/>
                </a:cubicBezTo>
                <a:cubicBezTo>
                  <a:pt x="978065" y="2328068"/>
                  <a:pt x="994642" y="2306879"/>
                  <a:pt x="999269" y="2282282"/>
                </a:cubicBezTo>
                <a:cubicBezTo>
                  <a:pt x="1005551" y="2248883"/>
                  <a:pt x="989549" y="2215995"/>
                  <a:pt x="955369" y="2192061"/>
                </a:cubicBezTo>
                <a:cubicBezTo>
                  <a:pt x="951852" y="2189595"/>
                  <a:pt x="948011" y="2187586"/>
                  <a:pt x="943974" y="2186024"/>
                </a:cubicBezTo>
                <a:cubicBezTo>
                  <a:pt x="954534" y="2178907"/>
                  <a:pt x="962663" y="2169035"/>
                  <a:pt x="966199" y="2157778"/>
                </a:cubicBezTo>
                <a:cubicBezTo>
                  <a:pt x="969686" y="2146667"/>
                  <a:pt x="971494" y="2136628"/>
                  <a:pt x="972176" y="2127478"/>
                </a:cubicBezTo>
                <a:cubicBezTo>
                  <a:pt x="984210" y="2130636"/>
                  <a:pt x="997510" y="2126127"/>
                  <a:pt x="1004853" y="2115287"/>
                </a:cubicBezTo>
                <a:lnTo>
                  <a:pt x="1037525" y="2067025"/>
                </a:lnTo>
                <a:cubicBezTo>
                  <a:pt x="1046818" y="2053302"/>
                  <a:pt x="1043194" y="2034476"/>
                  <a:pt x="1029470" y="2025183"/>
                </a:cubicBezTo>
                <a:lnTo>
                  <a:pt x="969583" y="1984628"/>
                </a:lnTo>
                <a:lnTo>
                  <a:pt x="1019696" y="1910615"/>
                </a:lnTo>
                <a:lnTo>
                  <a:pt x="1040040" y="1924387"/>
                </a:lnTo>
                <a:cubicBezTo>
                  <a:pt x="1053763" y="1933680"/>
                  <a:pt x="1072590" y="1930055"/>
                  <a:pt x="1081882" y="1916332"/>
                </a:cubicBezTo>
                <a:lnTo>
                  <a:pt x="1096042" y="1895423"/>
                </a:lnTo>
                <a:cubicBezTo>
                  <a:pt x="1105330" y="1881705"/>
                  <a:pt x="1101701" y="1862869"/>
                  <a:pt x="1087978" y="1853581"/>
                </a:cubicBezTo>
                <a:lnTo>
                  <a:pt x="1067644" y="1839804"/>
                </a:lnTo>
                <a:lnTo>
                  <a:pt x="1117762" y="1765786"/>
                </a:lnTo>
                <a:lnTo>
                  <a:pt x="1138101" y="1779563"/>
                </a:lnTo>
                <a:cubicBezTo>
                  <a:pt x="1151819" y="1788856"/>
                  <a:pt x="1170650" y="1785226"/>
                  <a:pt x="1179938" y="1771508"/>
                </a:cubicBezTo>
                <a:lnTo>
                  <a:pt x="1194098" y="1750600"/>
                </a:lnTo>
                <a:cubicBezTo>
                  <a:pt x="1203386" y="1736876"/>
                  <a:pt x="1199766" y="1718045"/>
                  <a:pt x="1186043" y="1708757"/>
                </a:cubicBezTo>
                <a:lnTo>
                  <a:pt x="1165704" y="1694985"/>
                </a:lnTo>
                <a:lnTo>
                  <a:pt x="1291279" y="1509528"/>
                </a:lnTo>
                <a:lnTo>
                  <a:pt x="1416855" y="1694985"/>
                </a:lnTo>
                <a:lnTo>
                  <a:pt x="1396511" y="1708757"/>
                </a:lnTo>
                <a:cubicBezTo>
                  <a:pt x="1382788" y="1718045"/>
                  <a:pt x="1379168" y="1736876"/>
                  <a:pt x="1388451" y="1750600"/>
                </a:cubicBezTo>
                <a:lnTo>
                  <a:pt x="1402611" y="1771508"/>
                </a:lnTo>
                <a:cubicBezTo>
                  <a:pt x="1411904" y="1785226"/>
                  <a:pt x="1430735" y="1788856"/>
                  <a:pt x="1444458" y="1779563"/>
                </a:cubicBezTo>
                <a:lnTo>
                  <a:pt x="1464792" y="1765786"/>
                </a:lnTo>
                <a:lnTo>
                  <a:pt x="1514910" y="1839804"/>
                </a:lnTo>
                <a:lnTo>
                  <a:pt x="1494571" y="1853581"/>
                </a:lnTo>
                <a:cubicBezTo>
                  <a:pt x="1480848" y="1862869"/>
                  <a:pt x="1477218" y="1881705"/>
                  <a:pt x="1486511" y="1895423"/>
                </a:cubicBezTo>
                <a:lnTo>
                  <a:pt x="1500671" y="1916332"/>
                </a:lnTo>
                <a:cubicBezTo>
                  <a:pt x="1509964" y="1930055"/>
                  <a:pt x="1528790" y="1933680"/>
                  <a:pt x="1542513" y="1924387"/>
                </a:cubicBezTo>
                <a:lnTo>
                  <a:pt x="1562852" y="1910615"/>
                </a:lnTo>
                <a:lnTo>
                  <a:pt x="1612970" y="1984628"/>
                </a:lnTo>
                <a:lnTo>
                  <a:pt x="1553078" y="2025183"/>
                </a:lnTo>
                <a:cubicBezTo>
                  <a:pt x="1539355" y="2034476"/>
                  <a:pt x="1535735" y="2053302"/>
                  <a:pt x="1545028" y="2067025"/>
                </a:cubicBezTo>
                <a:lnTo>
                  <a:pt x="1577700" y="2115287"/>
                </a:lnTo>
                <a:cubicBezTo>
                  <a:pt x="1585048" y="2126127"/>
                  <a:pt x="1598344" y="2130636"/>
                  <a:pt x="1610372" y="2127478"/>
                </a:cubicBezTo>
                <a:cubicBezTo>
                  <a:pt x="1611050" y="2136628"/>
                  <a:pt x="1612872" y="2146667"/>
                  <a:pt x="1616355" y="2157782"/>
                </a:cubicBezTo>
                <a:cubicBezTo>
                  <a:pt x="1619886" y="2169040"/>
                  <a:pt x="1628015" y="2178907"/>
                  <a:pt x="1638580" y="2186024"/>
                </a:cubicBezTo>
                <a:cubicBezTo>
                  <a:pt x="1634537" y="2187586"/>
                  <a:pt x="1630697" y="2189595"/>
                  <a:pt x="1627180" y="2192065"/>
                </a:cubicBezTo>
                <a:cubicBezTo>
                  <a:pt x="1593005" y="2215995"/>
                  <a:pt x="1577003" y="2248883"/>
                  <a:pt x="1583290" y="2282287"/>
                </a:cubicBezTo>
                <a:cubicBezTo>
                  <a:pt x="1587916" y="2306879"/>
                  <a:pt x="1604493" y="2328068"/>
                  <a:pt x="1628747" y="2342052"/>
                </a:cubicBezTo>
                <a:cubicBezTo>
                  <a:pt x="1568422" y="2387862"/>
                  <a:pt x="1530328" y="2456905"/>
                  <a:pt x="1520981" y="2538069"/>
                </a:cubicBezTo>
                <a:cubicBezTo>
                  <a:pt x="1511315" y="2621930"/>
                  <a:pt x="1533707" y="2709043"/>
                  <a:pt x="1584031" y="2783365"/>
                </a:cubicBezTo>
                <a:cubicBezTo>
                  <a:pt x="1676208" y="2919491"/>
                  <a:pt x="1838409" y="2975817"/>
                  <a:pt x="1969028" y="2925822"/>
                </a:cubicBezTo>
                <a:cubicBezTo>
                  <a:pt x="1970900" y="2946333"/>
                  <a:pt x="1977776" y="2964505"/>
                  <a:pt x="1989687" y="2978990"/>
                </a:cubicBezTo>
                <a:cubicBezTo>
                  <a:pt x="2002599" y="2994693"/>
                  <a:pt x="2033425" y="3019432"/>
                  <a:pt x="2094658" y="3008646"/>
                </a:cubicBezTo>
                <a:cubicBezTo>
                  <a:pt x="2120208" y="3004147"/>
                  <a:pt x="2143032" y="2976254"/>
                  <a:pt x="2145547" y="2946465"/>
                </a:cubicBezTo>
                <a:cubicBezTo>
                  <a:pt x="2147939" y="2918130"/>
                  <a:pt x="2132050" y="2895031"/>
                  <a:pt x="2103042" y="2884677"/>
                </a:cubicBezTo>
                <a:cubicBezTo>
                  <a:pt x="2089874" y="2879977"/>
                  <a:pt x="2075384" y="2886843"/>
                  <a:pt x="2070674" y="2900016"/>
                </a:cubicBezTo>
                <a:cubicBezTo>
                  <a:pt x="2065974" y="2913194"/>
                  <a:pt x="2072845" y="2927688"/>
                  <a:pt x="2086023" y="2932388"/>
                </a:cubicBezTo>
                <a:cubicBezTo>
                  <a:pt x="2094962" y="2935586"/>
                  <a:pt x="2095060" y="2938980"/>
                  <a:pt x="2095109" y="2940797"/>
                </a:cubicBezTo>
                <a:cubicBezTo>
                  <a:pt x="2095321" y="2948160"/>
                  <a:pt x="2088901" y="2957074"/>
                  <a:pt x="2085326" y="2958852"/>
                </a:cubicBezTo>
                <a:cubicBezTo>
                  <a:pt x="2066568" y="2962084"/>
                  <a:pt x="2041745" y="2962536"/>
                  <a:pt x="2028813" y="2946814"/>
                </a:cubicBezTo>
                <a:cubicBezTo>
                  <a:pt x="2020198" y="2936333"/>
                  <a:pt x="2017398" y="2919284"/>
                  <a:pt x="2020409" y="2899319"/>
                </a:cubicBezTo>
                <a:cubicBezTo>
                  <a:pt x="2021199" y="2898793"/>
                  <a:pt x="2022010" y="2898326"/>
                  <a:pt x="2022806" y="2897796"/>
                </a:cubicBezTo>
                <a:cubicBezTo>
                  <a:pt x="2064427" y="2869608"/>
                  <a:pt x="2095881" y="2836838"/>
                  <a:pt x="2115675" y="2802069"/>
                </a:cubicBezTo>
                <a:cubicBezTo>
                  <a:pt x="2143789" y="2796646"/>
                  <a:pt x="2174064" y="2799539"/>
                  <a:pt x="2202885" y="2810674"/>
                </a:cubicBezTo>
                <a:cubicBezTo>
                  <a:pt x="2275606" y="2838793"/>
                  <a:pt x="2315700" y="2911018"/>
                  <a:pt x="2292257" y="2971691"/>
                </a:cubicBezTo>
                <a:cubicBezTo>
                  <a:pt x="2281358" y="2999869"/>
                  <a:pt x="2262252" y="3018072"/>
                  <a:pt x="2242370" y="3019187"/>
                </a:cubicBezTo>
                <a:cubicBezTo>
                  <a:pt x="2224742" y="3020164"/>
                  <a:pt x="2208096" y="3007320"/>
                  <a:pt x="2195405" y="2982988"/>
                </a:cubicBezTo>
                <a:cubicBezTo>
                  <a:pt x="2193602" y="2979530"/>
                  <a:pt x="2194973" y="2967934"/>
                  <a:pt x="2200832" y="2962629"/>
                </a:cubicBezTo>
                <a:cubicBezTo>
                  <a:pt x="2202006" y="2961563"/>
                  <a:pt x="2204756" y="2959073"/>
                  <a:pt x="2214221" y="2965282"/>
                </a:cubicBezTo>
                <a:cubicBezTo>
                  <a:pt x="2225921" y="2972954"/>
                  <a:pt x="2241613" y="2969702"/>
                  <a:pt x="2249295" y="2958003"/>
                </a:cubicBezTo>
                <a:cubicBezTo>
                  <a:pt x="2256972" y="2946308"/>
                  <a:pt x="2253710" y="2930606"/>
                  <a:pt x="2242016" y="2922929"/>
                </a:cubicBezTo>
                <a:cubicBezTo>
                  <a:pt x="2215597" y="2905586"/>
                  <a:pt x="2187492" y="2906381"/>
                  <a:pt x="2166839" y="2925065"/>
                </a:cubicBezTo>
                <a:cubicBezTo>
                  <a:pt x="2144815" y="2944992"/>
                  <a:pt x="2137482" y="2981495"/>
                  <a:pt x="2150498" y="3006421"/>
                </a:cubicBezTo>
                <a:cubicBezTo>
                  <a:pt x="2172615" y="3048814"/>
                  <a:pt x="2207168" y="3071913"/>
                  <a:pt x="2245209" y="3069762"/>
                </a:cubicBezTo>
                <a:cubicBezTo>
                  <a:pt x="2264172" y="3068701"/>
                  <a:pt x="2282242" y="3061200"/>
                  <a:pt x="2297964" y="3048671"/>
                </a:cubicBezTo>
                <a:cubicBezTo>
                  <a:pt x="2301196" y="3058990"/>
                  <a:pt x="2305941" y="3069025"/>
                  <a:pt x="2312311" y="3078430"/>
                </a:cubicBezTo>
                <a:cubicBezTo>
                  <a:pt x="2329914" y="3104435"/>
                  <a:pt x="2356459" y="3120857"/>
                  <a:pt x="2385106" y="3126374"/>
                </a:cubicBezTo>
                <a:close/>
              </a:path>
            </a:pathLst>
          </a:custGeom>
          <a:solidFill>
            <a:srgbClr val="000000"/>
          </a:solidFill>
          <a:ln w="49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33396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2557769-1FC5-2E5A-E487-5DC274F769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8591873" cy="3242040"/>
          </a:xfrm>
        </p:spPr>
        <p:txBody>
          <a:bodyPr/>
          <a:lstStyle/>
          <a:p>
            <a:pPr marL="0" indent="0">
              <a:buNone/>
            </a:pPr>
            <a:r>
              <a:rPr lang="en-GB" sz="2400" dirty="0">
                <a:latin typeface="APL385 Unicode" panose="020B0709000202000203" pitchFamily="49" charset="0"/>
              </a:rPr>
              <a:t>names←↑(,'Hey' 'Jay'∘.{↑⍺⍵}'ley' 'den')[?10⍴4]</a:t>
            </a:r>
          </a:p>
          <a:p>
            <a:r>
              <a:rPr lang="en-GB" dirty="0"/>
              <a:t>Boolean vector indicating layers that are </a:t>
            </a:r>
            <a:r>
              <a:rPr lang="en-GB" sz="2400" dirty="0">
                <a:latin typeface="APL385 Unicode" panose="020B0709000202000203" pitchFamily="49" charset="0"/>
              </a:rPr>
              <a:t>2 3⍴'Heyley'</a:t>
            </a:r>
          </a:p>
          <a:p>
            <a:r>
              <a:rPr lang="en-GB" dirty="0"/>
              <a:t>Boolean matrix indicating rows that are </a:t>
            </a:r>
            <a:r>
              <a:rPr lang="en-GB" sz="2400" dirty="0">
                <a:latin typeface="APL385 Unicode" panose="020B0709000202000203" pitchFamily="49" charset="0"/>
              </a:rPr>
              <a:t>'Hey'</a:t>
            </a:r>
          </a:p>
          <a:p>
            <a:r>
              <a:rPr lang="en-GB" dirty="0"/>
              <a:t>Boolean rank-3 array indicating elements that are </a:t>
            </a:r>
            <a:r>
              <a:rPr lang="en-GB" dirty="0">
                <a:latin typeface="APL385 Unicode" panose="020B0709000202000203" pitchFamily="49" charset="0"/>
              </a:rPr>
              <a:t>'e'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b="1" dirty="0"/>
              <a:t>Bonus: </a:t>
            </a:r>
            <a:r>
              <a:rPr lang="en-GB" dirty="0"/>
              <a:t>Think about what the relationship is between </a:t>
            </a:r>
            <a:r>
              <a:rPr lang="en-GB" dirty="0">
                <a:latin typeface="APL385 Unicode" panose="020B0709000202000203" pitchFamily="49" charset="0"/>
              </a:rPr>
              <a:t>≡</a:t>
            </a:r>
            <a:r>
              <a:rPr lang="en-GB" dirty="0"/>
              <a:t> and </a:t>
            </a:r>
            <a:r>
              <a:rPr lang="en-GB" dirty="0">
                <a:latin typeface="APL385 Unicode" panose="020B0709000202000203" pitchFamily="49" charset="0"/>
              </a:rPr>
              <a:t>=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9188B0B-B30B-8C47-906A-0CCF5254FF4C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2462B4F-01F3-F795-3A20-A9E6E87D0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Task: Using </a:t>
            </a:r>
            <a:r>
              <a:rPr lang="en-GB" dirty="0">
                <a:latin typeface="APL385 Unicode" panose="020B0709000202000203" pitchFamily="49" charset="0"/>
              </a:rPr>
              <a:t>≡⍤L R</a:t>
            </a:r>
            <a:r>
              <a:rPr lang="en-GB" dirty="0"/>
              <a:t> …</a:t>
            </a:r>
          </a:p>
        </p:txBody>
      </p:sp>
    </p:spTree>
    <p:extLst>
      <p:ext uri="{BB962C8B-B14F-4D97-AF65-F5344CB8AC3E}">
        <p14:creationId xmlns:p14="http://schemas.microsoft.com/office/powerpoint/2010/main" val="2609091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58F2C8-4970-8398-4DA3-4F515BE710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42065"/>
            <a:ext cx="4104000" cy="3242040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   'ABC'(,⍤0 1)'</a:t>
            </a:r>
            <a:r>
              <a:rPr lang="en-GB" dirty="0" err="1">
                <a:latin typeface="APL385 Unicode" panose="020B0709000202000203" pitchFamily="49" charset="0"/>
              </a:rPr>
              <a:t>xy</a:t>
            </a:r>
            <a:r>
              <a:rPr lang="en-GB" dirty="0">
                <a:latin typeface="APL385 Unicode" panose="020B0709000202000203" pitchFamily="49" charset="0"/>
              </a:rPr>
              <a:t>'</a:t>
            </a:r>
          </a:p>
          <a:p>
            <a:pPr marL="0" indent="0">
              <a:lnSpc>
                <a:spcPct val="90000"/>
              </a:lnSpc>
              <a:spcAft>
                <a:spcPts val="0"/>
              </a:spcAft>
              <a:buNone/>
            </a:pPr>
            <a:r>
              <a:rPr lang="en-GB" dirty="0" err="1">
                <a:latin typeface="APL385 Unicode" panose="020B0709000202000203" pitchFamily="49" charset="0"/>
              </a:rPr>
              <a:t>Axy</a:t>
            </a:r>
            <a:endParaRPr lang="en-GB" dirty="0">
              <a:latin typeface="APL385 Unicode" panose="020B0709000202000203" pitchFamily="49" charset="0"/>
            </a:endParaRPr>
          </a:p>
          <a:p>
            <a:pPr marL="0" indent="0">
              <a:lnSpc>
                <a:spcPct val="90000"/>
              </a:lnSpc>
              <a:spcAft>
                <a:spcPts val="0"/>
              </a:spcAft>
              <a:buNone/>
            </a:pPr>
            <a:r>
              <a:rPr lang="en-GB" dirty="0" err="1">
                <a:latin typeface="APL385 Unicode" panose="020B0709000202000203" pitchFamily="49" charset="0"/>
              </a:rPr>
              <a:t>Bxy</a:t>
            </a:r>
            <a:endParaRPr lang="en-GB" dirty="0">
              <a:latin typeface="APL385 Unicode" panose="020B0709000202000203" pitchFamily="49" charset="0"/>
            </a:endParaRPr>
          </a:p>
          <a:p>
            <a:pPr marL="0" indent="0">
              <a:lnSpc>
                <a:spcPct val="90000"/>
              </a:lnSpc>
              <a:spcAft>
                <a:spcPts val="0"/>
              </a:spcAft>
              <a:buNone/>
            </a:pPr>
            <a:r>
              <a:rPr lang="en-GB" dirty="0" err="1">
                <a:latin typeface="APL385 Unicode" panose="020B0709000202000203" pitchFamily="49" charset="0"/>
              </a:rPr>
              <a:t>Cxy</a:t>
            </a:r>
            <a:endParaRPr lang="en-GB" dirty="0">
              <a:latin typeface="APL385 Unicode" panose="020B0709000202000203" pitchFamily="49" charset="0"/>
            </a:endParaRPr>
          </a:p>
          <a:p>
            <a:pPr marL="0" indent="0">
              <a:lnSpc>
                <a:spcPct val="90000"/>
              </a:lnSpc>
              <a:spcAft>
                <a:spcPts val="0"/>
              </a:spcAft>
              <a:buNone/>
            </a:pPr>
            <a:endParaRPr lang="en-GB" dirty="0">
              <a:latin typeface="APL385 Unicode" panose="020B0709000202000203" pitchFamily="49" charset="0"/>
            </a:endParaRPr>
          </a:p>
          <a:p>
            <a:pPr marL="0" indent="0">
              <a:lnSpc>
                <a:spcPct val="90000"/>
              </a:lnSpc>
              <a:spcAft>
                <a:spcPts val="0"/>
              </a:spcAft>
              <a:buNone/>
            </a:pPr>
            <a:endParaRPr lang="en-GB" dirty="0">
              <a:latin typeface="APL385 Unicode" panose="020B0709000202000203" pitchFamily="49" charset="0"/>
            </a:endParaRPr>
          </a:p>
          <a:p>
            <a:pPr marL="0" indent="0">
              <a:lnSpc>
                <a:spcPct val="90000"/>
              </a:lnSpc>
              <a:spcAft>
                <a:spcPts val="0"/>
              </a:spcAft>
              <a:buNone/>
            </a:pPr>
            <a:endParaRPr lang="en-GB" dirty="0">
              <a:latin typeface="APL385 Unicode" panose="020B0709000202000203" pitchFamily="49" charset="0"/>
            </a:endParaRPr>
          </a:p>
          <a:p>
            <a:pPr marL="0" indent="0">
              <a:lnSpc>
                <a:spcPct val="90000"/>
              </a:lnSpc>
              <a:spcAft>
                <a:spcPts val="0"/>
              </a:spcAft>
              <a:buNone/>
            </a:pPr>
            <a:endParaRPr lang="en-GB" dirty="0">
              <a:latin typeface="APL385 Unicode" panose="020B0709000202000203" pitchFamily="49" charset="0"/>
            </a:endParaRPr>
          </a:p>
          <a:p>
            <a:pPr marL="0" indent="0">
              <a:lnSpc>
                <a:spcPct val="90000"/>
              </a:lnSpc>
              <a:spcAft>
                <a:spcPts val="0"/>
              </a:spcAft>
              <a:buNone/>
            </a:pPr>
            <a:r>
              <a:rPr lang="en-GB" b="1" dirty="0"/>
              <a:t>Remember: </a:t>
            </a:r>
            <a:r>
              <a:rPr lang="en-GB" dirty="0">
                <a:latin typeface="APL385 Unicode" panose="020B0709000202000203" pitchFamily="49" charset="0"/>
              </a:rPr>
              <a:t>L=R</a:t>
            </a:r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6D124C9-AE69-DA8D-67C6-F0CFC457E65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747260" y="1242064"/>
            <a:ext cx="4396740" cy="3512815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   'ABC'((,⍤0)⍤0 1)'</a:t>
            </a:r>
            <a:r>
              <a:rPr lang="en-GB" dirty="0" err="1">
                <a:latin typeface="APL385 Unicode" panose="020B0709000202000203" pitchFamily="49" charset="0"/>
              </a:rPr>
              <a:t>xy</a:t>
            </a:r>
            <a:r>
              <a:rPr lang="en-GB" dirty="0">
                <a:latin typeface="APL385 Unicode" panose="020B0709000202000203" pitchFamily="49" charset="0"/>
              </a:rPr>
              <a:t>'</a:t>
            </a:r>
          </a:p>
          <a:p>
            <a:pPr marL="0" indent="0">
              <a:lnSpc>
                <a:spcPct val="90000"/>
              </a:lnSpc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Ax</a:t>
            </a:r>
          </a:p>
          <a:p>
            <a:pPr marL="0" indent="0">
              <a:lnSpc>
                <a:spcPct val="90000"/>
              </a:lnSpc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Ay</a:t>
            </a:r>
          </a:p>
          <a:p>
            <a:pPr marL="0" indent="0">
              <a:lnSpc>
                <a:spcPct val="90000"/>
              </a:lnSpc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  </a:t>
            </a:r>
          </a:p>
          <a:p>
            <a:pPr marL="0" indent="0">
              <a:lnSpc>
                <a:spcPct val="90000"/>
              </a:lnSpc>
              <a:spcAft>
                <a:spcPts val="0"/>
              </a:spcAft>
              <a:buNone/>
            </a:pPr>
            <a:r>
              <a:rPr lang="en-GB" dirty="0" err="1">
                <a:latin typeface="APL385 Unicode" panose="020B0709000202000203" pitchFamily="49" charset="0"/>
              </a:rPr>
              <a:t>Bx</a:t>
            </a:r>
            <a:endParaRPr lang="en-GB" dirty="0">
              <a:latin typeface="APL385 Unicode" panose="020B0709000202000203" pitchFamily="49" charset="0"/>
            </a:endParaRPr>
          </a:p>
          <a:p>
            <a:pPr marL="0" indent="0">
              <a:lnSpc>
                <a:spcPct val="90000"/>
              </a:lnSpc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By</a:t>
            </a:r>
          </a:p>
          <a:p>
            <a:pPr marL="0" indent="0">
              <a:lnSpc>
                <a:spcPct val="90000"/>
              </a:lnSpc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  </a:t>
            </a:r>
          </a:p>
          <a:p>
            <a:pPr marL="0" indent="0">
              <a:lnSpc>
                <a:spcPct val="90000"/>
              </a:lnSpc>
              <a:spcAft>
                <a:spcPts val="0"/>
              </a:spcAft>
              <a:buNone/>
            </a:pPr>
            <a:r>
              <a:rPr lang="en-GB" dirty="0" err="1">
                <a:latin typeface="APL385 Unicode" panose="020B0709000202000203" pitchFamily="49" charset="0"/>
              </a:rPr>
              <a:t>Cx</a:t>
            </a:r>
            <a:endParaRPr lang="en-GB" dirty="0">
              <a:latin typeface="APL385 Unicode" panose="020B0709000202000203" pitchFamily="49" charset="0"/>
            </a:endParaRPr>
          </a:p>
          <a:p>
            <a:pPr marL="0" indent="0">
              <a:lnSpc>
                <a:spcPct val="90000"/>
              </a:lnSpc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Cy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2B07E96-325F-7F0E-4461-D534146AE53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79B4E13-3F59-C76C-449A-C0680206E6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Double-Rank (</a:t>
            </a:r>
            <a:r>
              <a:rPr lang="en-GB" dirty="0">
                <a:latin typeface="APL385 Unicode" panose="020B0709000202000203" pitchFamily="49" charset="0"/>
              </a:rPr>
              <a:t>(f⍤L</a:t>
            </a:r>
            <a:r>
              <a:rPr lang="en-GB" baseline="-25000" dirty="0">
                <a:ln w="9525">
                  <a:solidFill>
                    <a:schemeClr val="tx1"/>
                  </a:solidFill>
                </a:ln>
                <a:latin typeface="APL385 Unicode" panose="020B0709000202000203" pitchFamily="49" charset="0"/>
              </a:rPr>
              <a:t>2</a:t>
            </a:r>
            <a:r>
              <a:rPr lang="en-GB" dirty="0">
                <a:latin typeface="APL385 Unicode" panose="020B0709000202000203" pitchFamily="49" charset="0"/>
              </a:rPr>
              <a:t> R</a:t>
            </a:r>
            <a:r>
              <a:rPr lang="en-GB" baseline="-25000" dirty="0">
                <a:ln w="9525">
                  <a:solidFill>
                    <a:schemeClr val="tx1"/>
                  </a:solidFill>
                </a:ln>
                <a:latin typeface="APL385 Unicode" panose="020B0709000202000203" pitchFamily="49" charset="0"/>
              </a:rPr>
              <a:t>2</a:t>
            </a:r>
            <a:r>
              <a:rPr lang="en-GB" dirty="0">
                <a:latin typeface="APL385 Unicode" panose="020B0709000202000203" pitchFamily="49" charset="0"/>
              </a:rPr>
              <a:t>)⍤L</a:t>
            </a:r>
            <a:r>
              <a:rPr lang="en-GB" baseline="-25000" dirty="0">
                <a:ln w="9525">
                  <a:solidFill>
                    <a:schemeClr val="tx1"/>
                  </a:solidFill>
                </a:ln>
                <a:latin typeface="APL385 Unicode" panose="020B0709000202000203" pitchFamily="49" charset="0"/>
              </a:rPr>
              <a:t>1</a:t>
            </a:r>
            <a:r>
              <a:rPr lang="en-GB" dirty="0">
                <a:latin typeface="APL385 Unicode" panose="020B0709000202000203" pitchFamily="49" charset="0"/>
              </a:rPr>
              <a:t> R</a:t>
            </a:r>
            <a:r>
              <a:rPr lang="en-GB" baseline="-25000" dirty="0">
                <a:ln w="9525">
                  <a:solidFill>
                    <a:schemeClr val="tx1"/>
                  </a:solidFill>
                </a:ln>
                <a:latin typeface="APL385 Unicode" panose="020B0709000202000203" pitchFamily="49" charset="0"/>
              </a:rPr>
              <a:t>1</a:t>
            </a:r>
            <a:r>
              <a:rPr lang="en-GB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722704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2557769-1FC5-2E5A-E487-5DC274F769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90000"/>
              </a:lnSpc>
              <a:spcAft>
                <a:spcPts val="0"/>
              </a:spcAft>
              <a:buNone/>
            </a:pPr>
            <a:r>
              <a:rPr lang="en-GB" sz="2400" dirty="0">
                <a:latin typeface="APL385 Unicode" panose="020B0709000202000203" pitchFamily="49" charset="0"/>
              </a:rPr>
              <a:t>A←1 10 100</a:t>
            </a:r>
          </a:p>
          <a:p>
            <a:pPr marL="0" indent="0">
              <a:lnSpc>
                <a:spcPct val="90000"/>
              </a:lnSpc>
              <a:spcAft>
                <a:spcPts val="0"/>
              </a:spcAft>
              <a:buNone/>
            </a:pPr>
            <a:r>
              <a:rPr lang="en-GB" sz="2400" dirty="0">
                <a:latin typeface="APL385 Unicode" panose="020B0709000202000203" pitchFamily="49" charset="0"/>
              </a:rPr>
              <a:t>B←2 3 4⍴⍳24</a:t>
            </a:r>
          </a:p>
          <a:p>
            <a:pPr marL="0" indent="0" algn="r">
              <a:lnSpc>
                <a:spcPct val="90000"/>
              </a:lnSpc>
              <a:spcAft>
                <a:spcPts val="0"/>
              </a:spcAft>
              <a:buNone/>
            </a:pPr>
            <a:r>
              <a:rPr lang="en-GB" dirty="0"/>
              <a:t>Produce:</a:t>
            </a:r>
          </a:p>
          <a:p>
            <a:pPr marL="0" indent="0">
              <a:lnSpc>
                <a:spcPct val="90000"/>
              </a:lnSpc>
              <a:spcAft>
                <a:spcPts val="0"/>
              </a:spcAft>
              <a:buNone/>
            </a:pPr>
            <a:endParaRPr lang="en-GB" sz="2400" dirty="0">
              <a:latin typeface="APL385 Unicode" panose="020B0709000202000203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6B1D4B-1CC3-475E-93B7-33BCADBB3BEE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281898" y="1264925"/>
            <a:ext cx="4104641" cy="3242040"/>
          </a:xfrm>
        </p:spPr>
        <p:txBody>
          <a:bodyPr anchor="b">
            <a:normAutofit/>
          </a:bodyPr>
          <a:lstStyle/>
          <a:p>
            <a:pPr marL="0" indent="0">
              <a:lnSpc>
                <a:spcPct val="90000"/>
              </a:lnSpc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   1    2    3    4</a:t>
            </a:r>
          </a:p>
          <a:p>
            <a:pPr marL="0" indent="0">
              <a:lnSpc>
                <a:spcPct val="90000"/>
              </a:lnSpc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  50   60   70   80</a:t>
            </a:r>
          </a:p>
          <a:p>
            <a:pPr marL="0" indent="0">
              <a:lnSpc>
                <a:spcPct val="90000"/>
              </a:lnSpc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 900 1000 1100 1200</a:t>
            </a:r>
          </a:p>
          <a:p>
            <a:pPr marL="0" indent="0">
              <a:lnSpc>
                <a:spcPct val="90000"/>
              </a:lnSpc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                   </a:t>
            </a:r>
          </a:p>
          <a:p>
            <a:pPr marL="0" indent="0">
              <a:lnSpc>
                <a:spcPct val="90000"/>
              </a:lnSpc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  13   14   15   16</a:t>
            </a:r>
          </a:p>
          <a:p>
            <a:pPr marL="0" indent="0">
              <a:lnSpc>
                <a:spcPct val="90000"/>
              </a:lnSpc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 170  180  190  200</a:t>
            </a:r>
          </a:p>
          <a:p>
            <a:pPr marL="0" indent="0">
              <a:lnSpc>
                <a:spcPct val="90000"/>
              </a:lnSpc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2100 2200 2300 2400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C69F05-68B8-25CF-A885-9EA78D822756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 hidden="1">
            <a:extLst>
              <a:ext uri="{FF2B5EF4-FFF2-40B4-BE49-F238E27FC236}">
                <a16:creationId xmlns:a16="http://schemas.microsoft.com/office/drawing/2014/main" id="{12462B4F-01F3-F795-3A20-A9E6E87D0B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005527" cy="685535"/>
          </a:xfrm>
        </p:spPr>
        <p:txBody>
          <a:bodyPr/>
          <a:lstStyle/>
          <a:p>
            <a:r>
              <a:rPr lang="en-GB" dirty="0"/>
              <a:t>Task: Using </a:t>
            </a:r>
            <a:r>
              <a:rPr lang="en-GB" dirty="0">
                <a:latin typeface="APL385 Unicode" panose="020B0709000202000203" pitchFamily="49" charset="0"/>
              </a:rPr>
              <a:t>⍤L</a:t>
            </a:r>
            <a:r>
              <a:rPr lang="en-GB" baseline="-25000" dirty="0">
                <a:ln w="9525">
                  <a:solidFill>
                    <a:schemeClr val="tx1"/>
                  </a:solidFill>
                </a:ln>
                <a:latin typeface="APL385 Unicode" panose="020B0709000202000203" pitchFamily="49" charset="0"/>
              </a:rPr>
              <a:t>1</a:t>
            </a:r>
            <a:r>
              <a:rPr lang="en-GB" dirty="0">
                <a:latin typeface="APL385 Unicode" panose="020B0709000202000203" pitchFamily="49" charset="0"/>
              </a:rPr>
              <a:t> R</a:t>
            </a:r>
            <a:r>
              <a:rPr lang="en-GB" baseline="-25000" dirty="0">
                <a:ln w="9525">
                  <a:solidFill>
                    <a:schemeClr val="tx1"/>
                  </a:solidFill>
                </a:ln>
                <a:latin typeface="APL385 Unicode" panose="020B0709000202000203" pitchFamily="49" charset="0"/>
              </a:rPr>
              <a:t>1</a:t>
            </a:r>
            <a:r>
              <a:rPr lang="en-GB" dirty="0"/>
              <a:t> …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66E5543-DFBC-934D-567A-F65E7BB6A353}"/>
              </a:ext>
            </a:extLst>
          </p:cNvPr>
          <p:cNvSpPr txBox="1"/>
          <p:nvPr/>
        </p:nvSpPr>
        <p:spPr>
          <a:xfrm>
            <a:off x="323528" y="316641"/>
            <a:ext cx="7280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/>
              <a:t>Task: Using </a:t>
            </a:r>
            <a:r>
              <a:rPr lang="pt-BR" sz="3600" dirty="0">
                <a:latin typeface="APL385 Unicode" panose="020B0709000202000203" pitchFamily="49" charset="0"/>
              </a:rPr>
              <a:t>(×⍤L2 R2)⍤L1 R1 …</a:t>
            </a:r>
            <a:endParaRPr lang="en-GB" sz="3600" dirty="0">
              <a:latin typeface="APL385 Unicode" panose="020B0709000202000203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75368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58F2C8-4970-8398-4DA3-4F515BE710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8528373" cy="3242040"/>
          </a:xfrm>
        </p:spPr>
        <p:txBody>
          <a:bodyPr>
            <a:normAutofit/>
          </a:bodyPr>
          <a:lstStyle/>
          <a:p>
            <a:r>
              <a:rPr lang="en-GB" dirty="0"/>
              <a:t>Dyadic Transpose reorders axes</a:t>
            </a:r>
          </a:p>
          <a:p>
            <a:r>
              <a:rPr lang="en-GB" dirty="0"/>
              <a:t>Move axes to end, then use Rank on any function, </a:t>
            </a:r>
            <a:br>
              <a:rPr lang="en-GB" dirty="0"/>
            </a:br>
            <a:r>
              <a:rPr lang="en-GB" dirty="0"/>
              <a:t>operating on only those trailing axes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350A88-AE0D-6565-33E8-53B01292C5C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79B4E13-3F59-C76C-449A-C0680206E6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Dyadic Transpose (</a:t>
            </a:r>
            <a:r>
              <a:rPr lang="en-GB" dirty="0">
                <a:latin typeface="APL385 Unicode" panose="020B0709000202000203" pitchFamily="49" charset="0"/>
              </a:rPr>
              <a:t>X⍉Y</a:t>
            </a:r>
            <a:r>
              <a:rPr lang="en-GB" dirty="0"/>
              <a:t>): Why?</a:t>
            </a:r>
          </a:p>
        </p:txBody>
      </p:sp>
    </p:spTree>
    <p:extLst>
      <p:ext uri="{BB962C8B-B14F-4D97-AF65-F5344CB8AC3E}">
        <p14:creationId xmlns:p14="http://schemas.microsoft.com/office/powerpoint/2010/main" val="19864974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58F2C8-4970-8398-4DA3-4F515BE710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8528373" cy="32420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Reorders axes by the left argument:</a:t>
            </a:r>
          </a:p>
          <a:p>
            <a:pPr marL="0" indent="0">
              <a:buNone/>
            </a:pPr>
            <a:r>
              <a:rPr lang="en-GB" dirty="0"/>
              <a:t>Each number is the destination index where we </a:t>
            </a:r>
            <a:r>
              <a:rPr lang="en-GB" i="1" dirty="0"/>
              <a:t>send </a:t>
            </a:r>
            <a:r>
              <a:rPr lang="en-GB" dirty="0"/>
              <a:t>that axis.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3 1 2⍉A</a:t>
            </a:r>
          </a:p>
          <a:p>
            <a:pPr marL="0" indent="0">
              <a:lnSpc>
                <a:spcPct val="90000"/>
              </a:lnSpc>
              <a:spcAft>
                <a:spcPts val="0"/>
              </a:spcAft>
              <a:buNone/>
              <a:tabLst>
                <a:tab pos="1341438" algn="l"/>
              </a:tabLst>
            </a:pPr>
            <a:r>
              <a:rPr lang="en-GB" dirty="0">
                <a:latin typeface="APL385 Unicode" panose="020B0709000202000203" pitchFamily="49" charset="0"/>
              </a:rPr>
              <a:t>│ │ └</a:t>
            </a:r>
            <a:r>
              <a:rPr lang="en-GB" dirty="0"/>
              <a:t>3</a:t>
            </a:r>
            <a:r>
              <a:rPr lang="en-GB" baseline="30000" dirty="0"/>
              <a:t>rd</a:t>
            </a:r>
            <a:r>
              <a:rPr lang="en-GB" dirty="0"/>
              <a:t>	dimension will be the 2</a:t>
            </a:r>
            <a:r>
              <a:rPr lang="en-GB" baseline="30000" dirty="0"/>
              <a:t>nd</a:t>
            </a:r>
            <a:r>
              <a:rPr lang="en-GB" dirty="0"/>
              <a:t> </a:t>
            </a:r>
          </a:p>
          <a:p>
            <a:pPr marL="0" indent="0">
              <a:lnSpc>
                <a:spcPct val="90000"/>
              </a:lnSpc>
              <a:spcAft>
                <a:spcPts val="0"/>
              </a:spcAft>
              <a:buNone/>
              <a:tabLst>
                <a:tab pos="1341438" algn="l"/>
              </a:tabLst>
            </a:pPr>
            <a:r>
              <a:rPr lang="en-GB" dirty="0">
                <a:latin typeface="APL385 Unicode" panose="020B0709000202000203" pitchFamily="49" charset="0"/>
              </a:rPr>
              <a:t>│ └──</a:t>
            </a:r>
            <a:r>
              <a:rPr lang="en-GB" dirty="0"/>
              <a:t>2</a:t>
            </a:r>
            <a:r>
              <a:rPr lang="en-GB" baseline="30000" dirty="0"/>
              <a:t>nd</a:t>
            </a:r>
            <a:r>
              <a:rPr lang="en-GB" dirty="0"/>
              <a:t>	dimension will be the 1</a:t>
            </a:r>
            <a:r>
              <a:rPr lang="en-GB" baseline="30000" dirty="0"/>
              <a:t>st</a:t>
            </a:r>
            <a:r>
              <a:rPr lang="en-GB" dirty="0"/>
              <a:t> </a:t>
            </a:r>
          </a:p>
          <a:p>
            <a:pPr marL="0" indent="0">
              <a:lnSpc>
                <a:spcPct val="90000"/>
              </a:lnSpc>
              <a:spcAft>
                <a:spcPts val="0"/>
              </a:spcAft>
              <a:buNone/>
              <a:tabLst>
                <a:tab pos="1341438" algn="l"/>
              </a:tabLst>
            </a:pPr>
            <a:r>
              <a:rPr lang="en-GB" dirty="0">
                <a:latin typeface="APL385 Unicode" panose="020B0709000202000203" pitchFamily="49" charset="0"/>
              </a:rPr>
              <a:t>└────</a:t>
            </a:r>
            <a:r>
              <a:rPr lang="en-GB" dirty="0"/>
              <a:t>1</a:t>
            </a:r>
            <a:r>
              <a:rPr lang="en-GB" baseline="30000" dirty="0"/>
              <a:t>st</a:t>
            </a:r>
            <a:r>
              <a:rPr lang="en-GB" dirty="0"/>
              <a:t>	dimension will be the 3</a:t>
            </a:r>
            <a:r>
              <a:rPr lang="en-GB" baseline="30000" dirty="0"/>
              <a:t>rd</a:t>
            </a:r>
            <a:r>
              <a:rPr lang="en-GB" dirty="0"/>
              <a:t> 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350A88-AE0D-6565-33E8-53B01292C5C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79B4E13-3F59-C76C-449A-C0680206E6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Dyadic Transpose (</a:t>
            </a:r>
            <a:r>
              <a:rPr lang="en-GB" dirty="0">
                <a:latin typeface="APL385 Unicode" panose="020B0709000202000203" pitchFamily="49" charset="0"/>
              </a:rPr>
              <a:t>X⍉Y</a:t>
            </a:r>
            <a:r>
              <a:rPr lang="en-GB" dirty="0"/>
              <a:t>): How?</a:t>
            </a:r>
          </a:p>
        </p:txBody>
      </p:sp>
    </p:spTree>
    <p:extLst>
      <p:ext uri="{BB962C8B-B14F-4D97-AF65-F5344CB8AC3E}">
        <p14:creationId xmlns:p14="http://schemas.microsoft.com/office/powerpoint/2010/main" val="39680846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3C7E527-BB8B-E660-27B4-7AB63E5B01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90000"/>
              </a:lnSpc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   2 3 4⍴⎕A </a:t>
            </a:r>
          </a:p>
          <a:p>
            <a:pPr marL="0" indent="0">
              <a:lnSpc>
                <a:spcPct val="90000"/>
              </a:lnSpc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ABCD</a:t>
            </a:r>
          </a:p>
          <a:p>
            <a:pPr marL="0" indent="0">
              <a:lnSpc>
                <a:spcPct val="90000"/>
              </a:lnSpc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EFGH</a:t>
            </a:r>
          </a:p>
          <a:p>
            <a:pPr marL="0" indent="0">
              <a:lnSpc>
                <a:spcPct val="90000"/>
              </a:lnSpc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IJKL</a:t>
            </a:r>
          </a:p>
          <a:p>
            <a:pPr marL="0" indent="0">
              <a:lnSpc>
                <a:spcPct val="90000"/>
              </a:lnSpc>
              <a:spcAft>
                <a:spcPts val="0"/>
              </a:spcAft>
              <a:buNone/>
            </a:pPr>
            <a:endParaRPr lang="en-GB" dirty="0">
              <a:latin typeface="APL385 Unicode" panose="020B0709000202000203" pitchFamily="49" charset="0"/>
            </a:endParaRPr>
          </a:p>
          <a:p>
            <a:pPr marL="0" indent="0">
              <a:lnSpc>
                <a:spcPct val="90000"/>
              </a:lnSpc>
              <a:spcAft>
                <a:spcPts val="0"/>
              </a:spcAft>
              <a:buNone/>
            </a:pPr>
            <a:r>
              <a:rPr lang="en-GB" dirty="0">
                <a:highlight>
                  <a:srgbClr val="BBB5D6"/>
                </a:highlight>
                <a:latin typeface="APL385 Unicode" panose="020B0709000202000203" pitchFamily="49" charset="0"/>
              </a:rPr>
              <a:t>MNOP</a:t>
            </a:r>
          </a:p>
          <a:p>
            <a:pPr marL="0" indent="0">
              <a:lnSpc>
                <a:spcPct val="90000"/>
              </a:lnSpc>
              <a:spcAft>
                <a:spcPts val="0"/>
              </a:spcAft>
              <a:buNone/>
            </a:pPr>
            <a:r>
              <a:rPr lang="en-GB" dirty="0">
                <a:highlight>
                  <a:srgbClr val="BBB5D6"/>
                </a:highlight>
                <a:latin typeface="APL385 Unicode" panose="020B0709000202000203" pitchFamily="49" charset="0"/>
              </a:rPr>
              <a:t>QRST</a:t>
            </a:r>
          </a:p>
          <a:p>
            <a:pPr marL="0" indent="0">
              <a:lnSpc>
                <a:spcPct val="90000"/>
              </a:lnSpc>
              <a:spcAft>
                <a:spcPts val="0"/>
              </a:spcAft>
              <a:buNone/>
            </a:pPr>
            <a:r>
              <a:rPr lang="en-GB" dirty="0">
                <a:highlight>
                  <a:srgbClr val="BBB5D6"/>
                </a:highlight>
                <a:latin typeface="APL385 Unicode" panose="020B0709000202000203" pitchFamily="49" charset="0"/>
              </a:rPr>
              <a:t>UVWX</a:t>
            </a:r>
          </a:p>
          <a:p>
            <a:pPr marL="0" indent="0">
              <a:lnSpc>
                <a:spcPct val="90000"/>
              </a:lnSpc>
              <a:spcAft>
                <a:spcPts val="0"/>
              </a:spcAft>
              <a:buNone/>
            </a:pP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EF64353-C4DB-C37A-C370-A4E7DFBC462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437250" y="1264925"/>
            <a:ext cx="2851609" cy="3242040"/>
          </a:xfrm>
        </p:spPr>
        <p:txBody>
          <a:bodyPr/>
          <a:lstStyle/>
          <a:p>
            <a:pPr marL="0" indent="0" algn="ctr">
              <a:lnSpc>
                <a:spcPct val="90000"/>
              </a:lnSpc>
              <a:spcAft>
                <a:spcPts val="0"/>
              </a:spcAft>
              <a:buNone/>
            </a:pPr>
            <a:r>
              <a:rPr lang="en-GB" dirty="0">
                <a:solidFill>
                  <a:schemeClr val="accent1"/>
                </a:solidFill>
              </a:rPr>
              <a:t>1. </a:t>
            </a:r>
            <a:r>
              <a:rPr lang="en-GB" dirty="0"/>
              <a:t>horizontally:</a:t>
            </a:r>
          </a:p>
          <a:p>
            <a:pPr marL="0" indent="0" algn="ctr">
              <a:lnSpc>
                <a:spcPct val="90000"/>
              </a:lnSpc>
              <a:spcAft>
                <a:spcPts val="0"/>
              </a:spcAft>
              <a:buNone/>
            </a:pPr>
            <a:endParaRPr lang="en-GB" dirty="0"/>
          </a:p>
          <a:p>
            <a:pPr marL="0" indent="0" algn="ctr">
              <a:lnSpc>
                <a:spcPct val="90000"/>
              </a:lnSpc>
              <a:spcAft>
                <a:spcPts val="0"/>
              </a:spcAft>
              <a:buNone/>
            </a:pPr>
            <a:br>
              <a:rPr lang="en-GB" dirty="0">
                <a:latin typeface="APL385 Unicode" panose="020B0709000202000203" pitchFamily="49" charset="0"/>
              </a:rPr>
            </a:br>
            <a:r>
              <a:rPr lang="en-GB" dirty="0">
                <a:latin typeface="APL385 Unicode" panose="020B0709000202000203" pitchFamily="49" charset="0"/>
              </a:rPr>
              <a:t>ABCD</a:t>
            </a:r>
            <a:r>
              <a:rPr lang="en-GB" dirty="0">
                <a:highlight>
                  <a:srgbClr val="BBB5D6"/>
                </a:highlight>
                <a:latin typeface="APL385 Unicode" panose="020B0709000202000203" pitchFamily="49" charset="0"/>
              </a:rPr>
              <a:t>MNOP</a:t>
            </a:r>
          </a:p>
          <a:p>
            <a:pPr marL="0" indent="0" algn="ctr">
              <a:lnSpc>
                <a:spcPct val="90000"/>
              </a:lnSpc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EFGH</a:t>
            </a:r>
            <a:r>
              <a:rPr lang="en-GB" dirty="0">
                <a:highlight>
                  <a:srgbClr val="BBB5D6"/>
                </a:highlight>
                <a:latin typeface="APL385 Unicode" panose="020B0709000202000203" pitchFamily="49" charset="0"/>
              </a:rPr>
              <a:t>QRST</a:t>
            </a:r>
          </a:p>
          <a:p>
            <a:pPr marL="0" indent="0" algn="ctr">
              <a:lnSpc>
                <a:spcPct val="90000"/>
              </a:lnSpc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IJKL</a:t>
            </a:r>
            <a:r>
              <a:rPr lang="en-GB" dirty="0">
                <a:highlight>
                  <a:srgbClr val="BBB5D6"/>
                </a:highlight>
                <a:latin typeface="APL385 Unicode" panose="020B0709000202000203" pitchFamily="49" charset="0"/>
              </a:rPr>
              <a:t>UVWX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71FC643-99E3-6C1F-B7A9-859AFBDFB6B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CED2780-BEAA-6B33-AAFC-9EB75602A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Tasks: Merging Layers…</a:t>
            </a:r>
          </a:p>
        </p:txBody>
      </p:sp>
      <p:sp>
        <p:nvSpPr>
          <p:cNvPr id="11" name="Content Placeholder 6">
            <a:extLst>
              <a:ext uri="{FF2B5EF4-FFF2-40B4-BE49-F238E27FC236}">
                <a16:creationId xmlns:a16="http://schemas.microsoft.com/office/drawing/2014/main" id="{7E29ED42-BC61-9B6C-585B-1715FA5589CB}"/>
              </a:ext>
            </a:extLst>
          </p:cNvPr>
          <p:cNvSpPr txBox="1">
            <a:spLocks/>
          </p:cNvSpPr>
          <p:nvPr/>
        </p:nvSpPr>
        <p:spPr>
          <a:xfrm>
            <a:off x="6000701" y="1264925"/>
            <a:ext cx="2851200" cy="3242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90000"/>
              </a:lnSpc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accent1"/>
                </a:solidFill>
              </a:rPr>
              <a:t>2. </a:t>
            </a:r>
            <a:r>
              <a:rPr lang="en-GB" dirty="0"/>
              <a:t>vertically:</a:t>
            </a:r>
          </a:p>
          <a:p>
            <a:pPr marL="0" indent="0" algn="ctr">
              <a:lnSpc>
                <a:spcPct val="90000"/>
              </a:lnSpc>
              <a:spcAft>
                <a:spcPts val="0"/>
              </a:spcAft>
              <a:buFont typeface="Wingdings 2" panose="05020102010507070707" pitchFamily="18" charset="2"/>
              <a:buNone/>
            </a:pPr>
            <a:endParaRPr lang="en-GB" sz="1200" dirty="0">
              <a:latin typeface="APL385 Unicode" panose="020B0709000202000203" pitchFamily="49" charset="0"/>
            </a:endParaRPr>
          </a:p>
          <a:p>
            <a:pPr marL="0" indent="0" algn="ctr">
              <a:lnSpc>
                <a:spcPct val="90000"/>
              </a:lnSpc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en-GB" dirty="0">
                <a:latin typeface="APL385 Unicode" panose="020B0709000202000203" pitchFamily="49" charset="0"/>
              </a:rPr>
              <a:t>ABCD</a:t>
            </a:r>
          </a:p>
          <a:p>
            <a:pPr marL="0" indent="0" algn="ctr">
              <a:lnSpc>
                <a:spcPct val="90000"/>
              </a:lnSpc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en-GB" dirty="0">
                <a:latin typeface="APL385 Unicode" panose="020B0709000202000203" pitchFamily="49" charset="0"/>
              </a:rPr>
              <a:t>EFGH</a:t>
            </a:r>
          </a:p>
          <a:p>
            <a:pPr marL="0" indent="0" algn="ctr">
              <a:lnSpc>
                <a:spcPct val="90000"/>
              </a:lnSpc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en-GB" dirty="0">
                <a:latin typeface="APL385 Unicode" panose="020B0709000202000203" pitchFamily="49" charset="0"/>
              </a:rPr>
              <a:t>IJKL</a:t>
            </a:r>
          </a:p>
          <a:p>
            <a:pPr marL="0" indent="0" algn="ctr">
              <a:lnSpc>
                <a:spcPct val="90000"/>
              </a:lnSpc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en-GB" dirty="0">
                <a:highlight>
                  <a:srgbClr val="BBB5D6"/>
                </a:highlight>
                <a:latin typeface="APL385 Unicode" panose="020B0709000202000203" pitchFamily="49" charset="0"/>
              </a:rPr>
              <a:t>MNOP</a:t>
            </a:r>
          </a:p>
          <a:p>
            <a:pPr marL="0" indent="0" algn="ctr">
              <a:lnSpc>
                <a:spcPct val="90000"/>
              </a:lnSpc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en-GB" dirty="0">
                <a:highlight>
                  <a:srgbClr val="BBB5D6"/>
                </a:highlight>
                <a:latin typeface="APL385 Unicode" panose="020B0709000202000203" pitchFamily="49" charset="0"/>
              </a:rPr>
              <a:t>QRST</a:t>
            </a:r>
          </a:p>
          <a:p>
            <a:pPr marL="0" indent="0" algn="ctr">
              <a:lnSpc>
                <a:spcPct val="90000"/>
              </a:lnSpc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en-GB" dirty="0">
                <a:highlight>
                  <a:srgbClr val="BBB5D6"/>
                </a:highlight>
                <a:latin typeface="APL385 Unicode" panose="020B0709000202000203" pitchFamily="49" charset="0"/>
              </a:rPr>
              <a:t>UVWX</a:t>
            </a:r>
          </a:p>
          <a:p>
            <a:pPr marL="0" indent="0" algn="ctr">
              <a:lnSpc>
                <a:spcPct val="90000"/>
              </a:lnSpc>
              <a:spcAft>
                <a:spcPts val="0"/>
              </a:spcAft>
              <a:buFont typeface="Wingdings 2" panose="05020102010507070707" pitchFamily="18" charset="2"/>
              <a:buNone/>
            </a:pPr>
            <a:endParaRPr lang="en-GB" dirty="0">
              <a:latin typeface="APL385 Unicode" panose="020B0709000202000203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52336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FEC71B-E184-40A1-D405-E9A66A7D597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64D44F73-EF55-1A0F-CD24-EB91C1662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101" y="2228983"/>
            <a:ext cx="8559800" cy="685535"/>
          </a:xfrm>
        </p:spPr>
        <p:txBody>
          <a:bodyPr/>
          <a:lstStyle/>
          <a:p>
            <a:r>
              <a:rPr lang="en-GB" b="1" dirty="0"/>
              <a:t>Transpose,</a:t>
            </a:r>
            <a:br>
              <a:rPr lang="en-GB" b="1" dirty="0"/>
            </a:br>
            <a:r>
              <a:rPr lang="en-GB" b="1" dirty="0"/>
              <a:t>Apply-with-Rank,</a:t>
            </a:r>
            <a:br>
              <a:rPr lang="en-GB" b="1" dirty="0"/>
            </a:br>
            <a:r>
              <a:rPr lang="en-GB" b="1" dirty="0"/>
              <a:t>Transpose</a:t>
            </a: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830BA914-6E6A-299D-EA32-7B607098EB6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8051006" y="4151046"/>
            <a:ext cx="852470" cy="901089"/>
          </a:xfrm>
          <a:prstGeom prst="rect">
            <a:avLst/>
          </a:prstGeom>
        </p:spPr>
      </p:pic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4DB0392F-2CF5-A157-6192-CE10CD30E58E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6D44976-98E7-2E3B-3A5A-1CB03B230222}"/>
              </a:ext>
            </a:extLst>
          </p:cNvPr>
          <p:cNvGrpSpPr/>
          <p:nvPr/>
        </p:nvGrpSpPr>
        <p:grpSpPr>
          <a:xfrm>
            <a:off x="5079769" y="2195243"/>
            <a:ext cx="3185160" cy="1841500"/>
            <a:chOff x="4968240" y="1708150"/>
            <a:chExt cx="3185160" cy="1841500"/>
          </a:xfrm>
        </p:grpSpPr>
        <p:sp>
          <p:nvSpPr>
            <p:cNvPr id="3" name="Rectangle: Rounded Corners 2">
              <a:extLst>
                <a:ext uri="{FF2B5EF4-FFF2-40B4-BE49-F238E27FC236}">
                  <a16:creationId xmlns:a16="http://schemas.microsoft.com/office/drawing/2014/main" id="{4C2F7271-7D2D-D300-C4CB-1610714BAE9A}"/>
                </a:ext>
              </a:extLst>
            </p:cNvPr>
            <p:cNvSpPr/>
            <p:nvPr/>
          </p:nvSpPr>
          <p:spPr>
            <a:xfrm>
              <a:off x="5288280" y="1708150"/>
              <a:ext cx="2545080" cy="1841500"/>
            </a:xfrm>
            <a:prstGeom prst="roundRect">
              <a:avLst>
                <a:gd name="adj" fmla="val 30560"/>
              </a:avLst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200" dirty="0">
                  <a:solidFill>
                    <a:schemeClr val="bg1"/>
                  </a:solidFill>
                  <a:latin typeface="APL385 Unicode" panose="020B0709000202000203" pitchFamily="49" charset="0"/>
                </a:rPr>
                <a:t>⍉</a:t>
              </a:r>
            </a:p>
            <a:p>
              <a:pPr algn="ctr"/>
              <a:endParaRPr lang="en-GB" sz="5400" dirty="0">
                <a:solidFill>
                  <a:schemeClr val="bg1"/>
                </a:solidFill>
                <a:latin typeface="APL385 Unicode" panose="020B0709000202000203" pitchFamily="49" charset="0"/>
              </a:endParaRPr>
            </a:p>
            <a:p>
              <a:pPr algn="ctr"/>
              <a:r>
                <a:rPr lang="en-GB" sz="3200" dirty="0">
                  <a:solidFill>
                    <a:schemeClr val="bg1"/>
                  </a:solidFill>
                  <a:latin typeface="APL385 Unicode" panose="020B0709000202000203" pitchFamily="49" charset="0"/>
                </a:rPr>
                <a:t>⍉</a:t>
              </a:r>
            </a:p>
          </p:txBody>
        </p:sp>
        <p:sp>
          <p:nvSpPr>
            <p:cNvPr id="2" name="Rectangle: Rounded Corners 1">
              <a:extLst>
                <a:ext uri="{FF2B5EF4-FFF2-40B4-BE49-F238E27FC236}">
                  <a16:creationId xmlns:a16="http://schemas.microsoft.com/office/drawing/2014/main" id="{7CE23B07-A8A0-B74D-0AE7-750B865725E9}"/>
                </a:ext>
              </a:extLst>
            </p:cNvPr>
            <p:cNvSpPr/>
            <p:nvPr/>
          </p:nvSpPr>
          <p:spPr>
            <a:xfrm>
              <a:off x="4968240" y="2286133"/>
              <a:ext cx="3185160" cy="685535"/>
            </a:xfrm>
            <a:prstGeom prst="roundRect">
              <a:avLst>
                <a:gd name="adj" fmla="val 50000"/>
              </a:avLst>
            </a:prstGeom>
            <a:solidFill>
              <a:srgbClr val="000000"/>
            </a:solidFill>
            <a:ln w="152400"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200" dirty="0">
                  <a:latin typeface="APL385 Unicode" panose="020B0709000202000203" pitchFamily="49" charset="0"/>
                </a:rPr>
                <a:t>⍤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627706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FEC71B-E184-40A1-D405-E9A66A7D597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64D44F73-EF55-1A0F-CD24-EB91C1662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101" y="2228983"/>
            <a:ext cx="8559800" cy="685535"/>
          </a:xfrm>
        </p:spPr>
        <p:txBody>
          <a:bodyPr/>
          <a:lstStyle/>
          <a:p>
            <a:r>
              <a:rPr lang="en-GB" b="1" dirty="0"/>
              <a:t>Transpose,</a:t>
            </a:r>
            <a:br>
              <a:rPr lang="en-GB" b="1" dirty="0"/>
            </a:br>
            <a:r>
              <a:rPr lang="en-GB" b="1" dirty="0"/>
              <a:t>Apply-with-Rank,</a:t>
            </a:r>
            <a:br>
              <a:rPr lang="en-GB" b="1" dirty="0"/>
            </a:br>
            <a:r>
              <a:rPr lang="en-GB" b="1" dirty="0"/>
              <a:t>Transpose™</a:t>
            </a: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830BA914-6E6A-299D-EA32-7B607098EB6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8051006" y="4151046"/>
            <a:ext cx="852470" cy="901089"/>
          </a:xfrm>
          <a:prstGeom prst="rect">
            <a:avLst/>
          </a:prstGeom>
        </p:spPr>
      </p:pic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4DB0392F-2CF5-A157-6192-CE10CD30E58E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6D44976-98E7-2E3B-3A5A-1CB03B230222}"/>
              </a:ext>
            </a:extLst>
          </p:cNvPr>
          <p:cNvGrpSpPr/>
          <p:nvPr/>
        </p:nvGrpSpPr>
        <p:grpSpPr>
          <a:xfrm>
            <a:off x="5079769" y="2195243"/>
            <a:ext cx="3185160" cy="1841500"/>
            <a:chOff x="4968240" y="1708150"/>
            <a:chExt cx="3185160" cy="1841500"/>
          </a:xfrm>
        </p:grpSpPr>
        <p:sp>
          <p:nvSpPr>
            <p:cNvPr id="3" name="Rectangle: Rounded Corners 2">
              <a:extLst>
                <a:ext uri="{FF2B5EF4-FFF2-40B4-BE49-F238E27FC236}">
                  <a16:creationId xmlns:a16="http://schemas.microsoft.com/office/drawing/2014/main" id="{4C2F7271-7D2D-D300-C4CB-1610714BAE9A}"/>
                </a:ext>
              </a:extLst>
            </p:cNvPr>
            <p:cNvSpPr/>
            <p:nvPr/>
          </p:nvSpPr>
          <p:spPr>
            <a:xfrm>
              <a:off x="5288280" y="1708150"/>
              <a:ext cx="2545080" cy="1841500"/>
            </a:xfrm>
            <a:prstGeom prst="roundRect">
              <a:avLst>
                <a:gd name="adj" fmla="val 30560"/>
              </a:avLst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200" dirty="0">
                  <a:solidFill>
                    <a:schemeClr val="bg1"/>
                  </a:solidFill>
                  <a:latin typeface="APL385 Unicode" panose="020B0709000202000203" pitchFamily="49" charset="0"/>
                </a:rPr>
                <a:t>⍉</a:t>
              </a:r>
            </a:p>
            <a:p>
              <a:pPr algn="ctr"/>
              <a:endParaRPr lang="en-GB" sz="5400" dirty="0">
                <a:solidFill>
                  <a:schemeClr val="bg1"/>
                </a:solidFill>
                <a:latin typeface="APL385 Unicode" panose="020B0709000202000203" pitchFamily="49" charset="0"/>
              </a:endParaRPr>
            </a:p>
            <a:p>
              <a:pPr algn="ctr"/>
              <a:r>
                <a:rPr lang="en-GB" sz="3200" dirty="0">
                  <a:solidFill>
                    <a:schemeClr val="bg1"/>
                  </a:solidFill>
                  <a:latin typeface="APL385 Unicode" panose="020B0709000202000203" pitchFamily="49" charset="0"/>
                </a:rPr>
                <a:t>⍉</a:t>
              </a:r>
            </a:p>
          </p:txBody>
        </p:sp>
        <p:sp>
          <p:nvSpPr>
            <p:cNvPr id="2" name="Rectangle: Rounded Corners 1">
              <a:extLst>
                <a:ext uri="{FF2B5EF4-FFF2-40B4-BE49-F238E27FC236}">
                  <a16:creationId xmlns:a16="http://schemas.microsoft.com/office/drawing/2014/main" id="{7CE23B07-A8A0-B74D-0AE7-750B865725E9}"/>
                </a:ext>
              </a:extLst>
            </p:cNvPr>
            <p:cNvSpPr/>
            <p:nvPr/>
          </p:nvSpPr>
          <p:spPr>
            <a:xfrm>
              <a:off x="4968240" y="2286133"/>
              <a:ext cx="3185160" cy="685535"/>
            </a:xfrm>
            <a:prstGeom prst="roundRect">
              <a:avLst>
                <a:gd name="adj" fmla="val 50000"/>
              </a:avLst>
            </a:prstGeom>
            <a:solidFill>
              <a:srgbClr val="000000"/>
            </a:solidFill>
            <a:ln w="152400"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200" dirty="0">
                  <a:latin typeface="APL385 Unicode" panose="020B0709000202000203" pitchFamily="49" charset="0"/>
                </a:rPr>
                <a:t>⍤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649111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FEC71B-E184-40A1-D405-E9A66A7D597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64D44F73-EF55-1A0F-CD24-EB91C1662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101" y="2228983"/>
            <a:ext cx="8559800" cy="685535"/>
          </a:xfrm>
        </p:spPr>
        <p:txBody>
          <a:bodyPr/>
          <a:lstStyle/>
          <a:p>
            <a:r>
              <a:rPr lang="en-GB" b="1" dirty="0"/>
              <a:t>Keep Rank </a:t>
            </a:r>
            <a:br>
              <a:rPr lang="en-GB" b="1" dirty="0"/>
            </a:br>
            <a:r>
              <a:rPr lang="en-GB" b="1" dirty="0"/>
              <a:t>Close to </a:t>
            </a:r>
            <a:br>
              <a:rPr lang="en-GB" b="1" dirty="0"/>
            </a:br>
            <a:r>
              <a:rPr lang="en-GB" b="1" dirty="0"/>
              <a:t>the Primitives</a:t>
            </a: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830BA914-6E6A-299D-EA32-7B607098EB6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8051006" y="4151046"/>
            <a:ext cx="852470" cy="901089"/>
          </a:xfrm>
          <a:prstGeom prst="rect">
            <a:avLst/>
          </a:prstGeom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FCC7AA8-50BF-E5EE-A3BA-909D7613D028}"/>
              </a:ext>
            </a:extLst>
          </p:cNvPr>
          <p:cNvSpPr/>
          <p:nvPr/>
        </p:nvSpPr>
        <p:spPr>
          <a:xfrm>
            <a:off x="6393708" y="2711210"/>
            <a:ext cx="504000" cy="504000"/>
          </a:xfrm>
          <a:custGeom>
            <a:avLst/>
            <a:gdLst>
              <a:gd name="connsiteX0" fmla="*/ 96468 w 351432"/>
              <a:gd name="connsiteY0" fmla="*/ 332030 h 351431"/>
              <a:gd name="connsiteX1" fmla="*/ 19402 w 351432"/>
              <a:gd name="connsiteY1" fmla="*/ 96468 h 351431"/>
              <a:gd name="connsiteX2" fmla="*/ 254964 w 351432"/>
              <a:gd name="connsiteY2" fmla="*/ 19402 h 351431"/>
              <a:gd name="connsiteX3" fmla="*/ 332030 w 351432"/>
              <a:gd name="connsiteY3" fmla="*/ 254964 h 351431"/>
              <a:gd name="connsiteX4" fmla="*/ 96468 w 351432"/>
              <a:gd name="connsiteY4" fmla="*/ 332030 h 351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1432" h="351431">
                <a:moveTo>
                  <a:pt x="96468" y="332030"/>
                </a:moveTo>
                <a:cubicBezTo>
                  <a:pt x="9559" y="285570"/>
                  <a:pt x="-25086" y="179685"/>
                  <a:pt x="19402" y="96468"/>
                </a:cubicBezTo>
                <a:cubicBezTo>
                  <a:pt x="65862" y="9559"/>
                  <a:pt x="171747" y="-25086"/>
                  <a:pt x="254964" y="19402"/>
                </a:cubicBezTo>
                <a:cubicBezTo>
                  <a:pt x="341873" y="65862"/>
                  <a:pt x="376518" y="171747"/>
                  <a:pt x="332030" y="254964"/>
                </a:cubicBezTo>
                <a:cubicBezTo>
                  <a:pt x="285570" y="341873"/>
                  <a:pt x="179685" y="376517"/>
                  <a:pt x="96468" y="332030"/>
                </a:cubicBezTo>
                <a:close/>
              </a:path>
            </a:pathLst>
          </a:custGeom>
          <a:solidFill>
            <a:srgbClr val="000000"/>
          </a:solidFill>
          <a:ln w="7696" cap="flat">
            <a:noFill/>
            <a:prstDash val="solid"/>
            <a:miter/>
          </a:ln>
        </p:spPr>
        <p:txBody>
          <a:bodyPr rtlCol="0" anchor="ctr"/>
          <a:lstStyle/>
          <a:p>
            <a:endParaRPr lang="en-GB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F6A32AA6-482D-D068-C2E6-F279183C4FDD}"/>
              </a:ext>
            </a:extLst>
          </p:cNvPr>
          <p:cNvSpPr/>
          <p:nvPr/>
        </p:nvSpPr>
        <p:spPr>
          <a:xfrm>
            <a:off x="5764180" y="2292484"/>
            <a:ext cx="1410533" cy="1973133"/>
          </a:xfrm>
          <a:custGeom>
            <a:avLst/>
            <a:gdLst>
              <a:gd name="connsiteX0" fmla="*/ 5870 w 1410533"/>
              <a:gd name="connsiteY0" fmla="*/ 1967230 h 1973133"/>
              <a:gd name="connsiteX1" fmla="*/ 0 w 1410533"/>
              <a:gd name="connsiteY1" fmla="*/ 1885446 h 1973133"/>
              <a:gd name="connsiteX2" fmla="*/ 69544 w 1410533"/>
              <a:gd name="connsiteY2" fmla="*/ 1711212 h 1973133"/>
              <a:gd name="connsiteX3" fmla="*/ 401951 w 1410533"/>
              <a:gd name="connsiteY3" fmla="*/ 1691327 h 1973133"/>
              <a:gd name="connsiteX4" fmla="*/ 704433 w 1410533"/>
              <a:gd name="connsiteY4" fmla="*/ 1691327 h 1973133"/>
              <a:gd name="connsiteX5" fmla="*/ 704433 w 1410533"/>
              <a:gd name="connsiteY5" fmla="*/ 1585658 h 1973133"/>
              <a:gd name="connsiteX6" fmla="*/ 704433 w 1410533"/>
              <a:gd name="connsiteY6" fmla="*/ 1479989 h 1973133"/>
              <a:gd name="connsiteX7" fmla="*/ 788482 w 1410533"/>
              <a:gd name="connsiteY7" fmla="*/ 1479989 h 1973133"/>
              <a:gd name="connsiteX8" fmla="*/ 894151 w 1410533"/>
              <a:gd name="connsiteY8" fmla="*/ 1458377 h 1973133"/>
              <a:gd name="connsiteX9" fmla="*/ 915770 w 1410533"/>
              <a:gd name="connsiteY9" fmla="*/ 1353410 h 1973133"/>
              <a:gd name="connsiteX10" fmla="*/ 915770 w 1410533"/>
              <a:gd name="connsiteY10" fmla="*/ 1270054 h 1973133"/>
              <a:gd name="connsiteX11" fmla="*/ 941698 w 1410533"/>
              <a:gd name="connsiteY11" fmla="*/ 1264359 h 1973133"/>
              <a:gd name="connsiteX12" fmla="*/ 998579 w 1410533"/>
              <a:gd name="connsiteY12" fmla="*/ 1224395 h 1973133"/>
              <a:gd name="connsiteX13" fmla="*/ 1028807 w 1410533"/>
              <a:gd name="connsiteY13" fmla="*/ 935059 h 1973133"/>
              <a:gd name="connsiteX14" fmla="*/ 1006009 w 1410533"/>
              <a:gd name="connsiteY14" fmla="*/ 888984 h 1973133"/>
              <a:gd name="connsiteX15" fmla="*/ 1051999 w 1410533"/>
              <a:gd name="connsiteY15" fmla="*/ 842986 h 1973133"/>
              <a:gd name="connsiteX16" fmla="*/ 1103554 w 1410533"/>
              <a:gd name="connsiteY16" fmla="*/ 565912 h 1973133"/>
              <a:gd name="connsiteX17" fmla="*/ 1089627 w 1410533"/>
              <a:gd name="connsiteY17" fmla="*/ 528987 h 1973133"/>
              <a:gd name="connsiteX18" fmla="*/ 1144673 w 1410533"/>
              <a:gd name="connsiteY18" fmla="*/ 559782 h 1973133"/>
              <a:gd name="connsiteX19" fmla="*/ 1388505 w 1410533"/>
              <a:gd name="connsiteY19" fmla="*/ 899103 h 1973133"/>
              <a:gd name="connsiteX20" fmla="*/ 1388721 w 1410533"/>
              <a:gd name="connsiteY20" fmla="*/ 1215825 h 1973133"/>
              <a:gd name="connsiteX21" fmla="*/ 1164998 w 1410533"/>
              <a:gd name="connsiteY21" fmla="*/ 1542812 h 1973133"/>
              <a:gd name="connsiteX22" fmla="*/ 1127100 w 1410533"/>
              <a:gd name="connsiteY22" fmla="*/ 1568887 h 1973133"/>
              <a:gd name="connsiteX23" fmla="*/ 1127100 w 1410533"/>
              <a:gd name="connsiteY23" fmla="*/ 1630107 h 1973133"/>
              <a:gd name="connsiteX24" fmla="*/ 1127100 w 1410533"/>
              <a:gd name="connsiteY24" fmla="*/ 1691319 h 1973133"/>
              <a:gd name="connsiteX25" fmla="*/ 1211620 w 1410533"/>
              <a:gd name="connsiteY25" fmla="*/ 1691319 h 1973133"/>
              <a:gd name="connsiteX26" fmla="*/ 1380752 w 1410533"/>
              <a:gd name="connsiteY26" fmla="*/ 1751275 h 1973133"/>
              <a:gd name="connsiteX27" fmla="*/ 1407450 w 1410533"/>
              <a:gd name="connsiteY27" fmla="*/ 1877716 h 1973133"/>
              <a:gd name="connsiteX28" fmla="*/ 1410533 w 1410533"/>
              <a:gd name="connsiteY28" fmla="*/ 1973134 h 1973133"/>
              <a:gd name="connsiteX29" fmla="*/ 711184 w 1410533"/>
              <a:gd name="connsiteY29" fmla="*/ 1973134 h 1973133"/>
              <a:gd name="connsiteX30" fmla="*/ 5961 w 1410533"/>
              <a:gd name="connsiteY30" fmla="*/ 1967268 h 1973133"/>
              <a:gd name="connsiteX31" fmla="*/ 140889 w 1410533"/>
              <a:gd name="connsiteY31" fmla="*/ 1339097 h 1973133"/>
              <a:gd name="connsiteX32" fmla="*/ 140889 w 1410533"/>
              <a:gd name="connsiteY32" fmla="*/ 1268651 h 1973133"/>
              <a:gd name="connsiteX33" fmla="*/ 493110 w 1410533"/>
              <a:gd name="connsiteY33" fmla="*/ 1268651 h 1973133"/>
              <a:gd name="connsiteX34" fmla="*/ 845332 w 1410533"/>
              <a:gd name="connsiteY34" fmla="*/ 1268651 h 1973133"/>
              <a:gd name="connsiteX35" fmla="*/ 845332 w 1410533"/>
              <a:gd name="connsiteY35" fmla="*/ 1339097 h 1973133"/>
              <a:gd name="connsiteX36" fmla="*/ 845332 w 1410533"/>
              <a:gd name="connsiteY36" fmla="*/ 1409543 h 1973133"/>
              <a:gd name="connsiteX37" fmla="*/ 493110 w 1410533"/>
              <a:gd name="connsiteY37" fmla="*/ 1409543 h 1973133"/>
              <a:gd name="connsiteX38" fmla="*/ 140889 w 1410533"/>
              <a:gd name="connsiteY38" fmla="*/ 1409543 h 1973133"/>
              <a:gd name="connsiteX39" fmla="*/ 140889 w 1410533"/>
              <a:gd name="connsiteY39" fmla="*/ 1339097 h 1973133"/>
              <a:gd name="connsiteX40" fmla="*/ 389276 w 1410533"/>
              <a:gd name="connsiteY40" fmla="*/ 1090009 h 1973133"/>
              <a:gd name="connsiteX41" fmla="*/ 352220 w 1410533"/>
              <a:gd name="connsiteY41" fmla="*/ 1052250 h 1973133"/>
              <a:gd name="connsiteX42" fmla="*/ 352220 w 1410533"/>
              <a:gd name="connsiteY42" fmla="*/ 946504 h 1973133"/>
              <a:gd name="connsiteX43" fmla="*/ 352220 w 1410533"/>
              <a:gd name="connsiteY43" fmla="*/ 840758 h 1973133"/>
              <a:gd name="connsiteX44" fmla="*/ 316998 w 1410533"/>
              <a:gd name="connsiteY44" fmla="*/ 806368 h 1973133"/>
              <a:gd name="connsiteX45" fmla="*/ 281776 w 1410533"/>
              <a:gd name="connsiteY45" fmla="*/ 771969 h 1973133"/>
              <a:gd name="connsiteX46" fmla="*/ 281776 w 1410533"/>
              <a:gd name="connsiteY46" fmla="*/ 559810 h 1973133"/>
              <a:gd name="connsiteX47" fmla="*/ 281776 w 1410533"/>
              <a:gd name="connsiteY47" fmla="*/ 347648 h 1973133"/>
              <a:gd name="connsiteX48" fmla="*/ 316998 w 1410533"/>
              <a:gd name="connsiteY48" fmla="*/ 313254 h 1973133"/>
              <a:gd name="connsiteX49" fmla="*/ 352220 w 1410533"/>
              <a:gd name="connsiteY49" fmla="*/ 210206 h 1973133"/>
              <a:gd name="connsiteX50" fmla="*/ 330835 w 1410533"/>
              <a:gd name="connsiteY50" fmla="*/ 141549 h 1973133"/>
              <a:gd name="connsiteX51" fmla="*/ 281776 w 1410533"/>
              <a:gd name="connsiteY51" fmla="*/ 67834 h 1973133"/>
              <a:gd name="connsiteX52" fmla="*/ 292343 w 1410533"/>
              <a:gd name="connsiteY52" fmla="*/ 11227 h 1973133"/>
              <a:gd name="connsiteX53" fmla="*/ 693874 w 1410533"/>
              <a:gd name="connsiteY53" fmla="*/ 11227 h 1973133"/>
              <a:gd name="connsiteX54" fmla="*/ 704440 w 1410533"/>
              <a:gd name="connsiteY54" fmla="*/ 72556 h 1973133"/>
              <a:gd name="connsiteX55" fmla="*/ 652192 w 1410533"/>
              <a:gd name="connsiteY55" fmla="*/ 141549 h 1973133"/>
              <a:gd name="connsiteX56" fmla="*/ 634002 w 1410533"/>
              <a:gd name="connsiteY56" fmla="*/ 210206 h 1973133"/>
              <a:gd name="connsiteX57" fmla="*/ 669217 w 1410533"/>
              <a:gd name="connsiteY57" fmla="*/ 313254 h 1973133"/>
              <a:gd name="connsiteX58" fmla="*/ 704440 w 1410533"/>
              <a:gd name="connsiteY58" fmla="*/ 347648 h 1973133"/>
              <a:gd name="connsiteX59" fmla="*/ 704440 w 1410533"/>
              <a:gd name="connsiteY59" fmla="*/ 421295 h 1973133"/>
              <a:gd name="connsiteX60" fmla="*/ 682605 w 1410533"/>
              <a:gd name="connsiteY60" fmla="*/ 523581 h 1973133"/>
              <a:gd name="connsiteX61" fmla="*/ 651452 w 1410533"/>
              <a:gd name="connsiteY61" fmla="*/ 759645 h 1973133"/>
              <a:gd name="connsiteX62" fmla="*/ 651452 w 1410533"/>
              <a:gd name="connsiteY62" fmla="*/ 824149 h 1973133"/>
              <a:gd name="connsiteX63" fmla="*/ 634002 w 1410533"/>
              <a:gd name="connsiteY63" fmla="*/ 948192 h 1973133"/>
              <a:gd name="connsiteX64" fmla="*/ 634002 w 1410533"/>
              <a:gd name="connsiteY64" fmla="*/ 1053661 h 1973133"/>
              <a:gd name="connsiteX65" fmla="*/ 596244 w 1410533"/>
              <a:gd name="connsiteY65" fmla="*/ 1090710 h 1973133"/>
              <a:gd name="connsiteX66" fmla="*/ 492409 w 1410533"/>
              <a:gd name="connsiteY66" fmla="*/ 1127767 h 1973133"/>
              <a:gd name="connsiteX67" fmla="*/ 426333 w 1410533"/>
              <a:gd name="connsiteY67" fmla="*/ 1127767 h 1973133"/>
              <a:gd name="connsiteX68" fmla="*/ 389274 w 1410533"/>
              <a:gd name="connsiteY68" fmla="*/ 1090009 h 1973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1410533" h="1973133">
                <a:moveTo>
                  <a:pt x="5870" y="1967230"/>
                </a:moveTo>
                <a:cubicBezTo>
                  <a:pt x="2641" y="1964000"/>
                  <a:pt x="0" y="1927197"/>
                  <a:pt x="0" y="1885446"/>
                </a:cubicBezTo>
                <a:cubicBezTo>
                  <a:pt x="0" y="1795994"/>
                  <a:pt x="20951" y="1743498"/>
                  <a:pt x="69544" y="1711212"/>
                </a:cubicBezTo>
                <a:cubicBezTo>
                  <a:pt x="99151" y="1691535"/>
                  <a:pt x="102644" y="1691327"/>
                  <a:pt x="401951" y="1691327"/>
                </a:cubicBezTo>
                <a:lnTo>
                  <a:pt x="704433" y="1691327"/>
                </a:lnTo>
                <a:lnTo>
                  <a:pt x="704433" y="1585658"/>
                </a:lnTo>
                <a:lnTo>
                  <a:pt x="704433" y="1479989"/>
                </a:lnTo>
                <a:lnTo>
                  <a:pt x="788482" y="1479989"/>
                </a:lnTo>
                <a:cubicBezTo>
                  <a:pt x="865980" y="1479989"/>
                  <a:pt x="874220" y="1478309"/>
                  <a:pt x="894151" y="1458377"/>
                </a:cubicBezTo>
                <a:cubicBezTo>
                  <a:pt x="914059" y="1438477"/>
                  <a:pt x="915770" y="1430168"/>
                  <a:pt x="915770" y="1353410"/>
                </a:cubicBezTo>
                <a:lnTo>
                  <a:pt x="915770" y="1270054"/>
                </a:lnTo>
                <a:lnTo>
                  <a:pt x="941698" y="1264359"/>
                </a:lnTo>
                <a:cubicBezTo>
                  <a:pt x="955957" y="1261229"/>
                  <a:pt x="981553" y="1243248"/>
                  <a:pt x="998579" y="1224395"/>
                </a:cubicBezTo>
                <a:cubicBezTo>
                  <a:pt x="1060732" y="1155607"/>
                  <a:pt x="1074189" y="1026762"/>
                  <a:pt x="1028807" y="935059"/>
                </a:cubicBezTo>
                <a:lnTo>
                  <a:pt x="1006009" y="888984"/>
                </a:lnTo>
                <a:lnTo>
                  <a:pt x="1051999" y="842986"/>
                </a:lnTo>
                <a:cubicBezTo>
                  <a:pt x="1128203" y="766782"/>
                  <a:pt x="1148627" y="657014"/>
                  <a:pt x="1103554" y="565912"/>
                </a:cubicBezTo>
                <a:cubicBezTo>
                  <a:pt x="1093504" y="545603"/>
                  <a:pt x="1087238" y="528987"/>
                  <a:pt x="1089627" y="528987"/>
                </a:cubicBezTo>
                <a:cubicBezTo>
                  <a:pt x="1092024" y="528987"/>
                  <a:pt x="1116788" y="542845"/>
                  <a:pt x="1144673" y="559782"/>
                </a:cubicBezTo>
                <a:cubicBezTo>
                  <a:pt x="1256362" y="627628"/>
                  <a:pt x="1350269" y="758320"/>
                  <a:pt x="1388505" y="899103"/>
                </a:cubicBezTo>
                <a:cubicBezTo>
                  <a:pt x="1409447" y="976209"/>
                  <a:pt x="1409554" y="1137625"/>
                  <a:pt x="1388721" y="1215825"/>
                </a:cubicBezTo>
                <a:cubicBezTo>
                  <a:pt x="1354462" y="1344423"/>
                  <a:pt x="1266512" y="1472975"/>
                  <a:pt x="1164998" y="1542812"/>
                </a:cubicBezTo>
                <a:lnTo>
                  <a:pt x="1127100" y="1568887"/>
                </a:lnTo>
                <a:lnTo>
                  <a:pt x="1127100" y="1630107"/>
                </a:lnTo>
                <a:lnTo>
                  <a:pt x="1127100" y="1691319"/>
                </a:lnTo>
                <a:lnTo>
                  <a:pt x="1211620" y="1691319"/>
                </a:lnTo>
                <a:cubicBezTo>
                  <a:pt x="1309605" y="1691319"/>
                  <a:pt x="1344388" y="1703651"/>
                  <a:pt x="1380752" y="1751275"/>
                </a:cubicBezTo>
                <a:cubicBezTo>
                  <a:pt x="1402548" y="1779824"/>
                  <a:pt x="1404707" y="1790067"/>
                  <a:pt x="1407450" y="1877716"/>
                </a:cubicBezTo>
                <a:lnTo>
                  <a:pt x="1410533" y="1973134"/>
                </a:lnTo>
                <a:lnTo>
                  <a:pt x="711184" y="1973134"/>
                </a:lnTo>
                <a:cubicBezTo>
                  <a:pt x="326537" y="1973134"/>
                  <a:pt x="9191" y="1970498"/>
                  <a:pt x="5961" y="1967268"/>
                </a:cubicBezTo>
                <a:close/>
                <a:moveTo>
                  <a:pt x="140889" y="1339097"/>
                </a:moveTo>
                <a:lnTo>
                  <a:pt x="140889" y="1268651"/>
                </a:lnTo>
                <a:lnTo>
                  <a:pt x="493110" y="1268651"/>
                </a:lnTo>
                <a:lnTo>
                  <a:pt x="845332" y="1268651"/>
                </a:lnTo>
                <a:lnTo>
                  <a:pt x="845332" y="1339097"/>
                </a:lnTo>
                <a:lnTo>
                  <a:pt x="845332" y="1409543"/>
                </a:lnTo>
                <a:lnTo>
                  <a:pt x="493110" y="1409543"/>
                </a:lnTo>
                <a:lnTo>
                  <a:pt x="140889" y="1409543"/>
                </a:lnTo>
                <a:lnTo>
                  <a:pt x="140889" y="1339097"/>
                </a:lnTo>
                <a:close/>
                <a:moveTo>
                  <a:pt x="389276" y="1090009"/>
                </a:moveTo>
                <a:lnTo>
                  <a:pt x="352220" y="1052250"/>
                </a:lnTo>
                <a:lnTo>
                  <a:pt x="352220" y="946504"/>
                </a:lnTo>
                <a:lnTo>
                  <a:pt x="352220" y="840758"/>
                </a:lnTo>
                <a:lnTo>
                  <a:pt x="316998" y="806368"/>
                </a:lnTo>
                <a:lnTo>
                  <a:pt x="281776" y="771969"/>
                </a:lnTo>
                <a:lnTo>
                  <a:pt x="281776" y="559810"/>
                </a:lnTo>
                <a:lnTo>
                  <a:pt x="281776" y="347648"/>
                </a:lnTo>
                <a:lnTo>
                  <a:pt x="316998" y="313254"/>
                </a:lnTo>
                <a:cubicBezTo>
                  <a:pt x="352138" y="278941"/>
                  <a:pt x="352220" y="278701"/>
                  <a:pt x="352220" y="210206"/>
                </a:cubicBezTo>
                <a:cubicBezTo>
                  <a:pt x="352220" y="143380"/>
                  <a:pt x="351650" y="141549"/>
                  <a:pt x="330835" y="141549"/>
                </a:cubicBezTo>
                <a:cubicBezTo>
                  <a:pt x="296526" y="141549"/>
                  <a:pt x="281776" y="119385"/>
                  <a:pt x="281776" y="67834"/>
                </a:cubicBezTo>
                <a:cubicBezTo>
                  <a:pt x="281776" y="42512"/>
                  <a:pt x="286531" y="17039"/>
                  <a:pt x="292343" y="11227"/>
                </a:cubicBezTo>
                <a:cubicBezTo>
                  <a:pt x="307312" y="-3742"/>
                  <a:pt x="678906" y="-3742"/>
                  <a:pt x="693874" y="11227"/>
                </a:cubicBezTo>
                <a:cubicBezTo>
                  <a:pt x="699685" y="17038"/>
                  <a:pt x="704440" y="44636"/>
                  <a:pt x="704440" y="72556"/>
                </a:cubicBezTo>
                <a:cubicBezTo>
                  <a:pt x="704440" y="126439"/>
                  <a:pt x="693003" y="141549"/>
                  <a:pt x="652192" y="141549"/>
                </a:cubicBezTo>
                <a:cubicBezTo>
                  <a:pt x="635359" y="141549"/>
                  <a:pt x="634002" y="146691"/>
                  <a:pt x="634002" y="210206"/>
                </a:cubicBezTo>
                <a:cubicBezTo>
                  <a:pt x="634002" y="278703"/>
                  <a:pt x="634079" y="278943"/>
                  <a:pt x="669217" y="313254"/>
                </a:cubicBezTo>
                <a:lnTo>
                  <a:pt x="704440" y="347648"/>
                </a:lnTo>
                <a:lnTo>
                  <a:pt x="704440" y="421295"/>
                </a:lnTo>
                <a:cubicBezTo>
                  <a:pt x="704440" y="486130"/>
                  <a:pt x="701828" y="498370"/>
                  <a:pt x="682605" y="523581"/>
                </a:cubicBezTo>
                <a:cubicBezTo>
                  <a:pt x="632946" y="588687"/>
                  <a:pt x="620969" y="679425"/>
                  <a:pt x="651452" y="759645"/>
                </a:cubicBezTo>
                <a:cubicBezTo>
                  <a:pt x="668848" y="805427"/>
                  <a:pt x="668848" y="805628"/>
                  <a:pt x="651452" y="824149"/>
                </a:cubicBezTo>
                <a:cubicBezTo>
                  <a:pt x="636060" y="840527"/>
                  <a:pt x="634002" y="855163"/>
                  <a:pt x="634002" y="948192"/>
                </a:cubicBezTo>
                <a:lnTo>
                  <a:pt x="634002" y="1053661"/>
                </a:lnTo>
                <a:lnTo>
                  <a:pt x="596244" y="1090710"/>
                </a:lnTo>
                <a:cubicBezTo>
                  <a:pt x="558654" y="1127606"/>
                  <a:pt x="558192" y="1127767"/>
                  <a:pt x="492409" y="1127767"/>
                </a:cubicBezTo>
                <a:lnTo>
                  <a:pt x="426333" y="1127767"/>
                </a:lnTo>
                <a:lnTo>
                  <a:pt x="389274" y="1090009"/>
                </a:lnTo>
                <a:close/>
              </a:path>
            </a:pathLst>
          </a:custGeom>
          <a:solidFill>
            <a:srgbClr val="000000"/>
          </a:solidFill>
          <a:ln w="7696" cap="flat">
            <a:noFill/>
            <a:prstDash val="solid"/>
            <a:miter/>
          </a:ln>
        </p:spPr>
        <p:txBody>
          <a:bodyPr rtlCol="0" anchor="ctr"/>
          <a:lstStyle/>
          <a:p>
            <a:endParaRPr lang="en-GB" dirty="0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9E12248D-0170-558F-1660-985822759126}"/>
              </a:ext>
            </a:extLst>
          </p:cNvPr>
          <p:cNvSpPr/>
          <p:nvPr/>
        </p:nvSpPr>
        <p:spPr>
          <a:xfrm>
            <a:off x="5860256" y="3457574"/>
            <a:ext cx="782266" cy="275305"/>
          </a:xfrm>
          <a:prstGeom prst="round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36000" rtlCol="0" anchor="ctr"/>
          <a:lstStyle/>
          <a:p>
            <a:pPr algn="ctr"/>
            <a:r>
              <a:rPr lang="en-GB" sz="2400" dirty="0">
                <a:latin typeface="APL385 Unicode" panose="020B0709000202000203" pitchFamily="49" charset="0"/>
              </a:rPr>
              <a:t>+⌿÷≢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F095E51-2054-AB2C-B0FC-330CB90DED79}"/>
              </a:ext>
            </a:extLst>
          </p:cNvPr>
          <p:cNvSpPr txBox="1"/>
          <p:nvPr/>
        </p:nvSpPr>
        <p:spPr>
          <a:xfrm>
            <a:off x="6098989" y="3048022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bg1"/>
                </a:solidFill>
                <a:latin typeface="APL385 Unicode" panose="020B0709000202000203" pitchFamily="49" charset="0"/>
              </a:rPr>
              <a:t>⍤</a:t>
            </a:r>
          </a:p>
        </p:txBody>
      </p:sp>
    </p:spTree>
    <p:extLst>
      <p:ext uri="{BB962C8B-B14F-4D97-AF65-F5344CB8AC3E}">
        <p14:creationId xmlns:p14="http://schemas.microsoft.com/office/powerpoint/2010/main" val="38452021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FEC71B-E184-40A1-D405-E9A66A7D597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64D44F73-EF55-1A0F-CD24-EB91C1662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101" y="2228983"/>
            <a:ext cx="8559800" cy="685535"/>
          </a:xfrm>
        </p:spPr>
        <p:txBody>
          <a:bodyPr/>
          <a:lstStyle/>
          <a:p>
            <a:r>
              <a:rPr lang="en-GB" b="1" dirty="0"/>
              <a:t>Keep Rank </a:t>
            </a:r>
            <a:br>
              <a:rPr lang="en-GB" b="1" dirty="0"/>
            </a:br>
            <a:r>
              <a:rPr lang="en-GB" b="1" dirty="0"/>
              <a:t>Close to </a:t>
            </a:r>
            <a:br>
              <a:rPr lang="en-GB" b="1" dirty="0"/>
            </a:br>
            <a:r>
              <a:rPr lang="en-GB" b="1" dirty="0"/>
              <a:t>the Primitives™</a:t>
            </a: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830BA914-6E6A-299D-EA32-7B607098EB6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8051006" y="4151046"/>
            <a:ext cx="852470" cy="901089"/>
          </a:xfrm>
          <a:prstGeom prst="rect">
            <a:avLst/>
          </a:prstGeom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FCC7AA8-50BF-E5EE-A3BA-909D7613D028}"/>
              </a:ext>
            </a:extLst>
          </p:cNvPr>
          <p:cNvSpPr/>
          <p:nvPr/>
        </p:nvSpPr>
        <p:spPr>
          <a:xfrm>
            <a:off x="6393708" y="2711210"/>
            <a:ext cx="504000" cy="504000"/>
          </a:xfrm>
          <a:custGeom>
            <a:avLst/>
            <a:gdLst>
              <a:gd name="connsiteX0" fmla="*/ 96468 w 351432"/>
              <a:gd name="connsiteY0" fmla="*/ 332030 h 351431"/>
              <a:gd name="connsiteX1" fmla="*/ 19402 w 351432"/>
              <a:gd name="connsiteY1" fmla="*/ 96468 h 351431"/>
              <a:gd name="connsiteX2" fmla="*/ 254964 w 351432"/>
              <a:gd name="connsiteY2" fmla="*/ 19402 h 351431"/>
              <a:gd name="connsiteX3" fmla="*/ 332030 w 351432"/>
              <a:gd name="connsiteY3" fmla="*/ 254964 h 351431"/>
              <a:gd name="connsiteX4" fmla="*/ 96468 w 351432"/>
              <a:gd name="connsiteY4" fmla="*/ 332030 h 351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1432" h="351431">
                <a:moveTo>
                  <a:pt x="96468" y="332030"/>
                </a:moveTo>
                <a:cubicBezTo>
                  <a:pt x="9559" y="285570"/>
                  <a:pt x="-25086" y="179685"/>
                  <a:pt x="19402" y="96468"/>
                </a:cubicBezTo>
                <a:cubicBezTo>
                  <a:pt x="65862" y="9559"/>
                  <a:pt x="171747" y="-25086"/>
                  <a:pt x="254964" y="19402"/>
                </a:cubicBezTo>
                <a:cubicBezTo>
                  <a:pt x="341873" y="65862"/>
                  <a:pt x="376518" y="171747"/>
                  <a:pt x="332030" y="254964"/>
                </a:cubicBezTo>
                <a:cubicBezTo>
                  <a:pt x="285570" y="341873"/>
                  <a:pt x="179685" y="376517"/>
                  <a:pt x="96468" y="332030"/>
                </a:cubicBezTo>
                <a:close/>
              </a:path>
            </a:pathLst>
          </a:custGeom>
          <a:solidFill>
            <a:srgbClr val="000000"/>
          </a:solidFill>
          <a:ln w="7696" cap="flat">
            <a:noFill/>
            <a:prstDash val="solid"/>
            <a:miter/>
          </a:ln>
        </p:spPr>
        <p:txBody>
          <a:bodyPr rtlCol="0" anchor="ctr"/>
          <a:lstStyle/>
          <a:p>
            <a:endParaRPr lang="en-GB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F6A32AA6-482D-D068-C2E6-F279183C4FDD}"/>
              </a:ext>
            </a:extLst>
          </p:cNvPr>
          <p:cNvSpPr/>
          <p:nvPr/>
        </p:nvSpPr>
        <p:spPr>
          <a:xfrm>
            <a:off x="5764180" y="2292484"/>
            <a:ext cx="1410533" cy="1973133"/>
          </a:xfrm>
          <a:custGeom>
            <a:avLst/>
            <a:gdLst>
              <a:gd name="connsiteX0" fmla="*/ 5870 w 1410533"/>
              <a:gd name="connsiteY0" fmla="*/ 1967230 h 1973133"/>
              <a:gd name="connsiteX1" fmla="*/ 0 w 1410533"/>
              <a:gd name="connsiteY1" fmla="*/ 1885446 h 1973133"/>
              <a:gd name="connsiteX2" fmla="*/ 69544 w 1410533"/>
              <a:gd name="connsiteY2" fmla="*/ 1711212 h 1973133"/>
              <a:gd name="connsiteX3" fmla="*/ 401951 w 1410533"/>
              <a:gd name="connsiteY3" fmla="*/ 1691327 h 1973133"/>
              <a:gd name="connsiteX4" fmla="*/ 704433 w 1410533"/>
              <a:gd name="connsiteY4" fmla="*/ 1691327 h 1973133"/>
              <a:gd name="connsiteX5" fmla="*/ 704433 w 1410533"/>
              <a:gd name="connsiteY5" fmla="*/ 1585658 h 1973133"/>
              <a:gd name="connsiteX6" fmla="*/ 704433 w 1410533"/>
              <a:gd name="connsiteY6" fmla="*/ 1479989 h 1973133"/>
              <a:gd name="connsiteX7" fmla="*/ 788482 w 1410533"/>
              <a:gd name="connsiteY7" fmla="*/ 1479989 h 1973133"/>
              <a:gd name="connsiteX8" fmla="*/ 894151 w 1410533"/>
              <a:gd name="connsiteY8" fmla="*/ 1458377 h 1973133"/>
              <a:gd name="connsiteX9" fmla="*/ 915770 w 1410533"/>
              <a:gd name="connsiteY9" fmla="*/ 1353410 h 1973133"/>
              <a:gd name="connsiteX10" fmla="*/ 915770 w 1410533"/>
              <a:gd name="connsiteY10" fmla="*/ 1270054 h 1973133"/>
              <a:gd name="connsiteX11" fmla="*/ 941698 w 1410533"/>
              <a:gd name="connsiteY11" fmla="*/ 1264359 h 1973133"/>
              <a:gd name="connsiteX12" fmla="*/ 998579 w 1410533"/>
              <a:gd name="connsiteY12" fmla="*/ 1224395 h 1973133"/>
              <a:gd name="connsiteX13" fmla="*/ 1028807 w 1410533"/>
              <a:gd name="connsiteY13" fmla="*/ 935059 h 1973133"/>
              <a:gd name="connsiteX14" fmla="*/ 1006009 w 1410533"/>
              <a:gd name="connsiteY14" fmla="*/ 888984 h 1973133"/>
              <a:gd name="connsiteX15" fmla="*/ 1051999 w 1410533"/>
              <a:gd name="connsiteY15" fmla="*/ 842986 h 1973133"/>
              <a:gd name="connsiteX16" fmla="*/ 1103554 w 1410533"/>
              <a:gd name="connsiteY16" fmla="*/ 565912 h 1973133"/>
              <a:gd name="connsiteX17" fmla="*/ 1089627 w 1410533"/>
              <a:gd name="connsiteY17" fmla="*/ 528987 h 1973133"/>
              <a:gd name="connsiteX18" fmla="*/ 1144673 w 1410533"/>
              <a:gd name="connsiteY18" fmla="*/ 559782 h 1973133"/>
              <a:gd name="connsiteX19" fmla="*/ 1388505 w 1410533"/>
              <a:gd name="connsiteY19" fmla="*/ 899103 h 1973133"/>
              <a:gd name="connsiteX20" fmla="*/ 1388721 w 1410533"/>
              <a:gd name="connsiteY20" fmla="*/ 1215825 h 1973133"/>
              <a:gd name="connsiteX21" fmla="*/ 1164998 w 1410533"/>
              <a:gd name="connsiteY21" fmla="*/ 1542812 h 1973133"/>
              <a:gd name="connsiteX22" fmla="*/ 1127100 w 1410533"/>
              <a:gd name="connsiteY22" fmla="*/ 1568887 h 1973133"/>
              <a:gd name="connsiteX23" fmla="*/ 1127100 w 1410533"/>
              <a:gd name="connsiteY23" fmla="*/ 1630107 h 1973133"/>
              <a:gd name="connsiteX24" fmla="*/ 1127100 w 1410533"/>
              <a:gd name="connsiteY24" fmla="*/ 1691319 h 1973133"/>
              <a:gd name="connsiteX25" fmla="*/ 1211620 w 1410533"/>
              <a:gd name="connsiteY25" fmla="*/ 1691319 h 1973133"/>
              <a:gd name="connsiteX26" fmla="*/ 1380752 w 1410533"/>
              <a:gd name="connsiteY26" fmla="*/ 1751275 h 1973133"/>
              <a:gd name="connsiteX27" fmla="*/ 1407450 w 1410533"/>
              <a:gd name="connsiteY27" fmla="*/ 1877716 h 1973133"/>
              <a:gd name="connsiteX28" fmla="*/ 1410533 w 1410533"/>
              <a:gd name="connsiteY28" fmla="*/ 1973134 h 1973133"/>
              <a:gd name="connsiteX29" fmla="*/ 711184 w 1410533"/>
              <a:gd name="connsiteY29" fmla="*/ 1973134 h 1973133"/>
              <a:gd name="connsiteX30" fmla="*/ 5961 w 1410533"/>
              <a:gd name="connsiteY30" fmla="*/ 1967268 h 1973133"/>
              <a:gd name="connsiteX31" fmla="*/ 140889 w 1410533"/>
              <a:gd name="connsiteY31" fmla="*/ 1339097 h 1973133"/>
              <a:gd name="connsiteX32" fmla="*/ 140889 w 1410533"/>
              <a:gd name="connsiteY32" fmla="*/ 1268651 h 1973133"/>
              <a:gd name="connsiteX33" fmla="*/ 493110 w 1410533"/>
              <a:gd name="connsiteY33" fmla="*/ 1268651 h 1973133"/>
              <a:gd name="connsiteX34" fmla="*/ 845332 w 1410533"/>
              <a:gd name="connsiteY34" fmla="*/ 1268651 h 1973133"/>
              <a:gd name="connsiteX35" fmla="*/ 845332 w 1410533"/>
              <a:gd name="connsiteY35" fmla="*/ 1339097 h 1973133"/>
              <a:gd name="connsiteX36" fmla="*/ 845332 w 1410533"/>
              <a:gd name="connsiteY36" fmla="*/ 1409543 h 1973133"/>
              <a:gd name="connsiteX37" fmla="*/ 493110 w 1410533"/>
              <a:gd name="connsiteY37" fmla="*/ 1409543 h 1973133"/>
              <a:gd name="connsiteX38" fmla="*/ 140889 w 1410533"/>
              <a:gd name="connsiteY38" fmla="*/ 1409543 h 1973133"/>
              <a:gd name="connsiteX39" fmla="*/ 140889 w 1410533"/>
              <a:gd name="connsiteY39" fmla="*/ 1339097 h 1973133"/>
              <a:gd name="connsiteX40" fmla="*/ 389276 w 1410533"/>
              <a:gd name="connsiteY40" fmla="*/ 1090009 h 1973133"/>
              <a:gd name="connsiteX41" fmla="*/ 352220 w 1410533"/>
              <a:gd name="connsiteY41" fmla="*/ 1052250 h 1973133"/>
              <a:gd name="connsiteX42" fmla="*/ 352220 w 1410533"/>
              <a:gd name="connsiteY42" fmla="*/ 946504 h 1973133"/>
              <a:gd name="connsiteX43" fmla="*/ 352220 w 1410533"/>
              <a:gd name="connsiteY43" fmla="*/ 840758 h 1973133"/>
              <a:gd name="connsiteX44" fmla="*/ 316998 w 1410533"/>
              <a:gd name="connsiteY44" fmla="*/ 806368 h 1973133"/>
              <a:gd name="connsiteX45" fmla="*/ 281776 w 1410533"/>
              <a:gd name="connsiteY45" fmla="*/ 771969 h 1973133"/>
              <a:gd name="connsiteX46" fmla="*/ 281776 w 1410533"/>
              <a:gd name="connsiteY46" fmla="*/ 559810 h 1973133"/>
              <a:gd name="connsiteX47" fmla="*/ 281776 w 1410533"/>
              <a:gd name="connsiteY47" fmla="*/ 347648 h 1973133"/>
              <a:gd name="connsiteX48" fmla="*/ 316998 w 1410533"/>
              <a:gd name="connsiteY48" fmla="*/ 313254 h 1973133"/>
              <a:gd name="connsiteX49" fmla="*/ 352220 w 1410533"/>
              <a:gd name="connsiteY49" fmla="*/ 210206 h 1973133"/>
              <a:gd name="connsiteX50" fmla="*/ 330835 w 1410533"/>
              <a:gd name="connsiteY50" fmla="*/ 141549 h 1973133"/>
              <a:gd name="connsiteX51" fmla="*/ 281776 w 1410533"/>
              <a:gd name="connsiteY51" fmla="*/ 67834 h 1973133"/>
              <a:gd name="connsiteX52" fmla="*/ 292343 w 1410533"/>
              <a:gd name="connsiteY52" fmla="*/ 11227 h 1973133"/>
              <a:gd name="connsiteX53" fmla="*/ 693874 w 1410533"/>
              <a:gd name="connsiteY53" fmla="*/ 11227 h 1973133"/>
              <a:gd name="connsiteX54" fmla="*/ 704440 w 1410533"/>
              <a:gd name="connsiteY54" fmla="*/ 72556 h 1973133"/>
              <a:gd name="connsiteX55" fmla="*/ 652192 w 1410533"/>
              <a:gd name="connsiteY55" fmla="*/ 141549 h 1973133"/>
              <a:gd name="connsiteX56" fmla="*/ 634002 w 1410533"/>
              <a:gd name="connsiteY56" fmla="*/ 210206 h 1973133"/>
              <a:gd name="connsiteX57" fmla="*/ 669217 w 1410533"/>
              <a:gd name="connsiteY57" fmla="*/ 313254 h 1973133"/>
              <a:gd name="connsiteX58" fmla="*/ 704440 w 1410533"/>
              <a:gd name="connsiteY58" fmla="*/ 347648 h 1973133"/>
              <a:gd name="connsiteX59" fmla="*/ 704440 w 1410533"/>
              <a:gd name="connsiteY59" fmla="*/ 421295 h 1973133"/>
              <a:gd name="connsiteX60" fmla="*/ 682605 w 1410533"/>
              <a:gd name="connsiteY60" fmla="*/ 523581 h 1973133"/>
              <a:gd name="connsiteX61" fmla="*/ 651452 w 1410533"/>
              <a:gd name="connsiteY61" fmla="*/ 759645 h 1973133"/>
              <a:gd name="connsiteX62" fmla="*/ 651452 w 1410533"/>
              <a:gd name="connsiteY62" fmla="*/ 824149 h 1973133"/>
              <a:gd name="connsiteX63" fmla="*/ 634002 w 1410533"/>
              <a:gd name="connsiteY63" fmla="*/ 948192 h 1973133"/>
              <a:gd name="connsiteX64" fmla="*/ 634002 w 1410533"/>
              <a:gd name="connsiteY64" fmla="*/ 1053661 h 1973133"/>
              <a:gd name="connsiteX65" fmla="*/ 596244 w 1410533"/>
              <a:gd name="connsiteY65" fmla="*/ 1090710 h 1973133"/>
              <a:gd name="connsiteX66" fmla="*/ 492409 w 1410533"/>
              <a:gd name="connsiteY66" fmla="*/ 1127767 h 1973133"/>
              <a:gd name="connsiteX67" fmla="*/ 426333 w 1410533"/>
              <a:gd name="connsiteY67" fmla="*/ 1127767 h 1973133"/>
              <a:gd name="connsiteX68" fmla="*/ 389274 w 1410533"/>
              <a:gd name="connsiteY68" fmla="*/ 1090009 h 1973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1410533" h="1973133">
                <a:moveTo>
                  <a:pt x="5870" y="1967230"/>
                </a:moveTo>
                <a:cubicBezTo>
                  <a:pt x="2641" y="1964000"/>
                  <a:pt x="0" y="1927197"/>
                  <a:pt x="0" y="1885446"/>
                </a:cubicBezTo>
                <a:cubicBezTo>
                  <a:pt x="0" y="1795994"/>
                  <a:pt x="20951" y="1743498"/>
                  <a:pt x="69544" y="1711212"/>
                </a:cubicBezTo>
                <a:cubicBezTo>
                  <a:pt x="99151" y="1691535"/>
                  <a:pt x="102644" y="1691327"/>
                  <a:pt x="401951" y="1691327"/>
                </a:cubicBezTo>
                <a:lnTo>
                  <a:pt x="704433" y="1691327"/>
                </a:lnTo>
                <a:lnTo>
                  <a:pt x="704433" y="1585658"/>
                </a:lnTo>
                <a:lnTo>
                  <a:pt x="704433" y="1479989"/>
                </a:lnTo>
                <a:lnTo>
                  <a:pt x="788482" y="1479989"/>
                </a:lnTo>
                <a:cubicBezTo>
                  <a:pt x="865980" y="1479989"/>
                  <a:pt x="874220" y="1478309"/>
                  <a:pt x="894151" y="1458377"/>
                </a:cubicBezTo>
                <a:cubicBezTo>
                  <a:pt x="914059" y="1438477"/>
                  <a:pt x="915770" y="1430168"/>
                  <a:pt x="915770" y="1353410"/>
                </a:cubicBezTo>
                <a:lnTo>
                  <a:pt x="915770" y="1270054"/>
                </a:lnTo>
                <a:lnTo>
                  <a:pt x="941698" y="1264359"/>
                </a:lnTo>
                <a:cubicBezTo>
                  <a:pt x="955957" y="1261229"/>
                  <a:pt x="981553" y="1243248"/>
                  <a:pt x="998579" y="1224395"/>
                </a:cubicBezTo>
                <a:cubicBezTo>
                  <a:pt x="1060732" y="1155607"/>
                  <a:pt x="1074189" y="1026762"/>
                  <a:pt x="1028807" y="935059"/>
                </a:cubicBezTo>
                <a:lnTo>
                  <a:pt x="1006009" y="888984"/>
                </a:lnTo>
                <a:lnTo>
                  <a:pt x="1051999" y="842986"/>
                </a:lnTo>
                <a:cubicBezTo>
                  <a:pt x="1128203" y="766782"/>
                  <a:pt x="1148627" y="657014"/>
                  <a:pt x="1103554" y="565912"/>
                </a:cubicBezTo>
                <a:cubicBezTo>
                  <a:pt x="1093504" y="545603"/>
                  <a:pt x="1087238" y="528987"/>
                  <a:pt x="1089627" y="528987"/>
                </a:cubicBezTo>
                <a:cubicBezTo>
                  <a:pt x="1092024" y="528987"/>
                  <a:pt x="1116788" y="542845"/>
                  <a:pt x="1144673" y="559782"/>
                </a:cubicBezTo>
                <a:cubicBezTo>
                  <a:pt x="1256362" y="627628"/>
                  <a:pt x="1350269" y="758320"/>
                  <a:pt x="1388505" y="899103"/>
                </a:cubicBezTo>
                <a:cubicBezTo>
                  <a:pt x="1409447" y="976209"/>
                  <a:pt x="1409554" y="1137625"/>
                  <a:pt x="1388721" y="1215825"/>
                </a:cubicBezTo>
                <a:cubicBezTo>
                  <a:pt x="1354462" y="1344423"/>
                  <a:pt x="1266512" y="1472975"/>
                  <a:pt x="1164998" y="1542812"/>
                </a:cubicBezTo>
                <a:lnTo>
                  <a:pt x="1127100" y="1568887"/>
                </a:lnTo>
                <a:lnTo>
                  <a:pt x="1127100" y="1630107"/>
                </a:lnTo>
                <a:lnTo>
                  <a:pt x="1127100" y="1691319"/>
                </a:lnTo>
                <a:lnTo>
                  <a:pt x="1211620" y="1691319"/>
                </a:lnTo>
                <a:cubicBezTo>
                  <a:pt x="1309605" y="1691319"/>
                  <a:pt x="1344388" y="1703651"/>
                  <a:pt x="1380752" y="1751275"/>
                </a:cubicBezTo>
                <a:cubicBezTo>
                  <a:pt x="1402548" y="1779824"/>
                  <a:pt x="1404707" y="1790067"/>
                  <a:pt x="1407450" y="1877716"/>
                </a:cubicBezTo>
                <a:lnTo>
                  <a:pt x="1410533" y="1973134"/>
                </a:lnTo>
                <a:lnTo>
                  <a:pt x="711184" y="1973134"/>
                </a:lnTo>
                <a:cubicBezTo>
                  <a:pt x="326537" y="1973134"/>
                  <a:pt x="9191" y="1970498"/>
                  <a:pt x="5961" y="1967268"/>
                </a:cubicBezTo>
                <a:close/>
                <a:moveTo>
                  <a:pt x="140889" y="1339097"/>
                </a:moveTo>
                <a:lnTo>
                  <a:pt x="140889" y="1268651"/>
                </a:lnTo>
                <a:lnTo>
                  <a:pt x="493110" y="1268651"/>
                </a:lnTo>
                <a:lnTo>
                  <a:pt x="845332" y="1268651"/>
                </a:lnTo>
                <a:lnTo>
                  <a:pt x="845332" y="1339097"/>
                </a:lnTo>
                <a:lnTo>
                  <a:pt x="845332" y="1409543"/>
                </a:lnTo>
                <a:lnTo>
                  <a:pt x="493110" y="1409543"/>
                </a:lnTo>
                <a:lnTo>
                  <a:pt x="140889" y="1409543"/>
                </a:lnTo>
                <a:lnTo>
                  <a:pt x="140889" y="1339097"/>
                </a:lnTo>
                <a:close/>
                <a:moveTo>
                  <a:pt x="389276" y="1090009"/>
                </a:moveTo>
                <a:lnTo>
                  <a:pt x="352220" y="1052250"/>
                </a:lnTo>
                <a:lnTo>
                  <a:pt x="352220" y="946504"/>
                </a:lnTo>
                <a:lnTo>
                  <a:pt x="352220" y="840758"/>
                </a:lnTo>
                <a:lnTo>
                  <a:pt x="316998" y="806368"/>
                </a:lnTo>
                <a:lnTo>
                  <a:pt x="281776" y="771969"/>
                </a:lnTo>
                <a:lnTo>
                  <a:pt x="281776" y="559810"/>
                </a:lnTo>
                <a:lnTo>
                  <a:pt x="281776" y="347648"/>
                </a:lnTo>
                <a:lnTo>
                  <a:pt x="316998" y="313254"/>
                </a:lnTo>
                <a:cubicBezTo>
                  <a:pt x="352138" y="278941"/>
                  <a:pt x="352220" y="278701"/>
                  <a:pt x="352220" y="210206"/>
                </a:cubicBezTo>
                <a:cubicBezTo>
                  <a:pt x="352220" y="143380"/>
                  <a:pt x="351650" y="141549"/>
                  <a:pt x="330835" y="141549"/>
                </a:cubicBezTo>
                <a:cubicBezTo>
                  <a:pt x="296526" y="141549"/>
                  <a:pt x="281776" y="119385"/>
                  <a:pt x="281776" y="67834"/>
                </a:cubicBezTo>
                <a:cubicBezTo>
                  <a:pt x="281776" y="42512"/>
                  <a:pt x="286531" y="17039"/>
                  <a:pt x="292343" y="11227"/>
                </a:cubicBezTo>
                <a:cubicBezTo>
                  <a:pt x="307312" y="-3742"/>
                  <a:pt x="678906" y="-3742"/>
                  <a:pt x="693874" y="11227"/>
                </a:cubicBezTo>
                <a:cubicBezTo>
                  <a:pt x="699685" y="17038"/>
                  <a:pt x="704440" y="44636"/>
                  <a:pt x="704440" y="72556"/>
                </a:cubicBezTo>
                <a:cubicBezTo>
                  <a:pt x="704440" y="126439"/>
                  <a:pt x="693003" y="141549"/>
                  <a:pt x="652192" y="141549"/>
                </a:cubicBezTo>
                <a:cubicBezTo>
                  <a:pt x="635359" y="141549"/>
                  <a:pt x="634002" y="146691"/>
                  <a:pt x="634002" y="210206"/>
                </a:cubicBezTo>
                <a:cubicBezTo>
                  <a:pt x="634002" y="278703"/>
                  <a:pt x="634079" y="278943"/>
                  <a:pt x="669217" y="313254"/>
                </a:cubicBezTo>
                <a:lnTo>
                  <a:pt x="704440" y="347648"/>
                </a:lnTo>
                <a:lnTo>
                  <a:pt x="704440" y="421295"/>
                </a:lnTo>
                <a:cubicBezTo>
                  <a:pt x="704440" y="486130"/>
                  <a:pt x="701828" y="498370"/>
                  <a:pt x="682605" y="523581"/>
                </a:cubicBezTo>
                <a:cubicBezTo>
                  <a:pt x="632946" y="588687"/>
                  <a:pt x="620969" y="679425"/>
                  <a:pt x="651452" y="759645"/>
                </a:cubicBezTo>
                <a:cubicBezTo>
                  <a:pt x="668848" y="805427"/>
                  <a:pt x="668848" y="805628"/>
                  <a:pt x="651452" y="824149"/>
                </a:cubicBezTo>
                <a:cubicBezTo>
                  <a:pt x="636060" y="840527"/>
                  <a:pt x="634002" y="855163"/>
                  <a:pt x="634002" y="948192"/>
                </a:cubicBezTo>
                <a:lnTo>
                  <a:pt x="634002" y="1053661"/>
                </a:lnTo>
                <a:lnTo>
                  <a:pt x="596244" y="1090710"/>
                </a:lnTo>
                <a:cubicBezTo>
                  <a:pt x="558654" y="1127606"/>
                  <a:pt x="558192" y="1127767"/>
                  <a:pt x="492409" y="1127767"/>
                </a:cubicBezTo>
                <a:lnTo>
                  <a:pt x="426333" y="1127767"/>
                </a:lnTo>
                <a:lnTo>
                  <a:pt x="389274" y="1090009"/>
                </a:lnTo>
                <a:close/>
              </a:path>
            </a:pathLst>
          </a:custGeom>
          <a:solidFill>
            <a:srgbClr val="000000"/>
          </a:solidFill>
          <a:ln w="7696" cap="flat">
            <a:noFill/>
            <a:prstDash val="solid"/>
            <a:miter/>
          </a:ln>
        </p:spPr>
        <p:txBody>
          <a:bodyPr rtlCol="0" anchor="ctr"/>
          <a:lstStyle/>
          <a:p>
            <a:endParaRPr lang="en-GB" dirty="0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9E12248D-0170-558F-1660-985822759126}"/>
              </a:ext>
            </a:extLst>
          </p:cNvPr>
          <p:cNvSpPr/>
          <p:nvPr/>
        </p:nvSpPr>
        <p:spPr>
          <a:xfrm>
            <a:off x="5860256" y="3457574"/>
            <a:ext cx="782266" cy="275305"/>
          </a:xfrm>
          <a:prstGeom prst="round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36000" rtlCol="0" anchor="ctr"/>
          <a:lstStyle/>
          <a:p>
            <a:pPr algn="ctr"/>
            <a:r>
              <a:rPr lang="en-GB" sz="2400" dirty="0">
                <a:latin typeface="APL385 Unicode" panose="020B0709000202000203" pitchFamily="49" charset="0"/>
              </a:rPr>
              <a:t>+⌿÷≢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F095E51-2054-AB2C-B0FC-330CB90DED79}"/>
              </a:ext>
            </a:extLst>
          </p:cNvPr>
          <p:cNvSpPr txBox="1"/>
          <p:nvPr/>
        </p:nvSpPr>
        <p:spPr>
          <a:xfrm>
            <a:off x="6098989" y="3048022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bg1"/>
                </a:solidFill>
                <a:latin typeface="APL385 Unicode" panose="020B0709000202000203" pitchFamily="49" charset="0"/>
              </a:rPr>
              <a:t>⍤</a:t>
            </a:r>
          </a:p>
        </p:txBody>
      </p:sp>
    </p:spTree>
    <p:extLst>
      <p:ext uri="{BB962C8B-B14F-4D97-AF65-F5344CB8AC3E}">
        <p14:creationId xmlns:p14="http://schemas.microsoft.com/office/powerpoint/2010/main" val="2532416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FEC71B-E184-40A1-D405-E9A66A7D597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64D44F73-EF55-1A0F-CD24-EB91C1662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101" y="2228983"/>
            <a:ext cx="8559800" cy="685535"/>
          </a:xfrm>
        </p:spPr>
        <p:txBody>
          <a:bodyPr/>
          <a:lstStyle/>
          <a:p>
            <a:r>
              <a:rPr lang="en-GB" b="1" dirty="0"/>
              <a:t>Rank and Dyadic Transpose </a:t>
            </a:r>
            <a:br>
              <a:rPr lang="en-GB" b="1" dirty="0"/>
            </a:br>
            <a:r>
              <a:rPr lang="en-GB" b="1" dirty="0"/>
              <a:t>are the Keys to the </a:t>
            </a:r>
            <a:br>
              <a:rPr lang="en-GB" b="1" dirty="0"/>
            </a:br>
            <a:r>
              <a:rPr lang="en-GB" b="1" dirty="0"/>
              <a:t>Array Kingdom™</a:t>
            </a: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830BA914-6E6A-299D-EA32-7B607098EB6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8051006" y="4151046"/>
            <a:ext cx="852470" cy="901089"/>
          </a:xfrm>
          <a:prstGeom prst="rect">
            <a:avLst/>
          </a:prstGeom>
        </p:spPr>
      </p:pic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4DB0392F-2CF5-A157-6192-CE10CD30E58E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9786511C-7E06-251E-1113-3C5B9C9CC28E}"/>
              </a:ext>
            </a:extLst>
          </p:cNvPr>
          <p:cNvSpPr>
            <a:spLocks noChangeAspect="1"/>
          </p:cNvSpPr>
          <p:nvPr/>
        </p:nvSpPr>
        <p:spPr>
          <a:xfrm flipV="1">
            <a:off x="5621565" y="1957604"/>
            <a:ext cx="2127975" cy="2577785"/>
          </a:xfrm>
          <a:custGeom>
            <a:avLst/>
            <a:gdLst/>
            <a:ahLst/>
            <a:cxnLst/>
            <a:rect l="l" t="t" r="r" b="b"/>
            <a:pathLst>
              <a:path w="2582547" h="3128446">
                <a:moveTo>
                  <a:pt x="1213823" y="1349109"/>
                </a:moveTo>
                <a:lnTo>
                  <a:pt x="403539" y="152423"/>
                </a:lnTo>
                <a:cubicBezTo>
                  <a:pt x="400558" y="148022"/>
                  <a:pt x="401712" y="142035"/>
                  <a:pt x="406118" y="139054"/>
                </a:cubicBezTo>
                <a:cubicBezTo>
                  <a:pt x="407768" y="137934"/>
                  <a:pt x="409649" y="137399"/>
                  <a:pt x="411506" y="137399"/>
                </a:cubicBezTo>
                <a:cubicBezTo>
                  <a:pt x="414595" y="137399"/>
                  <a:pt x="417625" y="138882"/>
                  <a:pt x="419492" y="141628"/>
                </a:cubicBezTo>
                <a:lnTo>
                  <a:pt x="1225454" y="1331933"/>
                </a:lnTo>
                <a:close/>
                <a:moveTo>
                  <a:pt x="1704921" y="2057222"/>
                </a:moveTo>
                <a:cubicBezTo>
                  <a:pt x="1700520" y="2060208"/>
                  <a:pt x="1694533" y="2059054"/>
                  <a:pt x="1691542" y="2054648"/>
                </a:cubicBezTo>
                <a:lnTo>
                  <a:pt x="1634341" y="1970164"/>
                </a:lnTo>
                <a:lnTo>
                  <a:pt x="1584233" y="1896145"/>
                </a:lnTo>
                <a:lnTo>
                  <a:pt x="1536281" y="1825339"/>
                </a:lnTo>
                <a:lnTo>
                  <a:pt x="1486162" y="1751326"/>
                </a:lnTo>
                <a:lnTo>
                  <a:pt x="1438220" y="1680516"/>
                </a:lnTo>
                <a:lnTo>
                  <a:pt x="1306859" y="1486512"/>
                </a:lnTo>
                <a:lnTo>
                  <a:pt x="1318490" y="1469341"/>
                </a:lnTo>
                <a:lnTo>
                  <a:pt x="1454173" y="1669720"/>
                </a:lnTo>
                <a:lnTo>
                  <a:pt x="1502110" y="1740531"/>
                </a:lnTo>
                <a:lnTo>
                  <a:pt x="1552229" y="1814539"/>
                </a:lnTo>
                <a:lnTo>
                  <a:pt x="1600176" y="1885345"/>
                </a:lnTo>
                <a:lnTo>
                  <a:pt x="1650289" y="1959363"/>
                </a:lnTo>
                <a:lnTo>
                  <a:pt x="1707495" y="2043848"/>
                </a:lnTo>
                <a:cubicBezTo>
                  <a:pt x="1710476" y="2048248"/>
                  <a:pt x="1709322" y="2054240"/>
                  <a:pt x="1704921" y="2057222"/>
                </a:cubicBezTo>
                <a:close/>
                <a:moveTo>
                  <a:pt x="877633" y="2057222"/>
                </a:moveTo>
                <a:cubicBezTo>
                  <a:pt x="873232" y="2054240"/>
                  <a:pt x="872078" y="2048248"/>
                  <a:pt x="875064" y="2043848"/>
                </a:cubicBezTo>
                <a:lnTo>
                  <a:pt x="932260" y="1959363"/>
                </a:lnTo>
                <a:lnTo>
                  <a:pt x="982373" y="1885350"/>
                </a:lnTo>
                <a:lnTo>
                  <a:pt x="1030320" y="1814539"/>
                </a:lnTo>
                <a:lnTo>
                  <a:pt x="1080438" y="1740531"/>
                </a:lnTo>
                <a:lnTo>
                  <a:pt x="1128390" y="1669720"/>
                </a:lnTo>
                <a:lnTo>
                  <a:pt x="2163062" y="141628"/>
                </a:lnTo>
                <a:cubicBezTo>
                  <a:pt x="2164928" y="138882"/>
                  <a:pt x="2167959" y="137399"/>
                  <a:pt x="2171053" y="137399"/>
                </a:cubicBezTo>
                <a:cubicBezTo>
                  <a:pt x="2172910" y="137399"/>
                  <a:pt x="2174791" y="137934"/>
                  <a:pt x="2176436" y="139054"/>
                </a:cubicBezTo>
                <a:cubicBezTo>
                  <a:pt x="2180847" y="142035"/>
                  <a:pt x="2181996" y="148022"/>
                  <a:pt x="2179010" y="152423"/>
                </a:cubicBezTo>
                <a:lnTo>
                  <a:pt x="1144334" y="1680516"/>
                </a:lnTo>
                <a:lnTo>
                  <a:pt x="1096391" y="1751326"/>
                </a:lnTo>
                <a:lnTo>
                  <a:pt x="1046273" y="1825339"/>
                </a:lnTo>
                <a:lnTo>
                  <a:pt x="998331" y="1896145"/>
                </a:lnTo>
                <a:lnTo>
                  <a:pt x="948213" y="1970164"/>
                </a:lnTo>
                <a:lnTo>
                  <a:pt x="891007" y="2054648"/>
                </a:lnTo>
                <a:cubicBezTo>
                  <a:pt x="888026" y="2059049"/>
                  <a:pt x="882034" y="2060203"/>
                  <a:pt x="877633" y="2057222"/>
                </a:cubicBezTo>
                <a:close/>
                <a:moveTo>
                  <a:pt x="686532" y="2142561"/>
                </a:moveTo>
                <a:cubicBezTo>
                  <a:pt x="629626" y="2150646"/>
                  <a:pt x="577936" y="2119280"/>
                  <a:pt x="571285" y="2072595"/>
                </a:cubicBezTo>
                <a:cubicBezTo>
                  <a:pt x="568417" y="2052443"/>
                  <a:pt x="573240" y="2035169"/>
                  <a:pt x="583589" y="2028592"/>
                </a:cubicBezTo>
                <a:cubicBezTo>
                  <a:pt x="592145" y="2023155"/>
                  <a:pt x="605495" y="2025478"/>
                  <a:pt x="620303" y="2034972"/>
                </a:cubicBezTo>
                <a:cubicBezTo>
                  <a:pt x="620966" y="2035955"/>
                  <a:pt x="621521" y="2037708"/>
                  <a:pt x="621747" y="2039275"/>
                </a:cubicBezTo>
                <a:cubicBezTo>
                  <a:pt x="621286" y="2039270"/>
                  <a:pt x="620765" y="2039250"/>
                  <a:pt x="620176" y="2039211"/>
                </a:cubicBezTo>
                <a:cubicBezTo>
                  <a:pt x="604262" y="2038086"/>
                  <a:pt x="590451" y="2050075"/>
                  <a:pt x="589321" y="2065994"/>
                </a:cubicBezTo>
                <a:cubicBezTo>
                  <a:pt x="588201" y="2081908"/>
                  <a:pt x="600190" y="2095724"/>
                  <a:pt x="616109" y="2096844"/>
                </a:cubicBezTo>
                <a:cubicBezTo>
                  <a:pt x="650662" y="2099285"/>
                  <a:pt x="669960" y="2079496"/>
                  <a:pt x="676473" y="2060164"/>
                </a:cubicBezTo>
                <a:cubicBezTo>
                  <a:pt x="677126" y="2058229"/>
                  <a:pt x="677666" y="2056259"/>
                  <a:pt x="678123" y="2054275"/>
                </a:cubicBezTo>
                <a:cubicBezTo>
                  <a:pt x="690824" y="2067080"/>
                  <a:pt x="709356" y="2072664"/>
                  <a:pt x="729896" y="2069206"/>
                </a:cubicBezTo>
                <a:cubicBezTo>
                  <a:pt x="745623" y="2066544"/>
                  <a:pt x="756222" y="2051637"/>
                  <a:pt x="753565" y="2035905"/>
                </a:cubicBezTo>
                <a:cubicBezTo>
                  <a:pt x="750898" y="2020169"/>
                  <a:pt x="735996" y="2009574"/>
                  <a:pt x="720265" y="2012232"/>
                </a:cubicBezTo>
                <a:cubicBezTo>
                  <a:pt x="719788" y="2012320"/>
                  <a:pt x="719376" y="2012369"/>
                  <a:pt x="719012" y="2012403"/>
                </a:cubicBezTo>
                <a:cubicBezTo>
                  <a:pt x="718747" y="2010891"/>
                  <a:pt x="718762" y="2008882"/>
                  <a:pt x="719076" y="2007433"/>
                </a:cubicBezTo>
                <a:cubicBezTo>
                  <a:pt x="727642" y="2000807"/>
                  <a:pt x="741748" y="1992187"/>
                  <a:pt x="752779" y="1996500"/>
                </a:cubicBezTo>
                <a:cubicBezTo>
                  <a:pt x="760338" y="1999446"/>
                  <a:pt x="767067" y="2008135"/>
                  <a:pt x="771812" y="2020287"/>
                </a:cubicBezTo>
                <a:cubicBezTo>
                  <a:pt x="770898" y="2032919"/>
                  <a:pt x="773123" y="2045581"/>
                  <a:pt x="778236" y="2057138"/>
                </a:cubicBezTo>
                <a:cubicBezTo>
                  <a:pt x="775938" y="2098455"/>
                  <a:pt x="737725" y="2135268"/>
                  <a:pt x="686532" y="2142561"/>
                </a:cubicBezTo>
                <a:close/>
                <a:moveTo>
                  <a:pt x="1914008" y="2143843"/>
                </a:moveTo>
                <a:cubicBezTo>
                  <a:pt x="1908075" y="2143843"/>
                  <a:pt x="1902063" y="2143421"/>
                  <a:pt x="1896027" y="2142561"/>
                </a:cubicBezTo>
                <a:cubicBezTo>
                  <a:pt x="1844823" y="2135268"/>
                  <a:pt x="1806621" y="2098460"/>
                  <a:pt x="1804307" y="2057148"/>
                </a:cubicBezTo>
                <a:cubicBezTo>
                  <a:pt x="1809430" y="2045586"/>
                  <a:pt x="1811655" y="2032919"/>
                  <a:pt x="1810742" y="2020277"/>
                </a:cubicBezTo>
                <a:cubicBezTo>
                  <a:pt x="1815486" y="2008125"/>
                  <a:pt x="1822220" y="1999446"/>
                  <a:pt x="1829774" y="1996500"/>
                </a:cubicBezTo>
                <a:cubicBezTo>
                  <a:pt x="1840806" y="1992187"/>
                  <a:pt x="1854912" y="2000807"/>
                  <a:pt x="1863478" y="2007433"/>
                </a:cubicBezTo>
                <a:cubicBezTo>
                  <a:pt x="1863797" y="2008882"/>
                  <a:pt x="1863802" y="2010891"/>
                  <a:pt x="1863541" y="2012403"/>
                </a:cubicBezTo>
                <a:cubicBezTo>
                  <a:pt x="1863183" y="2012369"/>
                  <a:pt x="1862770" y="2012320"/>
                  <a:pt x="1862294" y="2012232"/>
                </a:cubicBezTo>
                <a:cubicBezTo>
                  <a:pt x="1846557" y="2009574"/>
                  <a:pt x="1831650" y="2020169"/>
                  <a:pt x="1828988" y="2035905"/>
                </a:cubicBezTo>
                <a:cubicBezTo>
                  <a:pt x="1826336" y="2051637"/>
                  <a:pt x="1836926" y="2066544"/>
                  <a:pt x="1852662" y="2069206"/>
                </a:cubicBezTo>
                <a:cubicBezTo>
                  <a:pt x="1873222" y="2072664"/>
                  <a:pt x="1891729" y="2067080"/>
                  <a:pt x="1904431" y="2054275"/>
                </a:cubicBezTo>
                <a:cubicBezTo>
                  <a:pt x="1904883" y="2056259"/>
                  <a:pt x="1905433" y="2058229"/>
                  <a:pt x="1906081" y="2060164"/>
                </a:cubicBezTo>
                <a:cubicBezTo>
                  <a:pt x="1912599" y="2079501"/>
                  <a:pt x="1931862" y="2099290"/>
                  <a:pt x="1966450" y="2096844"/>
                </a:cubicBezTo>
                <a:cubicBezTo>
                  <a:pt x="1982363" y="2095724"/>
                  <a:pt x="1994353" y="2081908"/>
                  <a:pt x="1993228" y="2065994"/>
                </a:cubicBezTo>
                <a:cubicBezTo>
                  <a:pt x="1992103" y="2050075"/>
                  <a:pt x="1978277" y="2038101"/>
                  <a:pt x="1962378" y="2039211"/>
                </a:cubicBezTo>
                <a:cubicBezTo>
                  <a:pt x="1961784" y="2039250"/>
                  <a:pt x="1961258" y="2039275"/>
                  <a:pt x="1960801" y="2039275"/>
                </a:cubicBezTo>
                <a:cubicBezTo>
                  <a:pt x="1961027" y="2037708"/>
                  <a:pt x="1961587" y="2035955"/>
                  <a:pt x="1962250" y="2034967"/>
                </a:cubicBezTo>
                <a:cubicBezTo>
                  <a:pt x="1977049" y="2025483"/>
                  <a:pt x="1990399" y="2023150"/>
                  <a:pt x="1998965" y="2028592"/>
                </a:cubicBezTo>
                <a:cubicBezTo>
                  <a:pt x="2009308" y="2035169"/>
                  <a:pt x="2014137" y="2052443"/>
                  <a:pt x="2011263" y="2072595"/>
                </a:cubicBezTo>
                <a:cubicBezTo>
                  <a:pt x="2008164" y="2094383"/>
                  <a:pt x="1995040" y="2113671"/>
                  <a:pt x="1974308" y="2126918"/>
                </a:cubicBezTo>
                <a:cubicBezTo>
                  <a:pt x="1956906" y="2138038"/>
                  <a:pt x="1935973" y="2143843"/>
                  <a:pt x="1914008" y="2143843"/>
                </a:cubicBezTo>
                <a:close/>
                <a:moveTo>
                  <a:pt x="1676360" y="2299365"/>
                </a:moveTo>
                <a:cubicBezTo>
                  <a:pt x="1656581" y="2294546"/>
                  <a:pt x="1642337" y="2283652"/>
                  <a:pt x="1640068" y="2271609"/>
                </a:cubicBezTo>
                <a:cubicBezTo>
                  <a:pt x="1638197" y="2261639"/>
                  <a:pt x="1645313" y="2250111"/>
                  <a:pt x="1659621" y="2239885"/>
                </a:cubicBezTo>
                <a:cubicBezTo>
                  <a:pt x="1660780" y="2239629"/>
                  <a:pt x="1662622" y="2239767"/>
                  <a:pt x="1664154" y="2240140"/>
                </a:cubicBezTo>
                <a:cubicBezTo>
                  <a:pt x="1663987" y="2240563"/>
                  <a:pt x="1663776" y="2241044"/>
                  <a:pt x="1663511" y="2241579"/>
                </a:cubicBezTo>
                <a:cubicBezTo>
                  <a:pt x="1656556" y="2255941"/>
                  <a:pt x="1662563" y="2273215"/>
                  <a:pt x="1676925" y="2280170"/>
                </a:cubicBezTo>
                <a:cubicBezTo>
                  <a:pt x="1691286" y="2287115"/>
                  <a:pt x="1708560" y="2281113"/>
                  <a:pt x="1715510" y="2266751"/>
                </a:cubicBezTo>
                <a:cubicBezTo>
                  <a:pt x="1730618" y="2235563"/>
                  <a:pt x="1719405" y="2210312"/>
                  <a:pt x="1703865" y="2197085"/>
                </a:cubicBezTo>
                <a:cubicBezTo>
                  <a:pt x="1702313" y="2195759"/>
                  <a:pt x="1700687" y="2194521"/>
                  <a:pt x="1699002" y="2193367"/>
                </a:cubicBezTo>
                <a:cubicBezTo>
                  <a:pt x="1715618" y="2186324"/>
                  <a:pt x="1727696" y="2171216"/>
                  <a:pt x="1732092" y="2150837"/>
                </a:cubicBezTo>
                <a:cubicBezTo>
                  <a:pt x="1735471" y="2135243"/>
                  <a:pt x="1725559" y="2119870"/>
                  <a:pt x="1709965" y="2116495"/>
                </a:cubicBezTo>
                <a:cubicBezTo>
                  <a:pt x="1694336" y="2113121"/>
                  <a:pt x="1678993" y="2123038"/>
                  <a:pt x="1675623" y="2138632"/>
                </a:cubicBezTo>
                <a:cubicBezTo>
                  <a:pt x="1675520" y="2139104"/>
                  <a:pt x="1675417" y="2139501"/>
                  <a:pt x="1675314" y="2139850"/>
                </a:cubicBezTo>
                <a:cubicBezTo>
                  <a:pt x="1673811" y="2139531"/>
                  <a:pt x="1671954" y="2138774"/>
                  <a:pt x="1670721" y="2137949"/>
                </a:cubicBezTo>
                <a:cubicBezTo>
                  <a:pt x="1667750" y="2127527"/>
                  <a:pt x="1664980" y="2111245"/>
                  <a:pt x="1673084" y="2102590"/>
                </a:cubicBezTo>
                <a:cubicBezTo>
                  <a:pt x="1677971" y="2097379"/>
                  <a:pt x="1686733" y="2094403"/>
                  <a:pt x="1697652" y="2093833"/>
                </a:cubicBezTo>
                <a:cubicBezTo>
                  <a:pt x="1710972" y="2100940"/>
                  <a:pt x="1726134" y="2104010"/>
                  <a:pt x="1741149" y="2102620"/>
                </a:cubicBezTo>
                <a:cubicBezTo>
                  <a:pt x="1777151" y="2121009"/>
                  <a:pt x="1796090" y="2169133"/>
                  <a:pt x="1784111" y="2218338"/>
                </a:cubicBezTo>
                <a:cubicBezTo>
                  <a:pt x="1774489" y="2257837"/>
                  <a:pt x="1747485" y="2287557"/>
                  <a:pt x="1716286" y="2297631"/>
                </a:cubicBezTo>
                <a:cubicBezTo>
                  <a:pt x="1715171" y="2297950"/>
                  <a:pt x="1714052" y="2298294"/>
                  <a:pt x="1712942" y="2298628"/>
                </a:cubicBezTo>
                <a:cubicBezTo>
                  <a:pt x="1701041" y="2301904"/>
                  <a:pt x="1688614" y="2302346"/>
                  <a:pt x="1676360" y="2299365"/>
                </a:cubicBezTo>
                <a:close/>
                <a:moveTo>
                  <a:pt x="889406" y="2301383"/>
                </a:moveTo>
                <a:cubicBezTo>
                  <a:pt x="882313" y="2301383"/>
                  <a:pt x="875285" y="2300273"/>
                  <a:pt x="868428" y="2298274"/>
                </a:cubicBezTo>
                <a:cubicBezTo>
                  <a:pt x="867755" y="2298068"/>
                  <a:pt x="867073" y="2297867"/>
                  <a:pt x="866395" y="2297670"/>
                </a:cubicBezTo>
                <a:cubicBezTo>
                  <a:pt x="835147" y="2287636"/>
                  <a:pt x="808074" y="2257891"/>
                  <a:pt x="798438" y="2218338"/>
                </a:cubicBezTo>
                <a:cubicBezTo>
                  <a:pt x="786458" y="2169143"/>
                  <a:pt x="805398" y="2121009"/>
                  <a:pt x="841400" y="2102620"/>
                </a:cubicBezTo>
                <a:cubicBezTo>
                  <a:pt x="856429" y="2104010"/>
                  <a:pt x="871582" y="2100940"/>
                  <a:pt x="884907" y="2093833"/>
                </a:cubicBezTo>
                <a:cubicBezTo>
                  <a:pt x="895825" y="2094403"/>
                  <a:pt x="904583" y="2097379"/>
                  <a:pt x="909465" y="2102590"/>
                </a:cubicBezTo>
                <a:cubicBezTo>
                  <a:pt x="917574" y="2111245"/>
                  <a:pt x="914799" y="2127527"/>
                  <a:pt x="911827" y="2137954"/>
                </a:cubicBezTo>
                <a:cubicBezTo>
                  <a:pt x="910595" y="2138774"/>
                  <a:pt x="908738" y="2139531"/>
                  <a:pt x="907235" y="2139850"/>
                </a:cubicBezTo>
                <a:cubicBezTo>
                  <a:pt x="907137" y="2139501"/>
                  <a:pt x="907029" y="2139104"/>
                  <a:pt x="906926" y="2138632"/>
                </a:cubicBezTo>
                <a:cubicBezTo>
                  <a:pt x="903561" y="2123038"/>
                  <a:pt x="888183" y="2113131"/>
                  <a:pt x="872584" y="2116495"/>
                </a:cubicBezTo>
                <a:cubicBezTo>
                  <a:pt x="856994" y="2119870"/>
                  <a:pt x="847082" y="2135243"/>
                  <a:pt x="850457" y="2150837"/>
                </a:cubicBezTo>
                <a:cubicBezTo>
                  <a:pt x="854862" y="2171216"/>
                  <a:pt x="866940" y="2186324"/>
                  <a:pt x="883546" y="2193367"/>
                </a:cubicBezTo>
                <a:cubicBezTo>
                  <a:pt x="881867" y="2194521"/>
                  <a:pt x="880241" y="2195759"/>
                  <a:pt x="878689" y="2197085"/>
                </a:cubicBezTo>
                <a:cubicBezTo>
                  <a:pt x="863153" y="2210312"/>
                  <a:pt x="851930" y="2235563"/>
                  <a:pt x="867043" y="2266751"/>
                </a:cubicBezTo>
                <a:cubicBezTo>
                  <a:pt x="873993" y="2281118"/>
                  <a:pt x="891267" y="2287115"/>
                  <a:pt x="905634" y="2280170"/>
                </a:cubicBezTo>
                <a:cubicBezTo>
                  <a:pt x="919986" y="2273215"/>
                  <a:pt x="925993" y="2255941"/>
                  <a:pt x="919038" y="2241579"/>
                </a:cubicBezTo>
                <a:cubicBezTo>
                  <a:pt x="918782" y="2241044"/>
                  <a:pt x="918571" y="2240563"/>
                  <a:pt x="918404" y="2240140"/>
                </a:cubicBezTo>
                <a:cubicBezTo>
                  <a:pt x="919941" y="2239767"/>
                  <a:pt x="921778" y="2239639"/>
                  <a:pt x="922938" y="2239885"/>
                </a:cubicBezTo>
                <a:cubicBezTo>
                  <a:pt x="937240" y="2250111"/>
                  <a:pt x="944357" y="2261639"/>
                  <a:pt x="942486" y="2271604"/>
                </a:cubicBezTo>
                <a:cubicBezTo>
                  <a:pt x="940217" y="2283652"/>
                  <a:pt x="925978" y="2294546"/>
                  <a:pt x="906194" y="2299365"/>
                </a:cubicBezTo>
                <a:cubicBezTo>
                  <a:pt x="900609" y="2300730"/>
                  <a:pt x="894985" y="2301383"/>
                  <a:pt x="889406" y="2301383"/>
                </a:cubicBezTo>
                <a:close/>
                <a:moveTo>
                  <a:pt x="558484" y="2502375"/>
                </a:moveTo>
                <a:cubicBezTo>
                  <a:pt x="570133" y="2500523"/>
                  <a:pt x="579837" y="2493854"/>
                  <a:pt x="587596" y="2482366"/>
                </a:cubicBezTo>
                <a:cubicBezTo>
                  <a:pt x="603743" y="2458460"/>
                  <a:pt x="598777" y="2437700"/>
                  <a:pt x="572698" y="2420085"/>
                </a:cubicBezTo>
                <a:cubicBezTo>
                  <a:pt x="546619" y="2402470"/>
                  <a:pt x="525192" y="2406082"/>
                  <a:pt x="508416" y="2430919"/>
                </a:cubicBezTo>
                <a:cubicBezTo>
                  <a:pt x="500866" y="2442095"/>
                  <a:pt x="498668" y="2453382"/>
                  <a:pt x="501820" y="2464780"/>
                </a:cubicBezTo>
                <a:cubicBezTo>
                  <a:pt x="504972" y="2476177"/>
                  <a:pt x="512292" y="2485755"/>
                  <a:pt x="523779" y="2493514"/>
                </a:cubicBezTo>
                <a:cubicBezTo>
                  <a:pt x="535267" y="2501273"/>
                  <a:pt x="546835" y="2504227"/>
                  <a:pt x="558484" y="2502375"/>
                </a:cubicBezTo>
                <a:close/>
                <a:moveTo>
                  <a:pt x="2086377" y="2541313"/>
                </a:moveTo>
                <a:cubicBezTo>
                  <a:pt x="2094256" y="2538252"/>
                  <a:pt x="2100679" y="2535044"/>
                  <a:pt x="2105647" y="2531689"/>
                </a:cubicBezTo>
                <a:cubicBezTo>
                  <a:pt x="2125827" y="2518058"/>
                  <a:pt x="2137605" y="2498348"/>
                  <a:pt x="2140982" y="2472557"/>
                </a:cubicBezTo>
                <a:cubicBezTo>
                  <a:pt x="2144367" y="2448118"/>
                  <a:pt x="2139240" y="2425132"/>
                  <a:pt x="2125602" y="2403601"/>
                </a:cubicBezTo>
                <a:cubicBezTo>
                  <a:pt x="2117524" y="2390973"/>
                  <a:pt x="2106348" y="2381455"/>
                  <a:pt x="2092073" y="2375047"/>
                </a:cubicBezTo>
                <a:cubicBezTo>
                  <a:pt x="2077799" y="2368639"/>
                  <a:pt x="2063291" y="2366570"/>
                  <a:pt x="2048549" y="2368842"/>
                </a:cubicBezTo>
                <a:close/>
                <a:moveTo>
                  <a:pt x="565367" y="2550919"/>
                </a:moveTo>
                <a:cubicBezTo>
                  <a:pt x="542683" y="2555387"/>
                  <a:pt x="519698" y="2549758"/>
                  <a:pt x="496413" y="2534030"/>
                </a:cubicBezTo>
                <a:cubicBezTo>
                  <a:pt x="474991" y="2519561"/>
                  <a:pt x="461940" y="2500396"/>
                  <a:pt x="457259" y="2476536"/>
                </a:cubicBezTo>
                <a:cubicBezTo>
                  <a:pt x="452578" y="2452677"/>
                  <a:pt x="457518" y="2429968"/>
                  <a:pt x="472079" y="2408410"/>
                </a:cubicBezTo>
                <a:cubicBezTo>
                  <a:pt x="486217" y="2387478"/>
                  <a:pt x="505023" y="2374362"/>
                  <a:pt x="528495" y="2369063"/>
                </a:cubicBezTo>
                <a:cubicBezTo>
                  <a:pt x="551967" y="2363763"/>
                  <a:pt x="573948" y="2368033"/>
                  <a:pt x="594439" y="2381874"/>
                </a:cubicBezTo>
                <a:cubicBezTo>
                  <a:pt x="617103" y="2397182"/>
                  <a:pt x="631402" y="2416508"/>
                  <a:pt x="637336" y="2439850"/>
                </a:cubicBezTo>
                <a:cubicBezTo>
                  <a:pt x="643271" y="2463193"/>
                  <a:pt x="638536" y="2486267"/>
                  <a:pt x="623133" y="2509071"/>
                </a:cubicBezTo>
                <a:cubicBezTo>
                  <a:pt x="607307" y="2532502"/>
                  <a:pt x="588052" y="2546451"/>
                  <a:pt x="565367" y="2550919"/>
                </a:cubicBezTo>
                <a:close/>
                <a:moveTo>
                  <a:pt x="2038288" y="2553450"/>
                </a:moveTo>
                <a:lnTo>
                  <a:pt x="2001228" y="2379104"/>
                </a:lnTo>
                <a:cubicBezTo>
                  <a:pt x="1993760" y="2381435"/>
                  <a:pt x="1986767" y="2384802"/>
                  <a:pt x="1980247" y="2389206"/>
                </a:cubicBezTo>
                <a:cubicBezTo>
                  <a:pt x="1962240" y="2401369"/>
                  <a:pt x="1951594" y="2419410"/>
                  <a:pt x="1948310" y="2443329"/>
                </a:cubicBezTo>
                <a:cubicBezTo>
                  <a:pt x="1944917" y="2466418"/>
                  <a:pt x="1949406" y="2487121"/>
                  <a:pt x="1961779" y="2505439"/>
                </a:cubicBezTo>
                <a:cubicBezTo>
                  <a:pt x="1985055" y="2539900"/>
                  <a:pt x="2010559" y="2555904"/>
                  <a:pt x="2038288" y="2553450"/>
                </a:cubicBezTo>
                <a:close/>
                <a:moveTo>
                  <a:pt x="356358" y="2628298"/>
                </a:moveTo>
                <a:cubicBezTo>
                  <a:pt x="350903" y="2627552"/>
                  <a:pt x="345973" y="2625691"/>
                  <a:pt x="341569" y="2622716"/>
                </a:cubicBezTo>
                <a:cubicBezTo>
                  <a:pt x="333700" y="2617401"/>
                  <a:pt x="328586" y="2608183"/>
                  <a:pt x="326225" y="2595059"/>
                </a:cubicBezTo>
                <a:cubicBezTo>
                  <a:pt x="323864" y="2581936"/>
                  <a:pt x="325200" y="2571649"/>
                  <a:pt x="330233" y="2564198"/>
                </a:cubicBezTo>
                <a:cubicBezTo>
                  <a:pt x="335685" y="2556126"/>
                  <a:pt x="344704" y="2550915"/>
                  <a:pt x="357290" y="2548565"/>
                </a:cubicBezTo>
                <a:cubicBezTo>
                  <a:pt x="369876" y="2546216"/>
                  <a:pt x="380258" y="2547803"/>
                  <a:pt x="388437" y="2553327"/>
                </a:cubicBezTo>
                <a:cubicBezTo>
                  <a:pt x="393157" y="2556516"/>
                  <a:pt x="396932" y="2560422"/>
                  <a:pt x="399764" y="2565047"/>
                </a:cubicBezTo>
                <a:cubicBezTo>
                  <a:pt x="402595" y="2569672"/>
                  <a:pt x="404562" y="2574731"/>
                  <a:pt x="405667" y="2580224"/>
                </a:cubicBezTo>
                <a:cubicBezTo>
                  <a:pt x="406771" y="2585717"/>
                  <a:pt x="406903" y="2591118"/>
                  <a:pt x="406064" y="2596429"/>
                </a:cubicBezTo>
                <a:cubicBezTo>
                  <a:pt x="405225" y="2601739"/>
                  <a:pt x="403233" y="2606723"/>
                  <a:pt x="400087" y="2611380"/>
                </a:cubicBezTo>
                <a:cubicBezTo>
                  <a:pt x="397151" y="2615727"/>
                  <a:pt x="393246" y="2619305"/>
                  <a:pt x="388370" y="2622115"/>
                </a:cubicBezTo>
                <a:cubicBezTo>
                  <a:pt x="383494" y="2624925"/>
                  <a:pt x="378304" y="2626845"/>
                  <a:pt x="372798" y="2627873"/>
                </a:cubicBezTo>
                <a:cubicBezTo>
                  <a:pt x="367293" y="2628902"/>
                  <a:pt x="361813" y="2629043"/>
                  <a:pt x="356358" y="2628298"/>
                </a:cubicBezTo>
                <a:close/>
                <a:moveTo>
                  <a:pt x="487684" y="2717001"/>
                </a:moveTo>
                <a:cubicBezTo>
                  <a:pt x="482230" y="2716255"/>
                  <a:pt x="477300" y="2714395"/>
                  <a:pt x="472895" y="2711420"/>
                </a:cubicBezTo>
                <a:cubicBezTo>
                  <a:pt x="465027" y="2706105"/>
                  <a:pt x="459912" y="2696886"/>
                  <a:pt x="457551" y="2683763"/>
                </a:cubicBezTo>
                <a:cubicBezTo>
                  <a:pt x="455190" y="2670639"/>
                  <a:pt x="456526" y="2660352"/>
                  <a:pt x="461559" y="2652901"/>
                </a:cubicBezTo>
                <a:cubicBezTo>
                  <a:pt x="467011" y="2644829"/>
                  <a:pt x="476030" y="2639618"/>
                  <a:pt x="488616" y="2637269"/>
                </a:cubicBezTo>
                <a:cubicBezTo>
                  <a:pt x="501202" y="2634919"/>
                  <a:pt x="511584" y="2636507"/>
                  <a:pt x="519763" y="2642031"/>
                </a:cubicBezTo>
                <a:cubicBezTo>
                  <a:pt x="524483" y="2645219"/>
                  <a:pt x="528259" y="2649126"/>
                  <a:pt x="531090" y="2653750"/>
                </a:cubicBezTo>
                <a:cubicBezTo>
                  <a:pt x="533921" y="2658376"/>
                  <a:pt x="535889" y="2663434"/>
                  <a:pt x="536993" y="2668927"/>
                </a:cubicBezTo>
                <a:cubicBezTo>
                  <a:pt x="538097" y="2674420"/>
                  <a:pt x="538230" y="2679822"/>
                  <a:pt x="537391" y="2685132"/>
                </a:cubicBezTo>
                <a:cubicBezTo>
                  <a:pt x="536551" y="2690443"/>
                  <a:pt x="534559" y="2695427"/>
                  <a:pt x="531414" y="2700084"/>
                </a:cubicBezTo>
                <a:cubicBezTo>
                  <a:pt x="528478" y="2704430"/>
                  <a:pt x="524572" y="2708009"/>
                  <a:pt x="519696" y="2710819"/>
                </a:cubicBezTo>
                <a:cubicBezTo>
                  <a:pt x="514821" y="2713629"/>
                  <a:pt x="509630" y="2715548"/>
                  <a:pt x="504125" y="2716577"/>
                </a:cubicBezTo>
                <a:cubicBezTo>
                  <a:pt x="498619" y="2717606"/>
                  <a:pt x="493139" y="2717747"/>
                  <a:pt x="487684" y="2717001"/>
                </a:cubicBezTo>
                <a:close/>
                <a:moveTo>
                  <a:pt x="2089080" y="2717504"/>
                </a:moveTo>
                <a:cubicBezTo>
                  <a:pt x="2082578" y="2716245"/>
                  <a:pt x="2077649" y="2713131"/>
                  <a:pt x="2074294" y="2708164"/>
                </a:cubicBezTo>
                <a:cubicBezTo>
                  <a:pt x="2068423" y="2699471"/>
                  <a:pt x="2062913" y="2681943"/>
                  <a:pt x="2057766" y="2655581"/>
                </a:cubicBezTo>
                <a:cubicBezTo>
                  <a:pt x="2056148" y="2645823"/>
                  <a:pt x="2054453" y="2636117"/>
                  <a:pt x="2052680" y="2626464"/>
                </a:cubicBezTo>
                <a:cubicBezTo>
                  <a:pt x="2050907" y="2616811"/>
                  <a:pt x="2049212" y="2607106"/>
                  <a:pt x="2047594" y="2597348"/>
                </a:cubicBezTo>
                <a:cubicBezTo>
                  <a:pt x="2024538" y="2599358"/>
                  <a:pt x="2002433" y="2595413"/>
                  <a:pt x="1981279" y="2585514"/>
                </a:cubicBezTo>
                <a:cubicBezTo>
                  <a:pt x="1960125" y="2575615"/>
                  <a:pt x="1943257" y="2561351"/>
                  <a:pt x="1930675" y="2542723"/>
                </a:cubicBezTo>
                <a:cubicBezTo>
                  <a:pt x="1909076" y="2510745"/>
                  <a:pt x="1900087" y="2476353"/>
                  <a:pt x="1903709" y="2439546"/>
                </a:cubicBezTo>
                <a:cubicBezTo>
                  <a:pt x="1907315" y="2400039"/>
                  <a:pt x="1924486" y="2369904"/>
                  <a:pt x="1955222" y="2349144"/>
                </a:cubicBezTo>
                <a:cubicBezTo>
                  <a:pt x="1965157" y="2342433"/>
                  <a:pt x="1976966" y="2336491"/>
                  <a:pt x="1990651" y="2331317"/>
                </a:cubicBezTo>
                <a:lnTo>
                  <a:pt x="1972015" y="2239468"/>
                </a:lnTo>
                <a:cubicBezTo>
                  <a:pt x="1969869" y="2228259"/>
                  <a:pt x="1973142" y="2219718"/>
                  <a:pt x="1981835" y="2213847"/>
                </a:cubicBezTo>
                <a:cubicBezTo>
                  <a:pt x="1986803" y="2210491"/>
                  <a:pt x="1992768" y="2208948"/>
                  <a:pt x="1999732" y="2209218"/>
                </a:cubicBezTo>
                <a:cubicBezTo>
                  <a:pt x="2006696" y="2209488"/>
                  <a:pt x="2011855" y="2212106"/>
                  <a:pt x="2015210" y="2217074"/>
                </a:cubicBezTo>
                <a:cubicBezTo>
                  <a:pt x="2018566" y="2222041"/>
                  <a:pt x="2023081" y="2238432"/>
                  <a:pt x="2028757" y="2266245"/>
                </a:cubicBezTo>
                <a:cubicBezTo>
                  <a:pt x="2030475" y="2275483"/>
                  <a:pt x="2032219" y="2284591"/>
                  <a:pt x="2033988" y="2293568"/>
                </a:cubicBezTo>
                <a:cubicBezTo>
                  <a:pt x="2035757" y="2302546"/>
                  <a:pt x="2037500" y="2311654"/>
                  <a:pt x="2039219" y="2320891"/>
                </a:cubicBezTo>
                <a:cubicBezTo>
                  <a:pt x="2062787" y="2317631"/>
                  <a:pt x="2085775" y="2321545"/>
                  <a:pt x="2108183" y="2332632"/>
                </a:cubicBezTo>
                <a:cubicBezTo>
                  <a:pt x="2129861" y="2343307"/>
                  <a:pt x="2147515" y="2358735"/>
                  <a:pt x="2161146" y="2378915"/>
                </a:cubicBezTo>
                <a:cubicBezTo>
                  <a:pt x="2182535" y="2410582"/>
                  <a:pt x="2191260" y="2444249"/>
                  <a:pt x="2187319" y="2479914"/>
                </a:cubicBezTo>
                <a:cubicBezTo>
                  <a:pt x="2183286" y="2517451"/>
                  <a:pt x="2165591" y="2546809"/>
                  <a:pt x="2134234" y="2567989"/>
                </a:cubicBezTo>
                <a:cubicBezTo>
                  <a:pt x="2121194" y="2576796"/>
                  <a:pt x="2107933" y="2583267"/>
                  <a:pt x="2094450" y="2587401"/>
                </a:cubicBezTo>
                <a:lnTo>
                  <a:pt x="2115929" y="2685467"/>
                </a:lnTo>
                <a:cubicBezTo>
                  <a:pt x="2118503" y="2698648"/>
                  <a:pt x="2115288" y="2708279"/>
                  <a:pt x="2106284" y="2714361"/>
                </a:cubicBezTo>
                <a:cubicBezTo>
                  <a:pt x="2101317" y="2717716"/>
                  <a:pt x="2095582" y="2718764"/>
                  <a:pt x="2089080" y="2717504"/>
                </a:cubicBezTo>
                <a:close/>
                <a:moveTo>
                  <a:pt x="2406732" y="3077802"/>
                </a:moveTo>
                <a:cubicBezTo>
                  <a:pt x="2386432" y="3077802"/>
                  <a:pt x="2366471" y="3068067"/>
                  <a:pt x="2354261" y="3050027"/>
                </a:cubicBezTo>
                <a:cubicBezTo>
                  <a:pt x="2334698" y="3021141"/>
                  <a:pt x="2342287" y="2981731"/>
                  <a:pt x="2371172" y="2962173"/>
                </a:cubicBezTo>
                <a:cubicBezTo>
                  <a:pt x="2385175" y="2952698"/>
                  <a:pt x="2402002" y="2949235"/>
                  <a:pt x="2418603" y="2952428"/>
                </a:cubicBezTo>
                <a:cubicBezTo>
                  <a:pt x="2435195" y="2955625"/>
                  <a:pt x="2449552" y="2965095"/>
                  <a:pt x="2459026" y="2979088"/>
                </a:cubicBezTo>
                <a:cubicBezTo>
                  <a:pt x="2468506" y="2993081"/>
                  <a:pt x="2471958" y="3009918"/>
                  <a:pt x="2468761" y="3026520"/>
                </a:cubicBezTo>
                <a:cubicBezTo>
                  <a:pt x="2465568" y="3043111"/>
                  <a:pt x="2456104" y="3057473"/>
                  <a:pt x="2442115" y="3066942"/>
                </a:cubicBezTo>
                <a:cubicBezTo>
                  <a:pt x="2431270" y="3074285"/>
                  <a:pt x="2418937" y="3077802"/>
                  <a:pt x="2406732" y="3077802"/>
                </a:cubicBezTo>
                <a:close/>
                <a:moveTo>
                  <a:pt x="175817" y="3077802"/>
                </a:moveTo>
                <a:cubicBezTo>
                  <a:pt x="163611" y="3077802"/>
                  <a:pt x="151278" y="3074285"/>
                  <a:pt x="140438" y="3066942"/>
                </a:cubicBezTo>
                <a:cubicBezTo>
                  <a:pt x="126445" y="3057473"/>
                  <a:pt x="116980" y="3043111"/>
                  <a:pt x="113783" y="3026520"/>
                </a:cubicBezTo>
                <a:cubicBezTo>
                  <a:pt x="110590" y="3009918"/>
                  <a:pt x="114048" y="2993081"/>
                  <a:pt x="123523" y="2979088"/>
                </a:cubicBezTo>
                <a:cubicBezTo>
                  <a:pt x="132997" y="2965095"/>
                  <a:pt x="147354" y="2955630"/>
                  <a:pt x="163950" y="2952428"/>
                </a:cubicBezTo>
                <a:cubicBezTo>
                  <a:pt x="180542" y="2949235"/>
                  <a:pt x="197389" y="2952688"/>
                  <a:pt x="211377" y="2962173"/>
                </a:cubicBezTo>
                <a:cubicBezTo>
                  <a:pt x="225370" y="2971642"/>
                  <a:pt x="234835" y="2986004"/>
                  <a:pt x="238037" y="3002600"/>
                </a:cubicBezTo>
                <a:cubicBezTo>
                  <a:pt x="241230" y="3019192"/>
                  <a:pt x="237767" y="3036034"/>
                  <a:pt x="228292" y="3050027"/>
                </a:cubicBezTo>
                <a:cubicBezTo>
                  <a:pt x="216077" y="3068067"/>
                  <a:pt x="196116" y="3077802"/>
                  <a:pt x="175817" y="3077802"/>
                </a:cubicBezTo>
                <a:close/>
                <a:moveTo>
                  <a:pt x="2385106" y="3126374"/>
                </a:moveTo>
                <a:cubicBezTo>
                  <a:pt x="2413753" y="3131891"/>
                  <a:pt x="2444502" y="3126503"/>
                  <a:pt x="2470514" y="3108888"/>
                </a:cubicBezTo>
                <a:cubicBezTo>
                  <a:pt x="2495716" y="3091829"/>
                  <a:pt x="2512754" y="3065975"/>
                  <a:pt x="2518511" y="3036092"/>
                </a:cubicBezTo>
                <a:cubicBezTo>
                  <a:pt x="2524267" y="3006210"/>
                  <a:pt x="2518034" y="2975881"/>
                  <a:pt x="2500971" y="2950684"/>
                </a:cubicBezTo>
                <a:cubicBezTo>
                  <a:pt x="2494665" y="2941362"/>
                  <a:pt x="2487150" y="2933164"/>
                  <a:pt x="2478668" y="2926234"/>
                </a:cubicBezTo>
                <a:cubicBezTo>
                  <a:pt x="2496138" y="2916313"/>
                  <a:pt x="2509822" y="2902364"/>
                  <a:pt x="2517853" y="2885158"/>
                </a:cubicBezTo>
                <a:cubicBezTo>
                  <a:pt x="2533967" y="2850605"/>
                  <a:pt x="2525348" y="2809981"/>
                  <a:pt x="2494198" y="2773699"/>
                </a:cubicBezTo>
                <a:cubicBezTo>
                  <a:pt x="2475883" y="2752358"/>
                  <a:pt x="2439271" y="2745619"/>
                  <a:pt x="2412592" y="2758665"/>
                </a:cubicBezTo>
                <a:cubicBezTo>
                  <a:pt x="2387577" y="2770895"/>
                  <a:pt x="2376398" y="2796695"/>
                  <a:pt x="2382690" y="2827678"/>
                </a:cubicBezTo>
                <a:cubicBezTo>
                  <a:pt x="2385470" y="2841386"/>
                  <a:pt x="2398844" y="2850261"/>
                  <a:pt x="2412552" y="2847462"/>
                </a:cubicBezTo>
                <a:cubicBezTo>
                  <a:pt x="2426270" y="2844672"/>
                  <a:pt x="2435126" y="2831308"/>
                  <a:pt x="2432336" y="2817599"/>
                </a:cubicBezTo>
                <a:cubicBezTo>
                  <a:pt x="2430082" y="2806499"/>
                  <a:pt x="2433427" y="2804873"/>
                  <a:pt x="2434846" y="2804171"/>
                </a:cubicBezTo>
                <a:cubicBezTo>
                  <a:pt x="2441943" y="2800698"/>
                  <a:pt x="2453230" y="2803738"/>
                  <a:pt x="2455765" y="2806695"/>
                </a:cubicBezTo>
                <a:cubicBezTo>
                  <a:pt x="2473638" y="2827521"/>
                  <a:pt x="2479385" y="2847776"/>
                  <a:pt x="2471939" y="2863744"/>
                </a:cubicBezTo>
                <a:cubicBezTo>
                  <a:pt x="2463520" y="2881784"/>
                  <a:pt x="2439615" y="2892880"/>
                  <a:pt x="2409316" y="2892423"/>
                </a:cubicBezTo>
                <a:cubicBezTo>
                  <a:pt x="2378539" y="2892069"/>
                  <a:pt x="2349551" y="2877526"/>
                  <a:pt x="2327675" y="2851460"/>
                </a:cubicBezTo>
                <a:cubicBezTo>
                  <a:pt x="2304865" y="2824294"/>
                  <a:pt x="2292547" y="2788144"/>
                  <a:pt x="2292999" y="2749662"/>
                </a:cubicBezTo>
                <a:cubicBezTo>
                  <a:pt x="2293416" y="2713252"/>
                  <a:pt x="2305228" y="2679190"/>
                  <a:pt x="2326344" y="2653070"/>
                </a:cubicBezTo>
                <a:cubicBezTo>
                  <a:pt x="2363358" y="2649990"/>
                  <a:pt x="2402852" y="2636483"/>
                  <a:pt x="2442307" y="2612962"/>
                </a:cubicBezTo>
                <a:cubicBezTo>
                  <a:pt x="2462332" y="2617524"/>
                  <a:pt x="2477415" y="2626537"/>
                  <a:pt x="2484031" y="2638585"/>
                </a:cubicBezTo>
                <a:cubicBezTo>
                  <a:pt x="2493830" y="2656424"/>
                  <a:pt x="2484188" y="2679303"/>
                  <a:pt x="2474222" y="2695531"/>
                </a:cubicBezTo>
                <a:cubicBezTo>
                  <a:pt x="2471246" y="2698183"/>
                  <a:pt x="2460588" y="2700835"/>
                  <a:pt x="2453825" y="2697908"/>
                </a:cubicBezTo>
                <a:cubicBezTo>
                  <a:pt x="2452155" y="2697186"/>
                  <a:pt x="2449041" y="2695835"/>
                  <a:pt x="2449394" y="2686341"/>
                </a:cubicBezTo>
                <a:cubicBezTo>
                  <a:pt x="2449920" y="2672363"/>
                  <a:pt x="2439021" y="2660609"/>
                  <a:pt x="2425038" y="2660084"/>
                </a:cubicBezTo>
                <a:cubicBezTo>
                  <a:pt x="2410971" y="2659509"/>
                  <a:pt x="2399306" y="2670462"/>
                  <a:pt x="2398775" y="2684440"/>
                </a:cubicBezTo>
                <a:cubicBezTo>
                  <a:pt x="2397621" y="2715217"/>
                  <a:pt x="2413166" y="2738547"/>
                  <a:pt x="2440362" y="2746842"/>
                </a:cubicBezTo>
                <a:cubicBezTo>
                  <a:pt x="2468957" y="2755570"/>
                  <a:pt x="2503329" y="2744730"/>
                  <a:pt x="2516988" y="2722687"/>
                </a:cubicBezTo>
                <a:cubicBezTo>
                  <a:pt x="2549753" y="2669808"/>
                  <a:pt x="2538226" y="2632019"/>
                  <a:pt x="2528432" y="2614199"/>
                </a:cubicBezTo>
                <a:cubicBezTo>
                  <a:pt x="2520087" y="2599003"/>
                  <a:pt x="2507243" y="2586606"/>
                  <a:pt x="2490853" y="2577426"/>
                </a:cubicBezTo>
                <a:cubicBezTo>
                  <a:pt x="2600608" y="2477283"/>
                  <a:pt x="2614695" y="2294650"/>
                  <a:pt x="2517592" y="2151245"/>
                </a:cubicBezTo>
                <a:cubicBezTo>
                  <a:pt x="2467268" y="2076917"/>
                  <a:pt x="2394694" y="2023779"/>
                  <a:pt x="2313244" y="2001617"/>
                </a:cubicBezTo>
                <a:cubicBezTo>
                  <a:pt x="2285833" y="1994157"/>
                  <a:pt x="2258494" y="1990468"/>
                  <a:pt x="2231756" y="1990468"/>
                </a:cubicBezTo>
                <a:cubicBezTo>
                  <a:pt x="2176638" y="1990468"/>
                  <a:pt x="2124108" y="2006151"/>
                  <a:pt x="2078818" y="2036814"/>
                </a:cubicBezTo>
                <a:cubicBezTo>
                  <a:pt x="2075311" y="2039186"/>
                  <a:pt x="2071912" y="2041637"/>
                  <a:pt x="2068562" y="2044113"/>
                </a:cubicBezTo>
                <a:cubicBezTo>
                  <a:pt x="2064559" y="2016451"/>
                  <a:pt x="2051052" y="1993248"/>
                  <a:pt x="2029967" y="1979834"/>
                </a:cubicBezTo>
                <a:cubicBezTo>
                  <a:pt x="2001278" y="1961603"/>
                  <a:pt x="1964809" y="1964245"/>
                  <a:pt x="1929888" y="1987094"/>
                </a:cubicBezTo>
                <a:cubicBezTo>
                  <a:pt x="1926287" y="1989447"/>
                  <a:pt x="1923002" y="1992266"/>
                  <a:pt x="1920055" y="1995434"/>
                </a:cubicBezTo>
                <a:cubicBezTo>
                  <a:pt x="1917363" y="1982983"/>
                  <a:pt x="1911219" y="1971779"/>
                  <a:pt x="1902078" y="1964314"/>
                </a:cubicBezTo>
                <a:cubicBezTo>
                  <a:pt x="1889470" y="1954014"/>
                  <a:pt x="1877520" y="1947369"/>
                  <a:pt x="1866513" y="1943277"/>
                </a:cubicBezTo>
                <a:cubicBezTo>
                  <a:pt x="1867279" y="1936396"/>
                  <a:pt x="1865732" y="1929230"/>
                  <a:pt x="1861562" y="1923081"/>
                </a:cubicBezTo>
                <a:lnTo>
                  <a:pt x="1828890" y="1874819"/>
                </a:lnTo>
                <a:cubicBezTo>
                  <a:pt x="1819597" y="1861096"/>
                  <a:pt x="1800766" y="1857471"/>
                  <a:pt x="1787053" y="1866759"/>
                </a:cubicBezTo>
                <a:lnTo>
                  <a:pt x="1740555" y="1898243"/>
                </a:lnTo>
                <a:lnTo>
                  <a:pt x="1690437" y="1824230"/>
                </a:lnTo>
                <a:lnTo>
                  <a:pt x="1697382" y="1819529"/>
                </a:lnTo>
                <a:cubicBezTo>
                  <a:pt x="1711110" y="1810231"/>
                  <a:pt x="1714725" y="1791405"/>
                  <a:pt x="1705437" y="1777682"/>
                </a:cubicBezTo>
                <a:lnTo>
                  <a:pt x="1691276" y="1756773"/>
                </a:lnTo>
                <a:cubicBezTo>
                  <a:pt x="1681989" y="1743050"/>
                  <a:pt x="1663162" y="1739430"/>
                  <a:pt x="1649444" y="1748718"/>
                </a:cubicBezTo>
                <a:lnTo>
                  <a:pt x="1642499" y="1753424"/>
                </a:lnTo>
                <a:lnTo>
                  <a:pt x="1592376" y="1679401"/>
                </a:lnTo>
                <a:lnTo>
                  <a:pt x="1599326" y="1674705"/>
                </a:lnTo>
                <a:cubicBezTo>
                  <a:pt x="1613044" y="1665412"/>
                  <a:pt x="1616669" y="1646586"/>
                  <a:pt x="1607371" y="1632863"/>
                </a:cubicBezTo>
                <a:lnTo>
                  <a:pt x="1593221" y="1611954"/>
                </a:lnTo>
                <a:cubicBezTo>
                  <a:pt x="1583928" y="1598231"/>
                  <a:pt x="1565097" y="1594611"/>
                  <a:pt x="1551374" y="1603894"/>
                </a:cubicBezTo>
                <a:lnTo>
                  <a:pt x="1544434" y="1608595"/>
                </a:lnTo>
                <a:lnTo>
                  <a:pt x="1384310" y="1372130"/>
                </a:lnTo>
                <a:lnTo>
                  <a:pt x="2200385" y="166903"/>
                </a:lnTo>
                <a:cubicBezTo>
                  <a:pt x="2224236" y="131667"/>
                  <a:pt x="2215012" y="83774"/>
                  <a:pt x="2179786" y="59918"/>
                </a:cubicBezTo>
                <a:cubicBezTo>
                  <a:pt x="2166549" y="50954"/>
                  <a:pt x="2151529" y="46657"/>
                  <a:pt x="2136662" y="46657"/>
                </a:cubicBezTo>
                <a:cubicBezTo>
                  <a:pt x="2111956" y="46657"/>
                  <a:pt x="2087693" y="58523"/>
                  <a:pt x="2072806" y="80512"/>
                </a:cubicBezTo>
                <a:lnTo>
                  <a:pt x="2052934" y="109859"/>
                </a:lnTo>
                <a:lnTo>
                  <a:pt x="1991961" y="68567"/>
                </a:lnTo>
                <a:cubicBezTo>
                  <a:pt x="1980536" y="60836"/>
                  <a:pt x="1965015" y="63823"/>
                  <a:pt x="1957285" y="75247"/>
                </a:cubicBezTo>
                <a:lnTo>
                  <a:pt x="1935428" y="107511"/>
                </a:lnTo>
                <a:lnTo>
                  <a:pt x="1908316" y="89152"/>
                </a:lnTo>
                <a:cubicBezTo>
                  <a:pt x="1917938" y="58572"/>
                  <a:pt x="1909794" y="26416"/>
                  <a:pt x="1885600" y="10040"/>
                </a:cubicBezTo>
                <a:cubicBezTo>
                  <a:pt x="1854951" y="-10711"/>
                  <a:pt x="1810280" y="1740"/>
                  <a:pt x="1785825" y="37855"/>
                </a:cubicBezTo>
                <a:cubicBezTo>
                  <a:pt x="1761380" y="73960"/>
                  <a:pt x="1766400" y="120056"/>
                  <a:pt x="1797063" y="140812"/>
                </a:cubicBezTo>
                <a:cubicBezTo>
                  <a:pt x="1821243" y="157188"/>
                  <a:pt x="1854121" y="152821"/>
                  <a:pt x="1878944" y="132531"/>
                </a:cubicBezTo>
                <a:lnTo>
                  <a:pt x="1906056" y="150891"/>
                </a:lnTo>
                <a:lnTo>
                  <a:pt x="1884215" y="183155"/>
                </a:lnTo>
                <a:cubicBezTo>
                  <a:pt x="1876479" y="194580"/>
                  <a:pt x="1879470" y="210100"/>
                  <a:pt x="1890885" y="217841"/>
                </a:cubicBezTo>
                <a:lnTo>
                  <a:pt x="1951857" y="259123"/>
                </a:lnTo>
                <a:lnTo>
                  <a:pt x="1926813" y="296122"/>
                </a:lnTo>
                <a:lnTo>
                  <a:pt x="1865840" y="254835"/>
                </a:lnTo>
                <a:cubicBezTo>
                  <a:pt x="1854416" y="247105"/>
                  <a:pt x="1838890" y="250091"/>
                  <a:pt x="1831159" y="261515"/>
                </a:cubicBezTo>
                <a:lnTo>
                  <a:pt x="1809317" y="293780"/>
                </a:lnTo>
                <a:lnTo>
                  <a:pt x="1782190" y="275425"/>
                </a:lnTo>
                <a:cubicBezTo>
                  <a:pt x="1791812" y="244840"/>
                  <a:pt x="1783669" y="212689"/>
                  <a:pt x="1759474" y="196309"/>
                </a:cubicBezTo>
                <a:cubicBezTo>
                  <a:pt x="1728831" y="175557"/>
                  <a:pt x="1684160" y="188008"/>
                  <a:pt x="1659705" y="224113"/>
                </a:cubicBezTo>
                <a:cubicBezTo>
                  <a:pt x="1635255" y="260228"/>
                  <a:pt x="1640279" y="306329"/>
                  <a:pt x="1670937" y="327075"/>
                </a:cubicBezTo>
                <a:cubicBezTo>
                  <a:pt x="1695122" y="343456"/>
                  <a:pt x="1728001" y="339089"/>
                  <a:pt x="1752824" y="318799"/>
                </a:cubicBezTo>
                <a:lnTo>
                  <a:pt x="1779936" y="337159"/>
                </a:lnTo>
                <a:lnTo>
                  <a:pt x="1758089" y="369423"/>
                </a:lnTo>
                <a:cubicBezTo>
                  <a:pt x="1750358" y="380848"/>
                  <a:pt x="1753345" y="396373"/>
                  <a:pt x="1764764" y="404104"/>
                </a:cubicBezTo>
                <a:lnTo>
                  <a:pt x="1825737" y="445391"/>
                </a:lnTo>
                <a:lnTo>
                  <a:pt x="1800688" y="482386"/>
                </a:lnTo>
                <a:lnTo>
                  <a:pt x="1739715" y="441104"/>
                </a:lnTo>
                <a:cubicBezTo>
                  <a:pt x="1728295" y="433368"/>
                  <a:pt x="1712765" y="436359"/>
                  <a:pt x="1705034" y="447778"/>
                </a:cubicBezTo>
                <a:lnTo>
                  <a:pt x="1683192" y="480048"/>
                </a:lnTo>
                <a:lnTo>
                  <a:pt x="1656075" y="461688"/>
                </a:lnTo>
                <a:cubicBezTo>
                  <a:pt x="1665692" y="431108"/>
                  <a:pt x="1657543" y="398952"/>
                  <a:pt x="1633354" y="382572"/>
                </a:cubicBezTo>
                <a:cubicBezTo>
                  <a:pt x="1602705" y="361820"/>
                  <a:pt x="1558039" y="374271"/>
                  <a:pt x="1533584" y="410381"/>
                </a:cubicBezTo>
                <a:cubicBezTo>
                  <a:pt x="1509134" y="446496"/>
                  <a:pt x="1514159" y="492587"/>
                  <a:pt x="1544807" y="513349"/>
                </a:cubicBezTo>
                <a:cubicBezTo>
                  <a:pt x="1568997" y="529724"/>
                  <a:pt x="1601875" y="525348"/>
                  <a:pt x="1626703" y="505068"/>
                </a:cubicBezTo>
                <a:lnTo>
                  <a:pt x="1653816" y="523427"/>
                </a:lnTo>
                <a:lnTo>
                  <a:pt x="1631964" y="555692"/>
                </a:lnTo>
                <a:cubicBezTo>
                  <a:pt x="1624233" y="567106"/>
                  <a:pt x="1627224" y="582637"/>
                  <a:pt x="1638648" y="590372"/>
                </a:cubicBezTo>
                <a:lnTo>
                  <a:pt x="1699616" y="631655"/>
                </a:lnTo>
                <a:lnTo>
                  <a:pt x="1291279" y="1234723"/>
                </a:lnTo>
                <a:lnTo>
                  <a:pt x="882937" y="631655"/>
                </a:lnTo>
                <a:lnTo>
                  <a:pt x="943910" y="590372"/>
                </a:lnTo>
                <a:cubicBezTo>
                  <a:pt x="955330" y="582637"/>
                  <a:pt x="958316" y="567106"/>
                  <a:pt x="950585" y="555692"/>
                </a:cubicBezTo>
                <a:lnTo>
                  <a:pt x="928738" y="523427"/>
                </a:lnTo>
                <a:lnTo>
                  <a:pt x="955850" y="505068"/>
                </a:lnTo>
                <a:cubicBezTo>
                  <a:pt x="980669" y="525348"/>
                  <a:pt x="1013552" y="529724"/>
                  <a:pt x="1037742" y="513349"/>
                </a:cubicBezTo>
                <a:cubicBezTo>
                  <a:pt x="1068390" y="492587"/>
                  <a:pt x="1073425" y="446496"/>
                  <a:pt x="1048965" y="410381"/>
                </a:cubicBezTo>
                <a:cubicBezTo>
                  <a:pt x="1024515" y="374271"/>
                  <a:pt x="979848" y="361820"/>
                  <a:pt x="949200" y="382572"/>
                </a:cubicBezTo>
                <a:cubicBezTo>
                  <a:pt x="925010" y="398952"/>
                  <a:pt x="916857" y="431108"/>
                  <a:pt x="926479" y="461688"/>
                </a:cubicBezTo>
                <a:lnTo>
                  <a:pt x="899372" y="480048"/>
                </a:lnTo>
                <a:lnTo>
                  <a:pt x="877520" y="447778"/>
                </a:lnTo>
                <a:cubicBezTo>
                  <a:pt x="869789" y="436359"/>
                  <a:pt x="854253" y="433368"/>
                  <a:pt x="842839" y="441104"/>
                </a:cubicBezTo>
                <a:lnTo>
                  <a:pt x="781866" y="482386"/>
                </a:lnTo>
                <a:lnTo>
                  <a:pt x="756812" y="445391"/>
                </a:lnTo>
                <a:lnTo>
                  <a:pt x="817785" y="404104"/>
                </a:lnTo>
                <a:cubicBezTo>
                  <a:pt x="829204" y="396373"/>
                  <a:pt x="832195" y="380848"/>
                  <a:pt x="824460" y="369423"/>
                </a:cubicBezTo>
                <a:lnTo>
                  <a:pt x="802613" y="337159"/>
                </a:lnTo>
                <a:lnTo>
                  <a:pt x="829725" y="318799"/>
                </a:lnTo>
                <a:cubicBezTo>
                  <a:pt x="854558" y="339089"/>
                  <a:pt x="887426" y="343456"/>
                  <a:pt x="911616" y="327075"/>
                </a:cubicBezTo>
                <a:cubicBezTo>
                  <a:pt x="942265" y="306329"/>
                  <a:pt x="947299" y="260228"/>
                  <a:pt x="922844" y="224113"/>
                </a:cubicBezTo>
                <a:cubicBezTo>
                  <a:pt x="898389" y="188008"/>
                  <a:pt x="853723" y="175557"/>
                  <a:pt x="823075" y="196309"/>
                </a:cubicBezTo>
                <a:cubicBezTo>
                  <a:pt x="798885" y="212689"/>
                  <a:pt x="790731" y="244840"/>
                  <a:pt x="800353" y="275425"/>
                </a:cubicBezTo>
                <a:lnTo>
                  <a:pt x="773241" y="293780"/>
                </a:lnTo>
                <a:lnTo>
                  <a:pt x="751394" y="261515"/>
                </a:lnTo>
                <a:cubicBezTo>
                  <a:pt x="743664" y="250091"/>
                  <a:pt x="728133" y="247105"/>
                  <a:pt x="716718" y="254835"/>
                </a:cubicBezTo>
                <a:lnTo>
                  <a:pt x="655741" y="296122"/>
                </a:lnTo>
                <a:lnTo>
                  <a:pt x="630691" y="259118"/>
                </a:lnTo>
                <a:lnTo>
                  <a:pt x="691664" y="217841"/>
                </a:lnTo>
                <a:cubicBezTo>
                  <a:pt x="703084" y="210100"/>
                  <a:pt x="706075" y="194580"/>
                  <a:pt x="698339" y="183155"/>
                </a:cubicBezTo>
                <a:lnTo>
                  <a:pt x="676492" y="150891"/>
                </a:lnTo>
                <a:lnTo>
                  <a:pt x="703604" y="132531"/>
                </a:lnTo>
                <a:cubicBezTo>
                  <a:pt x="728428" y="152821"/>
                  <a:pt x="761311" y="157188"/>
                  <a:pt x="785491" y="140812"/>
                </a:cubicBezTo>
                <a:cubicBezTo>
                  <a:pt x="816144" y="120056"/>
                  <a:pt x="821174" y="73960"/>
                  <a:pt x="796719" y="37855"/>
                </a:cubicBezTo>
                <a:cubicBezTo>
                  <a:pt x="772274" y="1740"/>
                  <a:pt x="727602" y="-10711"/>
                  <a:pt x="696954" y="10040"/>
                </a:cubicBezTo>
                <a:cubicBezTo>
                  <a:pt x="672764" y="26416"/>
                  <a:pt x="664616" y="58577"/>
                  <a:pt x="674233" y="89152"/>
                </a:cubicBezTo>
                <a:lnTo>
                  <a:pt x="647121" y="107511"/>
                </a:lnTo>
                <a:lnTo>
                  <a:pt x="625269" y="75247"/>
                </a:lnTo>
                <a:cubicBezTo>
                  <a:pt x="617538" y="63823"/>
                  <a:pt x="602012" y="60836"/>
                  <a:pt x="590593" y="68567"/>
                </a:cubicBezTo>
                <a:lnTo>
                  <a:pt x="529620" y="109859"/>
                </a:lnTo>
                <a:lnTo>
                  <a:pt x="509753" y="80512"/>
                </a:lnTo>
                <a:cubicBezTo>
                  <a:pt x="494861" y="58523"/>
                  <a:pt x="470592" y="46657"/>
                  <a:pt x="445892" y="46657"/>
                </a:cubicBezTo>
                <a:cubicBezTo>
                  <a:pt x="431024" y="46657"/>
                  <a:pt x="416005" y="50954"/>
                  <a:pt x="402773" y="59918"/>
                </a:cubicBezTo>
                <a:cubicBezTo>
                  <a:pt x="367537" y="83774"/>
                  <a:pt x="358318" y="131667"/>
                  <a:pt x="382173" y="166903"/>
                </a:cubicBezTo>
                <a:lnTo>
                  <a:pt x="1198243" y="1372130"/>
                </a:lnTo>
                <a:lnTo>
                  <a:pt x="1038120" y="1608595"/>
                </a:lnTo>
                <a:lnTo>
                  <a:pt x="1031175" y="1603894"/>
                </a:lnTo>
                <a:cubicBezTo>
                  <a:pt x="1017447" y="1594611"/>
                  <a:pt x="998626" y="1598231"/>
                  <a:pt x="989338" y="1611954"/>
                </a:cubicBezTo>
                <a:lnTo>
                  <a:pt x="975177" y="1632863"/>
                </a:lnTo>
                <a:cubicBezTo>
                  <a:pt x="965885" y="1646586"/>
                  <a:pt x="969509" y="1665412"/>
                  <a:pt x="983228" y="1674705"/>
                </a:cubicBezTo>
                <a:lnTo>
                  <a:pt x="990178" y="1679406"/>
                </a:lnTo>
                <a:lnTo>
                  <a:pt x="940059" y="1753424"/>
                </a:lnTo>
                <a:lnTo>
                  <a:pt x="933114" y="1748718"/>
                </a:lnTo>
                <a:cubicBezTo>
                  <a:pt x="919391" y="1739430"/>
                  <a:pt x="900565" y="1743050"/>
                  <a:pt x="891277" y="1756773"/>
                </a:cubicBezTo>
                <a:lnTo>
                  <a:pt x="877112" y="1777682"/>
                </a:lnTo>
                <a:cubicBezTo>
                  <a:pt x="867824" y="1791405"/>
                  <a:pt x="871444" y="1810231"/>
                  <a:pt x="885167" y="1819529"/>
                </a:cubicBezTo>
                <a:lnTo>
                  <a:pt x="892117" y="1824230"/>
                </a:lnTo>
                <a:lnTo>
                  <a:pt x="841999" y="1898243"/>
                </a:lnTo>
                <a:lnTo>
                  <a:pt x="795506" y="1866759"/>
                </a:lnTo>
                <a:cubicBezTo>
                  <a:pt x="781787" y="1857471"/>
                  <a:pt x="762956" y="1861096"/>
                  <a:pt x="753664" y="1874819"/>
                </a:cubicBezTo>
                <a:lnTo>
                  <a:pt x="720982" y="1923081"/>
                </a:lnTo>
                <a:cubicBezTo>
                  <a:pt x="716821" y="1929230"/>
                  <a:pt x="715274" y="1936396"/>
                  <a:pt x="716041" y="1943277"/>
                </a:cubicBezTo>
                <a:cubicBezTo>
                  <a:pt x="705039" y="1947369"/>
                  <a:pt x="693089" y="1954014"/>
                  <a:pt x="680471" y="1964314"/>
                </a:cubicBezTo>
                <a:cubicBezTo>
                  <a:pt x="671330" y="1971779"/>
                  <a:pt x="665186" y="1982988"/>
                  <a:pt x="662499" y="1995439"/>
                </a:cubicBezTo>
                <a:cubicBezTo>
                  <a:pt x="659552" y="1992266"/>
                  <a:pt x="656261" y="1989447"/>
                  <a:pt x="652666" y="1987094"/>
                </a:cubicBezTo>
                <a:cubicBezTo>
                  <a:pt x="617754" y="1964240"/>
                  <a:pt x="581276" y="1961598"/>
                  <a:pt x="552587" y="1979834"/>
                </a:cubicBezTo>
                <a:cubicBezTo>
                  <a:pt x="531496" y="1993248"/>
                  <a:pt x="517989" y="2016451"/>
                  <a:pt x="513991" y="2044113"/>
                </a:cubicBezTo>
                <a:cubicBezTo>
                  <a:pt x="510647" y="2041637"/>
                  <a:pt x="507243" y="2039186"/>
                  <a:pt x="503736" y="2036814"/>
                </a:cubicBezTo>
                <a:cubicBezTo>
                  <a:pt x="458456" y="2006151"/>
                  <a:pt x="405911" y="1990468"/>
                  <a:pt x="350793" y="1990468"/>
                </a:cubicBezTo>
                <a:cubicBezTo>
                  <a:pt x="324059" y="1990468"/>
                  <a:pt x="296721" y="1994157"/>
                  <a:pt x="269309" y="2001617"/>
                </a:cubicBezTo>
                <a:cubicBezTo>
                  <a:pt x="187855" y="2023779"/>
                  <a:pt x="115281" y="2076917"/>
                  <a:pt x="64962" y="2151245"/>
                </a:cubicBezTo>
                <a:cubicBezTo>
                  <a:pt x="-32146" y="2294650"/>
                  <a:pt x="-18064" y="2477283"/>
                  <a:pt x="91695" y="2577426"/>
                </a:cubicBezTo>
                <a:cubicBezTo>
                  <a:pt x="75305" y="2586606"/>
                  <a:pt x="62466" y="2599003"/>
                  <a:pt x="54117" y="2614199"/>
                </a:cubicBezTo>
                <a:cubicBezTo>
                  <a:pt x="44333" y="2632019"/>
                  <a:pt x="32800" y="2669808"/>
                  <a:pt x="65561" y="2722682"/>
                </a:cubicBezTo>
                <a:cubicBezTo>
                  <a:pt x="79225" y="2744730"/>
                  <a:pt x="113587" y="2755580"/>
                  <a:pt x="142182" y="2746842"/>
                </a:cubicBezTo>
                <a:cubicBezTo>
                  <a:pt x="169387" y="2738547"/>
                  <a:pt x="184933" y="2715221"/>
                  <a:pt x="183778" y="2684440"/>
                </a:cubicBezTo>
                <a:cubicBezTo>
                  <a:pt x="183253" y="2670462"/>
                  <a:pt x="171450" y="2659587"/>
                  <a:pt x="157516" y="2660084"/>
                </a:cubicBezTo>
                <a:cubicBezTo>
                  <a:pt x="143542" y="2660604"/>
                  <a:pt x="132629" y="2672363"/>
                  <a:pt x="133159" y="2686341"/>
                </a:cubicBezTo>
                <a:cubicBezTo>
                  <a:pt x="133513" y="2695835"/>
                  <a:pt x="130399" y="2697186"/>
                  <a:pt x="128724" y="2697908"/>
                </a:cubicBezTo>
                <a:cubicBezTo>
                  <a:pt x="121971" y="2700835"/>
                  <a:pt x="111308" y="2698183"/>
                  <a:pt x="108331" y="2695531"/>
                </a:cubicBezTo>
                <a:cubicBezTo>
                  <a:pt x="98365" y="2679303"/>
                  <a:pt x="88724" y="2656424"/>
                  <a:pt x="98523" y="2638585"/>
                </a:cubicBezTo>
                <a:cubicBezTo>
                  <a:pt x="105139" y="2626537"/>
                  <a:pt x="120217" y="2617524"/>
                  <a:pt x="140247" y="2612962"/>
                </a:cubicBezTo>
                <a:cubicBezTo>
                  <a:pt x="179702" y="2636483"/>
                  <a:pt x="219186" y="2649995"/>
                  <a:pt x="256210" y="2653075"/>
                </a:cubicBezTo>
                <a:cubicBezTo>
                  <a:pt x="277325" y="2679195"/>
                  <a:pt x="289138" y="2713252"/>
                  <a:pt x="289550" y="2749662"/>
                </a:cubicBezTo>
                <a:cubicBezTo>
                  <a:pt x="290002" y="2788144"/>
                  <a:pt x="277689" y="2824294"/>
                  <a:pt x="254884" y="2851460"/>
                </a:cubicBezTo>
                <a:cubicBezTo>
                  <a:pt x="233003" y="2877526"/>
                  <a:pt x="204009" y="2892069"/>
                  <a:pt x="173243" y="2892423"/>
                </a:cubicBezTo>
                <a:cubicBezTo>
                  <a:pt x="172767" y="2892433"/>
                  <a:pt x="172300" y="2892433"/>
                  <a:pt x="171843" y="2892433"/>
                </a:cubicBezTo>
                <a:cubicBezTo>
                  <a:pt x="142285" y="2892433"/>
                  <a:pt x="118901" y="2881504"/>
                  <a:pt x="110615" y="2863744"/>
                </a:cubicBezTo>
                <a:cubicBezTo>
                  <a:pt x="103169" y="2847776"/>
                  <a:pt x="108911" y="2827521"/>
                  <a:pt x="126789" y="2806695"/>
                </a:cubicBezTo>
                <a:cubicBezTo>
                  <a:pt x="129328" y="2803744"/>
                  <a:pt x="140605" y="2800708"/>
                  <a:pt x="147703" y="2804171"/>
                </a:cubicBezTo>
                <a:cubicBezTo>
                  <a:pt x="149127" y="2804873"/>
                  <a:pt x="152467" y="2806499"/>
                  <a:pt x="150212" y="2817599"/>
                </a:cubicBezTo>
                <a:cubicBezTo>
                  <a:pt x="147432" y="2831308"/>
                  <a:pt x="156283" y="2844672"/>
                  <a:pt x="169996" y="2847462"/>
                </a:cubicBezTo>
                <a:cubicBezTo>
                  <a:pt x="183715" y="2850232"/>
                  <a:pt x="197079" y="2841386"/>
                  <a:pt x="199859" y="2827678"/>
                </a:cubicBezTo>
                <a:cubicBezTo>
                  <a:pt x="206151" y="2796695"/>
                  <a:pt x="194972" y="2770895"/>
                  <a:pt x="169957" y="2758665"/>
                </a:cubicBezTo>
                <a:cubicBezTo>
                  <a:pt x="143277" y="2745614"/>
                  <a:pt x="106671" y="2752358"/>
                  <a:pt x="88351" y="2773699"/>
                </a:cubicBezTo>
                <a:cubicBezTo>
                  <a:pt x="57206" y="2809981"/>
                  <a:pt x="48586" y="2850605"/>
                  <a:pt x="64706" y="2885158"/>
                </a:cubicBezTo>
                <a:cubicBezTo>
                  <a:pt x="72727" y="2902349"/>
                  <a:pt x="86386" y="2916328"/>
                  <a:pt x="103832" y="2926273"/>
                </a:cubicBezTo>
                <a:cubicBezTo>
                  <a:pt x="95379" y="2933194"/>
                  <a:pt x="87874" y="2941377"/>
                  <a:pt x="81578" y="2950684"/>
                </a:cubicBezTo>
                <a:cubicBezTo>
                  <a:pt x="64515" y="2975881"/>
                  <a:pt x="58287" y="3006210"/>
                  <a:pt x="64043" y="3036092"/>
                </a:cubicBezTo>
                <a:cubicBezTo>
                  <a:pt x="69795" y="3065975"/>
                  <a:pt x="86838" y="3091829"/>
                  <a:pt x="112034" y="3108888"/>
                </a:cubicBezTo>
                <a:cubicBezTo>
                  <a:pt x="164044" y="3144104"/>
                  <a:pt x="235021" y="3130449"/>
                  <a:pt x="270243" y="3078430"/>
                </a:cubicBezTo>
                <a:cubicBezTo>
                  <a:pt x="276539" y="3069128"/>
                  <a:pt x="281343" y="3059123"/>
                  <a:pt x="284634" y="3048705"/>
                </a:cubicBezTo>
                <a:cubicBezTo>
                  <a:pt x="300346" y="3061215"/>
                  <a:pt x="318396" y="3068701"/>
                  <a:pt x="337345" y="3069762"/>
                </a:cubicBezTo>
                <a:cubicBezTo>
                  <a:pt x="375449" y="3071962"/>
                  <a:pt x="409939" y="3048814"/>
                  <a:pt x="432061" y="3006421"/>
                </a:cubicBezTo>
                <a:cubicBezTo>
                  <a:pt x="445067" y="2981495"/>
                  <a:pt x="437738" y="2944997"/>
                  <a:pt x="415715" y="2925065"/>
                </a:cubicBezTo>
                <a:cubicBezTo>
                  <a:pt x="395071" y="2906387"/>
                  <a:pt x="366972" y="2905581"/>
                  <a:pt x="340538" y="2922929"/>
                </a:cubicBezTo>
                <a:cubicBezTo>
                  <a:pt x="328838" y="2930606"/>
                  <a:pt x="325582" y="2946308"/>
                  <a:pt x="333259" y="2958003"/>
                </a:cubicBezTo>
                <a:cubicBezTo>
                  <a:pt x="340926" y="2969692"/>
                  <a:pt x="356633" y="2972954"/>
                  <a:pt x="368328" y="2965282"/>
                </a:cubicBezTo>
                <a:cubicBezTo>
                  <a:pt x="377802" y="2959068"/>
                  <a:pt x="380553" y="2961563"/>
                  <a:pt x="381722" y="2962629"/>
                </a:cubicBezTo>
                <a:cubicBezTo>
                  <a:pt x="387576" y="2967934"/>
                  <a:pt x="388951" y="2979530"/>
                  <a:pt x="387149" y="2982988"/>
                </a:cubicBezTo>
                <a:cubicBezTo>
                  <a:pt x="374447" y="3007320"/>
                  <a:pt x="357768" y="3020149"/>
                  <a:pt x="340184" y="3019187"/>
                </a:cubicBezTo>
                <a:cubicBezTo>
                  <a:pt x="320307" y="3018072"/>
                  <a:pt x="301191" y="2999869"/>
                  <a:pt x="290297" y="2971691"/>
                </a:cubicBezTo>
                <a:cubicBezTo>
                  <a:pt x="266849" y="2911018"/>
                  <a:pt x="306937" y="2838793"/>
                  <a:pt x="379668" y="2810674"/>
                </a:cubicBezTo>
                <a:cubicBezTo>
                  <a:pt x="408485" y="2799544"/>
                  <a:pt x="438760" y="2796651"/>
                  <a:pt x="466879" y="2802073"/>
                </a:cubicBezTo>
                <a:cubicBezTo>
                  <a:pt x="486668" y="2836838"/>
                  <a:pt x="518117" y="2869608"/>
                  <a:pt x="559748" y="2897796"/>
                </a:cubicBezTo>
                <a:cubicBezTo>
                  <a:pt x="560534" y="2898326"/>
                  <a:pt x="561354" y="2898793"/>
                  <a:pt x="562145" y="2899319"/>
                </a:cubicBezTo>
                <a:cubicBezTo>
                  <a:pt x="565156" y="2919284"/>
                  <a:pt x="562351" y="2936333"/>
                  <a:pt x="553731" y="2946819"/>
                </a:cubicBezTo>
                <a:cubicBezTo>
                  <a:pt x="540809" y="2962536"/>
                  <a:pt x="515981" y="2962079"/>
                  <a:pt x="497228" y="2958847"/>
                </a:cubicBezTo>
                <a:cubicBezTo>
                  <a:pt x="493652" y="2957079"/>
                  <a:pt x="487228" y="2948160"/>
                  <a:pt x="487439" y="2940797"/>
                </a:cubicBezTo>
                <a:cubicBezTo>
                  <a:pt x="487493" y="2938980"/>
                  <a:pt x="487591" y="2935586"/>
                  <a:pt x="496535" y="2932388"/>
                </a:cubicBezTo>
                <a:cubicBezTo>
                  <a:pt x="509713" y="2927688"/>
                  <a:pt x="516580" y="2913194"/>
                  <a:pt x="511874" y="2900016"/>
                </a:cubicBezTo>
                <a:cubicBezTo>
                  <a:pt x="507174" y="2886843"/>
                  <a:pt x="492675" y="2879977"/>
                  <a:pt x="479507" y="2884677"/>
                </a:cubicBezTo>
                <a:cubicBezTo>
                  <a:pt x="450499" y="2895031"/>
                  <a:pt x="434610" y="2918130"/>
                  <a:pt x="437002" y="2946465"/>
                </a:cubicBezTo>
                <a:cubicBezTo>
                  <a:pt x="439521" y="2976249"/>
                  <a:pt x="462346" y="3004147"/>
                  <a:pt x="487891" y="3008646"/>
                </a:cubicBezTo>
                <a:cubicBezTo>
                  <a:pt x="549149" y="3019418"/>
                  <a:pt x="579959" y="2994693"/>
                  <a:pt x="592867" y="2978990"/>
                </a:cubicBezTo>
                <a:cubicBezTo>
                  <a:pt x="604778" y="2964505"/>
                  <a:pt x="611644" y="2946333"/>
                  <a:pt x="613520" y="2925822"/>
                </a:cubicBezTo>
                <a:cubicBezTo>
                  <a:pt x="744135" y="2975807"/>
                  <a:pt x="906341" y="2919491"/>
                  <a:pt x="998522" y="2783365"/>
                </a:cubicBezTo>
                <a:cubicBezTo>
                  <a:pt x="1048852" y="2709043"/>
                  <a:pt x="1071239" y="2621930"/>
                  <a:pt x="1061573" y="2538069"/>
                </a:cubicBezTo>
                <a:cubicBezTo>
                  <a:pt x="1052226" y="2456900"/>
                  <a:pt x="1014127" y="2387862"/>
                  <a:pt x="953797" y="2342052"/>
                </a:cubicBezTo>
                <a:cubicBezTo>
                  <a:pt x="978065" y="2328068"/>
                  <a:pt x="994642" y="2306879"/>
                  <a:pt x="999269" y="2282282"/>
                </a:cubicBezTo>
                <a:cubicBezTo>
                  <a:pt x="1005551" y="2248883"/>
                  <a:pt x="989549" y="2215995"/>
                  <a:pt x="955369" y="2192061"/>
                </a:cubicBezTo>
                <a:cubicBezTo>
                  <a:pt x="951852" y="2189595"/>
                  <a:pt x="948011" y="2187586"/>
                  <a:pt x="943974" y="2186024"/>
                </a:cubicBezTo>
                <a:cubicBezTo>
                  <a:pt x="954534" y="2178907"/>
                  <a:pt x="962663" y="2169035"/>
                  <a:pt x="966199" y="2157778"/>
                </a:cubicBezTo>
                <a:cubicBezTo>
                  <a:pt x="969686" y="2146667"/>
                  <a:pt x="971494" y="2136628"/>
                  <a:pt x="972176" y="2127478"/>
                </a:cubicBezTo>
                <a:cubicBezTo>
                  <a:pt x="984210" y="2130636"/>
                  <a:pt x="997510" y="2126127"/>
                  <a:pt x="1004853" y="2115287"/>
                </a:cubicBezTo>
                <a:lnTo>
                  <a:pt x="1037525" y="2067025"/>
                </a:lnTo>
                <a:cubicBezTo>
                  <a:pt x="1046818" y="2053302"/>
                  <a:pt x="1043194" y="2034476"/>
                  <a:pt x="1029470" y="2025183"/>
                </a:cubicBezTo>
                <a:lnTo>
                  <a:pt x="969583" y="1984628"/>
                </a:lnTo>
                <a:lnTo>
                  <a:pt x="1019696" y="1910615"/>
                </a:lnTo>
                <a:lnTo>
                  <a:pt x="1040040" y="1924387"/>
                </a:lnTo>
                <a:cubicBezTo>
                  <a:pt x="1053763" y="1933680"/>
                  <a:pt x="1072590" y="1930055"/>
                  <a:pt x="1081882" y="1916332"/>
                </a:cubicBezTo>
                <a:lnTo>
                  <a:pt x="1096042" y="1895423"/>
                </a:lnTo>
                <a:cubicBezTo>
                  <a:pt x="1105330" y="1881705"/>
                  <a:pt x="1101701" y="1862869"/>
                  <a:pt x="1087978" y="1853581"/>
                </a:cubicBezTo>
                <a:lnTo>
                  <a:pt x="1067644" y="1839804"/>
                </a:lnTo>
                <a:lnTo>
                  <a:pt x="1117762" y="1765786"/>
                </a:lnTo>
                <a:lnTo>
                  <a:pt x="1138101" y="1779563"/>
                </a:lnTo>
                <a:cubicBezTo>
                  <a:pt x="1151819" y="1788856"/>
                  <a:pt x="1170650" y="1785226"/>
                  <a:pt x="1179938" y="1771508"/>
                </a:cubicBezTo>
                <a:lnTo>
                  <a:pt x="1194098" y="1750600"/>
                </a:lnTo>
                <a:cubicBezTo>
                  <a:pt x="1203386" y="1736876"/>
                  <a:pt x="1199766" y="1718045"/>
                  <a:pt x="1186043" y="1708757"/>
                </a:cubicBezTo>
                <a:lnTo>
                  <a:pt x="1165704" y="1694985"/>
                </a:lnTo>
                <a:lnTo>
                  <a:pt x="1291279" y="1509528"/>
                </a:lnTo>
                <a:lnTo>
                  <a:pt x="1416855" y="1694985"/>
                </a:lnTo>
                <a:lnTo>
                  <a:pt x="1396511" y="1708757"/>
                </a:lnTo>
                <a:cubicBezTo>
                  <a:pt x="1382788" y="1718045"/>
                  <a:pt x="1379168" y="1736876"/>
                  <a:pt x="1388451" y="1750600"/>
                </a:cubicBezTo>
                <a:lnTo>
                  <a:pt x="1402611" y="1771508"/>
                </a:lnTo>
                <a:cubicBezTo>
                  <a:pt x="1411904" y="1785226"/>
                  <a:pt x="1430735" y="1788856"/>
                  <a:pt x="1444458" y="1779563"/>
                </a:cubicBezTo>
                <a:lnTo>
                  <a:pt x="1464792" y="1765786"/>
                </a:lnTo>
                <a:lnTo>
                  <a:pt x="1514910" y="1839804"/>
                </a:lnTo>
                <a:lnTo>
                  <a:pt x="1494571" y="1853581"/>
                </a:lnTo>
                <a:cubicBezTo>
                  <a:pt x="1480848" y="1862869"/>
                  <a:pt x="1477218" y="1881705"/>
                  <a:pt x="1486511" y="1895423"/>
                </a:cubicBezTo>
                <a:lnTo>
                  <a:pt x="1500671" y="1916332"/>
                </a:lnTo>
                <a:cubicBezTo>
                  <a:pt x="1509964" y="1930055"/>
                  <a:pt x="1528790" y="1933680"/>
                  <a:pt x="1542513" y="1924387"/>
                </a:cubicBezTo>
                <a:lnTo>
                  <a:pt x="1562852" y="1910615"/>
                </a:lnTo>
                <a:lnTo>
                  <a:pt x="1612970" y="1984628"/>
                </a:lnTo>
                <a:lnTo>
                  <a:pt x="1553078" y="2025183"/>
                </a:lnTo>
                <a:cubicBezTo>
                  <a:pt x="1539355" y="2034476"/>
                  <a:pt x="1535735" y="2053302"/>
                  <a:pt x="1545028" y="2067025"/>
                </a:cubicBezTo>
                <a:lnTo>
                  <a:pt x="1577700" y="2115287"/>
                </a:lnTo>
                <a:cubicBezTo>
                  <a:pt x="1585048" y="2126127"/>
                  <a:pt x="1598344" y="2130636"/>
                  <a:pt x="1610372" y="2127478"/>
                </a:cubicBezTo>
                <a:cubicBezTo>
                  <a:pt x="1611050" y="2136628"/>
                  <a:pt x="1612872" y="2146667"/>
                  <a:pt x="1616355" y="2157782"/>
                </a:cubicBezTo>
                <a:cubicBezTo>
                  <a:pt x="1619886" y="2169040"/>
                  <a:pt x="1628015" y="2178907"/>
                  <a:pt x="1638580" y="2186024"/>
                </a:cubicBezTo>
                <a:cubicBezTo>
                  <a:pt x="1634537" y="2187586"/>
                  <a:pt x="1630697" y="2189595"/>
                  <a:pt x="1627180" y="2192065"/>
                </a:cubicBezTo>
                <a:cubicBezTo>
                  <a:pt x="1593005" y="2215995"/>
                  <a:pt x="1577003" y="2248883"/>
                  <a:pt x="1583290" y="2282287"/>
                </a:cubicBezTo>
                <a:cubicBezTo>
                  <a:pt x="1587916" y="2306879"/>
                  <a:pt x="1604493" y="2328068"/>
                  <a:pt x="1628747" y="2342052"/>
                </a:cubicBezTo>
                <a:cubicBezTo>
                  <a:pt x="1568422" y="2387862"/>
                  <a:pt x="1530328" y="2456905"/>
                  <a:pt x="1520981" y="2538069"/>
                </a:cubicBezTo>
                <a:cubicBezTo>
                  <a:pt x="1511315" y="2621930"/>
                  <a:pt x="1533707" y="2709043"/>
                  <a:pt x="1584031" y="2783365"/>
                </a:cubicBezTo>
                <a:cubicBezTo>
                  <a:pt x="1676208" y="2919491"/>
                  <a:pt x="1838409" y="2975817"/>
                  <a:pt x="1969028" y="2925822"/>
                </a:cubicBezTo>
                <a:cubicBezTo>
                  <a:pt x="1970900" y="2946333"/>
                  <a:pt x="1977776" y="2964505"/>
                  <a:pt x="1989687" y="2978990"/>
                </a:cubicBezTo>
                <a:cubicBezTo>
                  <a:pt x="2002599" y="2994693"/>
                  <a:pt x="2033425" y="3019432"/>
                  <a:pt x="2094658" y="3008646"/>
                </a:cubicBezTo>
                <a:cubicBezTo>
                  <a:pt x="2120208" y="3004147"/>
                  <a:pt x="2143032" y="2976254"/>
                  <a:pt x="2145547" y="2946465"/>
                </a:cubicBezTo>
                <a:cubicBezTo>
                  <a:pt x="2147939" y="2918130"/>
                  <a:pt x="2132050" y="2895031"/>
                  <a:pt x="2103042" y="2884677"/>
                </a:cubicBezTo>
                <a:cubicBezTo>
                  <a:pt x="2089874" y="2879977"/>
                  <a:pt x="2075384" y="2886843"/>
                  <a:pt x="2070674" y="2900016"/>
                </a:cubicBezTo>
                <a:cubicBezTo>
                  <a:pt x="2065974" y="2913194"/>
                  <a:pt x="2072845" y="2927688"/>
                  <a:pt x="2086023" y="2932388"/>
                </a:cubicBezTo>
                <a:cubicBezTo>
                  <a:pt x="2094962" y="2935586"/>
                  <a:pt x="2095060" y="2938980"/>
                  <a:pt x="2095109" y="2940797"/>
                </a:cubicBezTo>
                <a:cubicBezTo>
                  <a:pt x="2095321" y="2948160"/>
                  <a:pt x="2088901" y="2957074"/>
                  <a:pt x="2085326" y="2958852"/>
                </a:cubicBezTo>
                <a:cubicBezTo>
                  <a:pt x="2066568" y="2962084"/>
                  <a:pt x="2041745" y="2962536"/>
                  <a:pt x="2028813" y="2946814"/>
                </a:cubicBezTo>
                <a:cubicBezTo>
                  <a:pt x="2020198" y="2936333"/>
                  <a:pt x="2017398" y="2919284"/>
                  <a:pt x="2020409" y="2899319"/>
                </a:cubicBezTo>
                <a:cubicBezTo>
                  <a:pt x="2021199" y="2898793"/>
                  <a:pt x="2022010" y="2898326"/>
                  <a:pt x="2022806" y="2897796"/>
                </a:cubicBezTo>
                <a:cubicBezTo>
                  <a:pt x="2064427" y="2869608"/>
                  <a:pt x="2095881" y="2836838"/>
                  <a:pt x="2115675" y="2802069"/>
                </a:cubicBezTo>
                <a:cubicBezTo>
                  <a:pt x="2143789" y="2796646"/>
                  <a:pt x="2174064" y="2799539"/>
                  <a:pt x="2202885" y="2810674"/>
                </a:cubicBezTo>
                <a:cubicBezTo>
                  <a:pt x="2275606" y="2838793"/>
                  <a:pt x="2315700" y="2911018"/>
                  <a:pt x="2292257" y="2971691"/>
                </a:cubicBezTo>
                <a:cubicBezTo>
                  <a:pt x="2281358" y="2999869"/>
                  <a:pt x="2262252" y="3018072"/>
                  <a:pt x="2242370" y="3019187"/>
                </a:cubicBezTo>
                <a:cubicBezTo>
                  <a:pt x="2224742" y="3020164"/>
                  <a:pt x="2208096" y="3007320"/>
                  <a:pt x="2195405" y="2982988"/>
                </a:cubicBezTo>
                <a:cubicBezTo>
                  <a:pt x="2193602" y="2979530"/>
                  <a:pt x="2194973" y="2967934"/>
                  <a:pt x="2200832" y="2962629"/>
                </a:cubicBezTo>
                <a:cubicBezTo>
                  <a:pt x="2202006" y="2961563"/>
                  <a:pt x="2204756" y="2959073"/>
                  <a:pt x="2214221" y="2965282"/>
                </a:cubicBezTo>
                <a:cubicBezTo>
                  <a:pt x="2225921" y="2972954"/>
                  <a:pt x="2241613" y="2969702"/>
                  <a:pt x="2249295" y="2958003"/>
                </a:cubicBezTo>
                <a:cubicBezTo>
                  <a:pt x="2256972" y="2946308"/>
                  <a:pt x="2253710" y="2930606"/>
                  <a:pt x="2242016" y="2922929"/>
                </a:cubicBezTo>
                <a:cubicBezTo>
                  <a:pt x="2215597" y="2905586"/>
                  <a:pt x="2187492" y="2906381"/>
                  <a:pt x="2166839" y="2925065"/>
                </a:cubicBezTo>
                <a:cubicBezTo>
                  <a:pt x="2144815" y="2944992"/>
                  <a:pt x="2137482" y="2981495"/>
                  <a:pt x="2150498" y="3006421"/>
                </a:cubicBezTo>
                <a:cubicBezTo>
                  <a:pt x="2172615" y="3048814"/>
                  <a:pt x="2207168" y="3071913"/>
                  <a:pt x="2245209" y="3069762"/>
                </a:cubicBezTo>
                <a:cubicBezTo>
                  <a:pt x="2264172" y="3068701"/>
                  <a:pt x="2282242" y="3061200"/>
                  <a:pt x="2297964" y="3048671"/>
                </a:cubicBezTo>
                <a:cubicBezTo>
                  <a:pt x="2301196" y="3058990"/>
                  <a:pt x="2305941" y="3069025"/>
                  <a:pt x="2312311" y="3078430"/>
                </a:cubicBezTo>
                <a:cubicBezTo>
                  <a:pt x="2329914" y="3104435"/>
                  <a:pt x="2356459" y="3120857"/>
                  <a:pt x="2385106" y="3126374"/>
                </a:cubicBezTo>
                <a:close/>
              </a:path>
            </a:pathLst>
          </a:custGeom>
          <a:solidFill>
            <a:srgbClr val="000000"/>
          </a:solidFill>
          <a:ln w="49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587317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2557769-1FC5-2E5A-E487-5DC274F769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6092513" cy="3671348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spcAft>
                <a:spcPts val="0"/>
              </a:spcAft>
              <a:buNone/>
            </a:pPr>
            <a:r>
              <a:rPr lang="en-GB" sz="2400" dirty="0">
                <a:latin typeface="APL385 Unicode" panose="020B0709000202000203" pitchFamily="49" charset="0"/>
              </a:rPr>
              <a:t>n←?1 10 100 1000⍴10</a:t>
            </a:r>
          </a:p>
          <a:p>
            <a:pPr marL="0" indent="0">
              <a:lnSpc>
                <a:spcPct val="90000"/>
              </a:lnSpc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a←'{+⌿⍵⌿⍨1 0⍴⍨≢⍵}⍤</a:t>
            </a:r>
            <a:r>
              <a:rPr lang="en-GB" dirty="0" err="1">
                <a:latin typeface="APL385 Unicode" panose="020B0709000202000203" pitchFamily="49" charset="0"/>
              </a:rPr>
              <a:t>d⊢n</a:t>
            </a:r>
            <a:r>
              <a:rPr lang="en-GB" dirty="0">
                <a:latin typeface="APL385 Unicode" panose="020B0709000202000203" pitchFamily="49" charset="0"/>
              </a:rPr>
              <a:t>'</a:t>
            </a:r>
          </a:p>
          <a:p>
            <a:pPr marL="0" indent="0">
              <a:lnSpc>
                <a:spcPct val="90000"/>
              </a:lnSpc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b←'… your code here …'</a:t>
            </a:r>
          </a:p>
          <a:p>
            <a:pPr marL="0" indent="0">
              <a:lnSpc>
                <a:spcPct val="90000"/>
              </a:lnSpc>
              <a:spcAft>
                <a:spcPts val="0"/>
              </a:spcAft>
              <a:buNone/>
            </a:pPr>
            <a:endParaRPr lang="en-GB" dirty="0">
              <a:latin typeface="APL385 Unicode" panose="020B0709000202000203" pitchFamily="49" charset="0"/>
            </a:endParaRPr>
          </a:p>
          <a:p>
            <a:pPr marL="0" indent="0">
              <a:lnSpc>
                <a:spcPct val="90000"/>
              </a:lnSpc>
              <a:spcAft>
                <a:spcPts val="0"/>
              </a:spcAft>
              <a:buNone/>
            </a:pPr>
            <a:r>
              <a:rPr lang="en-GB" sz="2400" dirty="0">
                <a:latin typeface="APL385 Unicode" panose="020B0709000202000203" pitchFamily="49" charset="0"/>
              </a:rPr>
              <a:t>d←1 ⋄ </a:t>
            </a:r>
            <a:r>
              <a:rPr lang="en-GB" sz="2400" dirty="0" err="1">
                <a:latin typeface="APL385 Unicode" panose="020B0709000202000203" pitchFamily="49" charset="0"/>
              </a:rPr>
              <a:t>cmpx</a:t>
            </a:r>
            <a:r>
              <a:rPr lang="en-GB" sz="2400" dirty="0">
                <a:latin typeface="APL385 Unicode" panose="020B0709000202000203" pitchFamily="49" charset="0"/>
              </a:rPr>
              <a:t> a b</a:t>
            </a:r>
          </a:p>
          <a:p>
            <a:pPr marL="0" indent="0">
              <a:lnSpc>
                <a:spcPct val="90000"/>
              </a:lnSpc>
              <a:spcAft>
                <a:spcPts val="0"/>
              </a:spcAft>
              <a:buNone/>
            </a:pPr>
            <a:r>
              <a:rPr lang="en-GB" sz="2400" dirty="0">
                <a:latin typeface="APL385 Unicode" panose="020B0709000202000203" pitchFamily="49" charset="0"/>
              </a:rPr>
              <a:t>d←2 ⋄ </a:t>
            </a:r>
            <a:r>
              <a:rPr lang="en-GB" sz="2400" dirty="0" err="1">
                <a:latin typeface="APL385 Unicode" panose="020B0709000202000203" pitchFamily="49" charset="0"/>
              </a:rPr>
              <a:t>cmpx</a:t>
            </a:r>
            <a:r>
              <a:rPr lang="en-GB" sz="2400" dirty="0">
                <a:latin typeface="APL385 Unicode" panose="020B0709000202000203" pitchFamily="49" charset="0"/>
              </a:rPr>
              <a:t> a b</a:t>
            </a:r>
          </a:p>
          <a:p>
            <a:pPr marL="0" indent="0">
              <a:lnSpc>
                <a:spcPct val="90000"/>
              </a:lnSpc>
              <a:spcAft>
                <a:spcPts val="0"/>
              </a:spcAft>
              <a:buNone/>
            </a:pPr>
            <a:r>
              <a:rPr lang="en-GB" sz="2400" dirty="0">
                <a:latin typeface="APL385 Unicode" panose="020B0709000202000203" pitchFamily="49" charset="0"/>
              </a:rPr>
              <a:t>d←3 ⋄ </a:t>
            </a:r>
            <a:r>
              <a:rPr lang="en-GB" sz="2400" dirty="0" err="1">
                <a:latin typeface="APL385 Unicode" panose="020B0709000202000203" pitchFamily="49" charset="0"/>
              </a:rPr>
              <a:t>cmpx</a:t>
            </a:r>
            <a:r>
              <a:rPr lang="en-GB" sz="2400" dirty="0">
                <a:latin typeface="APL385 Unicode" panose="020B0709000202000203" pitchFamily="49" charset="0"/>
              </a:rPr>
              <a:t> a b</a:t>
            </a:r>
          </a:p>
          <a:p>
            <a:pPr marL="0" indent="0">
              <a:lnSpc>
                <a:spcPct val="90000"/>
              </a:lnSpc>
              <a:spcAft>
                <a:spcPts val="0"/>
              </a:spcAft>
              <a:buNone/>
            </a:pPr>
            <a:r>
              <a:rPr lang="en-GB" sz="2400" dirty="0">
                <a:latin typeface="APL385 Unicode" panose="020B0709000202000203" pitchFamily="49" charset="0"/>
              </a:rPr>
              <a:t>d←4 ⋄ </a:t>
            </a:r>
            <a:r>
              <a:rPr lang="en-GB" sz="2400" dirty="0" err="1">
                <a:latin typeface="APL385 Unicode" panose="020B0709000202000203" pitchFamily="49" charset="0"/>
              </a:rPr>
              <a:t>cmpx</a:t>
            </a:r>
            <a:r>
              <a:rPr lang="en-GB" sz="2400" dirty="0">
                <a:latin typeface="APL385 Unicode" panose="020B0709000202000203" pitchFamily="49" charset="0"/>
              </a:rPr>
              <a:t> a b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AFC1E6-3AE5-3F9A-3EEC-F611DA1ADC05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2462B4F-01F3-F795-3A20-A9E6E87D0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Task: Speed it Up!</a:t>
            </a:r>
          </a:p>
        </p:txBody>
      </p:sp>
    </p:spTree>
    <p:extLst>
      <p:ext uri="{BB962C8B-B14F-4D97-AF65-F5344CB8AC3E}">
        <p14:creationId xmlns:p14="http://schemas.microsoft.com/office/powerpoint/2010/main" val="392929572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2557769-1FC5-2E5A-E487-5DC274F769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6092513" cy="3671348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spcAft>
                <a:spcPts val="0"/>
              </a:spcAft>
              <a:buNone/>
            </a:pPr>
            <a:r>
              <a:rPr lang="en-GB" sz="2400" dirty="0">
                <a:latin typeface="APL385 Unicode" panose="020B0709000202000203" pitchFamily="49" charset="0"/>
              </a:rPr>
              <a:t>n←?1 10 100 1000⍴10</a:t>
            </a:r>
          </a:p>
          <a:p>
            <a:pPr marL="0" indent="0">
              <a:lnSpc>
                <a:spcPct val="90000"/>
              </a:lnSpc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a←'{+⌿⍵⌿⍨1 0⍴⍨≢⍵}⍤</a:t>
            </a:r>
            <a:r>
              <a:rPr lang="en-GB" dirty="0" err="1">
                <a:latin typeface="APL385 Unicode" panose="020B0709000202000203" pitchFamily="49" charset="0"/>
              </a:rPr>
              <a:t>d⊢n</a:t>
            </a:r>
            <a:r>
              <a:rPr lang="en-GB" dirty="0">
                <a:latin typeface="APL385 Unicode" panose="020B0709000202000203" pitchFamily="49" charset="0"/>
              </a:rPr>
              <a:t>'</a:t>
            </a:r>
          </a:p>
          <a:p>
            <a:pPr marL="0" indent="0">
              <a:lnSpc>
                <a:spcPct val="90000"/>
              </a:lnSpc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b←'… your code here …'</a:t>
            </a:r>
          </a:p>
          <a:p>
            <a:pPr marL="0" indent="0">
              <a:lnSpc>
                <a:spcPct val="90000"/>
              </a:lnSpc>
              <a:spcAft>
                <a:spcPts val="0"/>
              </a:spcAft>
              <a:buNone/>
            </a:pPr>
            <a:endParaRPr lang="en-GB" dirty="0">
              <a:latin typeface="APL385 Unicode" panose="020B0709000202000203" pitchFamily="49" charset="0"/>
            </a:endParaRPr>
          </a:p>
          <a:p>
            <a:pPr marL="0" indent="0">
              <a:lnSpc>
                <a:spcPct val="90000"/>
              </a:lnSpc>
              <a:spcAft>
                <a:spcPts val="0"/>
              </a:spcAft>
              <a:buNone/>
            </a:pPr>
            <a:r>
              <a:rPr lang="en-GB" sz="2400" dirty="0">
                <a:latin typeface="APL385 Unicode" panose="020B0709000202000203" pitchFamily="49" charset="0"/>
              </a:rPr>
              <a:t>d←1 ⋄ 0 0 0 0.1 </a:t>
            </a:r>
            <a:r>
              <a:rPr lang="en-GB" sz="2400" dirty="0" err="1">
                <a:latin typeface="APL385 Unicode" panose="020B0709000202000203" pitchFamily="49" charset="0"/>
              </a:rPr>
              <a:t>cmpx</a:t>
            </a:r>
            <a:r>
              <a:rPr lang="en-GB" sz="2400" dirty="0">
                <a:latin typeface="APL385 Unicode" panose="020B0709000202000203" pitchFamily="49" charset="0"/>
              </a:rPr>
              <a:t> a b</a:t>
            </a:r>
          </a:p>
          <a:p>
            <a:pPr marL="0" indent="0">
              <a:lnSpc>
                <a:spcPct val="90000"/>
              </a:lnSpc>
              <a:spcAft>
                <a:spcPts val="0"/>
              </a:spcAft>
              <a:buNone/>
            </a:pPr>
            <a:r>
              <a:rPr lang="en-GB" sz="2400" dirty="0">
                <a:latin typeface="APL385 Unicode" panose="020B0709000202000203" pitchFamily="49" charset="0"/>
              </a:rPr>
              <a:t>d←2 ⋄ 0 0 0 0.1 </a:t>
            </a:r>
            <a:r>
              <a:rPr lang="en-GB" sz="2400" dirty="0" err="1">
                <a:latin typeface="APL385 Unicode" panose="020B0709000202000203" pitchFamily="49" charset="0"/>
              </a:rPr>
              <a:t>cmpx</a:t>
            </a:r>
            <a:r>
              <a:rPr lang="en-GB" sz="2400" dirty="0">
                <a:latin typeface="APL385 Unicode" panose="020B0709000202000203" pitchFamily="49" charset="0"/>
              </a:rPr>
              <a:t> a b</a:t>
            </a:r>
          </a:p>
          <a:p>
            <a:pPr marL="0" indent="0">
              <a:lnSpc>
                <a:spcPct val="90000"/>
              </a:lnSpc>
              <a:spcAft>
                <a:spcPts val="0"/>
              </a:spcAft>
              <a:buNone/>
            </a:pPr>
            <a:r>
              <a:rPr lang="en-GB" sz="2400" dirty="0">
                <a:latin typeface="APL385 Unicode" panose="020B0709000202000203" pitchFamily="49" charset="0"/>
              </a:rPr>
              <a:t>d←3 ⋄ 0 0 0 0.1 </a:t>
            </a:r>
            <a:r>
              <a:rPr lang="en-GB" sz="2400" dirty="0" err="1">
                <a:latin typeface="APL385 Unicode" panose="020B0709000202000203" pitchFamily="49" charset="0"/>
              </a:rPr>
              <a:t>cmpx</a:t>
            </a:r>
            <a:r>
              <a:rPr lang="en-GB" sz="2400" dirty="0">
                <a:latin typeface="APL385 Unicode" panose="020B0709000202000203" pitchFamily="49" charset="0"/>
              </a:rPr>
              <a:t> a b</a:t>
            </a:r>
          </a:p>
          <a:p>
            <a:pPr marL="0" indent="0">
              <a:lnSpc>
                <a:spcPct val="90000"/>
              </a:lnSpc>
              <a:spcAft>
                <a:spcPts val="0"/>
              </a:spcAft>
              <a:buNone/>
            </a:pPr>
            <a:r>
              <a:rPr lang="en-GB" sz="2400" dirty="0">
                <a:latin typeface="APL385 Unicode" panose="020B0709000202000203" pitchFamily="49" charset="0"/>
              </a:rPr>
              <a:t>d←4 ⋄ 0 0 0 0.1 </a:t>
            </a:r>
            <a:r>
              <a:rPr lang="en-GB" sz="2400" dirty="0" err="1">
                <a:latin typeface="APL385 Unicode" panose="020B0709000202000203" pitchFamily="49" charset="0"/>
              </a:rPr>
              <a:t>cmpx</a:t>
            </a:r>
            <a:r>
              <a:rPr lang="en-GB" sz="2400" dirty="0">
                <a:latin typeface="APL385 Unicode" panose="020B0709000202000203" pitchFamily="49" charset="0"/>
              </a:rPr>
              <a:t> a b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AFC1E6-3AE5-3F9A-3EEC-F611DA1ADC05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2462B4F-01F3-F795-3A20-A9E6E87D0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Task: Speed it Up!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1C243F9-6A04-AEBA-AF1B-0D5616B90F25}"/>
              </a:ext>
            </a:extLst>
          </p:cNvPr>
          <p:cNvSpPr txBox="1">
            <a:spLocks/>
          </p:cNvSpPr>
          <p:nvPr/>
        </p:nvSpPr>
        <p:spPr>
          <a:xfrm>
            <a:off x="5924551" y="1264925"/>
            <a:ext cx="2927350" cy="324203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Arial" panose="020B0604020202020204" pitchFamily="34" charset="0"/>
              <a:buNone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717550" indent="-355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60000"/>
              <a:buFont typeface="Courier New" panose="02070309020205020404" pitchFamily="49" charset="0"/>
              <a:buChar char="o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079500" indent="-36195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" panose="05000000000000000000" pitchFamily="2" charset="2"/>
              <a:buChar char="§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433513" indent="-354013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Calibri" panose="020F0502020204030204" pitchFamily="34" charset="0"/>
              <a:buChar char="–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Aft>
                <a:spcPts val="0"/>
              </a:spcAft>
              <a:tabLst>
                <a:tab pos="2689225" algn="l"/>
              </a:tabLst>
            </a:pPr>
            <a:r>
              <a:rPr lang="en-GB" sz="2400">
                <a:solidFill>
                  <a:schemeClr val="accent1"/>
                </a:solidFill>
                <a:latin typeface="APL385 Unicode" panose="020B0709000202000203" pitchFamily="49" charset="0"/>
              </a:rPr>
              <a:t>'cmpx'⎕CY'dfns'</a:t>
            </a:r>
            <a:endParaRPr lang="en-GB" sz="2400" dirty="0">
              <a:solidFill>
                <a:schemeClr val="accent1"/>
              </a:solidFill>
              <a:latin typeface="APL385 Unicode" panose="020B0709000202000203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4430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E2CAB20-81B3-B60B-9177-BA17A9C17598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753661" y="1331831"/>
            <a:ext cx="1921987" cy="3242039"/>
          </a:xfrm>
        </p:spPr>
        <p:txBody>
          <a:bodyPr anchor="b">
            <a:normAutofit/>
          </a:bodyPr>
          <a:lstStyle/>
          <a:p>
            <a:pPr algn="r"/>
            <a:r>
              <a:rPr lang="en-GB" sz="2400" dirty="0"/>
              <a:t>™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3E4047-59C4-BC1F-02F9-CEB1982EFE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8528373" cy="3242040"/>
          </a:xfrm>
        </p:spPr>
        <p:txBody>
          <a:bodyPr>
            <a:normAutofit/>
          </a:bodyPr>
          <a:lstStyle/>
          <a:p>
            <a:pPr marL="0" indent="0">
              <a:buNone/>
            </a:pPr>
            <a:br>
              <a:rPr lang="en-GB" dirty="0"/>
            </a:br>
            <a:r>
              <a:rPr lang="en-GB" dirty="0"/>
              <a:t>Rank and Dyadic Transpose are the Keys to the Array Kingdom</a:t>
            </a:r>
          </a:p>
          <a:p>
            <a:pPr marL="0" indent="0">
              <a:buNone/>
            </a:pPr>
            <a:r>
              <a:rPr lang="en-GB" dirty="0"/>
              <a:t>Make Functions apply to Whole Arrays</a:t>
            </a:r>
          </a:p>
          <a:p>
            <a:pPr marL="0" indent="0">
              <a:buNone/>
            </a:pPr>
            <a:r>
              <a:rPr lang="en-GB" dirty="0"/>
              <a:t>The Rank Operator is just Blinkers</a:t>
            </a:r>
          </a:p>
          <a:p>
            <a:pPr marL="0" indent="0">
              <a:buNone/>
            </a:pPr>
            <a:r>
              <a:rPr lang="en-GB" dirty="0"/>
              <a:t>Transpose, Rank-Apply-with-Rank, Transpose</a:t>
            </a:r>
          </a:p>
          <a:p>
            <a:pPr marL="0" indent="0">
              <a:buNone/>
            </a:pPr>
            <a:r>
              <a:rPr lang="en-GB" dirty="0"/>
              <a:t>Keep Rank Close to the Primitives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948594-22B8-490D-9348-28E1B1060BEE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EB9A5FB6-CEB4-C273-02A7-D3E0B155A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Lessons to Take Home</a:t>
            </a:r>
          </a:p>
        </p:txBody>
      </p:sp>
    </p:spTree>
    <p:extLst>
      <p:ext uri="{BB962C8B-B14F-4D97-AF65-F5344CB8AC3E}">
        <p14:creationId xmlns:p14="http://schemas.microsoft.com/office/powerpoint/2010/main" val="1894019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6C8B5AA-CFDD-B8EC-3AA9-8421B0A401F4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68466C-912E-37B4-8C2C-CC9E9CE8CB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Theory</a:t>
            </a:r>
          </a:p>
          <a:p>
            <a:pPr marL="0" indent="0">
              <a:buNone/>
            </a:pPr>
            <a:r>
              <a:rPr lang="en-GB" dirty="0"/>
              <a:t>The Rank Operator</a:t>
            </a:r>
          </a:p>
          <a:p>
            <a:pPr marL="0" indent="0">
              <a:buNone/>
            </a:pPr>
            <a:r>
              <a:rPr lang="en-GB" dirty="0"/>
              <a:t>Leading Axis Functions</a:t>
            </a:r>
          </a:p>
          <a:p>
            <a:pPr marL="0" indent="0">
              <a:buNone/>
            </a:pPr>
            <a:r>
              <a:rPr lang="en-GB" dirty="0"/>
              <a:t>Leading Axis Operators</a:t>
            </a:r>
          </a:p>
          <a:p>
            <a:pPr marL="0" indent="0">
              <a:buNone/>
            </a:pPr>
            <a:r>
              <a:rPr lang="en-GB" dirty="0"/>
              <a:t>Dyadic Transpose</a:t>
            </a:r>
          </a:p>
          <a:p>
            <a:pPr marL="0" indent="0">
              <a:buNone/>
            </a:pPr>
            <a:r>
              <a:rPr lang="en-GB" dirty="0"/>
              <a:t>Performance</a:t>
            </a:r>
          </a:p>
          <a:p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9FE587-C6E0-C5FC-E98E-37E0930A251C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C5490AD-897D-AD2B-942F-E6E221BFE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Leading Axis Overview</a:t>
            </a:r>
          </a:p>
        </p:txBody>
      </p:sp>
    </p:spTree>
    <p:extLst>
      <p:ext uri="{BB962C8B-B14F-4D97-AF65-F5344CB8AC3E}">
        <p14:creationId xmlns:p14="http://schemas.microsoft.com/office/powerpoint/2010/main" val="1979705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FEC71B-E184-40A1-D405-E9A66A7D597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64D44F73-EF55-1A0F-CD24-EB91C1662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101" y="2228983"/>
            <a:ext cx="8559800" cy="685535"/>
          </a:xfrm>
        </p:spPr>
        <p:txBody>
          <a:bodyPr/>
          <a:lstStyle/>
          <a:p>
            <a:r>
              <a:rPr lang="en-GB" b="1" dirty="0"/>
              <a:t>Make Functions </a:t>
            </a:r>
            <a:br>
              <a:rPr lang="en-GB" b="1" dirty="0"/>
            </a:br>
            <a:r>
              <a:rPr lang="en-GB" b="1" dirty="0"/>
              <a:t>apply to </a:t>
            </a:r>
            <a:br>
              <a:rPr lang="en-GB" b="1" dirty="0"/>
            </a:br>
            <a:r>
              <a:rPr lang="en-GB" b="1" dirty="0"/>
              <a:t>Whole Arrays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A91697-43DA-CA1D-C85B-145D2C68BBCF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/>
          </a:p>
        </p:txBody>
      </p:sp>
      <p:grpSp>
        <p:nvGrpSpPr>
          <p:cNvPr id="10" name="Content Placeholder 7">
            <a:extLst>
              <a:ext uri="{FF2B5EF4-FFF2-40B4-BE49-F238E27FC236}">
                <a16:creationId xmlns:a16="http://schemas.microsoft.com/office/drawing/2014/main" id="{CE4AA889-28E7-2087-4267-8B130F11002B}"/>
              </a:ext>
            </a:extLst>
          </p:cNvPr>
          <p:cNvGrpSpPr/>
          <p:nvPr/>
        </p:nvGrpSpPr>
        <p:grpSpPr>
          <a:xfrm>
            <a:off x="4487302" y="1402415"/>
            <a:ext cx="3751055" cy="3005399"/>
            <a:chOff x="4487302" y="1402415"/>
            <a:chExt cx="3751055" cy="3005399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AD147D7F-FD93-59BF-3C1B-00C75FBBF407}"/>
                </a:ext>
              </a:extLst>
            </p:cNvPr>
            <p:cNvSpPr/>
            <p:nvPr/>
          </p:nvSpPr>
          <p:spPr>
            <a:xfrm>
              <a:off x="4487302" y="1435125"/>
              <a:ext cx="3751055" cy="2972689"/>
            </a:xfrm>
            <a:custGeom>
              <a:avLst/>
              <a:gdLst>
                <a:gd name="connsiteX0" fmla="*/ 2059053 w 3751055"/>
                <a:gd name="connsiteY0" fmla="*/ -245 h 2972689"/>
                <a:gd name="connsiteX1" fmla="*/ 1944773 w 3751055"/>
                <a:gd name="connsiteY1" fmla="*/ 4831 h 2972689"/>
                <a:gd name="connsiteX2" fmla="*/ 426532 w 3751055"/>
                <a:gd name="connsiteY2" fmla="*/ 1021907 h 2972689"/>
                <a:gd name="connsiteX3" fmla="*/ 429397 w 3751055"/>
                <a:gd name="connsiteY3" fmla="*/ 974345 h 2972689"/>
                <a:gd name="connsiteX4" fmla="*/ 249721 w 3751055"/>
                <a:gd name="connsiteY4" fmla="*/ 667613 h 2972689"/>
                <a:gd name="connsiteX5" fmla="*/ 201721 w 3751055"/>
                <a:gd name="connsiteY5" fmla="*/ 1291574 h 2972689"/>
                <a:gd name="connsiteX6" fmla="*/ 358603 w 3751055"/>
                <a:gd name="connsiteY6" fmla="*/ 1204048 h 2972689"/>
                <a:gd name="connsiteX7" fmla="*/ 273228 w 3751055"/>
                <a:gd name="connsiteY7" fmla="*/ 1467046 h 2972689"/>
                <a:gd name="connsiteX8" fmla="*/ 572689 w 3751055"/>
                <a:gd name="connsiteY8" fmla="*/ 2678904 h 2972689"/>
                <a:gd name="connsiteX9" fmla="*/ 1982705 w 3751055"/>
                <a:gd name="connsiteY9" fmla="*/ 2962545 h 2972689"/>
                <a:gd name="connsiteX10" fmla="*/ 3506742 w 3751055"/>
                <a:gd name="connsiteY10" fmla="*/ 1573976 h 2972689"/>
                <a:gd name="connsiteX11" fmla="*/ 3359274 w 3751055"/>
                <a:gd name="connsiteY11" fmla="*/ 1008372 h 2972689"/>
                <a:gd name="connsiteX12" fmla="*/ 3564676 w 3751055"/>
                <a:gd name="connsiteY12" fmla="*/ 1130745 h 2972689"/>
                <a:gd name="connsiteX13" fmla="*/ 3751021 w 3751055"/>
                <a:gd name="connsiteY13" fmla="*/ 843840 h 2972689"/>
                <a:gd name="connsiteX14" fmla="*/ 3565784 w 3751055"/>
                <a:gd name="connsiteY14" fmla="*/ 571049 h 2972689"/>
                <a:gd name="connsiteX15" fmla="*/ 3201136 w 3751055"/>
                <a:gd name="connsiteY15" fmla="*/ 557267 h 2972689"/>
                <a:gd name="connsiteX16" fmla="*/ 2059064 w 3751055"/>
                <a:gd name="connsiteY16" fmla="*/ -228 h 2972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751055" h="2972689">
                  <a:moveTo>
                    <a:pt x="2059053" y="-245"/>
                  </a:moveTo>
                  <a:cubicBezTo>
                    <a:pt x="2021751" y="-200"/>
                    <a:pt x="1983662" y="1466"/>
                    <a:pt x="1944773" y="4831"/>
                  </a:cubicBezTo>
                  <a:cubicBezTo>
                    <a:pt x="1164182" y="72372"/>
                    <a:pt x="670671" y="455193"/>
                    <a:pt x="426532" y="1021907"/>
                  </a:cubicBezTo>
                  <a:cubicBezTo>
                    <a:pt x="428344" y="1006177"/>
                    <a:pt x="429301" y="990278"/>
                    <a:pt x="429397" y="974345"/>
                  </a:cubicBezTo>
                  <a:cubicBezTo>
                    <a:pt x="429391" y="799154"/>
                    <a:pt x="375459" y="667613"/>
                    <a:pt x="249721" y="667613"/>
                  </a:cubicBezTo>
                  <a:cubicBezTo>
                    <a:pt x="-66590" y="721224"/>
                    <a:pt x="-82292" y="1279535"/>
                    <a:pt x="201721" y="1291574"/>
                  </a:cubicBezTo>
                  <a:cubicBezTo>
                    <a:pt x="260139" y="1291523"/>
                    <a:pt x="316304" y="1260187"/>
                    <a:pt x="358603" y="1204048"/>
                  </a:cubicBezTo>
                  <a:cubicBezTo>
                    <a:pt x="325134" y="1308761"/>
                    <a:pt x="296893" y="1359351"/>
                    <a:pt x="273228" y="1467046"/>
                  </a:cubicBezTo>
                  <a:cubicBezTo>
                    <a:pt x="156850" y="1996666"/>
                    <a:pt x="258480" y="2431613"/>
                    <a:pt x="572689" y="2678904"/>
                  </a:cubicBezTo>
                  <a:cubicBezTo>
                    <a:pt x="886895" y="2926222"/>
                    <a:pt x="1409784" y="3002098"/>
                    <a:pt x="1982705" y="2962545"/>
                  </a:cubicBezTo>
                  <a:cubicBezTo>
                    <a:pt x="2946428" y="2896023"/>
                    <a:pt x="3687060" y="2348996"/>
                    <a:pt x="3506742" y="1573976"/>
                  </a:cubicBezTo>
                  <a:cubicBezTo>
                    <a:pt x="3471433" y="1422180"/>
                    <a:pt x="3441942" y="1195218"/>
                    <a:pt x="3359274" y="1008372"/>
                  </a:cubicBezTo>
                  <a:cubicBezTo>
                    <a:pt x="3404838" y="1084720"/>
                    <a:pt x="3481985" y="1130677"/>
                    <a:pt x="3564676" y="1130745"/>
                  </a:cubicBezTo>
                  <a:cubicBezTo>
                    <a:pt x="3700725" y="1130745"/>
                    <a:pt x="3751021" y="994364"/>
                    <a:pt x="3751021" y="843840"/>
                  </a:cubicBezTo>
                  <a:cubicBezTo>
                    <a:pt x="3751027" y="693316"/>
                    <a:pt x="3697551" y="611627"/>
                    <a:pt x="3565784" y="571049"/>
                  </a:cubicBezTo>
                  <a:cubicBezTo>
                    <a:pt x="3381707" y="514365"/>
                    <a:pt x="3313412" y="917982"/>
                    <a:pt x="3201136" y="557267"/>
                  </a:cubicBezTo>
                  <a:cubicBezTo>
                    <a:pt x="3083946" y="406844"/>
                    <a:pt x="2700505" y="-1067"/>
                    <a:pt x="2059064" y="-228"/>
                  </a:cubicBezTo>
                  <a:close/>
                </a:path>
              </a:pathLst>
            </a:custGeom>
            <a:solidFill>
              <a:schemeClr val="bg1"/>
            </a:solidFill>
            <a:ln w="30182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GB" dirty="0"/>
            </a:p>
          </p:txBody>
        </p:sp>
        <p:grpSp>
          <p:nvGrpSpPr>
            <p:cNvPr id="12" name="Content Placeholder 7">
              <a:extLst>
                <a:ext uri="{FF2B5EF4-FFF2-40B4-BE49-F238E27FC236}">
                  <a16:creationId xmlns:a16="http://schemas.microsoft.com/office/drawing/2014/main" id="{5D6B6B44-D70A-19A6-40AF-D77DEDF54F3D}"/>
                </a:ext>
              </a:extLst>
            </p:cNvPr>
            <p:cNvGrpSpPr/>
            <p:nvPr/>
          </p:nvGrpSpPr>
          <p:grpSpPr>
            <a:xfrm>
              <a:off x="4574736" y="1402415"/>
              <a:ext cx="3577647" cy="1180624"/>
              <a:chOff x="4574736" y="1402415"/>
              <a:chExt cx="3577647" cy="1180624"/>
            </a:xfrm>
            <a:solidFill>
              <a:srgbClr val="000000"/>
            </a:solidFill>
          </p:grpSpPr>
          <p:sp>
            <p:nvSpPr>
              <p:cNvPr id="13" name="Freeform: Shape 12">
                <a:extLst>
                  <a:ext uri="{FF2B5EF4-FFF2-40B4-BE49-F238E27FC236}">
                    <a16:creationId xmlns:a16="http://schemas.microsoft.com/office/drawing/2014/main" id="{C0032B17-23CA-3572-49C1-D182F14D41FA}"/>
                  </a:ext>
                </a:extLst>
              </p:cNvPr>
              <p:cNvSpPr/>
              <p:nvPr/>
            </p:nvSpPr>
            <p:spPr>
              <a:xfrm>
                <a:off x="4887805" y="1402415"/>
                <a:ext cx="3030277" cy="1062385"/>
              </a:xfrm>
              <a:custGeom>
                <a:avLst/>
                <a:gdLst>
                  <a:gd name="connsiteX0" fmla="*/ 2681140 w 3030277"/>
                  <a:gd name="connsiteY0" fmla="*/ 904960 h 1062385"/>
                  <a:gd name="connsiteX1" fmla="*/ 2622368 w 3030277"/>
                  <a:gd name="connsiteY1" fmla="*/ 918438 h 1062385"/>
                  <a:gd name="connsiteX2" fmla="*/ 2578589 w 3030277"/>
                  <a:gd name="connsiteY2" fmla="*/ 592830 h 1062385"/>
                  <a:gd name="connsiteX3" fmla="*/ 2529046 w 3030277"/>
                  <a:gd name="connsiteY3" fmla="*/ 541526 h 1062385"/>
                  <a:gd name="connsiteX4" fmla="*/ 2612294 w 3030277"/>
                  <a:gd name="connsiteY4" fmla="*/ 500752 h 1062385"/>
                  <a:gd name="connsiteX5" fmla="*/ 2389992 w 3030277"/>
                  <a:gd name="connsiteY5" fmla="*/ 274285 h 1062385"/>
                  <a:gd name="connsiteX6" fmla="*/ 2082258 w 3030277"/>
                  <a:gd name="connsiteY6" fmla="*/ 138630 h 1062385"/>
                  <a:gd name="connsiteX7" fmla="*/ 1339374 w 3030277"/>
                  <a:gd name="connsiteY7" fmla="*/ 95920 h 1062385"/>
                  <a:gd name="connsiteX8" fmla="*/ 1022219 w 3030277"/>
                  <a:gd name="connsiteY8" fmla="*/ 200548 h 1062385"/>
                  <a:gd name="connsiteX9" fmla="*/ 687263 w 3030277"/>
                  <a:gd name="connsiteY9" fmla="*/ 330091 h 1062385"/>
                  <a:gd name="connsiteX10" fmla="*/ 439331 w 3030277"/>
                  <a:gd name="connsiteY10" fmla="*/ 573149 h 1062385"/>
                  <a:gd name="connsiteX11" fmla="*/ 298172 w 3030277"/>
                  <a:gd name="connsiteY11" fmla="*/ 921517 h 1062385"/>
                  <a:gd name="connsiteX12" fmla="*/ 267955 w 3030277"/>
                  <a:gd name="connsiteY12" fmla="*/ 926548 h 1062385"/>
                  <a:gd name="connsiteX13" fmla="*/ 201653 w 3030277"/>
                  <a:gd name="connsiteY13" fmla="*/ 892437 h 1062385"/>
                  <a:gd name="connsiteX14" fmla="*/ 57612 w 3030277"/>
                  <a:gd name="connsiteY14" fmla="*/ 966793 h 1062385"/>
                  <a:gd name="connsiteX15" fmla="*/ 16692 w 3030277"/>
                  <a:gd name="connsiteY15" fmla="*/ 891239 h 1062385"/>
                  <a:gd name="connsiteX16" fmla="*/ -34 w 3030277"/>
                  <a:gd name="connsiteY16" fmla="*/ 770109 h 1062385"/>
                  <a:gd name="connsiteX17" fmla="*/ 232764 w 3030277"/>
                  <a:gd name="connsiteY17" fmla="*/ 618066 h 1062385"/>
                  <a:gd name="connsiteX18" fmla="*/ 503281 w 3030277"/>
                  <a:gd name="connsiteY18" fmla="*/ 398048 h 1062385"/>
                  <a:gd name="connsiteX19" fmla="*/ 872207 w 3030277"/>
                  <a:gd name="connsiteY19" fmla="*/ 183276 h 1062385"/>
                  <a:gd name="connsiteX20" fmla="*/ 1176654 w 3030277"/>
                  <a:gd name="connsiteY20" fmla="*/ 70723 h 1062385"/>
                  <a:gd name="connsiteX21" fmla="*/ 1532501 w 3030277"/>
                  <a:gd name="connsiteY21" fmla="*/ 59 h 1062385"/>
                  <a:gd name="connsiteX22" fmla="*/ 2055413 w 3030277"/>
                  <a:gd name="connsiteY22" fmla="*/ 41937 h 1062385"/>
                  <a:gd name="connsiteX23" fmla="*/ 2368110 w 3030277"/>
                  <a:gd name="connsiteY23" fmla="*/ 141033 h 1062385"/>
                  <a:gd name="connsiteX24" fmla="*/ 2634530 w 3030277"/>
                  <a:gd name="connsiteY24" fmla="*/ 303893 h 1062385"/>
                  <a:gd name="connsiteX25" fmla="*/ 2857592 w 3030277"/>
                  <a:gd name="connsiteY25" fmla="*/ 515204 h 1062385"/>
                  <a:gd name="connsiteX26" fmla="*/ 2987293 w 3030277"/>
                  <a:gd name="connsiteY26" fmla="*/ 709407 h 1062385"/>
                  <a:gd name="connsiteX27" fmla="*/ 2862100 w 3030277"/>
                  <a:gd name="connsiteY27" fmla="*/ 786312 h 1062385"/>
                  <a:gd name="connsiteX28" fmla="*/ 2845413 w 3030277"/>
                  <a:gd name="connsiteY28" fmla="*/ 1049327 h 1062385"/>
                  <a:gd name="connsiteX29" fmla="*/ 2755975 w 3030277"/>
                  <a:gd name="connsiteY29" fmla="*/ 1049602 h 1062385"/>
                  <a:gd name="connsiteX30" fmla="*/ 2698542 w 3030277"/>
                  <a:gd name="connsiteY30" fmla="*/ 882538 h 10623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</a:cxnLst>
                <a:rect l="l" t="t" r="r" b="b"/>
                <a:pathLst>
                  <a:path w="3030277" h="1062385">
                    <a:moveTo>
                      <a:pt x="2681140" y="904960"/>
                    </a:moveTo>
                    <a:cubicBezTo>
                      <a:pt x="2644981" y="885797"/>
                      <a:pt x="2605833" y="1047205"/>
                      <a:pt x="2622368" y="918438"/>
                    </a:cubicBezTo>
                    <a:cubicBezTo>
                      <a:pt x="2645482" y="805104"/>
                      <a:pt x="2526913" y="681228"/>
                      <a:pt x="2578589" y="592830"/>
                    </a:cubicBezTo>
                    <a:cubicBezTo>
                      <a:pt x="2556212" y="570172"/>
                      <a:pt x="2524206" y="554437"/>
                      <a:pt x="2529046" y="541526"/>
                    </a:cubicBezTo>
                    <a:cubicBezTo>
                      <a:pt x="2533886" y="528610"/>
                      <a:pt x="2594302" y="512115"/>
                      <a:pt x="2612294" y="500752"/>
                    </a:cubicBezTo>
                    <a:cubicBezTo>
                      <a:pt x="2557557" y="398234"/>
                      <a:pt x="2475840" y="340317"/>
                      <a:pt x="2389992" y="274285"/>
                    </a:cubicBezTo>
                    <a:cubicBezTo>
                      <a:pt x="2309428" y="185690"/>
                      <a:pt x="2186650" y="172358"/>
                      <a:pt x="2082258" y="138630"/>
                    </a:cubicBezTo>
                    <a:cubicBezTo>
                      <a:pt x="1830521" y="102572"/>
                      <a:pt x="1591290" y="65737"/>
                      <a:pt x="1339374" y="95920"/>
                    </a:cubicBezTo>
                    <a:cubicBezTo>
                      <a:pt x="1232967" y="125190"/>
                      <a:pt x="1128552" y="168396"/>
                      <a:pt x="1022219" y="200548"/>
                    </a:cubicBezTo>
                    <a:cubicBezTo>
                      <a:pt x="908079" y="236274"/>
                      <a:pt x="794424" y="269985"/>
                      <a:pt x="687263" y="330091"/>
                    </a:cubicBezTo>
                    <a:cubicBezTo>
                      <a:pt x="586506" y="385256"/>
                      <a:pt x="505746" y="469725"/>
                      <a:pt x="439331" y="573149"/>
                    </a:cubicBezTo>
                    <a:cubicBezTo>
                      <a:pt x="382663" y="682578"/>
                      <a:pt x="307581" y="787291"/>
                      <a:pt x="298172" y="921517"/>
                    </a:cubicBezTo>
                    <a:cubicBezTo>
                      <a:pt x="288362" y="997606"/>
                      <a:pt x="211997" y="967654"/>
                      <a:pt x="267955" y="926548"/>
                    </a:cubicBezTo>
                    <a:cubicBezTo>
                      <a:pt x="248123" y="855974"/>
                      <a:pt x="165859" y="1014315"/>
                      <a:pt x="201653" y="892437"/>
                    </a:cubicBezTo>
                    <a:cubicBezTo>
                      <a:pt x="254043" y="731355"/>
                      <a:pt x="101825" y="990076"/>
                      <a:pt x="57612" y="966793"/>
                    </a:cubicBezTo>
                    <a:cubicBezTo>
                      <a:pt x="42698" y="897930"/>
                      <a:pt x="83225" y="927663"/>
                      <a:pt x="16692" y="891239"/>
                    </a:cubicBezTo>
                    <a:cubicBezTo>
                      <a:pt x="-17931" y="837132"/>
                      <a:pt x="91577" y="766552"/>
                      <a:pt x="-34" y="770109"/>
                    </a:cubicBezTo>
                    <a:cubicBezTo>
                      <a:pt x="33879" y="679145"/>
                      <a:pt x="173103" y="701505"/>
                      <a:pt x="232764" y="618066"/>
                    </a:cubicBezTo>
                    <a:cubicBezTo>
                      <a:pt x="337640" y="563143"/>
                      <a:pt x="402721" y="459027"/>
                      <a:pt x="503281" y="398048"/>
                    </a:cubicBezTo>
                    <a:cubicBezTo>
                      <a:pt x="619390" y="323129"/>
                      <a:pt x="739264" y="206958"/>
                      <a:pt x="872207" y="183276"/>
                    </a:cubicBezTo>
                    <a:cubicBezTo>
                      <a:pt x="970054" y="129490"/>
                      <a:pt x="1075740" y="116664"/>
                      <a:pt x="1176654" y="70723"/>
                    </a:cubicBezTo>
                    <a:cubicBezTo>
                      <a:pt x="1296011" y="52410"/>
                      <a:pt x="1413640" y="3211"/>
                      <a:pt x="1532501" y="59"/>
                    </a:cubicBezTo>
                    <a:cubicBezTo>
                      <a:pt x="1710253" y="-2631"/>
                      <a:pt x="1879422" y="12598"/>
                      <a:pt x="2055413" y="41937"/>
                    </a:cubicBezTo>
                    <a:cubicBezTo>
                      <a:pt x="2152078" y="98981"/>
                      <a:pt x="2273832" y="71731"/>
                      <a:pt x="2368110" y="141033"/>
                    </a:cubicBezTo>
                    <a:cubicBezTo>
                      <a:pt x="2460932" y="180575"/>
                      <a:pt x="2570985" y="209654"/>
                      <a:pt x="2634530" y="303893"/>
                    </a:cubicBezTo>
                    <a:cubicBezTo>
                      <a:pt x="2723130" y="356239"/>
                      <a:pt x="2783985" y="447850"/>
                      <a:pt x="2857592" y="515204"/>
                    </a:cubicBezTo>
                    <a:cubicBezTo>
                      <a:pt x="2906195" y="581152"/>
                      <a:pt x="3120359" y="755809"/>
                      <a:pt x="2987293" y="709407"/>
                    </a:cubicBezTo>
                    <a:cubicBezTo>
                      <a:pt x="2934722" y="738475"/>
                      <a:pt x="2909228" y="860690"/>
                      <a:pt x="2862100" y="786312"/>
                    </a:cubicBezTo>
                    <a:cubicBezTo>
                      <a:pt x="2890296" y="862069"/>
                      <a:pt x="2939985" y="993267"/>
                      <a:pt x="2845413" y="1049327"/>
                    </a:cubicBezTo>
                    <a:cubicBezTo>
                      <a:pt x="2825181" y="883163"/>
                      <a:pt x="2749925" y="1116940"/>
                      <a:pt x="2755975" y="1049602"/>
                    </a:cubicBezTo>
                    <a:cubicBezTo>
                      <a:pt x="2762025" y="982259"/>
                      <a:pt x="2718926" y="632591"/>
                      <a:pt x="2698542" y="882538"/>
                    </a:cubicBezTo>
                    <a:close/>
                  </a:path>
                </a:pathLst>
              </a:custGeom>
              <a:solidFill>
                <a:srgbClr val="000000"/>
              </a:solidFill>
              <a:ln w="561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14" name="Freeform: Shape 13">
                <a:extLst>
                  <a:ext uri="{FF2B5EF4-FFF2-40B4-BE49-F238E27FC236}">
                    <a16:creationId xmlns:a16="http://schemas.microsoft.com/office/drawing/2014/main" id="{023165E2-E2FB-0C28-3DDD-BD73F6721B6F}"/>
                  </a:ext>
                </a:extLst>
              </p:cNvPr>
              <p:cNvSpPr/>
              <p:nvPr/>
            </p:nvSpPr>
            <p:spPr>
              <a:xfrm>
                <a:off x="4574736" y="2232994"/>
                <a:ext cx="244168" cy="350045"/>
              </a:xfrm>
              <a:custGeom>
                <a:avLst/>
                <a:gdLst>
                  <a:gd name="connsiteX0" fmla="*/ 151193 w 244168"/>
                  <a:gd name="connsiteY0" fmla="*/ -245 h 350045"/>
                  <a:gd name="connsiteX1" fmla="*/ 116364 w 244168"/>
                  <a:gd name="connsiteY1" fmla="*/ 10735 h 350045"/>
                  <a:gd name="connsiteX2" fmla="*/ 77851 w 244168"/>
                  <a:gd name="connsiteY2" fmla="*/ 50282 h 350045"/>
                  <a:gd name="connsiteX3" fmla="*/ 38660 w 244168"/>
                  <a:gd name="connsiteY3" fmla="*/ 118830 h 350045"/>
                  <a:gd name="connsiteX4" fmla="*/ 8436 w 244168"/>
                  <a:gd name="connsiteY4" fmla="*/ 194368 h 350045"/>
                  <a:gd name="connsiteX5" fmla="*/ 70 w 244168"/>
                  <a:gd name="connsiteY5" fmla="*/ 253107 h 350045"/>
                  <a:gd name="connsiteX6" fmla="*/ 12755 w 244168"/>
                  <a:gd name="connsiteY6" fmla="*/ 297719 h 350045"/>
                  <a:gd name="connsiteX7" fmla="*/ 46129 w 244168"/>
                  <a:gd name="connsiteY7" fmla="*/ 331908 h 350045"/>
                  <a:gd name="connsiteX8" fmla="*/ 74876 w 244168"/>
                  <a:gd name="connsiteY8" fmla="*/ 346856 h 350045"/>
                  <a:gd name="connsiteX9" fmla="*/ 58627 w 244168"/>
                  <a:gd name="connsiteY9" fmla="*/ 323765 h 350045"/>
                  <a:gd name="connsiteX10" fmla="*/ 66610 w 244168"/>
                  <a:gd name="connsiteY10" fmla="*/ 306763 h 350045"/>
                  <a:gd name="connsiteX11" fmla="*/ 61306 w 244168"/>
                  <a:gd name="connsiteY11" fmla="*/ 303347 h 350045"/>
                  <a:gd name="connsiteX12" fmla="*/ 34624 w 244168"/>
                  <a:gd name="connsiteY12" fmla="*/ 276958 h 350045"/>
                  <a:gd name="connsiteX13" fmla="*/ 24040 w 244168"/>
                  <a:gd name="connsiteY13" fmla="*/ 241772 h 350045"/>
                  <a:gd name="connsiteX14" fmla="*/ 30436 w 244168"/>
                  <a:gd name="connsiteY14" fmla="*/ 196000 h 350045"/>
                  <a:gd name="connsiteX15" fmla="*/ 54165 w 244168"/>
                  <a:gd name="connsiteY15" fmla="*/ 135894 h 350045"/>
                  <a:gd name="connsiteX16" fmla="*/ 198793 w 244168"/>
                  <a:gd name="connsiteY16" fmla="*/ 235727 h 350045"/>
                  <a:gd name="connsiteX17" fmla="*/ 205485 w 244168"/>
                  <a:gd name="connsiteY17" fmla="*/ 222823 h 350045"/>
                  <a:gd name="connsiteX18" fmla="*/ 214186 w 244168"/>
                  <a:gd name="connsiteY18" fmla="*/ 205725 h 350045"/>
                  <a:gd name="connsiteX19" fmla="*/ 237052 w 244168"/>
                  <a:gd name="connsiteY19" fmla="*/ 147426 h 350045"/>
                  <a:gd name="connsiteX20" fmla="*/ 244042 w 244168"/>
                  <a:gd name="connsiteY20" fmla="*/ 96482 h 350045"/>
                  <a:gd name="connsiteX21" fmla="*/ 231773 w 244168"/>
                  <a:gd name="connsiteY21" fmla="*/ 52961 h 350045"/>
                  <a:gd name="connsiteX22" fmla="*/ 198264 w 244168"/>
                  <a:gd name="connsiteY22" fmla="*/ 17083 h 350045"/>
                  <a:gd name="connsiteX23" fmla="*/ 156188 w 244168"/>
                  <a:gd name="connsiteY23" fmla="*/ -9 h 350045"/>
                  <a:gd name="connsiteX24" fmla="*/ 151191 w 244168"/>
                  <a:gd name="connsiteY24" fmla="*/ -245 h 350045"/>
                  <a:gd name="connsiteX25" fmla="*/ 146239 w 244168"/>
                  <a:gd name="connsiteY25" fmla="*/ 33776 h 350045"/>
                  <a:gd name="connsiteX26" fmla="*/ 184228 w 244168"/>
                  <a:gd name="connsiteY26" fmla="*/ 47232 h 350045"/>
                  <a:gd name="connsiteX27" fmla="*/ 210331 w 244168"/>
                  <a:gd name="connsiteY27" fmla="*/ 74809 h 350045"/>
                  <a:gd name="connsiteX28" fmla="*/ 220061 w 244168"/>
                  <a:gd name="connsiteY28" fmla="*/ 107822 h 350045"/>
                  <a:gd name="connsiteX29" fmla="*/ 215064 w 244168"/>
                  <a:gd name="connsiteY29" fmla="*/ 145794 h 350045"/>
                  <a:gd name="connsiteX30" fmla="*/ 199047 w 244168"/>
                  <a:gd name="connsiteY30" fmla="*/ 188909 h 350045"/>
                  <a:gd name="connsiteX31" fmla="*/ 195225 w 244168"/>
                  <a:gd name="connsiteY31" fmla="*/ 195831 h 350045"/>
                  <a:gd name="connsiteX32" fmla="*/ 68054 w 244168"/>
                  <a:gd name="connsiteY32" fmla="*/ 108042 h 350045"/>
                  <a:gd name="connsiteX33" fmla="*/ 125037 w 244168"/>
                  <a:gd name="connsiteY33" fmla="*/ 39032 h 350045"/>
                  <a:gd name="connsiteX34" fmla="*/ 146240 w 244168"/>
                  <a:gd name="connsiteY34" fmla="*/ 33776 h 3500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</a:cxnLst>
                <a:rect l="l" t="t" r="r" b="b"/>
                <a:pathLst>
                  <a:path w="244168" h="350045">
                    <a:moveTo>
                      <a:pt x="151193" y="-245"/>
                    </a:moveTo>
                    <a:cubicBezTo>
                      <a:pt x="139541" y="-273"/>
                      <a:pt x="127935" y="3391"/>
                      <a:pt x="116364" y="10735"/>
                    </a:cubicBezTo>
                    <a:cubicBezTo>
                      <a:pt x="103570" y="18901"/>
                      <a:pt x="90731" y="32082"/>
                      <a:pt x="77851" y="50282"/>
                    </a:cubicBezTo>
                    <a:cubicBezTo>
                      <a:pt x="65163" y="68078"/>
                      <a:pt x="52100" y="90927"/>
                      <a:pt x="38660" y="118830"/>
                    </a:cubicBezTo>
                    <a:cubicBezTo>
                      <a:pt x="25027" y="147127"/>
                      <a:pt x="14949" y="172307"/>
                      <a:pt x="8436" y="194368"/>
                    </a:cubicBezTo>
                    <a:cubicBezTo>
                      <a:pt x="2160" y="216587"/>
                      <a:pt x="-627" y="236166"/>
                      <a:pt x="70" y="253107"/>
                    </a:cubicBezTo>
                    <a:cubicBezTo>
                      <a:pt x="768" y="270058"/>
                      <a:pt x="4994" y="284927"/>
                      <a:pt x="12755" y="297719"/>
                    </a:cubicBezTo>
                    <a:cubicBezTo>
                      <a:pt x="20516" y="310511"/>
                      <a:pt x="31642" y="321908"/>
                      <a:pt x="46129" y="331908"/>
                    </a:cubicBezTo>
                    <a:cubicBezTo>
                      <a:pt x="55854" y="338623"/>
                      <a:pt x="68635" y="356885"/>
                      <a:pt x="74876" y="346856"/>
                    </a:cubicBezTo>
                    <a:cubicBezTo>
                      <a:pt x="79899" y="338786"/>
                      <a:pt x="58641" y="332606"/>
                      <a:pt x="58627" y="323765"/>
                    </a:cubicBezTo>
                    <a:cubicBezTo>
                      <a:pt x="58633" y="317715"/>
                      <a:pt x="68124" y="313004"/>
                      <a:pt x="66610" y="306763"/>
                    </a:cubicBezTo>
                    <a:cubicBezTo>
                      <a:pt x="66050" y="304456"/>
                      <a:pt x="63088" y="304579"/>
                      <a:pt x="61306" y="303347"/>
                    </a:cubicBezTo>
                    <a:cubicBezTo>
                      <a:pt x="49907" y="295479"/>
                      <a:pt x="41016" y="286683"/>
                      <a:pt x="34624" y="276958"/>
                    </a:cubicBezTo>
                    <a:cubicBezTo>
                      <a:pt x="28425" y="266839"/>
                      <a:pt x="24893" y="255110"/>
                      <a:pt x="24040" y="241772"/>
                    </a:cubicBezTo>
                    <a:cubicBezTo>
                      <a:pt x="23423" y="228603"/>
                      <a:pt x="25561" y="213351"/>
                      <a:pt x="30436" y="196000"/>
                    </a:cubicBezTo>
                    <a:cubicBezTo>
                      <a:pt x="35550" y="178818"/>
                      <a:pt x="43459" y="158777"/>
                      <a:pt x="54165" y="135894"/>
                    </a:cubicBezTo>
                    <a:cubicBezTo>
                      <a:pt x="126872" y="139845"/>
                      <a:pt x="163600" y="186872"/>
                      <a:pt x="198793" y="235727"/>
                    </a:cubicBezTo>
                    <a:cubicBezTo>
                      <a:pt x="200949" y="231906"/>
                      <a:pt x="203177" y="227606"/>
                      <a:pt x="205485" y="222823"/>
                    </a:cubicBezTo>
                    <a:cubicBezTo>
                      <a:pt x="208215" y="217803"/>
                      <a:pt x="211113" y="212107"/>
                      <a:pt x="214186" y="205725"/>
                    </a:cubicBezTo>
                    <a:cubicBezTo>
                      <a:pt x="224170" y="185003"/>
                      <a:pt x="231790" y="165570"/>
                      <a:pt x="237052" y="147426"/>
                    </a:cubicBezTo>
                    <a:cubicBezTo>
                      <a:pt x="242314" y="129281"/>
                      <a:pt x="244644" y="112308"/>
                      <a:pt x="244042" y="96482"/>
                    </a:cubicBezTo>
                    <a:cubicBezTo>
                      <a:pt x="243434" y="80662"/>
                      <a:pt x="239342" y="66153"/>
                      <a:pt x="231773" y="52961"/>
                    </a:cubicBezTo>
                    <a:cubicBezTo>
                      <a:pt x="224631" y="39539"/>
                      <a:pt x="213465" y="27574"/>
                      <a:pt x="198264" y="17083"/>
                    </a:cubicBezTo>
                    <a:cubicBezTo>
                      <a:pt x="183542" y="6919"/>
                      <a:pt x="169518" y="1224"/>
                      <a:pt x="156188" y="-9"/>
                    </a:cubicBezTo>
                    <a:cubicBezTo>
                      <a:pt x="154522" y="-166"/>
                      <a:pt x="152856" y="-245"/>
                      <a:pt x="151191" y="-245"/>
                    </a:cubicBezTo>
                    <a:close/>
                    <a:moveTo>
                      <a:pt x="146239" y="33776"/>
                    </a:moveTo>
                    <a:cubicBezTo>
                      <a:pt x="158350" y="33629"/>
                      <a:pt x="171017" y="38109"/>
                      <a:pt x="184228" y="47232"/>
                    </a:cubicBezTo>
                    <a:cubicBezTo>
                      <a:pt x="196103" y="55426"/>
                      <a:pt x="204798" y="64617"/>
                      <a:pt x="210331" y="74809"/>
                    </a:cubicBezTo>
                    <a:cubicBezTo>
                      <a:pt x="216291" y="84770"/>
                      <a:pt x="219538" y="95773"/>
                      <a:pt x="220061" y="107822"/>
                    </a:cubicBezTo>
                    <a:cubicBezTo>
                      <a:pt x="220776" y="119472"/>
                      <a:pt x="219116" y="132129"/>
                      <a:pt x="215064" y="145794"/>
                    </a:cubicBezTo>
                    <a:cubicBezTo>
                      <a:pt x="211439" y="159227"/>
                      <a:pt x="206104" y="173601"/>
                      <a:pt x="199047" y="188909"/>
                    </a:cubicBezTo>
                    <a:cubicBezTo>
                      <a:pt x="197510" y="192100"/>
                      <a:pt x="196233" y="194402"/>
                      <a:pt x="195225" y="195831"/>
                    </a:cubicBezTo>
                    <a:cubicBezTo>
                      <a:pt x="168106" y="155822"/>
                      <a:pt x="122200" y="129022"/>
                      <a:pt x="68054" y="108042"/>
                    </a:cubicBezTo>
                    <a:cubicBezTo>
                      <a:pt x="87958" y="71331"/>
                      <a:pt x="106953" y="48335"/>
                      <a:pt x="125037" y="39032"/>
                    </a:cubicBezTo>
                    <a:cubicBezTo>
                      <a:pt x="131907" y="35610"/>
                      <a:pt x="138973" y="33860"/>
                      <a:pt x="146240" y="33776"/>
                    </a:cubicBezTo>
                    <a:close/>
                  </a:path>
                </a:pathLst>
              </a:custGeom>
              <a:solidFill>
                <a:srgbClr val="000000"/>
              </a:solidFill>
              <a:ln w="561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71AA4AC9-C3B4-370E-A509-40F8D46A293B}"/>
                  </a:ext>
                </a:extLst>
              </p:cNvPr>
              <p:cNvSpPr/>
              <p:nvPr/>
            </p:nvSpPr>
            <p:spPr>
              <a:xfrm>
                <a:off x="7890923" y="2083098"/>
                <a:ext cx="261461" cy="369343"/>
              </a:xfrm>
              <a:custGeom>
                <a:avLst/>
                <a:gdLst>
                  <a:gd name="connsiteX0" fmla="*/ 101185 w 261461"/>
                  <a:gd name="connsiteY0" fmla="*/ -221 h 369343"/>
                  <a:gd name="connsiteX1" fmla="*/ 85635 w 261461"/>
                  <a:gd name="connsiteY1" fmla="*/ 1479 h 369343"/>
                  <a:gd name="connsiteX2" fmla="*/ 42987 w 261461"/>
                  <a:gd name="connsiteY2" fmla="*/ 26405 h 369343"/>
                  <a:gd name="connsiteX3" fmla="*/ 10272 w 261461"/>
                  <a:gd name="connsiteY3" fmla="*/ 69965 h 369343"/>
                  <a:gd name="connsiteX4" fmla="*/ -22 w 261461"/>
                  <a:gd name="connsiteY4" fmla="*/ 118275 h 369343"/>
                  <a:gd name="connsiteX5" fmla="*/ 10041 w 261461"/>
                  <a:gd name="connsiteY5" fmla="*/ 171430 h 369343"/>
                  <a:gd name="connsiteX6" fmla="*/ 36965 w 261461"/>
                  <a:gd name="connsiteY6" fmla="*/ 229887 h 369343"/>
                  <a:gd name="connsiteX7" fmla="*/ 46937 w 261461"/>
                  <a:gd name="connsiteY7" fmla="*/ 246709 h 369343"/>
                  <a:gd name="connsiteX8" fmla="*/ 54592 w 261461"/>
                  <a:gd name="connsiteY8" fmla="*/ 259395 h 369343"/>
                  <a:gd name="connsiteX9" fmla="*/ 198869 w 261461"/>
                  <a:gd name="connsiteY9" fmla="*/ 129981 h 369343"/>
                  <a:gd name="connsiteX10" fmla="*/ 226783 w 261461"/>
                  <a:gd name="connsiteY10" fmla="*/ 190216 h 369343"/>
                  <a:gd name="connsiteX11" fmla="*/ 235951 w 261461"/>
                  <a:gd name="connsiteY11" fmla="*/ 237952 h 369343"/>
                  <a:gd name="connsiteX12" fmla="*/ 226940 w 261461"/>
                  <a:gd name="connsiteY12" fmla="*/ 277128 h 369343"/>
                  <a:gd name="connsiteX13" fmla="*/ 200759 w 261461"/>
                  <a:gd name="connsiteY13" fmla="*/ 309483 h 369343"/>
                  <a:gd name="connsiteX14" fmla="*/ 187911 w 261461"/>
                  <a:gd name="connsiteY14" fmla="*/ 319720 h 369343"/>
                  <a:gd name="connsiteX15" fmla="*/ 189476 w 261461"/>
                  <a:gd name="connsiteY15" fmla="*/ 329732 h 369343"/>
                  <a:gd name="connsiteX16" fmla="*/ 163373 w 261461"/>
                  <a:gd name="connsiteY16" fmla="*/ 366696 h 369343"/>
                  <a:gd name="connsiteX17" fmla="*/ 182750 w 261461"/>
                  <a:gd name="connsiteY17" fmla="*/ 361175 h 369343"/>
                  <a:gd name="connsiteX18" fmla="*/ 218071 w 261461"/>
                  <a:gd name="connsiteY18" fmla="*/ 337482 h 369343"/>
                  <a:gd name="connsiteX19" fmla="*/ 250741 w 261461"/>
                  <a:gd name="connsiteY19" fmla="*/ 295740 h 369343"/>
                  <a:gd name="connsiteX20" fmla="*/ 261417 w 261461"/>
                  <a:gd name="connsiteY20" fmla="*/ 246208 h 369343"/>
                  <a:gd name="connsiteX21" fmla="*/ 249486 w 261461"/>
                  <a:gd name="connsiteY21" fmla="*/ 184949 h 369343"/>
                  <a:gd name="connsiteX22" fmla="*/ 213991 w 261461"/>
                  <a:gd name="connsiteY22" fmla="*/ 109304 h 369343"/>
                  <a:gd name="connsiteX23" fmla="*/ 169587 w 261461"/>
                  <a:gd name="connsiteY23" fmla="*/ 42546 h 369343"/>
                  <a:gd name="connsiteX24" fmla="*/ 127495 w 261461"/>
                  <a:gd name="connsiteY24" fmla="*/ 6566 h 369343"/>
                  <a:gd name="connsiteX25" fmla="*/ 101185 w 261461"/>
                  <a:gd name="connsiteY25" fmla="*/ -227 h 369343"/>
                  <a:gd name="connsiteX26" fmla="*/ 105305 w 261461"/>
                  <a:gd name="connsiteY26" fmla="*/ 35409 h 369343"/>
                  <a:gd name="connsiteX27" fmla="*/ 120072 w 261461"/>
                  <a:gd name="connsiteY27" fmla="*/ 38105 h 369343"/>
                  <a:gd name="connsiteX28" fmla="*/ 182936 w 261461"/>
                  <a:gd name="connsiteY28" fmla="*/ 102533 h 369343"/>
                  <a:gd name="connsiteX29" fmla="*/ 56055 w 261461"/>
                  <a:gd name="connsiteY29" fmla="*/ 216319 h 369343"/>
                  <a:gd name="connsiteX30" fmla="*/ 51721 w 261461"/>
                  <a:gd name="connsiteY30" fmla="*/ 209548 h 369343"/>
                  <a:gd name="connsiteX31" fmla="*/ 32727 w 261461"/>
                  <a:gd name="connsiteY31" fmla="*/ 166185 h 369343"/>
                  <a:gd name="connsiteX32" fmla="*/ 25445 w 261461"/>
                  <a:gd name="connsiteY32" fmla="*/ 126525 h 369343"/>
                  <a:gd name="connsiteX33" fmla="*/ 33689 w 261461"/>
                  <a:gd name="connsiteY33" fmla="*/ 89820 h 369343"/>
                  <a:gd name="connsiteX34" fmla="*/ 59212 w 261461"/>
                  <a:gd name="connsiteY34" fmla="*/ 56272 h 369343"/>
                  <a:gd name="connsiteX35" fmla="*/ 105305 w 261461"/>
                  <a:gd name="connsiteY35" fmla="*/ 35409 h 3693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</a:cxnLst>
                <a:rect l="l" t="t" r="r" b="b"/>
                <a:pathLst>
                  <a:path w="261461" h="369343">
                    <a:moveTo>
                      <a:pt x="101185" y="-221"/>
                    </a:moveTo>
                    <a:cubicBezTo>
                      <a:pt x="95973" y="-373"/>
                      <a:pt x="90790" y="190"/>
                      <a:pt x="85635" y="1479"/>
                    </a:cubicBezTo>
                    <a:cubicBezTo>
                      <a:pt x="71897" y="4923"/>
                      <a:pt x="57676" y="13230"/>
                      <a:pt x="42987" y="26405"/>
                    </a:cubicBezTo>
                    <a:cubicBezTo>
                      <a:pt x="27825" y="40002"/>
                      <a:pt x="16924" y="54522"/>
                      <a:pt x="10272" y="69965"/>
                    </a:cubicBezTo>
                    <a:cubicBezTo>
                      <a:pt x="3164" y="85222"/>
                      <a:pt x="-270" y="101329"/>
                      <a:pt x="-22" y="118275"/>
                    </a:cubicBezTo>
                    <a:cubicBezTo>
                      <a:pt x="232" y="135226"/>
                      <a:pt x="3586" y="152943"/>
                      <a:pt x="10041" y="171430"/>
                    </a:cubicBezTo>
                    <a:cubicBezTo>
                      <a:pt x="16496" y="189924"/>
                      <a:pt x="25473" y="209407"/>
                      <a:pt x="36965" y="229887"/>
                    </a:cubicBezTo>
                    <a:cubicBezTo>
                      <a:pt x="40499" y="236191"/>
                      <a:pt x="43825" y="241802"/>
                      <a:pt x="46937" y="246709"/>
                    </a:cubicBezTo>
                    <a:cubicBezTo>
                      <a:pt x="49588" y="251437"/>
                      <a:pt x="54135" y="264578"/>
                      <a:pt x="54592" y="259395"/>
                    </a:cubicBezTo>
                    <a:cubicBezTo>
                      <a:pt x="59274" y="205991"/>
                      <a:pt x="165186" y="96844"/>
                      <a:pt x="198869" y="129981"/>
                    </a:cubicBezTo>
                    <a:cubicBezTo>
                      <a:pt x="211227" y="152644"/>
                      <a:pt x="220536" y="172730"/>
                      <a:pt x="226783" y="190216"/>
                    </a:cubicBezTo>
                    <a:cubicBezTo>
                      <a:pt x="232799" y="207916"/>
                      <a:pt x="235855" y="223820"/>
                      <a:pt x="235951" y="237952"/>
                    </a:cubicBezTo>
                    <a:cubicBezTo>
                      <a:pt x="235804" y="252292"/>
                      <a:pt x="232799" y="265360"/>
                      <a:pt x="226940" y="277128"/>
                    </a:cubicBezTo>
                    <a:cubicBezTo>
                      <a:pt x="220857" y="288508"/>
                      <a:pt x="212133" y="299285"/>
                      <a:pt x="200759" y="309483"/>
                    </a:cubicBezTo>
                    <a:cubicBezTo>
                      <a:pt x="196432" y="313366"/>
                      <a:pt x="189909" y="314047"/>
                      <a:pt x="187911" y="319720"/>
                    </a:cubicBezTo>
                    <a:cubicBezTo>
                      <a:pt x="186808" y="322849"/>
                      <a:pt x="189453" y="326361"/>
                      <a:pt x="189476" y="329732"/>
                    </a:cubicBezTo>
                    <a:cubicBezTo>
                      <a:pt x="189476" y="344719"/>
                      <a:pt x="156310" y="352958"/>
                      <a:pt x="163373" y="366696"/>
                    </a:cubicBezTo>
                    <a:cubicBezTo>
                      <a:pt x="166851" y="373466"/>
                      <a:pt x="176188" y="364074"/>
                      <a:pt x="182750" y="361175"/>
                    </a:cubicBezTo>
                    <a:cubicBezTo>
                      <a:pt x="194450" y="356009"/>
                      <a:pt x="206224" y="348107"/>
                      <a:pt x="218071" y="337482"/>
                    </a:cubicBezTo>
                    <a:cubicBezTo>
                      <a:pt x="232523" y="324521"/>
                      <a:pt x="243413" y="310609"/>
                      <a:pt x="250741" y="295740"/>
                    </a:cubicBezTo>
                    <a:cubicBezTo>
                      <a:pt x="258074" y="280876"/>
                      <a:pt x="261637" y="264375"/>
                      <a:pt x="261417" y="246208"/>
                    </a:cubicBezTo>
                    <a:cubicBezTo>
                      <a:pt x="261198" y="228047"/>
                      <a:pt x="257219" y="207623"/>
                      <a:pt x="249486" y="184949"/>
                    </a:cubicBezTo>
                    <a:cubicBezTo>
                      <a:pt x="241517" y="162493"/>
                      <a:pt x="229681" y="137275"/>
                      <a:pt x="213991" y="109304"/>
                    </a:cubicBezTo>
                    <a:cubicBezTo>
                      <a:pt x="198520" y="81733"/>
                      <a:pt x="183713" y="59486"/>
                      <a:pt x="169587" y="42546"/>
                    </a:cubicBezTo>
                    <a:cubicBezTo>
                      <a:pt x="155230" y="25223"/>
                      <a:pt x="141199" y="13219"/>
                      <a:pt x="127495" y="6566"/>
                    </a:cubicBezTo>
                    <a:cubicBezTo>
                      <a:pt x="118643" y="2295"/>
                      <a:pt x="109874" y="32"/>
                      <a:pt x="101185" y="-227"/>
                    </a:cubicBezTo>
                    <a:close/>
                    <a:moveTo>
                      <a:pt x="105305" y="35409"/>
                    </a:moveTo>
                    <a:cubicBezTo>
                      <a:pt x="110279" y="35499"/>
                      <a:pt x="115198" y="36405"/>
                      <a:pt x="120072" y="38105"/>
                    </a:cubicBezTo>
                    <a:cubicBezTo>
                      <a:pt x="139320" y="45118"/>
                      <a:pt x="160278" y="66594"/>
                      <a:pt x="182936" y="102533"/>
                    </a:cubicBezTo>
                    <a:cubicBezTo>
                      <a:pt x="132206" y="124426"/>
                      <a:pt x="82309" y="149374"/>
                      <a:pt x="56055" y="216319"/>
                    </a:cubicBezTo>
                    <a:cubicBezTo>
                      <a:pt x="54929" y="214957"/>
                      <a:pt x="53488" y="212700"/>
                      <a:pt x="51721" y="209548"/>
                    </a:cubicBezTo>
                    <a:cubicBezTo>
                      <a:pt x="43561" y="194370"/>
                      <a:pt x="37224" y="179917"/>
                      <a:pt x="32727" y="166185"/>
                    </a:cubicBezTo>
                    <a:cubicBezTo>
                      <a:pt x="27769" y="152273"/>
                      <a:pt x="25349" y="139047"/>
                      <a:pt x="25445" y="126525"/>
                    </a:cubicBezTo>
                    <a:cubicBezTo>
                      <a:pt x="25321" y="113609"/>
                      <a:pt x="28067" y="101380"/>
                      <a:pt x="33689" y="89820"/>
                    </a:cubicBezTo>
                    <a:cubicBezTo>
                      <a:pt x="38856" y="78080"/>
                      <a:pt x="47365" y="66897"/>
                      <a:pt x="59212" y="56272"/>
                    </a:cubicBezTo>
                    <a:cubicBezTo>
                      <a:pt x="75026" y="42090"/>
                      <a:pt x="90390" y="35128"/>
                      <a:pt x="105305" y="35409"/>
                    </a:cubicBezTo>
                    <a:close/>
                  </a:path>
                </a:pathLst>
              </a:custGeom>
              <a:solidFill>
                <a:srgbClr val="000000"/>
              </a:solidFill>
              <a:ln w="561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</p:grpSp>
        <p:grpSp>
          <p:nvGrpSpPr>
            <p:cNvPr id="17" name="Content Placeholder 7">
              <a:extLst>
                <a:ext uri="{FF2B5EF4-FFF2-40B4-BE49-F238E27FC236}">
                  <a16:creationId xmlns:a16="http://schemas.microsoft.com/office/drawing/2014/main" id="{A7EE9501-0CA4-B9B3-C95D-7A7560DF0C68}"/>
                </a:ext>
              </a:extLst>
            </p:cNvPr>
            <p:cNvGrpSpPr/>
            <p:nvPr/>
          </p:nvGrpSpPr>
          <p:grpSpPr>
            <a:xfrm>
              <a:off x="5846145" y="1690488"/>
              <a:ext cx="1285073" cy="504335"/>
              <a:chOff x="5846145" y="1690488"/>
              <a:chExt cx="1285073" cy="504335"/>
            </a:xfrm>
          </p:grpSpPr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381CFF8A-A6A1-C616-2652-81B79AC16E1F}"/>
                  </a:ext>
                </a:extLst>
              </p:cNvPr>
              <p:cNvSpPr/>
              <p:nvPr/>
            </p:nvSpPr>
            <p:spPr>
              <a:xfrm>
                <a:off x="6181042" y="1808115"/>
                <a:ext cx="440850" cy="386708"/>
              </a:xfrm>
              <a:custGeom>
                <a:avLst/>
                <a:gdLst>
                  <a:gd name="connsiteX0" fmla="*/ 439822 w 440850"/>
                  <a:gd name="connsiteY0" fmla="*/ 0 h 386708"/>
                  <a:gd name="connsiteX1" fmla="*/ 419123 w 440850"/>
                  <a:gd name="connsiteY1" fmla="*/ 44124 h 386708"/>
                  <a:gd name="connsiteX2" fmla="*/ 419123 w 440850"/>
                  <a:gd name="connsiteY2" fmla="*/ 44124 h 386708"/>
                  <a:gd name="connsiteX3" fmla="*/ 125211 w 440850"/>
                  <a:gd name="connsiteY3" fmla="*/ 386709 h 386708"/>
                  <a:gd name="connsiteX4" fmla="*/ 168700 w 440850"/>
                  <a:gd name="connsiteY4" fmla="*/ 44124 h 386708"/>
                  <a:gd name="connsiteX5" fmla="*/ 191451 w 440850"/>
                  <a:gd name="connsiteY5" fmla="*/ 13 h 3867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40850" h="386708">
                    <a:moveTo>
                      <a:pt x="439822" y="0"/>
                    </a:moveTo>
                    <a:cubicBezTo>
                      <a:pt x="433386" y="14449"/>
                      <a:pt x="426485" y="29173"/>
                      <a:pt x="419123" y="44124"/>
                    </a:cubicBezTo>
                    <a:lnTo>
                      <a:pt x="419123" y="44124"/>
                    </a:lnTo>
                    <a:cubicBezTo>
                      <a:pt x="325953" y="233327"/>
                      <a:pt x="194365" y="386709"/>
                      <a:pt x="125211" y="386709"/>
                    </a:cubicBezTo>
                    <a:cubicBezTo>
                      <a:pt x="56057" y="386709"/>
                      <a:pt x="75531" y="233327"/>
                      <a:pt x="168700" y="44124"/>
                    </a:cubicBezTo>
                    <a:cubicBezTo>
                      <a:pt x="176060" y="29179"/>
                      <a:pt x="183660" y="14456"/>
                      <a:pt x="191451" y="13"/>
                    </a:cubicBezTo>
                  </a:path>
                </a:pathLst>
              </a:custGeom>
              <a:noFill/>
              <a:ln w="19144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grpSp>
            <p:nvGrpSpPr>
              <p:cNvPr id="19" name="Content Placeholder 7">
                <a:extLst>
                  <a:ext uri="{FF2B5EF4-FFF2-40B4-BE49-F238E27FC236}">
                    <a16:creationId xmlns:a16="http://schemas.microsoft.com/office/drawing/2014/main" id="{93513279-E970-FA84-B507-09869DC3B435}"/>
                  </a:ext>
                </a:extLst>
              </p:cNvPr>
              <p:cNvGrpSpPr/>
              <p:nvPr/>
            </p:nvGrpSpPr>
            <p:grpSpPr>
              <a:xfrm>
                <a:off x="5846145" y="1690488"/>
                <a:ext cx="1285073" cy="238279"/>
                <a:chOff x="5846145" y="1690488"/>
                <a:chExt cx="1285073" cy="238279"/>
              </a:xfrm>
            </p:grpSpPr>
            <p:grpSp>
              <p:nvGrpSpPr>
                <p:cNvPr id="20" name="Content Placeholder 7">
                  <a:extLst>
                    <a:ext uri="{FF2B5EF4-FFF2-40B4-BE49-F238E27FC236}">
                      <a16:creationId xmlns:a16="http://schemas.microsoft.com/office/drawing/2014/main" id="{B336B961-73CC-0447-D951-8524E1409D4C}"/>
                    </a:ext>
                  </a:extLst>
                </p:cNvPr>
                <p:cNvGrpSpPr/>
                <p:nvPr/>
              </p:nvGrpSpPr>
              <p:grpSpPr>
                <a:xfrm>
                  <a:off x="5846145" y="1690488"/>
                  <a:ext cx="593994" cy="238279"/>
                  <a:chOff x="5846145" y="1690488"/>
                  <a:chExt cx="593994" cy="238279"/>
                </a:xfrm>
              </p:grpSpPr>
              <p:sp>
                <p:nvSpPr>
                  <p:cNvPr id="21" name="Freeform: Shape 20">
                    <a:extLst>
                      <a:ext uri="{FF2B5EF4-FFF2-40B4-BE49-F238E27FC236}">
                        <a16:creationId xmlns:a16="http://schemas.microsoft.com/office/drawing/2014/main" id="{2875A211-7A43-4C18-CA17-7A9FF8477198}"/>
                      </a:ext>
                    </a:extLst>
                  </p:cNvPr>
                  <p:cNvSpPr/>
                  <p:nvPr/>
                </p:nvSpPr>
                <p:spPr>
                  <a:xfrm>
                    <a:off x="5846145" y="1690488"/>
                    <a:ext cx="593994" cy="238279"/>
                  </a:xfrm>
                  <a:custGeom>
                    <a:avLst/>
                    <a:gdLst>
                      <a:gd name="connsiteX0" fmla="*/ 535326 w 593994"/>
                      <a:gd name="connsiteY0" fmla="*/ 119140 h 238279"/>
                      <a:gd name="connsiteX1" fmla="*/ 238329 w 593994"/>
                      <a:gd name="connsiteY1" fmla="*/ 238279 h 238279"/>
                      <a:gd name="connsiteX2" fmla="*/ 58668 w 593994"/>
                      <a:gd name="connsiteY2" fmla="*/ 119140 h 238279"/>
                      <a:gd name="connsiteX3" fmla="*/ 355666 w 593994"/>
                      <a:gd name="connsiteY3" fmla="*/ 0 h 238279"/>
                      <a:gd name="connsiteX4" fmla="*/ 535326 w 593994"/>
                      <a:gd name="connsiteY4" fmla="*/ 119140 h 23827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93994" h="238279">
                        <a:moveTo>
                          <a:pt x="535326" y="119140"/>
                        </a:moveTo>
                        <a:cubicBezTo>
                          <a:pt x="502925" y="184938"/>
                          <a:pt x="369952" y="238279"/>
                          <a:pt x="238329" y="238279"/>
                        </a:cubicBezTo>
                        <a:cubicBezTo>
                          <a:pt x="106705" y="238279"/>
                          <a:pt x="26267" y="184938"/>
                          <a:pt x="58668" y="119140"/>
                        </a:cubicBezTo>
                        <a:cubicBezTo>
                          <a:pt x="91070" y="53342"/>
                          <a:pt x="224042" y="0"/>
                          <a:pt x="355666" y="0"/>
                        </a:cubicBezTo>
                        <a:cubicBezTo>
                          <a:pt x="487289" y="0"/>
                          <a:pt x="567727" y="53342"/>
                          <a:pt x="535326" y="119140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19050" cap="flat">
                    <a:solidFill>
                      <a:srgbClr val="000000"/>
                    </a:solidFill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GB"/>
                  </a:p>
                </p:txBody>
              </p:sp>
              <p:sp>
                <p:nvSpPr>
                  <p:cNvPr id="22" name="Freeform: Shape 21">
                    <a:extLst>
                      <a:ext uri="{FF2B5EF4-FFF2-40B4-BE49-F238E27FC236}">
                        <a16:creationId xmlns:a16="http://schemas.microsoft.com/office/drawing/2014/main" id="{44DB129C-CDCE-6252-5310-355F7CC169C5}"/>
                      </a:ext>
                    </a:extLst>
                  </p:cNvPr>
                  <p:cNvSpPr/>
                  <p:nvPr/>
                </p:nvSpPr>
                <p:spPr>
                  <a:xfrm>
                    <a:off x="6068890" y="1795769"/>
                    <a:ext cx="234004" cy="93870"/>
                  </a:xfrm>
                  <a:custGeom>
                    <a:avLst/>
                    <a:gdLst>
                      <a:gd name="connsiteX0" fmla="*/ 210892 w 234004"/>
                      <a:gd name="connsiteY0" fmla="*/ 46935 h 93870"/>
                      <a:gd name="connsiteX1" fmla="*/ 93890 w 234004"/>
                      <a:gd name="connsiteY1" fmla="*/ 93870 h 93870"/>
                      <a:gd name="connsiteX2" fmla="*/ 23112 w 234004"/>
                      <a:gd name="connsiteY2" fmla="*/ 46935 h 93870"/>
                      <a:gd name="connsiteX3" fmla="*/ 140115 w 234004"/>
                      <a:gd name="connsiteY3" fmla="*/ 0 h 93870"/>
                      <a:gd name="connsiteX4" fmla="*/ 210892 w 234004"/>
                      <a:gd name="connsiteY4" fmla="*/ 46935 h 9387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34004" h="93870">
                        <a:moveTo>
                          <a:pt x="210892" y="46935"/>
                        </a:moveTo>
                        <a:cubicBezTo>
                          <a:pt x="198129" y="72854"/>
                          <a:pt x="145738" y="93870"/>
                          <a:pt x="93890" y="93870"/>
                        </a:cubicBezTo>
                        <a:cubicBezTo>
                          <a:pt x="42041" y="93870"/>
                          <a:pt x="10349" y="72854"/>
                          <a:pt x="23112" y="46935"/>
                        </a:cubicBezTo>
                        <a:cubicBezTo>
                          <a:pt x="35876" y="21016"/>
                          <a:pt x="88266" y="0"/>
                          <a:pt x="140115" y="0"/>
                        </a:cubicBezTo>
                        <a:cubicBezTo>
                          <a:pt x="191963" y="0"/>
                          <a:pt x="223656" y="21016"/>
                          <a:pt x="210892" y="46935"/>
                        </a:cubicBezTo>
                        <a:close/>
                      </a:path>
                    </a:pathLst>
                  </a:custGeom>
                  <a:solidFill>
                    <a:srgbClr val="000000"/>
                  </a:solidFill>
                  <a:ln w="13060" cap="sq">
                    <a:solidFill>
                      <a:srgbClr val="000000"/>
                    </a:solidFill>
                    <a:prstDash val="solid"/>
                    <a:bevel/>
                  </a:ln>
                </p:spPr>
                <p:txBody>
                  <a:bodyPr rtlCol="0" anchor="ctr"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24" name="Content Placeholder 7">
                  <a:extLst>
                    <a:ext uri="{FF2B5EF4-FFF2-40B4-BE49-F238E27FC236}">
                      <a16:creationId xmlns:a16="http://schemas.microsoft.com/office/drawing/2014/main" id="{0058F351-3AD8-5852-4D9B-E7E0B9678337}"/>
                    </a:ext>
                  </a:extLst>
                </p:cNvPr>
                <p:cNvGrpSpPr/>
                <p:nvPr/>
              </p:nvGrpSpPr>
              <p:grpSpPr>
                <a:xfrm>
                  <a:off x="6537224" y="1690488"/>
                  <a:ext cx="593994" cy="238279"/>
                  <a:chOff x="6537224" y="1690488"/>
                  <a:chExt cx="593994" cy="238279"/>
                </a:xfrm>
              </p:grpSpPr>
              <p:sp>
                <p:nvSpPr>
                  <p:cNvPr id="25" name="Freeform: Shape 24">
                    <a:extLst>
                      <a:ext uri="{FF2B5EF4-FFF2-40B4-BE49-F238E27FC236}">
                        <a16:creationId xmlns:a16="http://schemas.microsoft.com/office/drawing/2014/main" id="{1F2F8C91-BD6F-1609-21BD-FC568B14E724}"/>
                      </a:ext>
                    </a:extLst>
                  </p:cNvPr>
                  <p:cNvSpPr/>
                  <p:nvPr/>
                </p:nvSpPr>
                <p:spPr>
                  <a:xfrm>
                    <a:off x="6537224" y="1690488"/>
                    <a:ext cx="593994" cy="238279"/>
                  </a:xfrm>
                  <a:custGeom>
                    <a:avLst/>
                    <a:gdLst>
                      <a:gd name="connsiteX0" fmla="*/ 58668 w 593994"/>
                      <a:gd name="connsiteY0" fmla="*/ 119140 h 238279"/>
                      <a:gd name="connsiteX1" fmla="*/ 238329 w 593994"/>
                      <a:gd name="connsiteY1" fmla="*/ 238279 h 238279"/>
                      <a:gd name="connsiteX2" fmla="*/ 535326 w 593994"/>
                      <a:gd name="connsiteY2" fmla="*/ 119140 h 238279"/>
                      <a:gd name="connsiteX3" fmla="*/ 355666 w 593994"/>
                      <a:gd name="connsiteY3" fmla="*/ 0 h 238279"/>
                      <a:gd name="connsiteX4" fmla="*/ 58668 w 593994"/>
                      <a:gd name="connsiteY4" fmla="*/ 119140 h 23827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93994" h="238279">
                        <a:moveTo>
                          <a:pt x="58668" y="119140"/>
                        </a:moveTo>
                        <a:cubicBezTo>
                          <a:pt x="26267" y="184938"/>
                          <a:pt x="106705" y="238279"/>
                          <a:pt x="238329" y="238279"/>
                        </a:cubicBezTo>
                        <a:cubicBezTo>
                          <a:pt x="369953" y="238279"/>
                          <a:pt x="502925" y="184938"/>
                          <a:pt x="535326" y="119140"/>
                        </a:cubicBezTo>
                        <a:cubicBezTo>
                          <a:pt x="567727" y="53342"/>
                          <a:pt x="487290" y="0"/>
                          <a:pt x="355666" y="0"/>
                        </a:cubicBezTo>
                        <a:cubicBezTo>
                          <a:pt x="224042" y="0"/>
                          <a:pt x="91070" y="53342"/>
                          <a:pt x="58668" y="119140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19050" cap="flat">
                    <a:solidFill>
                      <a:srgbClr val="000000"/>
                    </a:solidFill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GB"/>
                  </a:p>
                </p:txBody>
              </p:sp>
              <p:sp>
                <p:nvSpPr>
                  <p:cNvPr id="26" name="Freeform: Shape 25">
                    <a:extLst>
                      <a:ext uri="{FF2B5EF4-FFF2-40B4-BE49-F238E27FC236}">
                        <a16:creationId xmlns:a16="http://schemas.microsoft.com/office/drawing/2014/main" id="{5A9F1283-2A6D-9C4E-2C95-8A5BA9CAFD3A}"/>
                      </a:ext>
                    </a:extLst>
                  </p:cNvPr>
                  <p:cNvSpPr/>
                  <p:nvPr/>
                </p:nvSpPr>
                <p:spPr>
                  <a:xfrm>
                    <a:off x="6641892" y="1795769"/>
                    <a:ext cx="234004" cy="93870"/>
                  </a:xfrm>
                  <a:custGeom>
                    <a:avLst/>
                    <a:gdLst>
                      <a:gd name="connsiteX0" fmla="*/ 23112 w 234004"/>
                      <a:gd name="connsiteY0" fmla="*/ 46935 h 93870"/>
                      <a:gd name="connsiteX1" fmla="*/ 93890 w 234004"/>
                      <a:gd name="connsiteY1" fmla="*/ 93870 h 93870"/>
                      <a:gd name="connsiteX2" fmla="*/ 210892 w 234004"/>
                      <a:gd name="connsiteY2" fmla="*/ 46935 h 93870"/>
                      <a:gd name="connsiteX3" fmla="*/ 140115 w 234004"/>
                      <a:gd name="connsiteY3" fmla="*/ 0 h 93870"/>
                      <a:gd name="connsiteX4" fmla="*/ 23112 w 234004"/>
                      <a:gd name="connsiteY4" fmla="*/ 46935 h 9387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34004" h="93870">
                        <a:moveTo>
                          <a:pt x="23112" y="46935"/>
                        </a:moveTo>
                        <a:cubicBezTo>
                          <a:pt x="10349" y="72854"/>
                          <a:pt x="42041" y="93870"/>
                          <a:pt x="93890" y="93870"/>
                        </a:cubicBezTo>
                        <a:cubicBezTo>
                          <a:pt x="145738" y="93870"/>
                          <a:pt x="198129" y="72854"/>
                          <a:pt x="210892" y="46935"/>
                        </a:cubicBezTo>
                        <a:cubicBezTo>
                          <a:pt x="223656" y="21016"/>
                          <a:pt x="191963" y="0"/>
                          <a:pt x="140115" y="0"/>
                        </a:cubicBezTo>
                        <a:cubicBezTo>
                          <a:pt x="88266" y="0"/>
                          <a:pt x="35876" y="21016"/>
                          <a:pt x="23112" y="46935"/>
                        </a:cubicBezTo>
                        <a:close/>
                      </a:path>
                    </a:pathLst>
                  </a:custGeom>
                  <a:solidFill>
                    <a:srgbClr val="000000"/>
                  </a:solidFill>
                  <a:ln w="13060" cap="sq">
                    <a:solidFill>
                      <a:srgbClr val="000000"/>
                    </a:solidFill>
                    <a:prstDash val="solid"/>
                    <a:bevel/>
                  </a:ln>
                </p:spPr>
                <p:txBody>
                  <a:bodyPr rtlCol="0" anchor="ctr"/>
                  <a:lstStyle/>
                  <a:p>
                    <a:endParaRPr lang="en-GB"/>
                  </a:p>
                </p:txBody>
              </p:sp>
            </p:grpSp>
          </p:grpSp>
        </p:grpSp>
        <p:grpSp>
          <p:nvGrpSpPr>
            <p:cNvPr id="28" name="Content Placeholder 7">
              <a:extLst>
                <a:ext uri="{FF2B5EF4-FFF2-40B4-BE49-F238E27FC236}">
                  <a16:creationId xmlns:a16="http://schemas.microsoft.com/office/drawing/2014/main" id="{A2FCB4E0-A793-7689-1776-E351707ED602}"/>
                </a:ext>
              </a:extLst>
            </p:cNvPr>
            <p:cNvGrpSpPr/>
            <p:nvPr/>
          </p:nvGrpSpPr>
          <p:grpSpPr>
            <a:xfrm>
              <a:off x="4990001" y="2401654"/>
              <a:ext cx="2613801" cy="1846680"/>
              <a:chOff x="4990001" y="2401654"/>
              <a:chExt cx="2613801" cy="1846680"/>
            </a:xfrm>
          </p:grpSpPr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959A1FB1-4CAD-5120-CE7D-BB41A7AF1C28}"/>
                  </a:ext>
                </a:extLst>
              </p:cNvPr>
              <p:cNvSpPr/>
              <p:nvPr/>
            </p:nvSpPr>
            <p:spPr>
              <a:xfrm>
                <a:off x="4990001" y="2401654"/>
                <a:ext cx="2613801" cy="1846680"/>
              </a:xfrm>
              <a:custGeom>
                <a:avLst/>
                <a:gdLst>
                  <a:gd name="connsiteX0" fmla="*/ 2591198 w 2613801"/>
                  <a:gd name="connsiteY0" fmla="*/ 938523 h 1846680"/>
                  <a:gd name="connsiteX1" fmla="*/ 2217760 w 2613801"/>
                  <a:gd name="connsiteY1" fmla="*/ 1629573 h 1846680"/>
                  <a:gd name="connsiteX2" fmla="*/ 1285831 w 2613801"/>
                  <a:gd name="connsiteY2" fmla="*/ 1845572 h 1846680"/>
                  <a:gd name="connsiteX3" fmla="*/ 367635 w 2613801"/>
                  <a:gd name="connsiteY3" fmla="*/ 1693229 h 1846680"/>
                  <a:gd name="connsiteX4" fmla="*/ 1051 w 2613801"/>
                  <a:gd name="connsiteY4" fmla="*/ 954454 h 1846680"/>
                  <a:gd name="connsiteX5" fmla="*/ 202746 w 2613801"/>
                  <a:gd name="connsiteY5" fmla="*/ 207679 h 1846680"/>
                  <a:gd name="connsiteX6" fmla="*/ 1299542 w 2613801"/>
                  <a:gd name="connsiteY6" fmla="*/ -361 h 1846680"/>
                  <a:gd name="connsiteX7" fmla="*/ 2458227 w 2613801"/>
                  <a:gd name="connsiteY7" fmla="*/ 183810 h 1846680"/>
                  <a:gd name="connsiteX8" fmla="*/ 2591198 w 2613801"/>
                  <a:gd name="connsiteY8" fmla="*/ 938516 h 18466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613801" h="1846680">
                    <a:moveTo>
                      <a:pt x="2591198" y="938523"/>
                    </a:moveTo>
                    <a:cubicBezTo>
                      <a:pt x="2591198" y="1202178"/>
                      <a:pt x="2452741" y="1456787"/>
                      <a:pt x="2217760" y="1629573"/>
                    </a:cubicBezTo>
                    <a:cubicBezTo>
                      <a:pt x="1982781" y="1802353"/>
                      <a:pt x="1644375" y="1845572"/>
                      <a:pt x="1285831" y="1845572"/>
                    </a:cubicBezTo>
                    <a:cubicBezTo>
                      <a:pt x="927259" y="1845572"/>
                      <a:pt x="602615" y="1866009"/>
                      <a:pt x="367635" y="1693229"/>
                    </a:cubicBezTo>
                    <a:cubicBezTo>
                      <a:pt x="132650" y="1520450"/>
                      <a:pt x="1051" y="1218095"/>
                      <a:pt x="1051" y="954454"/>
                    </a:cubicBezTo>
                    <a:cubicBezTo>
                      <a:pt x="1051" y="690799"/>
                      <a:pt x="-32239" y="380493"/>
                      <a:pt x="202746" y="207679"/>
                    </a:cubicBezTo>
                    <a:cubicBezTo>
                      <a:pt x="437732" y="34899"/>
                      <a:pt x="940998" y="-361"/>
                      <a:pt x="1299542" y="-361"/>
                    </a:cubicBezTo>
                    <a:cubicBezTo>
                      <a:pt x="1658115" y="-361"/>
                      <a:pt x="2223248" y="11030"/>
                      <a:pt x="2458227" y="183810"/>
                    </a:cubicBezTo>
                    <a:cubicBezTo>
                      <a:pt x="2693207" y="356590"/>
                      <a:pt x="2591198" y="674854"/>
                      <a:pt x="2591198" y="938516"/>
                    </a:cubicBezTo>
                    <a:close/>
                  </a:path>
                </a:pathLst>
              </a:custGeom>
              <a:solidFill>
                <a:srgbClr val="000000"/>
              </a:solidFill>
              <a:ln w="30334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pPr algn="ctr">
                  <a:lnSpc>
                    <a:spcPct val="90000"/>
                  </a:lnSpc>
                </a:pPr>
                <a:r>
                  <a:rPr lang="en-GB" sz="1200" dirty="0">
                    <a:ln w="3175">
                      <a:solidFill>
                        <a:schemeClr val="bg1"/>
                      </a:solidFill>
                    </a:ln>
                    <a:solidFill>
                      <a:schemeClr val="bg1"/>
                    </a:solidFill>
                    <a:latin typeface="APL385 Unicode" panose="020B0709000202000203" pitchFamily="49" charset="0"/>
                  </a:rPr>
                  <a:t>┌→──────────────────┐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GB" sz="1200" dirty="0">
                    <a:ln w="3175">
                      <a:solidFill>
                        <a:schemeClr val="bg1"/>
                      </a:solidFill>
                    </a:ln>
                    <a:solidFill>
                      <a:schemeClr val="bg1"/>
                    </a:solidFill>
                    <a:latin typeface="APL385 Unicode" panose="020B0709000202000203" pitchFamily="49" charset="0"/>
                  </a:rPr>
                  <a:t>↓ ┌→──┐ ┌→──┐ ┌→──┐ │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GB" sz="1200" dirty="0">
                    <a:ln w="3175">
                      <a:solidFill>
                        <a:schemeClr val="bg1"/>
                      </a:solidFill>
                    </a:ln>
                    <a:solidFill>
                      <a:schemeClr val="bg1"/>
                    </a:solidFill>
                    <a:latin typeface="APL385 Unicode" panose="020B0709000202000203" pitchFamily="49" charset="0"/>
                  </a:rPr>
                  <a:t>│ │1 1│ │1 2│ │1 3│ │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GB" sz="1200" dirty="0">
                    <a:ln w="3175">
                      <a:solidFill>
                        <a:schemeClr val="bg1"/>
                      </a:solidFill>
                    </a:ln>
                    <a:solidFill>
                      <a:schemeClr val="bg1"/>
                    </a:solidFill>
                    <a:latin typeface="APL385 Unicode" panose="020B0709000202000203" pitchFamily="49" charset="0"/>
                  </a:rPr>
                  <a:t>│ └~──┘ └~──┘ └~──┘ │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GB" sz="1200" dirty="0">
                    <a:ln w="3175">
                      <a:solidFill>
                        <a:schemeClr val="bg1"/>
                      </a:solidFill>
                    </a:ln>
                    <a:solidFill>
                      <a:schemeClr val="bg1"/>
                    </a:solidFill>
                    <a:latin typeface="APL385 Unicode" panose="020B0709000202000203" pitchFamily="49" charset="0"/>
                  </a:rPr>
                  <a:t>│ ┌→──┐ ┌→──┐ ┌→──┐ │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GB" sz="1200" dirty="0">
                    <a:ln w="3175">
                      <a:solidFill>
                        <a:schemeClr val="bg1"/>
                      </a:solidFill>
                    </a:ln>
                    <a:solidFill>
                      <a:schemeClr val="bg1"/>
                    </a:solidFill>
                    <a:latin typeface="APL385 Unicode" panose="020B0709000202000203" pitchFamily="49" charset="0"/>
                  </a:rPr>
                  <a:t>│ │2 1│ │2 2│ │2 3│ │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GB" sz="1200" dirty="0">
                    <a:ln w="3175">
                      <a:solidFill>
                        <a:schemeClr val="bg1"/>
                      </a:solidFill>
                    </a:ln>
                    <a:solidFill>
                      <a:schemeClr val="bg1"/>
                    </a:solidFill>
                    <a:latin typeface="APL385 Unicode" panose="020B0709000202000203" pitchFamily="49" charset="0"/>
                  </a:rPr>
                  <a:t>│ └~──┘ └~──┘ └~──┘ │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GB" sz="1200" dirty="0">
                    <a:ln w="3175">
                      <a:solidFill>
                        <a:schemeClr val="bg1"/>
                      </a:solidFill>
                    </a:ln>
                    <a:solidFill>
                      <a:schemeClr val="bg1"/>
                    </a:solidFill>
                    <a:latin typeface="APL385 Unicode" panose="020B0709000202000203" pitchFamily="49" charset="0"/>
                  </a:rPr>
                  <a:t>└∊──────────────────┘</a:t>
                </a:r>
              </a:p>
            </p:txBody>
          </p:sp>
          <p:grpSp>
            <p:nvGrpSpPr>
              <p:cNvPr id="30" name="Content Placeholder 7">
                <a:extLst>
                  <a:ext uri="{FF2B5EF4-FFF2-40B4-BE49-F238E27FC236}">
                    <a16:creationId xmlns:a16="http://schemas.microsoft.com/office/drawing/2014/main" id="{E1BF2CF8-5EDA-E584-23A9-0888A5291BB1}"/>
                  </a:ext>
                </a:extLst>
              </p:cNvPr>
              <p:cNvGrpSpPr/>
              <p:nvPr/>
            </p:nvGrpSpPr>
            <p:grpSpPr>
              <a:xfrm>
                <a:off x="5179261" y="2403199"/>
                <a:ext cx="2314211" cy="343583"/>
                <a:chOff x="5179261" y="2403199"/>
                <a:chExt cx="2314211" cy="343583"/>
              </a:xfrm>
              <a:solidFill>
                <a:srgbClr val="FFFFFF"/>
              </a:solidFill>
            </p:grpSpPr>
            <p:sp>
              <p:nvSpPr>
                <p:cNvPr id="31" name="Freeform: Shape 30">
                  <a:extLst>
                    <a:ext uri="{FF2B5EF4-FFF2-40B4-BE49-F238E27FC236}">
                      <a16:creationId xmlns:a16="http://schemas.microsoft.com/office/drawing/2014/main" id="{509B0A5F-4AFA-4639-A3C0-252849609EB8}"/>
                    </a:ext>
                  </a:extLst>
                </p:cNvPr>
                <p:cNvSpPr/>
                <p:nvPr/>
              </p:nvSpPr>
              <p:spPr>
                <a:xfrm>
                  <a:off x="5179261" y="2509246"/>
                  <a:ext cx="231760" cy="225692"/>
                </a:xfrm>
                <a:custGeom>
                  <a:avLst/>
                  <a:gdLst>
                    <a:gd name="connsiteX0" fmla="*/ 232260 w 231760"/>
                    <a:gd name="connsiteY0" fmla="*/ -631 h 225692"/>
                    <a:gd name="connsiteX1" fmla="*/ 179670 w 231760"/>
                    <a:gd name="connsiteY1" fmla="*/ 17974 h 225692"/>
                    <a:gd name="connsiteX2" fmla="*/ 121802 w 231760"/>
                    <a:gd name="connsiteY2" fmla="*/ 42786 h 225692"/>
                    <a:gd name="connsiteX3" fmla="*/ 69022 w 231760"/>
                    <a:gd name="connsiteY3" fmla="*/ 70519 h 225692"/>
                    <a:gd name="connsiteX4" fmla="*/ 21926 w 231760"/>
                    <a:gd name="connsiteY4" fmla="*/ 101328 h 225692"/>
                    <a:gd name="connsiteX5" fmla="*/ 499 w 231760"/>
                    <a:gd name="connsiteY5" fmla="*/ 119078 h 225692"/>
                    <a:gd name="connsiteX6" fmla="*/ 52999 w 231760"/>
                    <a:gd name="connsiteY6" fmla="*/ 188798 h 225692"/>
                    <a:gd name="connsiteX7" fmla="*/ 177649 w 231760"/>
                    <a:gd name="connsiteY7" fmla="*/ 223368 h 225692"/>
                    <a:gd name="connsiteX8" fmla="*/ 232260 w 231760"/>
                    <a:gd name="connsiteY8" fmla="*/ 170139 h 225692"/>
                    <a:gd name="connsiteX9" fmla="*/ 232260 w 231760"/>
                    <a:gd name="connsiteY9" fmla="*/ -638 h 22569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231760" h="225692">
                      <a:moveTo>
                        <a:pt x="232260" y="-631"/>
                      </a:moveTo>
                      <a:cubicBezTo>
                        <a:pt x="214332" y="5304"/>
                        <a:pt x="196601" y="11389"/>
                        <a:pt x="179670" y="17974"/>
                      </a:cubicBezTo>
                      <a:cubicBezTo>
                        <a:pt x="159605" y="25775"/>
                        <a:pt x="140278" y="34035"/>
                        <a:pt x="121802" y="42786"/>
                      </a:cubicBezTo>
                      <a:cubicBezTo>
                        <a:pt x="103331" y="51531"/>
                        <a:pt x="85701" y="60769"/>
                        <a:pt x="69022" y="70519"/>
                      </a:cubicBezTo>
                      <a:cubicBezTo>
                        <a:pt x="52338" y="80269"/>
                        <a:pt x="36611" y="90532"/>
                        <a:pt x="21926" y="101328"/>
                      </a:cubicBezTo>
                      <a:cubicBezTo>
                        <a:pt x="14250" y="106969"/>
                        <a:pt x="7615" y="113150"/>
                        <a:pt x="499" y="119078"/>
                      </a:cubicBezTo>
                      <a:cubicBezTo>
                        <a:pt x="5538" y="151747"/>
                        <a:pt x="26494" y="181448"/>
                        <a:pt x="52999" y="188798"/>
                      </a:cubicBezTo>
                      <a:lnTo>
                        <a:pt x="177649" y="223368"/>
                      </a:lnTo>
                      <a:cubicBezTo>
                        <a:pt x="207905" y="231764"/>
                        <a:pt x="232260" y="208018"/>
                        <a:pt x="232260" y="170139"/>
                      </a:cubicBezTo>
                      <a:lnTo>
                        <a:pt x="232260" y="-63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12134" cap="flat">
                  <a:solidFill>
                    <a:srgbClr val="000000"/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B"/>
                </a:p>
              </p:txBody>
            </p:sp>
            <p:sp>
              <p:nvSpPr>
                <p:cNvPr id="32" name="Freeform: Shape 31">
                  <a:extLst>
                    <a:ext uri="{FF2B5EF4-FFF2-40B4-BE49-F238E27FC236}">
                      <a16:creationId xmlns:a16="http://schemas.microsoft.com/office/drawing/2014/main" id="{353F0764-ACA6-EE67-446C-8ECE29F61777}"/>
                    </a:ext>
                  </a:extLst>
                </p:cNvPr>
                <p:cNvSpPr/>
                <p:nvPr/>
              </p:nvSpPr>
              <p:spPr>
                <a:xfrm>
                  <a:off x="5420505" y="2432880"/>
                  <a:ext cx="360660" cy="313902"/>
                </a:xfrm>
                <a:custGeom>
                  <a:avLst/>
                  <a:gdLst>
                    <a:gd name="connsiteX0" fmla="*/ 359412 w 360660"/>
                    <a:gd name="connsiteY0" fmla="*/ -639 h 313902"/>
                    <a:gd name="connsiteX1" fmla="*/ 282777 w 360660"/>
                    <a:gd name="connsiteY1" fmla="*/ 8920 h 313902"/>
                    <a:gd name="connsiteX2" fmla="*/ 136476 w 360660"/>
                    <a:gd name="connsiteY2" fmla="*/ 35976 h 313902"/>
                    <a:gd name="connsiteX3" fmla="*/ 807 w 360660"/>
                    <a:gd name="connsiteY3" fmla="*/ 72330 h 313902"/>
                    <a:gd name="connsiteX4" fmla="*/ 499 w 360660"/>
                    <a:gd name="connsiteY4" fmla="*/ 72432 h 313902"/>
                    <a:gd name="connsiteX5" fmla="*/ 499 w 360660"/>
                    <a:gd name="connsiteY5" fmla="*/ 244891 h 313902"/>
                    <a:gd name="connsiteX6" fmla="*/ 59549 w 360660"/>
                    <a:gd name="connsiteY6" fmla="*/ 313264 h 313902"/>
                    <a:gd name="connsiteX7" fmla="*/ 302120 w 360660"/>
                    <a:gd name="connsiteY7" fmla="*/ 313264 h 313902"/>
                    <a:gd name="connsiteX8" fmla="*/ 361159 w 360660"/>
                    <a:gd name="connsiteY8" fmla="*/ 244891 h 313902"/>
                    <a:gd name="connsiteX9" fmla="*/ 361159 w 360660"/>
                    <a:gd name="connsiteY9" fmla="*/ 9426 h 313902"/>
                    <a:gd name="connsiteX10" fmla="*/ 359412 w 360660"/>
                    <a:gd name="connsiteY10" fmla="*/ -639 h 31390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60660" h="313902">
                      <a:moveTo>
                        <a:pt x="359412" y="-639"/>
                      </a:moveTo>
                      <a:cubicBezTo>
                        <a:pt x="333832" y="2534"/>
                        <a:pt x="307971" y="5091"/>
                        <a:pt x="282777" y="8920"/>
                      </a:cubicBezTo>
                      <a:cubicBezTo>
                        <a:pt x="232774" y="16523"/>
                        <a:pt x="183740" y="25473"/>
                        <a:pt x="136476" y="35976"/>
                      </a:cubicBezTo>
                      <a:cubicBezTo>
                        <a:pt x="89211" y="46484"/>
                        <a:pt x="43716" y="58525"/>
                        <a:pt x="807" y="72330"/>
                      </a:cubicBezTo>
                      <a:cubicBezTo>
                        <a:pt x="700" y="72364"/>
                        <a:pt x="605" y="72405"/>
                        <a:pt x="499" y="72432"/>
                      </a:cubicBezTo>
                      <a:lnTo>
                        <a:pt x="499" y="244891"/>
                      </a:lnTo>
                      <a:cubicBezTo>
                        <a:pt x="499" y="282769"/>
                        <a:pt x="26841" y="313264"/>
                        <a:pt x="59549" y="313264"/>
                      </a:cubicBezTo>
                      <a:lnTo>
                        <a:pt x="302120" y="313264"/>
                      </a:lnTo>
                      <a:cubicBezTo>
                        <a:pt x="334834" y="313264"/>
                        <a:pt x="361159" y="282769"/>
                        <a:pt x="361159" y="244891"/>
                      </a:cubicBezTo>
                      <a:lnTo>
                        <a:pt x="361159" y="9426"/>
                      </a:lnTo>
                      <a:cubicBezTo>
                        <a:pt x="361159" y="5850"/>
                        <a:pt x="359866" y="2787"/>
                        <a:pt x="359412" y="-639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2134" cap="flat">
                  <a:solidFill>
                    <a:srgbClr val="000000"/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B"/>
                </a:p>
              </p:txBody>
            </p:sp>
            <p:sp>
              <p:nvSpPr>
                <p:cNvPr id="33" name="Freeform: Shape 32">
                  <a:extLst>
                    <a:ext uri="{FF2B5EF4-FFF2-40B4-BE49-F238E27FC236}">
                      <a16:creationId xmlns:a16="http://schemas.microsoft.com/office/drawing/2014/main" id="{5D2465BF-573A-FDF0-78A3-D7DE8D8A6FA8}"/>
                    </a:ext>
                  </a:extLst>
                </p:cNvPr>
                <p:cNvSpPr/>
                <p:nvPr/>
              </p:nvSpPr>
              <p:spPr>
                <a:xfrm>
                  <a:off x="5793595" y="2405599"/>
                  <a:ext cx="360660" cy="341149"/>
                </a:xfrm>
                <a:custGeom>
                  <a:avLst/>
                  <a:gdLst>
                    <a:gd name="connsiteX0" fmla="*/ 350353 w 360660"/>
                    <a:gd name="connsiteY0" fmla="*/ -639 h 341149"/>
                    <a:gd name="connsiteX1" fmla="*/ 214791 w 360660"/>
                    <a:gd name="connsiteY1" fmla="*/ 5145 h 341149"/>
                    <a:gd name="connsiteX2" fmla="*/ 61743 w 360660"/>
                    <a:gd name="connsiteY2" fmla="*/ 17200 h 341149"/>
                    <a:gd name="connsiteX3" fmla="*/ 2598 w 360660"/>
                    <a:gd name="connsiteY3" fmla="*/ 24570 h 341149"/>
                    <a:gd name="connsiteX4" fmla="*/ 498 w 360660"/>
                    <a:gd name="connsiteY4" fmla="*/ 36672 h 341149"/>
                    <a:gd name="connsiteX5" fmla="*/ 498 w 360660"/>
                    <a:gd name="connsiteY5" fmla="*/ 272137 h 341149"/>
                    <a:gd name="connsiteX6" fmla="*/ 59537 w 360660"/>
                    <a:gd name="connsiteY6" fmla="*/ 340510 h 341149"/>
                    <a:gd name="connsiteX7" fmla="*/ 302109 w 360660"/>
                    <a:gd name="connsiteY7" fmla="*/ 340510 h 341149"/>
                    <a:gd name="connsiteX8" fmla="*/ 361159 w 360660"/>
                    <a:gd name="connsiteY8" fmla="*/ 272137 h 341149"/>
                    <a:gd name="connsiteX9" fmla="*/ 361159 w 360660"/>
                    <a:gd name="connsiteY9" fmla="*/ 36672 h 341149"/>
                    <a:gd name="connsiteX10" fmla="*/ 350353 w 360660"/>
                    <a:gd name="connsiteY10" fmla="*/ -639 h 34114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60660" h="341149">
                      <a:moveTo>
                        <a:pt x="350353" y="-639"/>
                      </a:moveTo>
                      <a:cubicBezTo>
                        <a:pt x="306006" y="667"/>
                        <a:pt x="260813" y="2417"/>
                        <a:pt x="214791" y="5145"/>
                      </a:cubicBezTo>
                      <a:cubicBezTo>
                        <a:pt x="164150" y="8147"/>
                        <a:pt x="112871" y="12099"/>
                        <a:pt x="61743" y="17200"/>
                      </a:cubicBezTo>
                      <a:cubicBezTo>
                        <a:pt x="41862" y="19189"/>
                        <a:pt x="22384" y="22232"/>
                        <a:pt x="2598" y="24570"/>
                      </a:cubicBezTo>
                      <a:cubicBezTo>
                        <a:pt x="1948" y="28645"/>
                        <a:pt x="498" y="32379"/>
                        <a:pt x="498" y="36672"/>
                      </a:cubicBezTo>
                      <a:lnTo>
                        <a:pt x="498" y="272137"/>
                      </a:lnTo>
                      <a:cubicBezTo>
                        <a:pt x="498" y="310016"/>
                        <a:pt x="26824" y="340510"/>
                        <a:pt x="59537" y="340510"/>
                      </a:cubicBezTo>
                      <a:lnTo>
                        <a:pt x="302109" y="340510"/>
                      </a:lnTo>
                      <a:cubicBezTo>
                        <a:pt x="334822" y="340510"/>
                        <a:pt x="361159" y="310016"/>
                        <a:pt x="361159" y="272137"/>
                      </a:cubicBezTo>
                      <a:lnTo>
                        <a:pt x="361159" y="36672"/>
                      </a:lnTo>
                      <a:cubicBezTo>
                        <a:pt x="361159" y="22567"/>
                        <a:pt x="356630" y="10225"/>
                        <a:pt x="350353" y="-639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2134" cap="flat">
                  <a:solidFill>
                    <a:srgbClr val="000000"/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B"/>
                </a:p>
              </p:txBody>
            </p:sp>
            <p:sp>
              <p:nvSpPr>
                <p:cNvPr id="34" name="Freeform: Shape 33">
                  <a:extLst>
                    <a:ext uri="{FF2B5EF4-FFF2-40B4-BE49-F238E27FC236}">
                      <a16:creationId xmlns:a16="http://schemas.microsoft.com/office/drawing/2014/main" id="{A8E7A329-4768-C5AD-7B3D-60C16A021C05}"/>
                    </a:ext>
                  </a:extLst>
                </p:cNvPr>
                <p:cNvSpPr/>
                <p:nvPr/>
              </p:nvSpPr>
              <p:spPr>
                <a:xfrm>
                  <a:off x="6163315" y="2403199"/>
                  <a:ext cx="311565" cy="337566"/>
                </a:xfrm>
                <a:custGeom>
                  <a:avLst/>
                  <a:gdLst>
                    <a:gd name="connsiteX0" fmla="*/ 304802 w 311565"/>
                    <a:gd name="connsiteY0" fmla="*/ 1897 h 337566"/>
                    <a:gd name="connsiteX1" fmla="*/ 134728 w 311565"/>
                    <a:gd name="connsiteY1" fmla="*/ -639 h 337566"/>
                    <a:gd name="connsiteX2" fmla="*/ 8264 w 311565"/>
                    <a:gd name="connsiteY2" fmla="*/ 1029 h 337566"/>
                    <a:gd name="connsiteX3" fmla="*/ 498 w 311565"/>
                    <a:gd name="connsiteY3" fmla="*/ 33103 h 337566"/>
                    <a:gd name="connsiteX4" fmla="*/ 498 w 311565"/>
                    <a:gd name="connsiteY4" fmla="*/ 268554 h 337566"/>
                    <a:gd name="connsiteX5" fmla="*/ 59548 w 311565"/>
                    <a:gd name="connsiteY5" fmla="*/ 336927 h 337566"/>
                    <a:gd name="connsiteX6" fmla="*/ 253013 w 311565"/>
                    <a:gd name="connsiteY6" fmla="*/ 336927 h 337566"/>
                    <a:gd name="connsiteX7" fmla="*/ 312063 w 311565"/>
                    <a:gd name="connsiteY7" fmla="*/ 268554 h 337566"/>
                    <a:gd name="connsiteX8" fmla="*/ 312063 w 311565"/>
                    <a:gd name="connsiteY8" fmla="*/ 33103 h 337566"/>
                    <a:gd name="connsiteX9" fmla="*/ 304802 w 311565"/>
                    <a:gd name="connsiteY9" fmla="*/ 1897 h 3375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311565" h="337566">
                      <a:moveTo>
                        <a:pt x="304802" y="1897"/>
                      </a:moveTo>
                      <a:cubicBezTo>
                        <a:pt x="247056" y="1008"/>
                        <a:pt x="185671" y="-639"/>
                        <a:pt x="134728" y="-639"/>
                      </a:cubicBezTo>
                      <a:cubicBezTo>
                        <a:pt x="94367" y="-639"/>
                        <a:pt x="51699" y="-10"/>
                        <a:pt x="8264" y="1029"/>
                      </a:cubicBezTo>
                      <a:cubicBezTo>
                        <a:pt x="3740" y="10710"/>
                        <a:pt x="498" y="21281"/>
                        <a:pt x="498" y="33103"/>
                      </a:cubicBezTo>
                      <a:lnTo>
                        <a:pt x="498" y="268554"/>
                      </a:lnTo>
                      <a:cubicBezTo>
                        <a:pt x="498" y="306432"/>
                        <a:pt x="26835" y="336927"/>
                        <a:pt x="59548" y="336927"/>
                      </a:cubicBezTo>
                      <a:lnTo>
                        <a:pt x="253013" y="336927"/>
                      </a:lnTo>
                      <a:cubicBezTo>
                        <a:pt x="285727" y="336927"/>
                        <a:pt x="312063" y="306432"/>
                        <a:pt x="312063" y="268554"/>
                      </a:cubicBezTo>
                      <a:lnTo>
                        <a:pt x="312063" y="33103"/>
                      </a:lnTo>
                      <a:cubicBezTo>
                        <a:pt x="312063" y="21657"/>
                        <a:pt x="309062" y="11360"/>
                        <a:pt x="304802" y="1897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2134" cap="flat">
                  <a:solidFill>
                    <a:srgbClr val="000000"/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B"/>
                </a:p>
              </p:txBody>
            </p:sp>
            <p:sp>
              <p:nvSpPr>
                <p:cNvPr id="35" name="Freeform: Shape 34">
                  <a:extLst>
                    <a:ext uri="{FF2B5EF4-FFF2-40B4-BE49-F238E27FC236}">
                      <a16:creationId xmlns:a16="http://schemas.microsoft.com/office/drawing/2014/main" id="{D5113E5C-9A44-A33C-3005-780E9AE5AD3B}"/>
                    </a:ext>
                  </a:extLst>
                </p:cNvPr>
                <p:cNvSpPr/>
                <p:nvPr/>
              </p:nvSpPr>
              <p:spPr>
                <a:xfrm>
                  <a:off x="6488367" y="2406119"/>
                  <a:ext cx="393392" cy="332281"/>
                </a:xfrm>
                <a:custGeom>
                  <a:avLst/>
                  <a:gdLst>
                    <a:gd name="connsiteX0" fmla="*/ 392511 w 393392"/>
                    <a:gd name="connsiteY0" fmla="*/ 19900 h 332281"/>
                    <a:gd name="connsiteX1" fmla="*/ 271864 w 393392"/>
                    <a:gd name="connsiteY1" fmla="*/ 9138 h 332281"/>
                    <a:gd name="connsiteX2" fmla="*/ 108912 w 393392"/>
                    <a:gd name="connsiteY2" fmla="*/ 899 h 332281"/>
                    <a:gd name="connsiteX3" fmla="*/ 6164 w 393392"/>
                    <a:gd name="connsiteY3" fmla="*/ -639 h 332281"/>
                    <a:gd name="connsiteX4" fmla="*/ 498 w 393392"/>
                    <a:gd name="connsiteY4" fmla="*/ 27818 h 332281"/>
                    <a:gd name="connsiteX5" fmla="*/ 498 w 393392"/>
                    <a:gd name="connsiteY5" fmla="*/ 263268 h 332281"/>
                    <a:gd name="connsiteX6" fmla="*/ 59548 w 393392"/>
                    <a:gd name="connsiteY6" fmla="*/ 331642 h 332281"/>
                    <a:gd name="connsiteX7" fmla="*/ 334840 w 393392"/>
                    <a:gd name="connsiteY7" fmla="*/ 331642 h 332281"/>
                    <a:gd name="connsiteX8" fmla="*/ 393890 w 393392"/>
                    <a:gd name="connsiteY8" fmla="*/ 263268 h 332281"/>
                    <a:gd name="connsiteX9" fmla="*/ 393890 w 393392"/>
                    <a:gd name="connsiteY9" fmla="*/ 27818 h 332281"/>
                    <a:gd name="connsiteX10" fmla="*/ 392513 w 393392"/>
                    <a:gd name="connsiteY10" fmla="*/ 19900 h 33228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93392" h="332281">
                      <a:moveTo>
                        <a:pt x="392511" y="19900"/>
                      </a:moveTo>
                      <a:cubicBezTo>
                        <a:pt x="352432" y="15893"/>
                        <a:pt x="312276" y="11873"/>
                        <a:pt x="271864" y="9138"/>
                      </a:cubicBezTo>
                      <a:cubicBezTo>
                        <a:pt x="217114" y="5432"/>
                        <a:pt x="162447" y="2779"/>
                        <a:pt x="108912" y="899"/>
                      </a:cubicBezTo>
                      <a:cubicBezTo>
                        <a:pt x="72151" y="-400"/>
                        <a:pt x="41520" y="30"/>
                        <a:pt x="6164" y="-639"/>
                      </a:cubicBezTo>
                      <a:cubicBezTo>
                        <a:pt x="2704" y="8071"/>
                        <a:pt x="498" y="17568"/>
                        <a:pt x="498" y="27818"/>
                      </a:cubicBezTo>
                      <a:lnTo>
                        <a:pt x="498" y="263268"/>
                      </a:lnTo>
                      <a:cubicBezTo>
                        <a:pt x="498" y="301147"/>
                        <a:pt x="26834" y="331642"/>
                        <a:pt x="59548" y="331642"/>
                      </a:cubicBezTo>
                      <a:lnTo>
                        <a:pt x="334840" y="331642"/>
                      </a:lnTo>
                      <a:cubicBezTo>
                        <a:pt x="367552" y="331642"/>
                        <a:pt x="393890" y="301147"/>
                        <a:pt x="393890" y="263268"/>
                      </a:cubicBezTo>
                      <a:lnTo>
                        <a:pt x="393890" y="27818"/>
                      </a:lnTo>
                      <a:cubicBezTo>
                        <a:pt x="393890" y="25007"/>
                        <a:pt x="392795" y="22621"/>
                        <a:pt x="392513" y="1990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2134" cap="flat">
                  <a:solidFill>
                    <a:srgbClr val="000000"/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B"/>
                </a:p>
              </p:txBody>
            </p:sp>
            <p:sp>
              <p:nvSpPr>
                <p:cNvPr id="36" name="Freeform: Shape 35">
                  <a:extLst>
                    <a:ext uri="{FF2B5EF4-FFF2-40B4-BE49-F238E27FC236}">
                      <a16:creationId xmlns:a16="http://schemas.microsoft.com/office/drawing/2014/main" id="{4DE3A337-9378-8E56-FF70-41E71275B5D8}"/>
                    </a:ext>
                  </a:extLst>
                </p:cNvPr>
                <p:cNvSpPr/>
                <p:nvPr/>
              </p:nvSpPr>
              <p:spPr>
                <a:xfrm>
                  <a:off x="6889267" y="2427690"/>
                  <a:ext cx="360660" cy="317984"/>
                </a:xfrm>
                <a:custGeom>
                  <a:avLst/>
                  <a:gdLst>
                    <a:gd name="connsiteX0" fmla="*/ 361157 w 360660"/>
                    <a:gd name="connsiteY0" fmla="*/ 64651 h 317984"/>
                    <a:gd name="connsiteX1" fmla="*/ 337647 w 360660"/>
                    <a:gd name="connsiteY1" fmla="*/ 57376 h 317984"/>
                    <a:gd name="connsiteX2" fmla="*/ 266766 w 360660"/>
                    <a:gd name="connsiteY2" fmla="*/ 39756 h 317984"/>
                    <a:gd name="connsiteX3" fmla="*/ 192068 w 360660"/>
                    <a:gd name="connsiteY3" fmla="*/ 24844 h 317984"/>
                    <a:gd name="connsiteX4" fmla="*/ 34418 w 360660"/>
                    <a:gd name="connsiteY4" fmla="*/ 2164 h 317984"/>
                    <a:gd name="connsiteX5" fmla="*/ 2958 w 360660"/>
                    <a:gd name="connsiteY5" fmla="*/ -639 h 317984"/>
                    <a:gd name="connsiteX6" fmla="*/ 497 w 360660"/>
                    <a:gd name="connsiteY6" fmla="*/ 13521 h 317984"/>
                    <a:gd name="connsiteX7" fmla="*/ 497 w 360660"/>
                    <a:gd name="connsiteY7" fmla="*/ 248972 h 317984"/>
                    <a:gd name="connsiteX8" fmla="*/ 59547 w 360660"/>
                    <a:gd name="connsiteY8" fmla="*/ 317346 h 317984"/>
                    <a:gd name="connsiteX9" fmla="*/ 302108 w 360660"/>
                    <a:gd name="connsiteY9" fmla="*/ 317346 h 317984"/>
                    <a:gd name="connsiteX10" fmla="*/ 361158 w 360660"/>
                    <a:gd name="connsiteY10" fmla="*/ 248972 h 317984"/>
                    <a:gd name="connsiteX11" fmla="*/ 361158 w 360660"/>
                    <a:gd name="connsiteY11" fmla="*/ 64658 h 31798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360660" h="317984">
                      <a:moveTo>
                        <a:pt x="361157" y="64651"/>
                      </a:moveTo>
                      <a:cubicBezTo>
                        <a:pt x="353231" y="62279"/>
                        <a:pt x="345771" y="59619"/>
                        <a:pt x="337647" y="57376"/>
                      </a:cubicBezTo>
                      <a:cubicBezTo>
                        <a:pt x="314740" y="51031"/>
                        <a:pt x="291072" y="45171"/>
                        <a:pt x="266766" y="39756"/>
                      </a:cubicBezTo>
                      <a:cubicBezTo>
                        <a:pt x="242460" y="34348"/>
                        <a:pt x="217513" y="29398"/>
                        <a:pt x="192068" y="24844"/>
                      </a:cubicBezTo>
                      <a:cubicBezTo>
                        <a:pt x="141180" y="15737"/>
                        <a:pt x="88284" y="8277"/>
                        <a:pt x="34418" y="2164"/>
                      </a:cubicBezTo>
                      <a:cubicBezTo>
                        <a:pt x="24050" y="988"/>
                        <a:pt x="13390" y="442"/>
                        <a:pt x="2958" y="-639"/>
                      </a:cubicBezTo>
                      <a:cubicBezTo>
                        <a:pt x="2076" y="4079"/>
                        <a:pt x="497" y="8489"/>
                        <a:pt x="497" y="13521"/>
                      </a:cubicBezTo>
                      <a:lnTo>
                        <a:pt x="497" y="248972"/>
                      </a:lnTo>
                      <a:cubicBezTo>
                        <a:pt x="497" y="286851"/>
                        <a:pt x="26835" y="317346"/>
                        <a:pt x="59547" y="317346"/>
                      </a:cubicBezTo>
                      <a:lnTo>
                        <a:pt x="302108" y="317346"/>
                      </a:lnTo>
                      <a:cubicBezTo>
                        <a:pt x="334820" y="317346"/>
                        <a:pt x="361158" y="286851"/>
                        <a:pt x="361158" y="248972"/>
                      </a:cubicBezTo>
                      <a:lnTo>
                        <a:pt x="361158" y="6465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12134" cap="flat">
                  <a:solidFill>
                    <a:srgbClr val="000000"/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B"/>
                </a:p>
              </p:txBody>
            </p:sp>
            <p:sp>
              <p:nvSpPr>
                <p:cNvPr id="37" name="Freeform: Shape 36">
                  <a:extLst>
                    <a:ext uri="{FF2B5EF4-FFF2-40B4-BE49-F238E27FC236}">
                      <a16:creationId xmlns:a16="http://schemas.microsoft.com/office/drawing/2014/main" id="{E52F84B3-7F17-AEBE-6894-DD778FB2A64A}"/>
                    </a:ext>
                  </a:extLst>
                </p:cNvPr>
                <p:cNvSpPr/>
                <p:nvPr/>
              </p:nvSpPr>
              <p:spPr>
                <a:xfrm>
                  <a:off x="7261254" y="2496508"/>
                  <a:ext cx="232217" cy="220248"/>
                </a:xfrm>
                <a:custGeom>
                  <a:avLst/>
                  <a:gdLst>
                    <a:gd name="connsiteX0" fmla="*/ 232715 w 232217"/>
                    <a:gd name="connsiteY0" fmla="*/ 121846 h 220248"/>
                    <a:gd name="connsiteX1" fmla="*/ 195404 w 232217"/>
                    <a:gd name="connsiteY1" fmla="*/ 90250 h 220248"/>
                    <a:gd name="connsiteX2" fmla="*/ 147607 w 232217"/>
                    <a:gd name="connsiteY2" fmla="*/ 59708 h 220248"/>
                    <a:gd name="connsiteX3" fmla="*/ 92855 w 232217"/>
                    <a:gd name="connsiteY3" fmla="*/ 32735 h 220248"/>
                    <a:gd name="connsiteX4" fmla="*/ 31946 w 232217"/>
                    <a:gd name="connsiteY4" fmla="*/ 9098 h 220248"/>
                    <a:gd name="connsiteX5" fmla="*/ 497 w 232217"/>
                    <a:gd name="connsiteY5" fmla="*/ -638 h 220248"/>
                    <a:gd name="connsiteX6" fmla="*/ 497 w 232217"/>
                    <a:gd name="connsiteY6" fmla="*/ 159520 h 220248"/>
                    <a:gd name="connsiteX7" fmla="*/ 55304 w 232217"/>
                    <a:gd name="connsiteY7" fmla="*/ 219025 h 220248"/>
                    <a:gd name="connsiteX8" fmla="*/ 177894 w 232217"/>
                    <a:gd name="connsiteY8" fmla="*/ 199211 h 220248"/>
                    <a:gd name="connsiteX9" fmla="*/ 232712 w 232217"/>
                    <a:gd name="connsiteY9" fmla="*/ 121969 h 220248"/>
                    <a:gd name="connsiteX10" fmla="*/ 232712 w 232217"/>
                    <a:gd name="connsiteY10" fmla="*/ 121846 h 22024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232217" h="220248">
                      <a:moveTo>
                        <a:pt x="232715" y="121846"/>
                      </a:moveTo>
                      <a:cubicBezTo>
                        <a:pt x="221270" y="110886"/>
                        <a:pt x="209030" y="100267"/>
                        <a:pt x="195404" y="90250"/>
                      </a:cubicBezTo>
                      <a:cubicBezTo>
                        <a:pt x="180718" y="79454"/>
                        <a:pt x="164742" y="69287"/>
                        <a:pt x="147607" y="59708"/>
                      </a:cubicBezTo>
                      <a:cubicBezTo>
                        <a:pt x="130473" y="50136"/>
                        <a:pt x="112176" y="41158"/>
                        <a:pt x="92855" y="32735"/>
                      </a:cubicBezTo>
                      <a:cubicBezTo>
                        <a:pt x="73535" y="24311"/>
                        <a:pt x="53191" y="16441"/>
                        <a:pt x="31946" y="9098"/>
                      </a:cubicBezTo>
                      <a:cubicBezTo>
                        <a:pt x="21867" y="5611"/>
                        <a:pt x="10966" y="2616"/>
                        <a:pt x="497" y="-638"/>
                      </a:cubicBezTo>
                      <a:lnTo>
                        <a:pt x="497" y="159520"/>
                      </a:lnTo>
                      <a:cubicBezTo>
                        <a:pt x="497" y="197399"/>
                        <a:pt x="24937" y="223934"/>
                        <a:pt x="55304" y="219025"/>
                      </a:cubicBezTo>
                      <a:lnTo>
                        <a:pt x="177894" y="199211"/>
                      </a:lnTo>
                      <a:cubicBezTo>
                        <a:pt x="208261" y="194301"/>
                        <a:pt x="232712" y="159848"/>
                        <a:pt x="232712" y="121969"/>
                      </a:cubicBezTo>
                      <a:lnTo>
                        <a:pt x="232712" y="12184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12134" cap="flat">
                  <a:solidFill>
                    <a:srgbClr val="000000"/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B"/>
                </a:p>
              </p:txBody>
            </p:sp>
          </p:grpSp>
          <p:sp>
            <p:nvSpPr>
              <p:cNvPr id="38" name="Freeform: Shape 37">
                <a:extLst>
                  <a:ext uri="{FF2B5EF4-FFF2-40B4-BE49-F238E27FC236}">
                    <a16:creationId xmlns:a16="http://schemas.microsoft.com/office/drawing/2014/main" id="{27D3A836-667D-5ED9-8A42-2FCFCF5971F9}"/>
                  </a:ext>
                </a:extLst>
              </p:cNvPr>
              <p:cNvSpPr/>
              <p:nvPr/>
            </p:nvSpPr>
            <p:spPr>
              <a:xfrm>
                <a:off x="5179921" y="3884859"/>
                <a:ext cx="2135571" cy="362420"/>
              </a:xfrm>
              <a:custGeom>
                <a:avLst/>
                <a:gdLst>
                  <a:gd name="connsiteX0" fmla="*/ 1272457 w 2135571"/>
                  <a:gd name="connsiteY0" fmla="*/ -337 h 362420"/>
                  <a:gd name="connsiteX1" fmla="*/ 1213406 w 2135571"/>
                  <a:gd name="connsiteY1" fmla="*/ 68036 h 362420"/>
                  <a:gd name="connsiteX2" fmla="*/ 1213406 w 2135571"/>
                  <a:gd name="connsiteY2" fmla="*/ 303501 h 362420"/>
                  <a:gd name="connsiteX3" fmla="*/ 1237531 w 2135571"/>
                  <a:gd name="connsiteY3" fmla="*/ 358616 h 362420"/>
                  <a:gd name="connsiteX4" fmla="*/ 1571402 w 2135571"/>
                  <a:gd name="connsiteY4" fmla="*/ 323985 h 362420"/>
                  <a:gd name="connsiteX5" fmla="*/ 1574078 w 2135571"/>
                  <a:gd name="connsiteY5" fmla="*/ 303501 h 362420"/>
                  <a:gd name="connsiteX6" fmla="*/ 1574078 w 2135571"/>
                  <a:gd name="connsiteY6" fmla="*/ 68036 h 362420"/>
                  <a:gd name="connsiteX7" fmla="*/ 1515028 w 2135571"/>
                  <a:gd name="connsiteY7" fmla="*/ -337 h 362420"/>
                  <a:gd name="connsiteX8" fmla="*/ 1272457 w 2135571"/>
                  <a:gd name="connsiteY8" fmla="*/ -337 h 362420"/>
                  <a:gd name="connsiteX9" fmla="*/ 1645557 w 2135571"/>
                  <a:gd name="connsiteY9" fmla="*/ -337 h 362420"/>
                  <a:gd name="connsiteX10" fmla="*/ 1586535 w 2135571"/>
                  <a:gd name="connsiteY10" fmla="*/ 68036 h 362420"/>
                  <a:gd name="connsiteX11" fmla="*/ 1586535 w 2135571"/>
                  <a:gd name="connsiteY11" fmla="*/ 303501 h 362420"/>
                  <a:gd name="connsiteX12" fmla="*/ 1588473 w 2135571"/>
                  <a:gd name="connsiteY12" fmla="*/ 320662 h 362420"/>
                  <a:gd name="connsiteX13" fmla="*/ 1947219 w 2135571"/>
                  <a:gd name="connsiteY13" fmla="*/ 193399 h 362420"/>
                  <a:gd name="connsiteX14" fmla="*/ 1947219 w 2135571"/>
                  <a:gd name="connsiteY14" fmla="*/ 68043 h 362420"/>
                  <a:gd name="connsiteX15" fmla="*/ 1888152 w 2135571"/>
                  <a:gd name="connsiteY15" fmla="*/ -331 h 362420"/>
                  <a:gd name="connsiteX16" fmla="*/ 1645557 w 2135571"/>
                  <a:gd name="connsiteY16" fmla="*/ -331 h 362420"/>
                  <a:gd name="connsiteX17" fmla="*/ 176808 w 2135571"/>
                  <a:gd name="connsiteY17" fmla="*/ 770 h 362420"/>
                  <a:gd name="connsiteX18" fmla="*/ 117758 w 2135571"/>
                  <a:gd name="connsiteY18" fmla="*/ 69144 h 362420"/>
                  <a:gd name="connsiteX19" fmla="*/ 117758 w 2135571"/>
                  <a:gd name="connsiteY19" fmla="*/ 166364 h 362420"/>
                  <a:gd name="connsiteX20" fmla="*/ 170649 w 2135571"/>
                  <a:gd name="connsiteY20" fmla="*/ 209070 h 362420"/>
                  <a:gd name="connsiteX21" fmla="*/ 472764 w 2135571"/>
                  <a:gd name="connsiteY21" fmla="*/ 333728 h 362420"/>
                  <a:gd name="connsiteX22" fmla="*/ 478419 w 2135571"/>
                  <a:gd name="connsiteY22" fmla="*/ 304594 h 362420"/>
                  <a:gd name="connsiteX23" fmla="*/ 478419 w 2135571"/>
                  <a:gd name="connsiteY23" fmla="*/ 69144 h 362420"/>
                  <a:gd name="connsiteX24" fmla="*/ 419368 w 2135571"/>
                  <a:gd name="connsiteY24" fmla="*/ 770 h 362420"/>
                  <a:gd name="connsiteX25" fmla="*/ 176808 w 2135571"/>
                  <a:gd name="connsiteY25" fmla="*/ 770 h 362420"/>
                  <a:gd name="connsiteX26" fmla="*/ 951900 w 2135571"/>
                  <a:gd name="connsiteY26" fmla="*/ 5672 h 362420"/>
                  <a:gd name="connsiteX27" fmla="*/ 892850 w 2135571"/>
                  <a:gd name="connsiteY27" fmla="*/ 74046 h 362420"/>
                  <a:gd name="connsiteX28" fmla="*/ 892850 w 2135571"/>
                  <a:gd name="connsiteY28" fmla="*/ 309497 h 362420"/>
                  <a:gd name="connsiteX29" fmla="*/ 914108 w 2135571"/>
                  <a:gd name="connsiteY29" fmla="*/ 362083 h 362420"/>
                  <a:gd name="connsiteX30" fmla="*/ 1088851 w 2135571"/>
                  <a:gd name="connsiteY30" fmla="*/ 361420 h 362420"/>
                  <a:gd name="connsiteX31" fmla="*/ 1185004 w 2135571"/>
                  <a:gd name="connsiteY31" fmla="*/ 360148 h 362420"/>
                  <a:gd name="connsiteX32" fmla="*/ 1204415 w 2135571"/>
                  <a:gd name="connsiteY32" fmla="*/ 309497 h 362420"/>
                  <a:gd name="connsiteX33" fmla="*/ 1204415 w 2135571"/>
                  <a:gd name="connsiteY33" fmla="*/ 74046 h 362420"/>
                  <a:gd name="connsiteX34" fmla="*/ 1145376 w 2135571"/>
                  <a:gd name="connsiteY34" fmla="*/ 5672 h 362420"/>
                  <a:gd name="connsiteX35" fmla="*/ 951900 w 2135571"/>
                  <a:gd name="connsiteY35" fmla="*/ 5672 h 362420"/>
                  <a:gd name="connsiteX36" fmla="*/ 544993 w 2135571"/>
                  <a:gd name="connsiteY36" fmla="*/ 8025 h 362420"/>
                  <a:gd name="connsiteX37" fmla="*/ 485955 w 2135571"/>
                  <a:gd name="connsiteY37" fmla="*/ 76398 h 362420"/>
                  <a:gd name="connsiteX38" fmla="*/ 485955 w 2135571"/>
                  <a:gd name="connsiteY38" fmla="*/ 311849 h 362420"/>
                  <a:gd name="connsiteX39" fmla="*/ 490075 w 2135571"/>
                  <a:gd name="connsiteY39" fmla="*/ 336901 h 362420"/>
                  <a:gd name="connsiteX40" fmla="*/ 860349 w 2135571"/>
                  <a:gd name="connsiteY40" fmla="*/ 362042 h 362420"/>
                  <a:gd name="connsiteX41" fmla="*/ 879334 w 2135571"/>
                  <a:gd name="connsiteY41" fmla="*/ 311849 h 362420"/>
                  <a:gd name="connsiteX42" fmla="*/ 879334 w 2135571"/>
                  <a:gd name="connsiteY42" fmla="*/ 76398 h 362420"/>
                  <a:gd name="connsiteX43" fmla="*/ 820295 w 2135571"/>
                  <a:gd name="connsiteY43" fmla="*/ 8025 h 362420"/>
                  <a:gd name="connsiteX44" fmla="*/ 544993 w 2135571"/>
                  <a:gd name="connsiteY44" fmla="*/ 8025 h 362420"/>
                  <a:gd name="connsiteX45" fmla="*/ 2000239 w 2135571"/>
                  <a:gd name="connsiteY45" fmla="*/ 11471 h 362420"/>
                  <a:gd name="connsiteX46" fmla="*/ 1956624 w 2135571"/>
                  <a:gd name="connsiteY46" fmla="*/ 66381 h 362420"/>
                  <a:gd name="connsiteX47" fmla="*/ 1956624 w 2135571"/>
                  <a:gd name="connsiteY47" fmla="*/ 187840 h 362420"/>
                  <a:gd name="connsiteX48" fmla="*/ 2020730 w 2135571"/>
                  <a:gd name="connsiteY48" fmla="*/ 145414 h 362420"/>
                  <a:gd name="connsiteX49" fmla="*/ 2135000 w 2135571"/>
                  <a:gd name="connsiteY49" fmla="*/ 47476 h 362420"/>
                  <a:gd name="connsiteX50" fmla="*/ 2011268 w 2135571"/>
                  <a:gd name="connsiteY50" fmla="*/ 13153 h 362420"/>
                  <a:gd name="connsiteX51" fmla="*/ 2000239 w 2135571"/>
                  <a:gd name="connsiteY51" fmla="*/ 11471 h 362420"/>
                  <a:gd name="connsiteX52" fmla="*/ 57230 w 2135571"/>
                  <a:gd name="connsiteY52" fmla="*/ 29733 h 362420"/>
                  <a:gd name="connsiteX53" fmla="*/ 51609 w 2135571"/>
                  <a:gd name="connsiteY53" fmla="*/ 30294 h 362420"/>
                  <a:gd name="connsiteX54" fmla="*/ -572 w 2135571"/>
                  <a:gd name="connsiteY54" fmla="*/ 38738 h 362420"/>
                  <a:gd name="connsiteX55" fmla="*/ 106426 w 2135571"/>
                  <a:gd name="connsiteY55" fmla="*/ 156375 h 362420"/>
                  <a:gd name="connsiteX56" fmla="*/ 106426 w 2135571"/>
                  <a:gd name="connsiteY56" fmla="*/ 89806 h 362420"/>
                  <a:gd name="connsiteX57" fmla="*/ 57230 w 2135571"/>
                  <a:gd name="connsiteY57" fmla="*/ 29733 h 3624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</a:cxnLst>
                <a:rect l="l" t="t" r="r" b="b"/>
                <a:pathLst>
                  <a:path w="2135571" h="362420">
                    <a:moveTo>
                      <a:pt x="1272457" y="-337"/>
                    </a:moveTo>
                    <a:cubicBezTo>
                      <a:pt x="1239743" y="-337"/>
                      <a:pt x="1213406" y="30157"/>
                      <a:pt x="1213406" y="68036"/>
                    </a:cubicBezTo>
                    <a:lnTo>
                      <a:pt x="1213406" y="303501"/>
                    </a:lnTo>
                    <a:cubicBezTo>
                      <a:pt x="1213406" y="326201"/>
                      <a:pt x="1222907" y="346193"/>
                      <a:pt x="1237531" y="358616"/>
                    </a:cubicBezTo>
                    <a:cubicBezTo>
                      <a:pt x="1353258" y="354083"/>
                      <a:pt x="1465552" y="343594"/>
                      <a:pt x="1571402" y="323985"/>
                    </a:cubicBezTo>
                    <a:cubicBezTo>
                      <a:pt x="1573137" y="317524"/>
                      <a:pt x="1574078" y="310645"/>
                      <a:pt x="1574078" y="303501"/>
                    </a:cubicBezTo>
                    <a:lnTo>
                      <a:pt x="1574078" y="68036"/>
                    </a:lnTo>
                    <a:cubicBezTo>
                      <a:pt x="1574078" y="30157"/>
                      <a:pt x="1547741" y="-337"/>
                      <a:pt x="1515028" y="-337"/>
                    </a:cubicBezTo>
                    <a:lnTo>
                      <a:pt x="1272457" y="-337"/>
                    </a:lnTo>
                    <a:close/>
                    <a:moveTo>
                      <a:pt x="1645557" y="-337"/>
                    </a:moveTo>
                    <a:cubicBezTo>
                      <a:pt x="1612872" y="-337"/>
                      <a:pt x="1586535" y="30157"/>
                      <a:pt x="1586535" y="68036"/>
                    </a:cubicBezTo>
                    <a:lnTo>
                      <a:pt x="1586535" y="303501"/>
                    </a:lnTo>
                    <a:cubicBezTo>
                      <a:pt x="1586535" y="309442"/>
                      <a:pt x="1587252" y="315172"/>
                      <a:pt x="1588473" y="320662"/>
                    </a:cubicBezTo>
                    <a:cubicBezTo>
                      <a:pt x="1720357" y="294817"/>
                      <a:pt x="1841906" y="254443"/>
                      <a:pt x="1947219" y="193399"/>
                    </a:cubicBezTo>
                    <a:lnTo>
                      <a:pt x="1947219" y="68043"/>
                    </a:lnTo>
                    <a:cubicBezTo>
                      <a:pt x="1947219" y="30164"/>
                      <a:pt x="1920848" y="-331"/>
                      <a:pt x="1888152" y="-331"/>
                    </a:cubicBezTo>
                    <a:lnTo>
                      <a:pt x="1645557" y="-331"/>
                    </a:lnTo>
                    <a:close/>
                    <a:moveTo>
                      <a:pt x="176808" y="770"/>
                    </a:moveTo>
                    <a:cubicBezTo>
                      <a:pt x="144095" y="770"/>
                      <a:pt x="117758" y="31265"/>
                      <a:pt x="117758" y="69144"/>
                    </a:cubicBezTo>
                    <a:lnTo>
                      <a:pt x="117758" y="166364"/>
                    </a:lnTo>
                    <a:cubicBezTo>
                      <a:pt x="134778" y="181303"/>
                      <a:pt x="152364" y="195628"/>
                      <a:pt x="170649" y="209070"/>
                    </a:cubicBezTo>
                    <a:cubicBezTo>
                      <a:pt x="259530" y="274421"/>
                      <a:pt x="361248" y="312102"/>
                      <a:pt x="472764" y="333728"/>
                    </a:cubicBezTo>
                    <a:cubicBezTo>
                      <a:pt x="476358" y="324888"/>
                      <a:pt x="478419" y="315042"/>
                      <a:pt x="478419" y="304594"/>
                    </a:cubicBezTo>
                    <a:lnTo>
                      <a:pt x="478419" y="69144"/>
                    </a:lnTo>
                    <a:cubicBezTo>
                      <a:pt x="478419" y="31258"/>
                      <a:pt x="452082" y="770"/>
                      <a:pt x="419368" y="770"/>
                    </a:cubicBezTo>
                    <a:lnTo>
                      <a:pt x="176808" y="770"/>
                    </a:lnTo>
                    <a:close/>
                    <a:moveTo>
                      <a:pt x="951900" y="5672"/>
                    </a:moveTo>
                    <a:cubicBezTo>
                      <a:pt x="919186" y="5672"/>
                      <a:pt x="892850" y="36167"/>
                      <a:pt x="892850" y="74046"/>
                    </a:cubicBezTo>
                    <a:lnTo>
                      <a:pt x="892850" y="309497"/>
                    </a:lnTo>
                    <a:cubicBezTo>
                      <a:pt x="892850" y="330699"/>
                      <a:pt x="901108" y="349564"/>
                      <a:pt x="914108" y="362083"/>
                    </a:cubicBezTo>
                    <a:cubicBezTo>
                      <a:pt x="971299" y="361932"/>
                      <a:pt x="1029555" y="361420"/>
                      <a:pt x="1088851" y="361420"/>
                    </a:cubicBezTo>
                    <a:cubicBezTo>
                      <a:pt x="1121111" y="361420"/>
                      <a:pt x="1153130" y="360914"/>
                      <a:pt x="1185004" y="360148"/>
                    </a:cubicBezTo>
                    <a:cubicBezTo>
                      <a:pt x="1196912" y="347656"/>
                      <a:pt x="1204415" y="329654"/>
                      <a:pt x="1204415" y="309497"/>
                    </a:cubicBezTo>
                    <a:lnTo>
                      <a:pt x="1204415" y="74046"/>
                    </a:lnTo>
                    <a:cubicBezTo>
                      <a:pt x="1204415" y="36167"/>
                      <a:pt x="1178084" y="5672"/>
                      <a:pt x="1145376" y="5672"/>
                    </a:cubicBezTo>
                    <a:lnTo>
                      <a:pt x="951900" y="5672"/>
                    </a:lnTo>
                    <a:close/>
                    <a:moveTo>
                      <a:pt x="544993" y="8025"/>
                    </a:moveTo>
                    <a:cubicBezTo>
                      <a:pt x="512280" y="8025"/>
                      <a:pt x="485955" y="38519"/>
                      <a:pt x="485955" y="76398"/>
                    </a:cubicBezTo>
                    <a:lnTo>
                      <a:pt x="485955" y="311849"/>
                    </a:lnTo>
                    <a:cubicBezTo>
                      <a:pt x="485955" y="320710"/>
                      <a:pt x="487449" y="329141"/>
                      <a:pt x="490075" y="336901"/>
                    </a:cubicBezTo>
                    <a:cubicBezTo>
                      <a:pt x="604536" y="357249"/>
                      <a:pt x="729080" y="361577"/>
                      <a:pt x="860349" y="362042"/>
                    </a:cubicBezTo>
                    <a:cubicBezTo>
                      <a:pt x="872011" y="349570"/>
                      <a:pt x="879334" y="331759"/>
                      <a:pt x="879334" y="311849"/>
                    </a:cubicBezTo>
                    <a:lnTo>
                      <a:pt x="879334" y="76398"/>
                    </a:lnTo>
                    <a:cubicBezTo>
                      <a:pt x="879334" y="38519"/>
                      <a:pt x="853009" y="8025"/>
                      <a:pt x="820295" y="8025"/>
                    </a:cubicBezTo>
                    <a:lnTo>
                      <a:pt x="544993" y="8025"/>
                    </a:lnTo>
                    <a:close/>
                    <a:moveTo>
                      <a:pt x="2000239" y="11471"/>
                    </a:moveTo>
                    <a:cubicBezTo>
                      <a:pt x="1975268" y="10910"/>
                      <a:pt x="1956624" y="33234"/>
                      <a:pt x="1956624" y="66381"/>
                    </a:cubicBezTo>
                    <a:lnTo>
                      <a:pt x="1956624" y="187840"/>
                    </a:lnTo>
                    <a:cubicBezTo>
                      <a:pt x="1978740" y="174637"/>
                      <a:pt x="2000183" y="160545"/>
                      <a:pt x="2020730" y="145414"/>
                    </a:cubicBezTo>
                    <a:cubicBezTo>
                      <a:pt x="2061881" y="115159"/>
                      <a:pt x="2100008" y="82354"/>
                      <a:pt x="2135000" y="47476"/>
                    </a:cubicBezTo>
                    <a:lnTo>
                      <a:pt x="2011268" y="13153"/>
                    </a:lnTo>
                    <a:cubicBezTo>
                      <a:pt x="2007461" y="12106"/>
                      <a:pt x="2003766" y="11553"/>
                      <a:pt x="2000239" y="11471"/>
                    </a:cubicBezTo>
                    <a:close/>
                    <a:moveTo>
                      <a:pt x="57230" y="29733"/>
                    </a:moveTo>
                    <a:cubicBezTo>
                      <a:pt x="55382" y="29801"/>
                      <a:pt x="53507" y="29993"/>
                      <a:pt x="51609" y="30294"/>
                    </a:cubicBezTo>
                    <a:lnTo>
                      <a:pt x="-572" y="38738"/>
                    </a:lnTo>
                    <a:cubicBezTo>
                      <a:pt x="31448" y="81054"/>
                      <a:pt x="67162" y="120608"/>
                      <a:pt x="106426" y="156375"/>
                    </a:cubicBezTo>
                    <a:lnTo>
                      <a:pt x="106426" y="89806"/>
                    </a:lnTo>
                    <a:cubicBezTo>
                      <a:pt x="106426" y="54293"/>
                      <a:pt x="84938" y="28742"/>
                      <a:pt x="57230" y="29733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134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</p:grp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3EC925D3-DFF9-9EDF-8004-726664F8E66F}"/>
                </a:ext>
              </a:extLst>
            </p:cNvPr>
            <p:cNvSpPr/>
            <p:nvPr/>
          </p:nvSpPr>
          <p:spPr>
            <a:xfrm>
              <a:off x="4887792" y="1402453"/>
              <a:ext cx="3030282" cy="1062387"/>
            </a:xfrm>
            <a:custGeom>
              <a:avLst/>
              <a:gdLst>
                <a:gd name="connsiteX0" fmla="*/ 2681208 w 3030282"/>
                <a:gd name="connsiteY0" fmla="*/ 904940 h 1062387"/>
                <a:gd name="connsiteX1" fmla="*/ 2622438 w 3030282"/>
                <a:gd name="connsiteY1" fmla="*/ 918418 h 1062387"/>
                <a:gd name="connsiteX2" fmla="*/ 2578655 w 3030282"/>
                <a:gd name="connsiteY2" fmla="*/ 592811 h 1062387"/>
                <a:gd name="connsiteX3" fmla="*/ 2529112 w 3030282"/>
                <a:gd name="connsiteY3" fmla="*/ 541506 h 1062387"/>
                <a:gd name="connsiteX4" fmla="*/ 2612365 w 3030282"/>
                <a:gd name="connsiteY4" fmla="*/ 500729 h 1062387"/>
                <a:gd name="connsiteX5" fmla="*/ 2390061 w 3030282"/>
                <a:gd name="connsiteY5" fmla="*/ 274270 h 1062387"/>
                <a:gd name="connsiteX6" fmla="*/ 2082326 w 3030282"/>
                <a:gd name="connsiteY6" fmla="*/ 138617 h 1062387"/>
                <a:gd name="connsiteX7" fmla="*/ 1339427 w 3030282"/>
                <a:gd name="connsiteY7" fmla="*/ 95906 h 1062387"/>
                <a:gd name="connsiteX8" fmla="*/ 1022274 w 3030282"/>
                <a:gd name="connsiteY8" fmla="*/ 200533 h 1062387"/>
                <a:gd name="connsiteX9" fmla="*/ 687317 w 3030282"/>
                <a:gd name="connsiteY9" fmla="*/ 330077 h 1062387"/>
                <a:gd name="connsiteX10" fmla="*/ 439382 w 3030282"/>
                <a:gd name="connsiteY10" fmla="*/ 573139 h 1062387"/>
                <a:gd name="connsiteX11" fmla="*/ 298221 w 3030282"/>
                <a:gd name="connsiteY11" fmla="*/ 921503 h 1062387"/>
                <a:gd name="connsiteX12" fmla="*/ 268004 w 3030282"/>
                <a:gd name="connsiteY12" fmla="*/ 926534 h 1062387"/>
                <a:gd name="connsiteX13" fmla="*/ 201704 w 3030282"/>
                <a:gd name="connsiteY13" fmla="*/ 892423 h 1062387"/>
                <a:gd name="connsiteX14" fmla="*/ 57661 w 3030282"/>
                <a:gd name="connsiteY14" fmla="*/ 966777 h 1062387"/>
                <a:gd name="connsiteX15" fmla="*/ 16740 w 3030282"/>
                <a:gd name="connsiteY15" fmla="*/ 891225 h 1062387"/>
                <a:gd name="connsiteX16" fmla="*/ 15 w 3030282"/>
                <a:gd name="connsiteY16" fmla="*/ 770096 h 1062387"/>
                <a:gd name="connsiteX17" fmla="*/ 232816 w 3030282"/>
                <a:gd name="connsiteY17" fmla="*/ 618053 h 1062387"/>
                <a:gd name="connsiteX18" fmla="*/ 503337 w 3030282"/>
                <a:gd name="connsiteY18" fmla="*/ 398035 h 1062387"/>
                <a:gd name="connsiteX19" fmla="*/ 872261 w 3030282"/>
                <a:gd name="connsiteY19" fmla="*/ 183267 h 1062387"/>
                <a:gd name="connsiteX20" fmla="*/ 1176710 w 3030282"/>
                <a:gd name="connsiteY20" fmla="*/ 70714 h 1062387"/>
                <a:gd name="connsiteX21" fmla="*/ 1532556 w 3030282"/>
                <a:gd name="connsiteY21" fmla="*/ 52 h 1062387"/>
                <a:gd name="connsiteX22" fmla="*/ 2055468 w 3030282"/>
                <a:gd name="connsiteY22" fmla="*/ 41931 h 1062387"/>
                <a:gd name="connsiteX23" fmla="*/ 2368170 w 3030282"/>
                <a:gd name="connsiteY23" fmla="*/ 141028 h 1062387"/>
                <a:gd name="connsiteX24" fmla="*/ 2634587 w 3030282"/>
                <a:gd name="connsiteY24" fmla="*/ 303890 h 1062387"/>
                <a:gd name="connsiteX25" fmla="*/ 2857647 w 3030282"/>
                <a:gd name="connsiteY25" fmla="*/ 515202 h 1062387"/>
                <a:gd name="connsiteX26" fmla="*/ 2987348 w 3030282"/>
                <a:gd name="connsiteY26" fmla="*/ 709405 h 1062387"/>
                <a:gd name="connsiteX27" fmla="*/ 2862154 w 3030282"/>
                <a:gd name="connsiteY27" fmla="*/ 786311 h 1062387"/>
                <a:gd name="connsiteX28" fmla="*/ 2845470 w 3030282"/>
                <a:gd name="connsiteY28" fmla="*/ 1049321 h 1062387"/>
                <a:gd name="connsiteX29" fmla="*/ 2756024 w 3030282"/>
                <a:gd name="connsiteY29" fmla="*/ 1049597 h 1062387"/>
                <a:gd name="connsiteX30" fmla="*/ 2698592 w 3030282"/>
                <a:gd name="connsiteY30" fmla="*/ 882530 h 10623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3030282" h="1062387">
                  <a:moveTo>
                    <a:pt x="2681208" y="904940"/>
                  </a:moveTo>
                  <a:cubicBezTo>
                    <a:pt x="2645045" y="885779"/>
                    <a:pt x="2605904" y="1047186"/>
                    <a:pt x="2622438" y="918418"/>
                  </a:cubicBezTo>
                  <a:cubicBezTo>
                    <a:pt x="2645549" y="805084"/>
                    <a:pt x="2526979" y="681206"/>
                    <a:pt x="2578655" y="592811"/>
                  </a:cubicBezTo>
                  <a:cubicBezTo>
                    <a:pt x="2556277" y="570155"/>
                    <a:pt x="2524274" y="554423"/>
                    <a:pt x="2529112" y="541506"/>
                  </a:cubicBezTo>
                  <a:cubicBezTo>
                    <a:pt x="2533955" y="528590"/>
                    <a:pt x="2594371" y="512094"/>
                    <a:pt x="2612365" y="500729"/>
                  </a:cubicBezTo>
                  <a:cubicBezTo>
                    <a:pt x="2557632" y="398215"/>
                    <a:pt x="2475907" y="340301"/>
                    <a:pt x="2390061" y="274270"/>
                  </a:cubicBezTo>
                  <a:cubicBezTo>
                    <a:pt x="2309495" y="185672"/>
                    <a:pt x="2186720" y="172340"/>
                    <a:pt x="2082326" y="138617"/>
                  </a:cubicBezTo>
                  <a:cubicBezTo>
                    <a:pt x="1830589" y="102555"/>
                    <a:pt x="1591354" y="65718"/>
                    <a:pt x="1339427" y="95906"/>
                  </a:cubicBezTo>
                  <a:cubicBezTo>
                    <a:pt x="1233017" y="125178"/>
                    <a:pt x="1128606" y="168378"/>
                    <a:pt x="1022274" y="200533"/>
                  </a:cubicBezTo>
                  <a:cubicBezTo>
                    <a:pt x="908138" y="236258"/>
                    <a:pt x="794478" y="269976"/>
                    <a:pt x="687317" y="330077"/>
                  </a:cubicBezTo>
                  <a:cubicBezTo>
                    <a:pt x="586557" y="385237"/>
                    <a:pt x="505800" y="469709"/>
                    <a:pt x="439382" y="573139"/>
                  </a:cubicBezTo>
                  <a:cubicBezTo>
                    <a:pt x="382717" y="682566"/>
                    <a:pt x="307632" y="787284"/>
                    <a:pt x="298221" y="921503"/>
                  </a:cubicBezTo>
                  <a:cubicBezTo>
                    <a:pt x="288412" y="997595"/>
                    <a:pt x="212045" y="967643"/>
                    <a:pt x="268004" y="926534"/>
                  </a:cubicBezTo>
                  <a:cubicBezTo>
                    <a:pt x="248173" y="855956"/>
                    <a:pt x="165905" y="1014299"/>
                    <a:pt x="201704" y="892423"/>
                  </a:cubicBezTo>
                  <a:cubicBezTo>
                    <a:pt x="254097" y="731342"/>
                    <a:pt x="101874" y="990058"/>
                    <a:pt x="57661" y="966777"/>
                  </a:cubicBezTo>
                  <a:cubicBezTo>
                    <a:pt x="42749" y="897914"/>
                    <a:pt x="83276" y="927647"/>
                    <a:pt x="16740" y="891225"/>
                  </a:cubicBezTo>
                  <a:cubicBezTo>
                    <a:pt x="-17882" y="837116"/>
                    <a:pt x="91624" y="766544"/>
                    <a:pt x="15" y="770096"/>
                  </a:cubicBezTo>
                  <a:cubicBezTo>
                    <a:pt x="33931" y="679132"/>
                    <a:pt x="173150" y="701491"/>
                    <a:pt x="232816" y="618053"/>
                  </a:cubicBezTo>
                  <a:cubicBezTo>
                    <a:pt x="337692" y="563129"/>
                    <a:pt x="402772" y="459013"/>
                    <a:pt x="503337" y="398035"/>
                  </a:cubicBezTo>
                  <a:cubicBezTo>
                    <a:pt x="619444" y="323118"/>
                    <a:pt x="739324" y="206946"/>
                    <a:pt x="872261" y="183267"/>
                  </a:cubicBezTo>
                  <a:cubicBezTo>
                    <a:pt x="970105" y="129483"/>
                    <a:pt x="1075793" y="116657"/>
                    <a:pt x="1176710" y="70714"/>
                  </a:cubicBezTo>
                  <a:cubicBezTo>
                    <a:pt x="1296070" y="52403"/>
                    <a:pt x="1413694" y="3200"/>
                    <a:pt x="1532556" y="52"/>
                  </a:cubicBezTo>
                  <a:cubicBezTo>
                    <a:pt x="1710311" y="-2634"/>
                    <a:pt x="1879477" y="12592"/>
                    <a:pt x="2055468" y="41931"/>
                  </a:cubicBezTo>
                  <a:cubicBezTo>
                    <a:pt x="2152136" y="98980"/>
                    <a:pt x="2273887" y="71726"/>
                    <a:pt x="2368170" y="141028"/>
                  </a:cubicBezTo>
                  <a:cubicBezTo>
                    <a:pt x="2460992" y="180569"/>
                    <a:pt x="2571046" y="209650"/>
                    <a:pt x="2634587" y="303890"/>
                  </a:cubicBezTo>
                  <a:cubicBezTo>
                    <a:pt x="2723187" y="356235"/>
                    <a:pt x="2784040" y="447845"/>
                    <a:pt x="2857647" y="515202"/>
                  </a:cubicBezTo>
                  <a:cubicBezTo>
                    <a:pt x="2906255" y="581154"/>
                    <a:pt x="3120413" y="755808"/>
                    <a:pt x="2987348" y="709405"/>
                  </a:cubicBezTo>
                  <a:cubicBezTo>
                    <a:pt x="2934775" y="738474"/>
                    <a:pt x="2909278" y="860689"/>
                    <a:pt x="2862154" y="786311"/>
                  </a:cubicBezTo>
                  <a:cubicBezTo>
                    <a:pt x="2890355" y="862066"/>
                    <a:pt x="2940038" y="993267"/>
                    <a:pt x="2845470" y="1049321"/>
                  </a:cubicBezTo>
                  <a:cubicBezTo>
                    <a:pt x="2825236" y="883160"/>
                    <a:pt x="2749972" y="1116937"/>
                    <a:pt x="2756024" y="1049597"/>
                  </a:cubicBezTo>
                  <a:cubicBezTo>
                    <a:pt x="2762076" y="982256"/>
                    <a:pt x="2718977" y="632588"/>
                    <a:pt x="2698592" y="882530"/>
                  </a:cubicBezTo>
                  <a:close/>
                </a:path>
              </a:pathLst>
            </a:custGeom>
            <a:solidFill>
              <a:srgbClr val="000000">
                <a:alpha val="96000"/>
              </a:srgbClr>
            </a:solidFill>
            <a:ln w="559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943042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FEC71B-E184-40A1-D405-E9A66A7D597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64D44F73-EF55-1A0F-CD24-EB91C1662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101" y="2228983"/>
            <a:ext cx="8559800" cy="685535"/>
          </a:xfrm>
        </p:spPr>
        <p:txBody>
          <a:bodyPr/>
          <a:lstStyle/>
          <a:p>
            <a:r>
              <a:rPr lang="en-GB" b="1" dirty="0"/>
              <a:t>Make Functions </a:t>
            </a:r>
            <a:br>
              <a:rPr lang="en-GB" b="1" dirty="0"/>
            </a:br>
            <a:r>
              <a:rPr lang="en-GB" b="1" dirty="0"/>
              <a:t>apply to </a:t>
            </a:r>
            <a:br>
              <a:rPr lang="en-GB" b="1" dirty="0"/>
            </a:br>
            <a:r>
              <a:rPr lang="en-GB" b="1" dirty="0"/>
              <a:t>Whole Arrays™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A91697-43DA-CA1D-C85B-145D2C68BBCF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/>
          </a:p>
        </p:txBody>
      </p:sp>
      <p:grpSp>
        <p:nvGrpSpPr>
          <p:cNvPr id="10" name="Content Placeholder 7">
            <a:extLst>
              <a:ext uri="{FF2B5EF4-FFF2-40B4-BE49-F238E27FC236}">
                <a16:creationId xmlns:a16="http://schemas.microsoft.com/office/drawing/2014/main" id="{CE4AA889-28E7-2087-4267-8B130F11002B}"/>
              </a:ext>
            </a:extLst>
          </p:cNvPr>
          <p:cNvGrpSpPr/>
          <p:nvPr/>
        </p:nvGrpSpPr>
        <p:grpSpPr>
          <a:xfrm>
            <a:off x="4487302" y="1402415"/>
            <a:ext cx="3751055" cy="3005399"/>
            <a:chOff x="4487302" y="1402415"/>
            <a:chExt cx="3751055" cy="3005399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AD147D7F-FD93-59BF-3C1B-00C75FBBF407}"/>
                </a:ext>
              </a:extLst>
            </p:cNvPr>
            <p:cNvSpPr/>
            <p:nvPr/>
          </p:nvSpPr>
          <p:spPr>
            <a:xfrm>
              <a:off x="4487302" y="1435125"/>
              <a:ext cx="3751055" cy="2972689"/>
            </a:xfrm>
            <a:custGeom>
              <a:avLst/>
              <a:gdLst>
                <a:gd name="connsiteX0" fmla="*/ 2059053 w 3751055"/>
                <a:gd name="connsiteY0" fmla="*/ -245 h 2972689"/>
                <a:gd name="connsiteX1" fmla="*/ 1944773 w 3751055"/>
                <a:gd name="connsiteY1" fmla="*/ 4831 h 2972689"/>
                <a:gd name="connsiteX2" fmla="*/ 426532 w 3751055"/>
                <a:gd name="connsiteY2" fmla="*/ 1021907 h 2972689"/>
                <a:gd name="connsiteX3" fmla="*/ 429397 w 3751055"/>
                <a:gd name="connsiteY3" fmla="*/ 974345 h 2972689"/>
                <a:gd name="connsiteX4" fmla="*/ 249721 w 3751055"/>
                <a:gd name="connsiteY4" fmla="*/ 667613 h 2972689"/>
                <a:gd name="connsiteX5" fmla="*/ 201721 w 3751055"/>
                <a:gd name="connsiteY5" fmla="*/ 1291574 h 2972689"/>
                <a:gd name="connsiteX6" fmla="*/ 358603 w 3751055"/>
                <a:gd name="connsiteY6" fmla="*/ 1204048 h 2972689"/>
                <a:gd name="connsiteX7" fmla="*/ 273228 w 3751055"/>
                <a:gd name="connsiteY7" fmla="*/ 1467046 h 2972689"/>
                <a:gd name="connsiteX8" fmla="*/ 572689 w 3751055"/>
                <a:gd name="connsiteY8" fmla="*/ 2678904 h 2972689"/>
                <a:gd name="connsiteX9" fmla="*/ 1982705 w 3751055"/>
                <a:gd name="connsiteY9" fmla="*/ 2962545 h 2972689"/>
                <a:gd name="connsiteX10" fmla="*/ 3506742 w 3751055"/>
                <a:gd name="connsiteY10" fmla="*/ 1573976 h 2972689"/>
                <a:gd name="connsiteX11" fmla="*/ 3359274 w 3751055"/>
                <a:gd name="connsiteY11" fmla="*/ 1008372 h 2972689"/>
                <a:gd name="connsiteX12" fmla="*/ 3564676 w 3751055"/>
                <a:gd name="connsiteY12" fmla="*/ 1130745 h 2972689"/>
                <a:gd name="connsiteX13" fmla="*/ 3751021 w 3751055"/>
                <a:gd name="connsiteY13" fmla="*/ 843840 h 2972689"/>
                <a:gd name="connsiteX14" fmla="*/ 3565784 w 3751055"/>
                <a:gd name="connsiteY14" fmla="*/ 571049 h 2972689"/>
                <a:gd name="connsiteX15" fmla="*/ 3201136 w 3751055"/>
                <a:gd name="connsiteY15" fmla="*/ 557267 h 2972689"/>
                <a:gd name="connsiteX16" fmla="*/ 2059064 w 3751055"/>
                <a:gd name="connsiteY16" fmla="*/ -228 h 2972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751055" h="2972689">
                  <a:moveTo>
                    <a:pt x="2059053" y="-245"/>
                  </a:moveTo>
                  <a:cubicBezTo>
                    <a:pt x="2021751" y="-200"/>
                    <a:pt x="1983662" y="1466"/>
                    <a:pt x="1944773" y="4831"/>
                  </a:cubicBezTo>
                  <a:cubicBezTo>
                    <a:pt x="1164182" y="72372"/>
                    <a:pt x="670671" y="455193"/>
                    <a:pt x="426532" y="1021907"/>
                  </a:cubicBezTo>
                  <a:cubicBezTo>
                    <a:pt x="428344" y="1006177"/>
                    <a:pt x="429301" y="990278"/>
                    <a:pt x="429397" y="974345"/>
                  </a:cubicBezTo>
                  <a:cubicBezTo>
                    <a:pt x="429391" y="799154"/>
                    <a:pt x="375459" y="667613"/>
                    <a:pt x="249721" y="667613"/>
                  </a:cubicBezTo>
                  <a:cubicBezTo>
                    <a:pt x="-66590" y="721224"/>
                    <a:pt x="-82292" y="1279535"/>
                    <a:pt x="201721" y="1291574"/>
                  </a:cubicBezTo>
                  <a:cubicBezTo>
                    <a:pt x="260139" y="1291523"/>
                    <a:pt x="316304" y="1260187"/>
                    <a:pt x="358603" y="1204048"/>
                  </a:cubicBezTo>
                  <a:cubicBezTo>
                    <a:pt x="325134" y="1308761"/>
                    <a:pt x="296893" y="1359351"/>
                    <a:pt x="273228" y="1467046"/>
                  </a:cubicBezTo>
                  <a:cubicBezTo>
                    <a:pt x="156850" y="1996666"/>
                    <a:pt x="258480" y="2431613"/>
                    <a:pt x="572689" y="2678904"/>
                  </a:cubicBezTo>
                  <a:cubicBezTo>
                    <a:pt x="886895" y="2926222"/>
                    <a:pt x="1409784" y="3002098"/>
                    <a:pt x="1982705" y="2962545"/>
                  </a:cubicBezTo>
                  <a:cubicBezTo>
                    <a:pt x="2946428" y="2896023"/>
                    <a:pt x="3687060" y="2348996"/>
                    <a:pt x="3506742" y="1573976"/>
                  </a:cubicBezTo>
                  <a:cubicBezTo>
                    <a:pt x="3471433" y="1422180"/>
                    <a:pt x="3441942" y="1195218"/>
                    <a:pt x="3359274" y="1008372"/>
                  </a:cubicBezTo>
                  <a:cubicBezTo>
                    <a:pt x="3404838" y="1084720"/>
                    <a:pt x="3481985" y="1130677"/>
                    <a:pt x="3564676" y="1130745"/>
                  </a:cubicBezTo>
                  <a:cubicBezTo>
                    <a:pt x="3700725" y="1130745"/>
                    <a:pt x="3751021" y="994364"/>
                    <a:pt x="3751021" y="843840"/>
                  </a:cubicBezTo>
                  <a:cubicBezTo>
                    <a:pt x="3751027" y="693316"/>
                    <a:pt x="3697551" y="611627"/>
                    <a:pt x="3565784" y="571049"/>
                  </a:cubicBezTo>
                  <a:cubicBezTo>
                    <a:pt x="3381707" y="514365"/>
                    <a:pt x="3313412" y="917982"/>
                    <a:pt x="3201136" y="557267"/>
                  </a:cubicBezTo>
                  <a:cubicBezTo>
                    <a:pt x="3083946" y="406844"/>
                    <a:pt x="2700505" y="-1067"/>
                    <a:pt x="2059064" y="-228"/>
                  </a:cubicBezTo>
                  <a:close/>
                </a:path>
              </a:pathLst>
            </a:custGeom>
            <a:solidFill>
              <a:schemeClr val="bg1"/>
            </a:solidFill>
            <a:ln w="30182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GB" dirty="0"/>
            </a:p>
          </p:txBody>
        </p:sp>
        <p:grpSp>
          <p:nvGrpSpPr>
            <p:cNvPr id="12" name="Content Placeholder 7">
              <a:extLst>
                <a:ext uri="{FF2B5EF4-FFF2-40B4-BE49-F238E27FC236}">
                  <a16:creationId xmlns:a16="http://schemas.microsoft.com/office/drawing/2014/main" id="{5D6B6B44-D70A-19A6-40AF-D77DEDF54F3D}"/>
                </a:ext>
              </a:extLst>
            </p:cNvPr>
            <p:cNvGrpSpPr/>
            <p:nvPr/>
          </p:nvGrpSpPr>
          <p:grpSpPr>
            <a:xfrm>
              <a:off x="4574736" y="1402415"/>
              <a:ext cx="3577647" cy="1180624"/>
              <a:chOff x="4574736" y="1402415"/>
              <a:chExt cx="3577647" cy="1180624"/>
            </a:xfrm>
            <a:solidFill>
              <a:srgbClr val="000000"/>
            </a:solidFill>
          </p:grpSpPr>
          <p:sp>
            <p:nvSpPr>
              <p:cNvPr id="13" name="Freeform: Shape 12">
                <a:extLst>
                  <a:ext uri="{FF2B5EF4-FFF2-40B4-BE49-F238E27FC236}">
                    <a16:creationId xmlns:a16="http://schemas.microsoft.com/office/drawing/2014/main" id="{C0032B17-23CA-3572-49C1-D182F14D41FA}"/>
                  </a:ext>
                </a:extLst>
              </p:cNvPr>
              <p:cNvSpPr/>
              <p:nvPr/>
            </p:nvSpPr>
            <p:spPr>
              <a:xfrm>
                <a:off x="4887805" y="1402415"/>
                <a:ext cx="3030277" cy="1062385"/>
              </a:xfrm>
              <a:custGeom>
                <a:avLst/>
                <a:gdLst>
                  <a:gd name="connsiteX0" fmla="*/ 2681140 w 3030277"/>
                  <a:gd name="connsiteY0" fmla="*/ 904960 h 1062385"/>
                  <a:gd name="connsiteX1" fmla="*/ 2622368 w 3030277"/>
                  <a:gd name="connsiteY1" fmla="*/ 918438 h 1062385"/>
                  <a:gd name="connsiteX2" fmla="*/ 2578589 w 3030277"/>
                  <a:gd name="connsiteY2" fmla="*/ 592830 h 1062385"/>
                  <a:gd name="connsiteX3" fmla="*/ 2529046 w 3030277"/>
                  <a:gd name="connsiteY3" fmla="*/ 541526 h 1062385"/>
                  <a:gd name="connsiteX4" fmla="*/ 2612294 w 3030277"/>
                  <a:gd name="connsiteY4" fmla="*/ 500752 h 1062385"/>
                  <a:gd name="connsiteX5" fmla="*/ 2389992 w 3030277"/>
                  <a:gd name="connsiteY5" fmla="*/ 274285 h 1062385"/>
                  <a:gd name="connsiteX6" fmla="*/ 2082258 w 3030277"/>
                  <a:gd name="connsiteY6" fmla="*/ 138630 h 1062385"/>
                  <a:gd name="connsiteX7" fmla="*/ 1339374 w 3030277"/>
                  <a:gd name="connsiteY7" fmla="*/ 95920 h 1062385"/>
                  <a:gd name="connsiteX8" fmla="*/ 1022219 w 3030277"/>
                  <a:gd name="connsiteY8" fmla="*/ 200548 h 1062385"/>
                  <a:gd name="connsiteX9" fmla="*/ 687263 w 3030277"/>
                  <a:gd name="connsiteY9" fmla="*/ 330091 h 1062385"/>
                  <a:gd name="connsiteX10" fmla="*/ 439331 w 3030277"/>
                  <a:gd name="connsiteY10" fmla="*/ 573149 h 1062385"/>
                  <a:gd name="connsiteX11" fmla="*/ 298172 w 3030277"/>
                  <a:gd name="connsiteY11" fmla="*/ 921517 h 1062385"/>
                  <a:gd name="connsiteX12" fmla="*/ 267955 w 3030277"/>
                  <a:gd name="connsiteY12" fmla="*/ 926548 h 1062385"/>
                  <a:gd name="connsiteX13" fmla="*/ 201653 w 3030277"/>
                  <a:gd name="connsiteY13" fmla="*/ 892437 h 1062385"/>
                  <a:gd name="connsiteX14" fmla="*/ 57612 w 3030277"/>
                  <a:gd name="connsiteY14" fmla="*/ 966793 h 1062385"/>
                  <a:gd name="connsiteX15" fmla="*/ 16692 w 3030277"/>
                  <a:gd name="connsiteY15" fmla="*/ 891239 h 1062385"/>
                  <a:gd name="connsiteX16" fmla="*/ -34 w 3030277"/>
                  <a:gd name="connsiteY16" fmla="*/ 770109 h 1062385"/>
                  <a:gd name="connsiteX17" fmla="*/ 232764 w 3030277"/>
                  <a:gd name="connsiteY17" fmla="*/ 618066 h 1062385"/>
                  <a:gd name="connsiteX18" fmla="*/ 503281 w 3030277"/>
                  <a:gd name="connsiteY18" fmla="*/ 398048 h 1062385"/>
                  <a:gd name="connsiteX19" fmla="*/ 872207 w 3030277"/>
                  <a:gd name="connsiteY19" fmla="*/ 183276 h 1062385"/>
                  <a:gd name="connsiteX20" fmla="*/ 1176654 w 3030277"/>
                  <a:gd name="connsiteY20" fmla="*/ 70723 h 1062385"/>
                  <a:gd name="connsiteX21" fmla="*/ 1532501 w 3030277"/>
                  <a:gd name="connsiteY21" fmla="*/ 59 h 1062385"/>
                  <a:gd name="connsiteX22" fmla="*/ 2055413 w 3030277"/>
                  <a:gd name="connsiteY22" fmla="*/ 41937 h 1062385"/>
                  <a:gd name="connsiteX23" fmla="*/ 2368110 w 3030277"/>
                  <a:gd name="connsiteY23" fmla="*/ 141033 h 1062385"/>
                  <a:gd name="connsiteX24" fmla="*/ 2634530 w 3030277"/>
                  <a:gd name="connsiteY24" fmla="*/ 303893 h 1062385"/>
                  <a:gd name="connsiteX25" fmla="*/ 2857592 w 3030277"/>
                  <a:gd name="connsiteY25" fmla="*/ 515204 h 1062385"/>
                  <a:gd name="connsiteX26" fmla="*/ 2987293 w 3030277"/>
                  <a:gd name="connsiteY26" fmla="*/ 709407 h 1062385"/>
                  <a:gd name="connsiteX27" fmla="*/ 2862100 w 3030277"/>
                  <a:gd name="connsiteY27" fmla="*/ 786312 h 1062385"/>
                  <a:gd name="connsiteX28" fmla="*/ 2845413 w 3030277"/>
                  <a:gd name="connsiteY28" fmla="*/ 1049327 h 1062385"/>
                  <a:gd name="connsiteX29" fmla="*/ 2755975 w 3030277"/>
                  <a:gd name="connsiteY29" fmla="*/ 1049602 h 1062385"/>
                  <a:gd name="connsiteX30" fmla="*/ 2698542 w 3030277"/>
                  <a:gd name="connsiteY30" fmla="*/ 882538 h 10623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</a:cxnLst>
                <a:rect l="l" t="t" r="r" b="b"/>
                <a:pathLst>
                  <a:path w="3030277" h="1062385">
                    <a:moveTo>
                      <a:pt x="2681140" y="904960"/>
                    </a:moveTo>
                    <a:cubicBezTo>
                      <a:pt x="2644981" y="885797"/>
                      <a:pt x="2605833" y="1047205"/>
                      <a:pt x="2622368" y="918438"/>
                    </a:cubicBezTo>
                    <a:cubicBezTo>
                      <a:pt x="2645482" y="805104"/>
                      <a:pt x="2526913" y="681228"/>
                      <a:pt x="2578589" y="592830"/>
                    </a:cubicBezTo>
                    <a:cubicBezTo>
                      <a:pt x="2556212" y="570172"/>
                      <a:pt x="2524206" y="554437"/>
                      <a:pt x="2529046" y="541526"/>
                    </a:cubicBezTo>
                    <a:cubicBezTo>
                      <a:pt x="2533886" y="528610"/>
                      <a:pt x="2594302" y="512115"/>
                      <a:pt x="2612294" y="500752"/>
                    </a:cubicBezTo>
                    <a:cubicBezTo>
                      <a:pt x="2557557" y="398234"/>
                      <a:pt x="2475840" y="340317"/>
                      <a:pt x="2389992" y="274285"/>
                    </a:cubicBezTo>
                    <a:cubicBezTo>
                      <a:pt x="2309428" y="185690"/>
                      <a:pt x="2186650" y="172358"/>
                      <a:pt x="2082258" y="138630"/>
                    </a:cubicBezTo>
                    <a:cubicBezTo>
                      <a:pt x="1830521" y="102572"/>
                      <a:pt x="1591290" y="65737"/>
                      <a:pt x="1339374" y="95920"/>
                    </a:cubicBezTo>
                    <a:cubicBezTo>
                      <a:pt x="1232967" y="125190"/>
                      <a:pt x="1128552" y="168396"/>
                      <a:pt x="1022219" y="200548"/>
                    </a:cubicBezTo>
                    <a:cubicBezTo>
                      <a:pt x="908079" y="236274"/>
                      <a:pt x="794424" y="269985"/>
                      <a:pt x="687263" y="330091"/>
                    </a:cubicBezTo>
                    <a:cubicBezTo>
                      <a:pt x="586506" y="385256"/>
                      <a:pt x="505746" y="469725"/>
                      <a:pt x="439331" y="573149"/>
                    </a:cubicBezTo>
                    <a:cubicBezTo>
                      <a:pt x="382663" y="682578"/>
                      <a:pt x="307581" y="787291"/>
                      <a:pt x="298172" y="921517"/>
                    </a:cubicBezTo>
                    <a:cubicBezTo>
                      <a:pt x="288362" y="997606"/>
                      <a:pt x="211997" y="967654"/>
                      <a:pt x="267955" y="926548"/>
                    </a:cubicBezTo>
                    <a:cubicBezTo>
                      <a:pt x="248123" y="855974"/>
                      <a:pt x="165859" y="1014315"/>
                      <a:pt x="201653" y="892437"/>
                    </a:cubicBezTo>
                    <a:cubicBezTo>
                      <a:pt x="254043" y="731355"/>
                      <a:pt x="101825" y="990076"/>
                      <a:pt x="57612" y="966793"/>
                    </a:cubicBezTo>
                    <a:cubicBezTo>
                      <a:pt x="42698" y="897930"/>
                      <a:pt x="83225" y="927663"/>
                      <a:pt x="16692" y="891239"/>
                    </a:cubicBezTo>
                    <a:cubicBezTo>
                      <a:pt x="-17931" y="837132"/>
                      <a:pt x="91577" y="766552"/>
                      <a:pt x="-34" y="770109"/>
                    </a:cubicBezTo>
                    <a:cubicBezTo>
                      <a:pt x="33879" y="679145"/>
                      <a:pt x="173103" y="701505"/>
                      <a:pt x="232764" y="618066"/>
                    </a:cubicBezTo>
                    <a:cubicBezTo>
                      <a:pt x="337640" y="563143"/>
                      <a:pt x="402721" y="459027"/>
                      <a:pt x="503281" y="398048"/>
                    </a:cubicBezTo>
                    <a:cubicBezTo>
                      <a:pt x="619390" y="323129"/>
                      <a:pt x="739264" y="206958"/>
                      <a:pt x="872207" y="183276"/>
                    </a:cubicBezTo>
                    <a:cubicBezTo>
                      <a:pt x="970054" y="129490"/>
                      <a:pt x="1075740" y="116664"/>
                      <a:pt x="1176654" y="70723"/>
                    </a:cubicBezTo>
                    <a:cubicBezTo>
                      <a:pt x="1296011" y="52410"/>
                      <a:pt x="1413640" y="3211"/>
                      <a:pt x="1532501" y="59"/>
                    </a:cubicBezTo>
                    <a:cubicBezTo>
                      <a:pt x="1710253" y="-2631"/>
                      <a:pt x="1879422" y="12598"/>
                      <a:pt x="2055413" y="41937"/>
                    </a:cubicBezTo>
                    <a:cubicBezTo>
                      <a:pt x="2152078" y="98981"/>
                      <a:pt x="2273832" y="71731"/>
                      <a:pt x="2368110" y="141033"/>
                    </a:cubicBezTo>
                    <a:cubicBezTo>
                      <a:pt x="2460932" y="180575"/>
                      <a:pt x="2570985" y="209654"/>
                      <a:pt x="2634530" y="303893"/>
                    </a:cubicBezTo>
                    <a:cubicBezTo>
                      <a:pt x="2723130" y="356239"/>
                      <a:pt x="2783985" y="447850"/>
                      <a:pt x="2857592" y="515204"/>
                    </a:cubicBezTo>
                    <a:cubicBezTo>
                      <a:pt x="2906195" y="581152"/>
                      <a:pt x="3120359" y="755809"/>
                      <a:pt x="2987293" y="709407"/>
                    </a:cubicBezTo>
                    <a:cubicBezTo>
                      <a:pt x="2934722" y="738475"/>
                      <a:pt x="2909228" y="860690"/>
                      <a:pt x="2862100" y="786312"/>
                    </a:cubicBezTo>
                    <a:cubicBezTo>
                      <a:pt x="2890296" y="862069"/>
                      <a:pt x="2939985" y="993267"/>
                      <a:pt x="2845413" y="1049327"/>
                    </a:cubicBezTo>
                    <a:cubicBezTo>
                      <a:pt x="2825181" y="883163"/>
                      <a:pt x="2749925" y="1116940"/>
                      <a:pt x="2755975" y="1049602"/>
                    </a:cubicBezTo>
                    <a:cubicBezTo>
                      <a:pt x="2762025" y="982259"/>
                      <a:pt x="2718926" y="632591"/>
                      <a:pt x="2698542" y="882538"/>
                    </a:cubicBezTo>
                    <a:close/>
                  </a:path>
                </a:pathLst>
              </a:custGeom>
              <a:solidFill>
                <a:srgbClr val="000000"/>
              </a:solidFill>
              <a:ln w="561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14" name="Freeform: Shape 13">
                <a:extLst>
                  <a:ext uri="{FF2B5EF4-FFF2-40B4-BE49-F238E27FC236}">
                    <a16:creationId xmlns:a16="http://schemas.microsoft.com/office/drawing/2014/main" id="{023165E2-E2FB-0C28-3DDD-BD73F6721B6F}"/>
                  </a:ext>
                </a:extLst>
              </p:cNvPr>
              <p:cNvSpPr/>
              <p:nvPr/>
            </p:nvSpPr>
            <p:spPr>
              <a:xfrm>
                <a:off x="4574736" y="2232994"/>
                <a:ext cx="244168" cy="350045"/>
              </a:xfrm>
              <a:custGeom>
                <a:avLst/>
                <a:gdLst>
                  <a:gd name="connsiteX0" fmla="*/ 151193 w 244168"/>
                  <a:gd name="connsiteY0" fmla="*/ -245 h 350045"/>
                  <a:gd name="connsiteX1" fmla="*/ 116364 w 244168"/>
                  <a:gd name="connsiteY1" fmla="*/ 10735 h 350045"/>
                  <a:gd name="connsiteX2" fmla="*/ 77851 w 244168"/>
                  <a:gd name="connsiteY2" fmla="*/ 50282 h 350045"/>
                  <a:gd name="connsiteX3" fmla="*/ 38660 w 244168"/>
                  <a:gd name="connsiteY3" fmla="*/ 118830 h 350045"/>
                  <a:gd name="connsiteX4" fmla="*/ 8436 w 244168"/>
                  <a:gd name="connsiteY4" fmla="*/ 194368 h 350045"/>
                  <a:gd name="connsiteX5" fmla="*/ 70 w 244168"/>
                  <a:gd name="connsiteY5" fmla="*/ 253107 h 350045"/>
                  <a:gd name="connsiteX6" fmla="*/ 12755 w 244168"/>
                  <a:gd name="connsiteY6" fmla="*/ 297719 h 350045"/>
                  <a:gd name="connsiteX7" fmla="*/ 46129 w 244168"/>
                  <a:gd name="connsiteY7" fmla="*/ 331908 h 350045"/>
                  <a:gd name="connsiteX8" fmla="*/ 74876 w 244168"/>
                  <a:gd name="connsiteY8" fmla="*/ 346856 h 350045"/>
                  <a:gd name="connsiteX9" fmla="*/ 58627 w 244168"/>
                  <a:gd name="connsiteY9" fmla="*/ 323765 h 350045"/>
                  <a:gd name="connsiteX10" fmla="*/ 66610 w 244168"/>
                  <a:gd name="connsiteY10" fmla="*/ 306763 h 350045"/>
                  <a:gd name="connsiteX11" fmla="*/ 61306 w 244168"/>
                  <a:gd name="connsiteY11" fmla="*/ 303347 h 350045"/>
                  <a:gd name="connsiteX12" fmla="*/ 34624 w 244168"/>
                  <a:gd name="connsiteY12" fmla="*/ 276958 h 350045"/>
                  <a:gd name="connsiteX13" fmla="*/ 24040 w 244168"/>
                  <a:gd name="connsiteY13" fmla="*/ 241772 h 350045"/>
                  <a:gd name="connsiteX14" fmla="*/ 30436 w 244168"/>
                  <a:gd name="connsiteY14" fmla="*/ 196000 h 350045"/>
                  <a:gd name="connsiteX15" fmla="*/ 54165 w 244168"/>
                  <a:gd name="connsiteY15" fmla="*/ 135894 h 350045"/>
                  <a:gd name="connsiteX16" fmla="*/ 198793 w 244168"/>
                  <a:gd name="connsiteY16" fmla="*/ 235727 h 350045"/>
                  <a:gd name="connsiteX17" fmla="*/ 205485 w 244168"/>
                  <a:gd name="connsiteY17" fmla="*/ 222823 h 350045"/>
                  <a:gd name="connsiteX18" fmla="*/ 214186 w 244168"/>
                  <a:gd name="connsiteY18" fmla="*/ 205725 h 350045"/>
                  <a:gd name="connsiteX19" fmla="*/ 237052 w 244168"/>
                  <a:gd name="connsiteY19" fmla="*/ 147426 h 350045"/>
                  <a:gd name="connsiteX20" fmla="*/ 244042 w 244168"/>
                  <a:gd name="connsiteY20" fmla="*/ 96482 h 350045"/>
                  <a:gd name="connsiteX21" fmla="*/ 231773 w 244168"/>
                  <a:gd name="connsiteY21" fmla="*/ 52961 h 350045"/>
                  <a:gd name="connsiteX22" fmla="*/ 198264 w 244168"/>
                  <a:gd name="connsiteY22" fmla="*/ 17083 h 350045"/>
                  <a:gd name="connsiteX23" fmla="*/ 156188 w 244168"/>
                  <a:gd name="connsiteY23" fmla="*/ -9 h 350045"/>
                  <a:gd name="connsiteX24" fmla="*/ 151191 w 244168"/>
                  <a:gd name="connsiteY24" fmla="*/ -245 h 350045"/>
                  <a:gd name="connsiteX25" fmla="*/ 146239 w 244168"/>
                  <a:gd name="connsiteY25" fmla="*/ 33776 h 350045"/>
                  <a:gd name="connsiteX26" fmla="*/ 184228 w 244168"/>
                  <a:gd name="connsiteY26" fmla="*/ 47232 h 350045"/>
                  <a:gd name="connsiteX27" fmla="*/ 210331 w 244168"/>
                  <a:gd name="connsiteY27" fmla="*/ 74809 h 350045"/>
                  <a:gd name="connsiteX28" fmla="*/ 220061 w 244168"/>
                  <a:gd name="connsiteY28" fmla="*/ 107822 h 350045"/>
                  <a:gd name="connsiteX29" fmla="*/ 215064 w 244168"/>
                  <a:gd name="connsiteY29" fmla="*/ 145794 h 350045"/>
                  <a:gd name="connsiteX30" fmla="*/ 199047 w 244168"/>
                  <a:gd name="connsiteY30" fmla="*/ 188909 h 350045"/>
                  <a:gd name="connsiteX31" fmla="*/ 195225 w 244168"/>
                  <a:gd name="connsiteY31" fmla="*/ 195831 h 350045"/>
                  <a:gd name="connsiteX32" fmla="*/ 68054 w 244168"/>
                  <a:gd name="connsiteY32" fmla="*/ 108042 h 350045"/>
                  <a:gd name="connsiteX33" fmla="*/ 125037 w 244168"/>
                  <a:gd name="connsiteY33" fmla="*/ 39032 h 350045"/>
                  <a:gd name="connsiteX34" fmla="*/ 146240 w 244168"/>
                  <a:gd name="connsiteY34" fmla="*/ 33776 h 3500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</a:cxnLst>
                <a:rect l="l" t="t" r="r" b="b"/>
                <a:pathLst>
                  <a:path w="244168" h="350045">
                    <a:moveTo>
                      <a:pt x="151193" y="-245"/>
                    </a:moveTo>
                    <a:cubicBezTo>
                      <a:pt x="139541" y="-273"/>
                      <a:pt x="127935" y="3391"/>
                      <a:pt x="116364" y="10735"/>
                    </a:cubicBezTo>
                    <a:cubicBezTo>
                      <a:pt x="103570" y="18901"/>
                      <a:pt x="90731" y="32082"/>
                      <a:pt x="77851" y="50282"/>
                    </a:cubicBezTo>
                    <a:cubicBezTo>
                      <a:pt x="65163" y="68078"/>
                      <a:pt x="52100" y="90927"/>
                      <a:pt x="38660" y="118830"/>
                    </a:cubicBezTo>
                    <a:cubicBezTo>
                      <a:pt x="25027" y="147127"/>
                      <a:pt x="14949" y="172307"/>
                      <a:pt x="8436" y="194368"/>
                    </a:cubicBezTo>
                    <a:cubicBezTo>
                      <a:pt x="2160" y="216587"/>
                      <a:pt x="-627" y="236166"/>
                      <a:pt x="70" y="253107"/>
                    </a:cubicBezTo>
                    <a:cubicBezTo>
                      <a:pt x="768" y="270058"/>
                      <a:pt x="4994" y="284927"/>
                      <a:pt x="12755" y="297719"/>
                    </a:cubicBezTo>
                    <a:cubicBezTo>
                      <a:pt x="20516" y="310511"/>
                      <a:pt x="31642" y="321908"/>
                      <a:pt x="46129" y="331908"/>
                    </a:cubicBezTo>
                    <a:cubicBezTo>
                      <a:pt x="55854" y="338623"/>
                      <a:pt x="68635" y="356885"/>
                      <a:pt x="74876" y="346856"/>
                    </a:cubicBezTo>
                    <a:cubicBezTo>
                      <a:pt x="79899" y="338786"/>
                      <a:pt x="58641" y="332606"/>
                      <a:pt x="58627" y="323765"/>
                    </a:cubicBezTo>
                    <a:cubicBezTo>
                      <a:pt x="58633" y="317715"/>
                      <a:pt x="68124" y="313004"/>
                      <a:pt x="66610" y="306763"/>
                    </a:cubicBezTo>
                    <a:cubicBezTo>
                      <a:pt x="66050" y="304456"/>
                      <a:pt x="63088" y="304579"/>
                      <a:pt x="61306" y="303347"/>
                    </a:cubicBezTo>
                    <a:cubicBezTo>
                      <a:pt x="49907" y="295479"/>
                      <a:pt x="41016" y="286683"/>
                      <a:pt x="34624" y="276958"/>
                    </a:cubicBezTo>
                    <a:cubicBezTo>
                      <a:pt x="28425" y="266839"/>
                      <a:pt x="24893" y="255110"/>
                      <a:pt x="24040" y="241772"/>
                    </a:cubicBezTo>
                    <a:cubicBezTo>
                      <a:pt x="23423" y="228603"/>
                      <a:pt x="25561" y="213351"/>
                      <a:pt x="30436" y="196000"/>
                    </a:cubicBezTo>
                    <a:cubicBezTo>
                      <a:pt x="35550" y="178818"/>
                      <a:pt x="43459" y="158777"/>
                      <a:pt x="54165" y="135894"/>
                    </a:cubicBezTo>
                    <a:cubicBezTo>
                      <a:pt x="126872" y="139845"/>
                      <a:pt x="163600" y="186872"/>
                      <a:pt x="198793" y="235727"/>
                    </a:cubicBezTo>
                    <a:cubicBezTo>
                      <a:pt x="200949" y="231906"/>
                      <a:pt x="203177" y="227606"/>
                      <a:pt x="205485" y="222823"/>
                    </a:cubicBezTo>
                    <a:cubicBezTo>
                      <a:pt x="208215" y="217803"/>
                      <a:pt x="211113" y="212107"/>
                      <a:pt x="214186" y="205725"/>
                    </a:cubicBezTo>
                    <a:cubicBezTo>
                      <a:pt x="224170" y="185003"/>
                      <a:pt x="231790" y="165570"/>
                      <a:pt x="237052" y="147426"/>
                    </a:cubicBezTo>
                    <a:cubicBezTo>
                      <a:pt x="242314" y="129281"/>
                      <a:pt x="244644" y="112308"/>
                      <a:pt x="244042" y="96482"/>
                    </a:cubicBezTo>
                    <a:cubicBezTo>
                      <a:pt x="243434" y="80662"/>
                      <a:pt x="239342" y="66153"/>
                      <a:pt x="231773" y="52961"/>
                    </a:cubicBezTo>
                    <a:cubicBezTo>
                      <a:pt x="224631" y="39539"/>
                      <a:pt x="213465" y="27574"/>
                      <a:pt x="198264" y="17083"/>
                    </a:cubicBezTo>
                    <a:cubicBezTo>
                      <a:pt x="183542" y="6919"/>
                      <a:pt x="169518" y="1224"/>
                      <a:pt x="156188" y="-9"/>
                    </a:cubicBezTo>
                    <a:cubicBezTo>
                      <a:pt x="154522" y="-166"/>
                      <a:pt x="152856" y="-245"/>
                      <a:pt x="151191" y="-245"/>
                    </a:cubicBezTo>
                    <a:close/>
                    <a:moveTo>
                      <a:pt x="146239" y="33776"/>
                    </a:moveTo>
                    <a:cubicBezTo>
                      <a:pt x="158350" y="33629"/>
                      <a:pt x="171017" y="38109"/>
                      <a:pt x="184228" y="47232"/>
                    </a:cubicBezTo>
                    <a:cubicBezTo>
                      <a:pt x="196103" y="55426"/>
                      <a:pt x="204798" y="64617"/>
                      <a:pt x="210331" y="74809"/>
                    </a:cubicBezTo>
                    <a:cubicBezTo>
                      <a:pt x="216291" y="84770"/>
                      <a:pt x="219538" y="95773"/>
                      <a:pt x="220061" y="107822"/>
                    </a:cubicBezTo>
                    <a:cubicBezTo>
                      <a:pt x="220776" y="119472"/>
                      <a:pt x="219116" y="132129"/>
                      <a:pt x="215064" y="145794"/>
                    </a:cubicBezTo>
                    <a:cubicBezTo>
                      <a:pt x="211439" y="159227"/>
                      <a:pt x="206104" y="173601"/>
                      <a:pt x="199047" y="188909"/>
                    </a:cubicBezTo>
                    <a:cubicBezTo>
                      <a:pt x="197510" y="192100"/>
                      <a:pt x="196233" y="194402"/>
                      <a:pt x="195225" y="195831"/>
                    </a:cubicBezTo>
                    <a:cubicBezTo>
                      <a:pt x="168106" y="155822"/>
                      <a:pt x="122200" y="129022"/>
                      <a:pt x="68054" y="108042"/>
                    </a:cubicBezTo>
                    <a:cubicBezTo>
                      <a:pt x="87958" y="71331"/>
                      <a:pt x="106953" y="48335"/>
                      <a:pt x="125037" y="39032"/>
                    </a:cubicBezTo>
                    <a:cubicBezTo>
                      <a:pt x="131907" y="35610"/>
                      <a:pt x="138973" y="33860"/>
                      <a:pt x="146240" y="33776"/>
                    </a:cubicBezTo>
                    <a:close/>
                  </a:path>
                </a:pathLst>
              </a:custGeom>
              <a:solidFill>
                <a:srgbClr val="000000"/>
              </a:solidFill>
              <a:ln w="561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71AA4AC9-C3B4-370E-A509-40F8D46A293B}"/>
                  </a:ext>
                </a:extLst>
              </p:cNvPr>
              <p:cNvSpPr/>
              <p:nvPr/>
            </p:nvSpPr>
            <p:spPr>
              <a:xfrm>
                <a:off x="7890923" y="2083098"/>
                <a:ext cx="261461" cy="369343"/>
              </a:xfrm>
              <a:custGeom>
                <a:avLst/>
                <a:gdLst>
                  <a:gd name="connsiteX0" fmla="*/ 101185 w 261461"/>
                  <a:gd name="connsiteY0" fmla="*/ -221 h 369343"/>
                  <a:gd name="connsiteX1" fmla="*/ 85635 w 261461"/>
                  <a:gd name="connsiteY1" fmla="*/ 1479 h 369343"/>
                  <a:gd name="connsiteX2" fmla="*/ 42987 w 261461"/>
                  <a:gd name="connsiteY2" fmla="*/ 26405 h 369343"/>
                  <a:gd name="connsiteX3" fmla="*/ 10272 w 261461"/>
                  <a:gd name="connsiteY3" fmla="*/ 69965 h 369343"/>
                  <a:gd name="connsiteX4" fmla="*/ -22 w 261461"/>
                  <a:gd name="connsiteY4" fmla="*/ 118275 h 369343"/>
                  <a:gd name="connsiteX5" fmla="*/ 10041 w 261461"/>
                  <a:gd name="connsiteY5" fmla="*/ 171430 h 369343"/>
                  <a:gd name="connsiteX6" fmla="*/ 36965 w 261461"/>
                  <a:gd name="connsiteY6" fmla="*/ 229887 h 369343"/>
                  <a:gd name="connsiteX7" fmla="*/ 46937 w 261461"/>
                  <a:gd name="connsiteY7" fmla="*/ 246709 h 369343"/>
                  <a:gd name="connsiteX8" fmla="*/ 54592 w 261461"/>
                  <a:gd name="connsiteY8" fmla="*/ 259395 h 369343"/>
                  <a:gd name="connsiteX9" fmla="*/ 198869 w 261461"/>
                  <a:gd name="connsiteY9" fmla="*/ 129981 h 369343"/>
                  <a:gd name="connsiteX10" fmla="*/ 226783 w 261461"/>
                  <a:gd name="connsiteY10" fmla="*/ 190216 h 369343"/>
                  <a:gd name="connsiteX11" fmla="*/ 235951 w 261461"/>
                  <a:gd name="connsiteY11" fmla="*/ 237952 h 369343"/>
                  <a:gd name="connsiteX12" fmla="*/ 226940 w 261461"/>
                  <a:gd name="connsiteY12" fmla="*/ 277128 h 369343"/>
                  <a:gd name="connsiteX13" fmla="*/ 200759 w 261461"/>
                  <a:gd name="connsiteY13" fmla="*/ 309483 h 369343"/>
                  <a:gd name="connsiteX14" fmla="*/ 187911 w 261461"/>
                  <a:gd name="connsiteY14" fmla="*/ 319720 h 369343"/>
                  <a:gd name="connsiteX15" fmla="*/ 189476 w 261461"/>
                  <a:gd name="connsiteY15" fmla="*/ 329732 h 369343"/>
                  <a:gd name="connsiteX16" fmla="*/ 163373 w 261461"/>
                  <a:gd name="connsiteY16" fmla="*/ 366696 h 369343"/>
                  <a:gd name="connsiteX17" fmla="*/ 182750 w 261461"/>
                  <a:gd name="connsiteY17" fmla="*/ 361175 h 369343"/>
                  <a:gd name="connsiteX18" fmla="*/ 218071 w 261461"/>
                  <a:gd name="connsiteY18" fmla="*/ 337482 h 369343"/>
                  <a:gd name="connsiteX19" fmla="*/ 250741 w 261461"/>
                  <a:gd name="connsiteY19" fmla="*/ 295740 h 369343"/>
                  <a:gd name="connsiteX20" fmla="*/ 261417 w 261461"/>
                  <a:gd name="connsiteY20" fmla="*/ 246208 h 369343"/>
                  <a:gd name="connsiteX21" fmla="*/ 249486 w 261461"/>
                  <a:gd name="connsiteY21" fmla="*/ 184949 h 369343"/>
                  <a:gd name="connsiteX22" fmla="*/ 213991 w 261461"/>
                  <a:gd name="connsiteY22" fmla="*/ 109304 h 369343"/>
                  <a:gd name="connsiteX23" fmla="*/ 169587 w 261461"/>
                  <a:gd name="connsiteY23" fmla="*/ 42546 h 369343"/>
                  <a:gd name="connsiteX24" fmla="*/ 127495 w 261461"/>
                  <a:gd name="connsiteY24" fmla="*/ 6566 h 369343"/>
                  <a:gd name="connsiteX25" fmla="*/ 101185 w 261461"/>
                  <a:gd name="connsiteY25" fmla="*/ -227 h 369343"/>
                  <a:gd name="connsiteX26" fmla="*/ 105305 w 261461"/>
                  <a:gd name="connsiteY26" fmla="*/ 35409 h 369343"/>
                  <a:gd name="connsiteX27" fmla="*/ 120072 w 261461"/>
                  <a:gd name="connsiteY27" fmla="*/ 38105 h 369343"/>
                  <a:gd name="connsiteX28" fmla="*/ 182936 w 261461"/>
                  <a:gd name="connsiteY28" fmla="*/ 102533 h 369343"/>
                  <a:gd name="connsiteX29" fmla="*/ 56055 w 261461"/>
                  <a:gd name="connsiteY29" fmla="*/ 216319 h 369343"/>
                  <a:gd name="connsiteX30" fmla="*/ 51721 w 261461"/>
                  <a:gd name="connsiteY30" fmla="*/ 209548 h 369343"/>
                  <a:gd name="connsiteX31" fmla="*/ 32727 w 261461"/>
                  <a:gd name="connsiteY31" fmla="*/ 166185 h 369343"/>
                  <a:gd name="connsiteX32" fmla="*/ 25445 w 261461"/>
                  <a:gd name="connsiteY32" fmla="*/ 126525 h 369343"/>
                  <a:gd name="connsiteX33" fmla="*/ 33689 w 261461"/>
                  <a:gd name="connsiteY33" fmla="*/ 89820 h 369343"/>
                  <a:gd name="connsiteX34" fmla="*/ 59212 w 261461"/>
                  <a:gd name="connsiteY34" fmla="*/ 56272 h 369343"/>
                  <a:gd name="connsiteX35" fmla="*/ 105305 w 261461"/>
                  <a:gd name="connsiteY35" fmla="*/ 35409 h 3693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</a:cxnLst>
                <a:rect l="l" t="t" r="r" b="b"/>
                <a:pathLst>
                  <a:path w="261461" h="369343">
                    <a:moveTo>
                      <a:pt x="101185" y="-221"/>
                    </a:moveTo>
                    <a:cubicBezTo>
                      <a:pt x="95973" y="-373"/>
                      <a:pt x="90790" y="190"/>
                      <a:pt x="85635" y="1479"/>
                    </a:cubicBezTo>
                    <a:cubicBezTo>
                      <a:pt x="71897" y="4923"/>
                      <a:pt x="57676" y="13230"/>
                      <a:pt x="42987" y="26405"/>
                    </a:cubicBezTo>
                    <a:cubicBezTo>
                      <a:pt x="27825" y="40002"/>
                      <a:pt x="16924" y="54522"/>
                      <a:pt x="10272" y="69965"/>
                    </a:cubicBezTo>
                    <a:cubicBezTo>
                      <a:pt x="3164" y="85222"/>
                      <a:pt x="-270" y="101329"/>
                      <a:pt x="-22" y="118275"/>
                    </a:cubicBezTo>
                    <a:cubicBezTo>
                      <a:pt x="232" y="135226"/>
                      <a:pt x="3586" y="152943"/>
                      <a:pt x="10041" y="171430"/>
                    </a:cubicBezTo>
                    <a:cubicBezTo>
                      <a:pt x="16496" y="189924"/>
                      <a:pt x="25473" y="209407"/>
                      <a:pt x="36965" y="229887"/>
                    </a:cubicBezTo>
                    <a:cubicBezTo>
                      <a:pt x="40499" y="236191"/>
                      <a:pt x="43825" y="241802"/>
                      <a:pt x="46937" y="246709"/>
                    </a:cubicBezTo>
                    <a:cubicBezTo>
                      <a:pt x="49588" y="251437"/>
                      <a:pt x="54135" y="264578"/>
                      <a:pt x="54592" y="259395"/>
                    </a:cubicBezTo>
                    <a:cubicBezTo>
                      <a:pt x="59274" y="205991"/>
                      <a:pt x="165186" y="96844"/>
                      <a:pt x="198869" y="129981"/>
                    </a:cubicBezTo>
                    <a:cubicBezTo>
                      <a:pt x="211227" y="152644"/>
                      <a:pt x="220536" y="172730"/>
                      <a:pt x="226783" y="190216"/>
                    </a:cubicBezTo>
                    <a:cubicBezTo>
                      <a:pt x="232799" y="207916"/>
                      <a:pt x="235855" y="223820"/>
                      <a:pt x="235951" y="237952"/>
                    </a:cubicBezTo>
                    <a:cubicBezTo>
                      <a:pt x="235804" y="252292"/>
                      <a:pt x="232799" y="265360"/>
                      <a:pt x="226940" y="277128"/>
                    </a:cubicBezTo>
                    <a:cubicBezTo>
                      <a:pt x="220857" y="288508"/>
                      <a:pt x="212133" y="299285"/>
                      <a:pt x="200759" y="309483"/>
                    </a:cubicBezTo>
                    <a:cubicBezTo>
                      <a:pt x="196432" y="313366"/>
                      <a:pt x="189909" y="314047"/>
                      <a:pt x="187911" y="319720"/>
                    </a:cubicBezTo>
                    <a:cubicBezTo>
                      <a:pt x="186808" y="322849"/>
                      <a:pt x="189453" y="326361"/>
                      <a:pt x="189476" y="329732"/>
                    </a:cubicBezTo>
                    <a:cubicBezTo>
                      <a:pt x="189476" y="344719"/>
                      <a:pt x="156310" y="352958"/>
                      <a:pt x="163373" y="366696"/>
                    </a:cubicBezTo>
                    <a:cubicBezTo>
                      <a:pt x="166851" y="373466"/>
                      <a:pt x="176188" y="364074"/>
                      <a:pt x="182750" y="361175"/>
                    </a:cubicBezTo>
                    <a:cubicBezTo>
                      <a:pt x="194450" y="356009"/>
                      <a:pt x="206224" y="348107"/>
                      <a:pt x="218071" y="337482"/>
                    </a:cubicBezTo>
                    <a:cubicBezTo>
                      <a:pt x="232523" y="324521"/>
                      <a:pt x="243413" y="310609"/>
                      <a:pt x="250741" y="295740"/>
                    </a:cubicBezTo>
                    <a:cubicBezTo>
                      <a:pt x="258074" y="280876"/>
                      <a:pt x="261637" y="264375"/>
                      <a:pt x="261417" y="246208"/>
                    </a:cubicBezTo>
                    <a:cubicBezTo>
                      <a:pt x="261198" y="228047"/>
                      <a:pt x="257219" y="207623"/>
                      <a:pt x="249486" y="184949"/>
                    </a:cubicBezTo>
                    <a:cubicBezTo>
                      <a:pt x="241517" y="162493"/>
                      <a:pt x="229681" y="137275"/>
                      <a:pt x="213991" y="109304"/>
                    </a:cubicBezTo>
                    <a:cubicBezTo>
                      <a:pt x="198520" y="81733"/>
                      <a:pt x="183713" y="59486"/>
                      <a:pt x="169587" y="42546"/>
                    </a:cubicBezTo>
                    <a:cubicBezTo>
                      <a:pt x="155230" y="25223"/>
                      <a:pt x="141199" y="13219"/>
                      <a:pt x="127495" y="6566"/>
                    </a:cubicBezTo>
                    <a:cubicBezTo>
                      <a:pt x="118643" y="2295"/>
                      <a:pt x="109874" y="32"/>
                      <a:pt x="101185" y="-227"/>
                    </a:cubicBezTo>
                    <a:close/>
                    <a:moveTo>
                      <a:pt x="105305" y="35409"/>
                    </a:moveTo>
                    <a:cubicBezTo>
                      <a:pt x="110279" y="35499"/>
                      <a:pt x="115198" y="36405"/>
                      <a:pt x="120072" y="38105"/>
                    </a:cubicBezTo>
                    <a:cubicBezTo>
                      <a:pt x="139320" y="45118"/>
                      <a:pt x="160278" y="66594"/>
                      <a:pt x="182936" y="102533"/>
                    </a:cubicBezTo>
                    <a:cubicBezTo>
                      <a:pt x="132206" y="124426"/>
                      <a:pt x="82309" y="149374"/>
                      <a:pt x="56055" y="216319"/>
                    </a:cubicBezTo>
                    <a:cubicBezTo>
                      <a:pt x="54929" y="214957"/>
                      <a:pt x="53488" y="212700"/>
                      <a:pt x="51721" y="209548"/>
                    </a:cubicBezTo>
                    <a:cubicBezTo>
                      <a:pt x="43561" y="194370"/>
                      <a:pt x="37224" y="179917"/>
                      <a:pt x="32727" y="166185"/>
                    </a:cubicBezTo>
                    <a:cubicBezTo>
                      <a:pt x="27769" y="152273"/>
                      <a:pt x="25349" y="139047"/>
                      <a:pt x="25445" y="126525"/>
                    </a:cubicBezTo>
                    <a:cubicBezTo>
                      <a:pt x="25321" y="113609"/>
                      <a:pt x="28067" y="101380"/>
                      <a:pt x="33689" y="89820"/>
                    </a:cubicBezTo>
                    <a:cubicBezTo>
                      <a:pt x="38856" y="78080"/>
                      <a:pt x="47365" y="66897"/>
                      <a:pt x="59212" y="56272"/>
                    </a:cubicBezTo>
                    <a:cubicBezTo>
                      <a:pt x="75026" y="42090"/>
                      <a:pt x="90390" y="35128"/>
                      <a:pt x="105305" y="35409"/>
                    </a:cubicBezTo>
                    <a:close/>
                  </a:path>
                </a:pathLst>
              </a:custGeom>
              <a:solidFill>
                <a:srgbClr val="000000"/>
              </a:solidFill>
              <a:ln w="561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</p:grpSp>
        <p:grpSp>
          <p:nvGrpSpPr>
            <p:cNvPr id="17" name="Content Placeholder 7">
              <a:extLst>
                <a:ext uri="{FF2B5EF4-FFF2-40B4-BE49-F238E27FC236}">
                  <a16:creationId xmlns:a16="http://schemas.microsoft.com/office/drawing/2014/main" id="{A7EE9501-0CA4-B9B3-C95D-7A7560DF0C68}"/>
                </a:ext>
              </a:extLst>
            </p:cNvPr>
            <p:cNvGrpSpPr/>
            <p:nvPr/>
          </p:nvGrpSpPr>
          <p:grpSpPr>
            <a:xfrm>
              <a:off x="5846145" y="1690488"/>
              <a:ext cx="1285073" cy="504335"/>
              <a:chOff x="5846145" y="1690488"/>
              <a:chExt cx="1285073" cy="504335"/>
            </a:xfrm>
          </p:grpSpPr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381CFF8A-A6A1-C616-2652-81B79AC16E1F}"/>
                  </a:ext>
                </a:extLst>
              </p:cNvPr>
              <p:cNvSpPr/>
              <p:nvPr/>
            </p:nvSpPr>
            <p:spPr>
              <a:xfrm>
                <a:off x="6181042" y="1808115"/>
                <a:ext cx="440850" cy="386708"/>
              </a:xfrm>
              <a:custGeom>
                <a:avLst/>
                <a:gdLst>
                  <a:gd name="connsiteX0" fmla="*/ 439822 w 440850"/>
                  <a:gd name="connsiteY0" fmla="*/ 0 h 386708"/>
                  <a:gd name="connsiteX1" fmla="*/ 419123 w 440850"/>
                  <a:gd name="connsiteY1" fmla="*/ 44124 h 386708"/>
                  <a:gd name="connsiteX2" fmla="*/ 419123 w 440850"/>
                  <a:gd name="connsiteY2" fmla="*/ 44124 h 386708"/>
                  <a:gd name="connsiteX3" fmla="*/ 125211 w 440850"/>
                  <a:gd name="connsiteY3" fmla="*/ 386709 h 386708"/>
                  <a:gd name="connsiteX4" fmla="*/ 168700 w 440850"/>
                  <a:gd name="connsiteY4" fmla="*/ 44124 h 386708"/>
                  <a:gd name="connsiteX5" fmla="*/ 191451 w 440850"/>
                  <a:gd name="connsiteY5" fmla="*/ 13 h 3867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40850" h="386708">
                    <a:moveTo>
                      <a:pt x="439822" y="0"/>
                    </a:moveTo>
                    <a:cubicBezTo>
                      <a:pt x="433386" y="14449"/>
                      <a:pt x="426485" y="29173"/>
                      <a:pt x="419123" y="44124"/>
                    </a:cubicBezTo>
                    <a:lnTo>
                      <a:pt x="419123" y="44124"/>
                    </a:lnTo>
                    <a:cubicBezTo>
                      <a:pt x="325953" y="233327"/>
                      <a:pt x="194365" y="386709"/>
                      <a:pt x="125211" y="386709"/>
                    </a:cubicBezTo>
                    <a:cubicBezTo>
                      <a:pt x="56057" y="386709"/>
                      <a:pt x="75531" y="233327"/>
                      <a:pt x="168700" y="44124"/>
                    </a:cubicBezTo>
                    <a:cubicBezTo>
                      <a:pt x="176060" y="29179"/>
                      <a:pt x="183660" y="14456"/>
                      <a:pt x="191451" y="13"/>
                    </a:cubicBezTo>
                  </a:path>
                </a:pathLst>
              </a:custGeom>
              <a:noFill/>
              <a:ln w="19144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grpSp>
            <p:nvGrpSpPr>
              <p:cNvPr id="19" name="Content Placeholder 7">
                <a:extLst>
                  <a:ext uri="{FF2B5EF4-FFF2-40B4-BE49-F238E27FC236}">
                    <a16:creationId xmlns:a16="http://schemas.microsoft.com/office/drawing/2014/main" id="{93513279-E970-FA84-B507-09869DC3B435}"/>
                  </a:ext>
                </a:extLst>
              </p:cNvPr>
              <p:cNvGrpSpPr/>
              <p:nvPr/>
            </p:nvGrpSpPr>
            <p:grpSpPr>
              <a:xfrm>
                <a:off x="5846145" y="1690488"/>
                <a:ext cx="1285073" cy="238279"/>
                <a:chOff x="5846145" y="1690488"/>
                <a:chExt cx="1285073" cy="238279"/>
              </a:xfrm>
            </p:grpSpPr>
            <p:grpSp>
              <p:nvGrpSpPr>
                <p:cNvPr id="20" name="Content Placeholder 7">
                  <a:extLst>
                    <a:ext uri="{FF2B5EF4-FFF2-40B4-BE49-F238E27FC236}">
                      <a16:creationId xmlns:a16="http://schemas.microsoft.com/office/drawing/2014/main" id="{B336B961-73CC-0447-D951-8524E1409D4C}"/>
                    </a:ext>
                  </a:extLst>
                </p:cNvPr>
                <p:cNvGrpSpPr/>
                <p:nvPr/>
              </p:nvGrpSpPr>
              <p:grpSpPr>
                <a:xfrm>
                  <a:off x="5846145" y="1690488"/>
                  <a:ext cx="593994" cy="238279"/>
                  <a:chOff x="5846145" y="1690488"/>
                  <a:chExt cx="593994" cy="238279"/>
                </a:xfrm>
              </p:grpSpPr>
              <p:sp>
                <p:nvSpPr>
                  <p:cNvPr id="21" name="Freeform: Shape 20">
                    <a:extLst>
                      <a:ext uri="{FF2B5EF4-FFF2-40B4-BE49-F238E27FC236}">
                        <a16:creationId xmlns:a16="http://schemas.microsoft.com/office/drawing/2014/main" id="{2875A211-7A43-4C18-CA17-7A9FF8477198}"/>
                      </a:ext>
                    </a:extLst>
                  </p:cNvPr>
                  <p:cNvSpPr/>
                  <p:nvPr/>
                </p:nvSpPr>
                <p:spPr>
                  <a:xfrm>
                    <a:off x="5846145" y="1690488"/>
                    <a:ext cx="593994" cy="238279"/>
                  </a:xfrm>
                  <a:custGeom>
                    <a:avLst/>
                    <a:gdLst>
                      <a:gd name="connsiteX0" fmla="*/ 535326 w 593994"/>
                      <a:gd name="connsiteY0" fmla="*/ 119140 h 238279"/>
                      <a:gd name="connsiteX1" fmla="*/ 238329 w 593994"/>
                      <a:gd name="connsiteY1" fmla="*/ 238279 h 238279"/>
                      <a:gd name="connsiteX2" fmla="*/ 58668 w 593994"/>
                      <a:gd name="connsiteY2" fmla="*/ 119140 h 238279"/>
                      <a:gd name="connsiteX3" fmla="*/ 355666 w 593994"/>
                      <a:gd name="connsiteY3" fmla="*/ 0 h 238279"/>
                      <a:gd name="connsiteX4" fmla="*/ 535326 w 593994"/>
                      <a:gd name="connsiteY4" fmla="*/ 119140 h 23827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93994" h="238279">
                        <a:moveTo>
                          <a:pt x="535326" y="119140"/>
                        </a:moveTo>
                        <a:cubicBezTo>
                          <a:pt x="502925" y="184938"/>
                          <a:pt x="369952" y="238279"/>
                          <a:pt x="238329" y="238279"/>
                        </a:cubicBezTo>
                        <a:cubicBezTo>
                          <a:pt x="106705" y="238279"/>
                          <a:pt x="26267" y="184938"/>
                          <a:pt x="58668" y="119140"/>
                        </a:cubicBezTo>
                        <a:cubicBezTo>
                          <a:pt x="91070" y="53342"/>
                          <a:pt x="224042" y="0"/>
                          <a:pt x="355666" y="0"/>
                        </a:cubicBezTo>
                        <a:cubicBezTo>
                          <a:pt x="487289" y="0"/>
                          <a:pt x="567727" y="53342"/>
                          <a:pt x="535326" y="119140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19050" cap="flat">
                    <a:solidFill>
                      <a:srgbClr val="000000"/>
                    </a:solidFill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GB"/>
                  </a:p>
                </p:txBody>
              </p:sp>
              <p:sp>
                <p:nvSpPr>
                  <p:cNvPr id="22" name="Freeform: Shape 21">
                    <a:extLst>
                      <a:ext uri="{FF2B5EF4-FFF2-40B4-BE49-F238E27FC236}">
                        <a16:creationId xmlns:a16="http://schemas.microsoft.com/office/drawing/2014/main" id="{44DB129C-CDCE-6252-5310-355F7CC169C5}"/>
                      </a:ext>
                    </a:extLst>
                  </p:cNvPr>
                  <p:cNvSpPr/>
                  <p:nvPr/>
                </p:nvSpPr>
                <p:spPr>
                  <a:xfrm>
                    <a:off x="6068890" y="1795769"/>
                    <a:ext cx="234004" cy="93870"/>
                  </a:xfrm>
                  <a:custGeom>
                    <a:avLst/>
                    <a:gdLst>
                      <a:gd name="connsiteX0" fmla="*/ 210892 w 234004"/>
                      <a:gd name="connsiteY0" fmla="*/ 46935 h 93870"/>
                      <a:gd name="connsiteX1" fmla="*/ 93890 w 234004"/>
                      <a:gd name="connsiteY1" fmla="*/ 93870 h 93870"/>
                      <a:gd name="connsiteX2" fmla="*/ 23112 w 234004"/>
                      <a:gd name="connsiteY2" fmla="*/ 46935 h 93870"/>
                      <a:gd name="connsiteX3" fmla="*/ 140115 w 234004"/>
                      <a:gd name="connsiteY3" fmla="*/ 0 h 93870"/>
                      <a:gd name="connsiteX4" fmla="*/ 210892 w 234004"/>
                      <a:gd name="connsiteY4" fmla="*/ 46935 h 9387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34004" h="93870">
                        <a:moveTo>
                          <a:pt x="210892" y="46935"/>
                        </a:moveTo>
                        <a:cubicBezTo>
                          <a:pt x="198129" y="72854"/>
                          <a:pt x="145738" y="93870"/>
                          <a:pt x="93890" y="93870"/>
                        </a:cubicBezTo>
                        <a:cubicBezTo>
                          <a:pt x="42041" y="93870"/>
                          <a:pt x="10349" y="72854"/>
                          <a:pt x="23112" y="46935"/>
                        </a:cubicBezTo>
                        <a:cubicBezTo>
                          <a:pt x="35876" y="21016"/>
                          <a:pt x="88266" y="0"/>
                          <a:pt x="140115" y="0"/>
                        </a:cubicBezTo>
                        <a:cubicBezTo>
                          <a:pt x="191963" y="0"/>
                          <a:pt x="223656" y="21016"/>
                          <a:pt x="210892" y="46935"/>
                        </a:cubicBezTo>
                        <a:close/>
                      </a:path>
                    </a:pathLst>
                  </a:custGeom>
                  <a:solidFill>
                    <a:srgbClr val="000000"/>
                  </a:solidFill>
                  <a:ln w="13060" cap="sq">
                    <a:solidFill>
                      <a:srgbClr val="000000"/>
                    </a:solidFill>
                    <a:prstDash val="solid"/>
                    <a:bevel/>
                  </a:ln>
                </p:spPr>
                <p:txBody>
                  <a:bodyPr rtlCol="0" anchor="ctr"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24" name="Content Placeholder 7">
                  <a:extLst>
                    <a:ext uri="{FF2B5EF4-FFF2-40B4-BE49-F238E27FC236}">
                      <a16:creationId xmlns:a16="http://schemas.microsoft.com/office/drawing/2014/main" id="{0058F351-3AD8-5852-4D9B-E7E0B9678337}"/>
                    </a:ext>
                  </a:extLst>
                </p:cNvPr>
                <p:cNvGrpSpPr/>
                <p:nvPr/>
              </p:nvGrpSpPr>
              <p:grpSpPr>
                <a:xfrm>
                  <a:off x="6537224" y="1690488"/>
                  <a:ext cx="593994" cy="238279"/>
                  <a:chOff x="6537224" y="1690488"/>
                  <a:chExt cx="593994" cy="238279"/>
                </a:xfrm>
              </p:grpSpPr>
              <p:sp>
                <p:nvSpPr>
                  <p:cNvPr id="25" name="Freeform: Shape 24">
                    <a:extLst>
                      <a:ext uri="{FF2B5EF4-FFF2-40B4-BE49-F238E27FC236}">
                        <a16:creationId xmlns:a16="http://schemas.microsoft.com/office/drawing/2014/main" id="{1F2F8C91-BD6F-1609-21BD-FC568B14E724}"/>
                      </a:ext>
                    </a:extLst>
                  </p:cNvPr>
                  <p:cNvSpPr/>
                  <p:nvPr/>
                </p:nvSpPr>
                <p:spPr>
                  <a:xfrm>
                    <a:off x="6537224" y="1690488"/>
                    <a:ext cx="593994" cy="238279"/>
                  </a:xfrm>
                  <a:custGeom>
                    <a:avLst/>
                    <a:gdLst>
                      <a:gd name="connsiteX0" fmla="*/ 58668 w 593994"/>
                      <a:gd name="connsiteY0" fmla="*/ 119140 h 238279"/>
                      <a:gd name="connsiteX1" fmla="*/ 238329 w 593994"/>
                      <a:gd name="connsiteY1" fmla="*/ 238279 h 238279"/>
                      <a:gd name="connsiteX2" fmla="*/ 535326 w 593994"/>
                      <a:gd name="connsiteY2" fmla="*/ 119140 h 238279"/>
                      <a:gd name="connsiteX3" fmla="*/ 355666 w 593994"/>
                      <a:gd name="connsiteY3" fmla="*/ 0 h 238279"/>
                      <a:gd name="connsiteX4" fmla="*/ 58668 w 593994"/>
                      <a:gd name="connsiteY4" fmla="*/ 119140 h 23827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93994" h="238279">
                        <a:moveTo>
                          <a:pt x="58668" y="119140"/>
                        </a:moveTo>
                        <a:cubicBezTo>
                          <a:pt x="26267" y="184938"/>
                          <a:pt x="106705" y="238279"/>
                          <a:pt x="238329" y="238279"/>
                        </a:cubicBezTo>
                        <a:cubicBezTo>
                          <a:pt x="369953" y="238279"/>
                          <a:pt x="502925" y="184938"/>
                          <a:pt x="535326" y="119140"/>
                        </a:cubicBezTo>
                        <a:cubicBezTo>
                          <a:pt x="567727" y="53342"/>
                          <a:pt x="487290" y="0"/>
                          <a:pt x="355666" y="0"/>
                        </a:cubicBezTo>
                        <a:cubicBezTo>
                          <a:pt x="224042" y="0"/>
                          <a:pt x="91070" y="53342"/>
                          <a:pt x="58668" y="119140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19050" cap="flat">
                    <a:solidFill>
                      <a:srgbClr val="000000"/>
                    </a:solidFill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GB"/>
                  </a:p>
                </p:txBody>
              </p:sp>
              <p:sp>
                <p:nvSpPr>
                  <p:cNvPr id="26" name="Freeform: Shape 25">
                    <a:extLst>
                      <a:ext uri="{FF2B5EF4-FFF2-40B4-BE49-F238E27FC236}">
                        <a16:creationId xmlns:a16="http://schemas.microsoft.com/office/drawing/2014/main" id="{5A9F1283-2A6D-9C4E-2C95-8A5BA9CAFD3A}"/>
                      </a:ext>
                    </a:extLst>
                  </p:cNvPr>
                  <p:cNvSpPr/>
                  <p:nvPr/>
                </p:nvSpPr>
                <p:spPr>
                  <a:xfrm>
                    <a:off x="6641892" y="1795769"/>
                    <a:ext cx="234004" cy="93870"/>
                  </a:xfrm>
                  <a:custGeom>
                    <a:avLst/>
                    <a:gdLst>
                      <a:gd name="connsiteX0" fmla="*/ 23112 w 234004"/>
                      <a:gd name="connsiteY0" fmla="*/ 46935 h 93870"/>
                      <a:gd name="connsiteX1" fmla="*/ 93890 w 234004"/>
                      <a:gd name="connsiteY1" fmla="*/ 93870 h 93870"/>
                      <a:gd name="connsiteX2" fmla="*/ 210892 w 234004"/>
                      <a:gd name="connsiteY2" fmla="*/ 46935 h 93870"/>
                      <a:gd name="connsiteX3" fmla="*/ 140115 w 234004"/>
                      <a:gd name="connsiteY3" fmla="*/ 0 h 93870"/>
                      <a:gd name="connsiteX4" fmla="*/ 23112 w 234004"/>
                      <a:gd name="connsiteY4" fmla="*/ 46935 h 9387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34004" h="93870">
                        <a:moveTo>
                          <a:pt x="23112" y="46935"/>
                        </a:moveTo>
                        <a:cubicBezTo>
                          <a:pt x="10349" y="72854"/>
                          <a:pt x="42041" y="93870"/>
                          <a:pt x="93890" y="93870"/>
                        </a:cubicBezTo>
                        <a:cubicBezTo>
                          <a:pt x="145738" y="93870"/>
                          <a:pt x="198129" y="72854"/>
                          <a:pt x="210892" y="46935"/>
                        </a:cubicBezTo>
                        <a:cubicBezTo>
                          <a:pt x="223656" y="21016"/>
                          <a:pt x="191963" y="0"/>
                          <a:pt x="140115" y="0"/>
                        </a:cubicBezTo>
                        <a:cubicBezTo>
                          <a:pt x="88266" y="0"/>
                          <a:pt x="35876" y="21016"/>
                          <a:pt x="23112" y="46935"/>
                        </a:cubicBezTo>
                        <a:close/>
                      </a:path>
                    </a:pathLst>
                  </a:custGeom>
                  <a:solidFill>
                    <a:srgbClr val="000000"/>
                  </a:solidFill>
                  <a:ln w="13060" cap="sq">
                    <a:solidFill>
                      <a:srgbClr val="000000"/>
                    </a:solidFill>
                    <a:prstDash val="solid"/>
                    <a:bevel/>
                  </a:ln>
                </p:spPr>
                <p:txBody>
                  <a:bodyPr rtlCol="0" anchor="ctr"/>
                  <a:lstStyle/>
                  <a:p>
                    <a:endParaRPr lang="en-GB"/>
                  </a:p>
                </p:txBody>
              </p:sp>
            </p:grpSp>
          </p:grpSp>
        </p:grpSp>
        <p:grpSp>
          <p:nvGrpSpPr>
            <p:cNvPr id="28" name="Content Placeholder 7">
              <a:extLst>
                <a:ext uri="{FF2B5EF4-FFF2-40B4-BE49-F238E27FC236}">
                  <a16:creationId xmlns:a16="http://schemas.microsoft.com/office/drawing/2014/main" id="{A2FCB4E0-A793-7689-1776-E351707ED602}"/>
                </a:ext>
              </a:extLst>
            </p:cNvPr>
            <p:cNvGrpSpPr/>
            <p:nvPr/>
          </p:nvGrpSpPr>
          <p:grpSpPr>
            <a:xfrm>
              <a:off x="4990001" y="2401654"/>
              <a:ext cx="2613801" cy="1846680"/>
              <a:chOff x="4990001" y="2401654"/>
              <a:chExt cx="2613801" cy="1846680"/>
            </a:xfrm>
          </p:grpSpPr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959A1FB1-4CAD-5120-CE7D-BB41A7AF1C28}"/>
                  </a:ext>
                </a:extLst>
              </p:cNvPr>
              <p:cNvSpPr/>
              <p:nvPr/>
            </p:nvSpPr>
            <p:spPr>
              <a:xfrm>
                <a:off x="4990001" y="2401654"/>
                <a:ext cx="2613801" cy="1846680"/>
              </a:xfrm>
              <a:custGeom>
                <a:avLst/>
                <a:gdLst>
                  <a:gd name="connsiteX0" fmla="*/ 2591198 w 2613801"/>
                  <a:gd name="connsiteY0" fmla="*/ 938523 h 1846680"/>
                  <a:gd name="connsiteX1" fmla="*/ 2217760 w 2613801"/>
                  <a:gd name="connsiteY1" fmla="*/ 1629573 h 1846680"/>
                  <a:gd name="connsiteX2" fmla="*/ 1285831 w 2613801"/>
                  <a:gd name="connsiteY2" fmla="*/ 1845572 h 1846680"/>
                  <a:gd name="connsiteX3" fmla="*/ 367635 w 2613801"/>
                  <a:gd name="connsiteY3" fmla="*/ 1693229 h 1846680"/>
                  <a:gd name="connsiteX4" fmla="*/ 1051 w 2613801"/>
                  <a:gd name="connsiteY4" fmla="*/ 954454 h 1846680"/>
                  <a:gd name="connsiteX5" fmla="*/ 202746 w 2613801"/>
                  <a:gd name="connsiteY5" fmla="*/ 207679 h 1846680"/>
                  <a:gd name="connsiteX6" fmla="*/ 1299542 w 2613801"/>
                  <a:gd name="connsiteY6" fmla="*/ -361 h 1846680"/>
                  <a:gd name="connsiteX7" fmla="*/ 2458227 w 2613801"/>
                  <a:gd name="connsiteY7" fmla="*/ 183810 h 1846680"/>
                  <a:gd name="connsiteX8" fmla="*/ 2591198 w 2613801"/>
                  <a:gd name="connsiteY8" fmla="*/ 938516 h 18466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613801" h="1846680">
                    <a:moveTo>
                      <a:pt x="2591198" y="938523"/>
                    </a:moveTo>
                    <a:cubicBezTo>
                      <a:pt x="2591198" y="1202178"/>
                      <a:pt x="2452741" y="1456787"/>
                      <a:pt x="2217760" y="1629573"/>
                    </a:cubicBezTo>
                    <a:cubicBezTo>
                      <a:pt x="1982781" y="1802353"/>
                      <a:pt x="1644375" y="1845572"/>
                      <a:pt x="1285831" y="1845572"/>
                    </a:cubicBezTo>
                    <a:cubicBezTo>
                      <a:pt x="927259" y="1845572"/>
                      <a:pt x="602615" y="1866009"/>
                      <a:pt x="367635" y="1693229"/>
                    </a:cubicBezTo>
                    <a:cubicBezTo>
                      <a:pt x="132650" y="1520450"/>
                      <a:pt x="1051" y="1218095"/>
                      <a:pt x="1051" y="954454"/>
                    </a:cubicBezTo>
                    <a:cubicBezTo>
                      <a:pt x="1051" y="690799"/>
                      <a:pt x="-32239" y="380493"/>
                      <a:pt x="202746" y="207679"/>
                    </a:cubicBezTo>
                    <a:cubicBezTo>
                      <a:pt x="437732" y="34899"/>
                      <a:pt x="940998" y="-361"/>
                      <a:pt x="1299542" y="-361"/>
                    </a:cubicBezTo>
                    <a:cubicBezTo>
                      <a:pt x="1658115" y="-361"/>
                      <a:pt x="2223248" y="11030"/>
                      <a:pt x="2458227" y="183810"/>
                    </a:cubicBezTo>
                    <a:cubicBezTo>
                      <a:pt x="2693207" y="356590"/>
                      <a:pt x="2591198" y="674854"/>
                      <a:pt x="2591198" y="938516"/>
                    </a:cubicBezTo>
                    <a:close/>
                  </a:path>
                </a:pathLst>
              </a:custGeom>
              <a:solidFill>
                <a:srgbClr val="000000"/>
              </a:solidFill>
              <a:ln w="30334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pPr algn="ctr">
                  <a:lnSpc>
                    <a:spcPct val="90000"/>
                  </a:lnSpc>
                </a:pPr>
                <a:r>
                  <a:rPr lang="en-GB" sz="1200" dirty="0">
                    <a:ln w="3175">
                      <a:solidFill>
                        <a:schemeClr val="bg1"/>
                      </a:solidFill>
                    </a:ln>
                    <a:solidFill>
                      <a:schemeClr val="bg1"/>
                    </a:solidFill>
                    <a:latin typeface="APL385 Unicode" panose="020B0709000202000203" pitchFamily="49" charset="0"/>
                  </a:rPr>
                  <a:t>┌→──────────────────┐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GB" sz="1200" dirty="0">
                    <a:ln w="3175">
                      <a:solidFill>
                        <a:schemeClr val="bg1"/>
                      </a:solidFill>
                    </a:ln>
                    <a:solidFill>
                      <a:schemeClr val="bg1"/>
                    </a:solidFill>
                    <a:latin typeface="APL385 Unicode" panose="020B0709000202000203" pitchFamily="49" charset="0"/>
                  </a:rPr>
                  <a:t>↓ ┌→──┐ ┌→──┐ ┌→──┐ │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GB" sz="1200" dirty="0">
                    <a:ln w="3175">
                      <a:solidFill>
                        <a:schemeClr val="bg1"/>
                      </a:solidFill>
                    </a:ln>
                    <a:solidFill>
                      <a:schemeClr val="bg1"/>
                    </a:solidFill>
                    <a:latin typeface="APL385 Unicode" panose="020B0709000202000203" pitchFamily="49" charset="0"/>
                  </a:rPr>
                  <a:t>│ │1 1│ │1 2│ │1 3│ │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GB" sz="1200" dirty="0">
                    <a:ln w="3175">
                      <a:solidFill>
                        <a:schemeClr val="bg1"/>
                      </a:solidFill>
                    </a:ln>
                    <a:solidFill>
                      <a:schemeClr val="bg1"/>
                    </a:solidFill>
                    <a:latin typeface="APL385 Unicode" panose="020B0709000202000203" pitchFamily="49" charset="0"/>
                  </a:rPr>
                  <a:t>│ └~──┘ └~──┘ └~──┘ │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GB" sz="1200" dirty="0">
                    <a:ln w="3175">
                      <a:solidFill>
                        <a:schemeClr val="bg1"/>
                      </a:solidFill>
                    </a:ln>
                    <a:solidFill>
                      <a:schemeClr val="bg1"/>
                    </a:solidFill>
                    <a:latin typeface="APL385 Unicode" panose="020B0709000202000203" pitchFamily="49" charset="0"/>
                  </a:rPr>
                  <a:t>│ ┌→──┐ ┌→──┐ ┌→──┐ │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GB" sz="1200" dirty="0">
                    <a:ln w="3175">
                      <a:solidFill>
                        <a:schemeClr val="bg1"/>
                      </a:solidFill>
                    </a:ln>
                    <a:solidFill>
                      <a:schemeClr val="bg1"/>
                    </a:solidFill>
                    <a:latin typeface="APL385 Unicode" panose="020B0709000202000203" pitchFamily="49" charset="0"/>
                  </a:rPr>
                  <a:t>│ │2 1│ │2 2│ │2 3│ │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GB" sz="1200" dirty="0">
                    <a:ln w="3175">
                      <a:solidFill>
                        <a:schemeClr val="bg1"/>
                      </a:solidFill>
                    </a:ln>
                    <a:solidFill>
                      <a:schemeClr val="bg1"/>
                    </a:solidFill>
                    <a:latin typeface="APL385 Unicode" panose="020B0709000202000203" pitchFamily="49" charset="0"/>
                  </a:rPr>
                  <a:t>│ └~──┘ └~──┘ └~──┘ │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GB" sz="1200" dirty="0">
                    <a:ln w="3175">
                      <a:solidFill>
                        <a:schemeClr val="bg1"/>
                      </a:solidFill>
                    </a:ln>
                    <a:solidFill>
                      <a:schemeClr val="bg1"/>
                    </a:solidFill>
                    <a:latin typeface="APL385 Unicode" panose="020B0709000202000203" pitchFamily="49" charset="0"/>
                  </a:rPr>
                  <a:t>└∊──────────────────┘</a:t>
                </a:r>
              </a:p>
            </p:txBody>
          </p:sp>
          <p:grpSp>
            <p:nvGrpSpPr>
              <p:cNvPr id="30" name="Content Placeholder 7">
                <a:extLst>
                  <a:ext uri="{FF2B5EF4-FFF2-40B4-BE49-F238E27FC236}">
                    <a16:creationId xmlns:a16="http://schemas.microsoft.com/office/drawing/2014/main" id="{E1BF2CF8-5EDA-E584-23A9-0888A5291BB1}"/>
                  </a:ext>
                </a:extLst>
              </p:cNvPr>
              <p:cNvGrpSpPr/>
              <p:nvPr/>
            </p:nvGrpSpPr>
            <p:grpSpPr>
              <a:xfrm>
                <a:off x="5179261" y="2403199"/>
                <a:ext cx="2314211" cy="343583"/>
                <a:chOff x="5179261" y="2403199"/>
                <a:chExt cx="2314211" cy="343583"/>
              </a:xfrm>
              <a:solidFill>
                <a:srgbClr val="FFFFFF"/>
              </a:solidFill>
            </p:grpSpPr>
            <p:sp>
              <p:nvSpPr>
                <p:cNvPr id="31" name="Freeform: Shape 30">
                  <a:extLst>
                    <a:ext uri="{FF2B5EF4-FFF2-40B4-BE49-F238E27FC236}">
                      <a16:creationId xmlns:a16="http://schemas.microsoft.com/office/drawing/2014/main" id="{509B0A5F-4AFA-4639-A3C0-252849609EB8}"/>
                    </a:ext>
                  </a:extLst>
                </p:cNvPr>
                <p:cNvSpPr/>
                <p:nvPr/>
              </p:nvSpPr>
              <p:spPr>
                <a:xfrm>
                  <a:off x="5179261" y="2509246"/>
                  <a:ext cx="231760" cy="225692"/>
                </a:xfrm>
                <a:custGeom>
                  <a:avLst/>
                  <a:gdLst>
                    <a:gd name="connsiteX0" fmla="*/ 232260 w 231760"/>
                    <a:gd name="connsiteY0" fmla="*/ -631 h 225692"/>
                    <a:gd name="connsiteX1" fmla="*/ 179670 w 231760"/>
                    <a:gd name="connsiteY1" fmla="*/ 17974 h 225692"/>
                    <a:gd name="connsiteX2" fmla="*/ 121802 w 231760"/>
                    <a:gd name="connsiteY2" fmla="*/ 42786 h 225692"/>
                    <a:gd name="connsiteX3" fmla="*/ 69022 w 231760"/>
                    <a:gd name="connsiteY3" fmla="*/ 70519 h 225692"/>
                    <a:gd name="connsiteX4" fmla="*/ 21926 w 231760"/>
                    <a:gd name="connsiteY4" fmla="*/ 101328 h 225692"/>
                    <a:gd name="connsiteX5" fmla="*/ 499 w 231760"/>
                    <a:gd name="connsiteY5" fmla="*/ 119078 h 225692"/>
                    <a:gd name="connsiteX6" fmla="*/ 52999 w 231760"/>
                    <a:gd name="connsiteY6" fmla="*/ 188798 h 225692"/>
                    <a:gd name="connsiteX7" fmla="*/ 177649 w 231760"/>
                    <a:gd name="connsiteY7" fmla="*/ 223368 h 225692"/>
                    <a:gd name="connsiteX8" fmla="*/ 232260 w 231760"/>
                    <a:gd name="connsiteY8" fmla="*/ 170139 h 225692"/>
                    <a:gd name="connsiteX9" fmla="*/ 232260 w 231760"/>
                    <a:gd name="connsiteY9" fmla="*/ -638 h 22569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231760" h="225692">
                      <a:moveTo>
                        <a:pt x="232260" y="-631"/>
                      </a:moveTo>
                      <a:cubicBezTo>
                        <a:pt x="214332" y="5304"/>
                        <a:pt x="196601" y="11389"/>
                        <a:pt x="179670" y="17974"/>
                      </a:cubicBezTo>
                      <a:cubicBezTo>
                        <a:pt x="159605" y="25775"/>
                        <a:pt x="140278" y="34035"/>
                        <a:pt x="121802" y="42786"/>
                      </a:cubicBezTo>
                      <a:cubicBezTo>
                        <a:pt x="103331" y="51531"/>
                        <a:pt x="85701" y="60769"/>
                        <a:pt x="69022" y="70519"/>
                      </a:cubicBezTo>
                      <a:cubicBezTo>
                        <a:pt x="52338" y="80269"/>
                        <a:pt x="36611" y="90532"/>
                        <a:pt x="21926" y="101328"/>
                      </a:cubicBezTo>
                      <a:cubicBezTo>
                        <a:pt x="14250" y="106969"/>
                        <a:pt x="7615" y="113150"/>
                        <a:pt x="499" y="119078"/>
                      </a:cubicBezTo>
                      <a:cubicBezTo>
                        <a:pt x="5538" y="151747"/>
                        <a:pt x="26494" y="181448"/>
                        <a:pt x="52999" y="188798"/>
                      </a:cubicBezTo>
                      <a:lnTo>
                        <a:pt x="177649" y="223368"/>
                      </a:lnTo>
                      <a:cubicBezTo>
                        <a:pt x="207905" y="231764"/>
                        <a:pt x="232260" y="208018"/>
                        <a:pt x="232260" y="170139"/>
                      </a:cubicBezTo>
                      <a:lnTo>
                        <a:pt x="232260" y="-63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12134" cap="flat">
                  <a:solidFill>
                    <a:srgbClr val="000000"/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B"/>
                </a:p>
              </p:txBody>
            </p:sp>
            <p:sp>
              <p:nvSpPr>
                <p:cNvPr id="32" name="Freeform: Shape 31">
                  <a:extLst>
                    <a:ext uri="{FF2B5EF4-FFF2-40B4-BE49-F238E27FC236}">
                      <a16:creationId xmlns:a16="http://schemas.microsoft.com/office/drawing/2014/main" id="{353F0764-ACA6-EE67-446C-8ECE29F61777}"/>
                    </a:ext>
                  </a:extLst>
                </p:cNvPr>
                <p:cNvSpPr/>
                <p:nvPr/>
              </p:nvSpPr>
              <p:spPr>
                <a:xfrm>
                  <a:off x="5420505" y="2432880"/>
                  <a:ext cx="360660" cy="313902"/>
                </a:xfrm>
                <a:custGeom>
                  <a:avLst/>
                  <a:gdLst>
                    <a:gd name="connsiteX0" fmla="*/ 359412 w 360660"/>
                    <a:gd name="connsiteY0" fmla="*/ -639 h 313902"/>
                    <a:gd name="connsiteX1" fmla="*/ 282777 w 360660"/>
                    <a:gd name="connsiteY1" fmla="*/ 8920 h 313902"/>
                    <a:gd name="connsiteX2" fmla="*/ 136476 w 360660"/>
                    <a:gd name="connsiteY2" fmla="*/ 35976 h 313902"/>
                    <a:gd name="connsiteX3" fmla="*/ 807 w 360660"/>
                    <a:gd name="connsiteY3" fmla="*/ 72330 h 313902"/>
                    <a:gd name="connsiteX4" fmla="*/ 499 w 360660"/>
                    <a:gd name="connsiteY4" fmla="*/ 72432 h 313902"/>
                    <a:gd name="connsiteX5" fmla="*/ 499 w 360660"/>
                    <a:gd name="connsiteY5" fmla="*/ 244891 h 313902"/>
                    <a:gd name="connsiteX6" fmla="*/ 59549 w 360660"/>
                    <a:gd name="connsiteY6" fmla="*/ 313264 h 313902"/>
                    <a:gd name="connsiteX7" fmla="*/ 302120 w 360660"/>
                    <a:gd name="connsiteY7" fmla="*/ 313264 h 313902"/>
                    <a:gd name="connsiteX8" fmla="*/ 361159 w 360660"/>
                    <a:gd name="connsiteY8" fmla="*/ 244891 h 313902"/>
                    <a:gd name="connsiteX9" fmla="*/ 361159 w 360660"/>
                    <a:gd name="connsiteY9" fmla="*/ 9426 h 313902"/>
                    <a:gd name="connsiteX10" fmla="*/ 359412 w 360660"/>
                    <a:gd name="connsiteY10" fmla="*/ -639 h 31390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60660" h="313902">
                      <a:moveTo>
                        <a:pt x="359412" y="-639"/>
                      </a:moveTo>
                      <a:cubicBezTo>
                        <a:pt x="333832" y="2534"/>
                        <a:pt x="307971" y="5091"/>
                        <a:pt x="282777" y="8920"/>
                      </a:cubicBezTo>
                      <a:cubicBezTo>
                        <a:pt x="232774" y="16523"/>
                        <a:pt x="183740" y="25473"/>
                        <a:pt x="136476" y="35976"/>
                      </a:cubicBezTo>
                      <a:cubicBezTo>
                        <a:pt x="89211" y="46484"/>
                        <a:pt x="43716" y="58525"/>
                        <a:pt x="807" y="72330"/>
                      </a:cubicBezTo>
                      <a:cubicBezTo>
                        <a:pt x="700" y="72364"/>
                        <a:pt x="605" y="72405"/>
                        <a:pt x="499" y="72432"/>
                      </a:cubicBezTo>
                      <a:lnTo>
                        <a:pt x="499" y="244891"/>
                      </a:lnTo>
                      <a:cubicBezTo>
                        <a:pt x="499" y="282769"/>
                        <a:pt x="26841" y="313264"/>
                        <a:pt x="59549" y="313264"/>
                      </a:cubicBezTo>
                      <a:lnTo>
                        <a:pt x="302120" y="313264"/>
                      </a:lnTo>
                      <a:cubicBezTo>
                        <a:pt x="334834" y="313264"/>
                        <a:pt x="361159" y="282769"/>
                        <a:pt x="361159" y="244891"/>
                      </a:cubicBezTo>
                      <a:lnTo>
                        <a:pt x="361159" y="9426"/>
                      </a:lnTo>
                      <a:cubicBezTo>
                        <a:pt x="361159" y="5850"/>
                        <a:pt x="359866" y="2787"/>
                        <a:pt x="359412" y="-639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2134" cap="flat">
                  <a:solidFill>
                    <a:srgbClr val="000000"/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B"/>
                </a:p>
              </p:txBody>
            </p:sp>
            <p:sp>
              <p:nvSpPr>
                <p:cNvPr id="33" name="Freeform: Shape 32">
                  <a:extLst>
                    <a:ext uri="{FF2B5EF4-FFF2-40B4-BE49-F238E27FC236}">
                      <a16:creationId xmlns:a16="http://schemas.microsoft.com/office/drawing/2014/main" id="{5D2465BF-573A-FDF0-78A3-D7DE8D8A6FA8}"/>
                    </a:ext>
                  </a:extLst>
                </p:cNvPr>
                <p:cNvSpPr/>
                <p:nvPr/>
              </p:nvSpPr>
              <p:spPr>
                <a:xfrm>
                  <a:off x="5793595" y="2405599"/>
                  <a:ext cx="360660" cy="341149"/>
                </a:xfrm>
                <a:custGeom>
                  <a:avLst/>
                  <a:gdLst>
                    <a:gd name="connsiteX0" fmla="*/ 350353 w 360660"/>
                    <a:gd name="connsiteY0" fmla="*/ -639 h 341149"/>
                    <a:gd name="connsiteX1" fmla="*/ 214791 w 360660"/>
                    <a:gd name="connsiteY1" fmla="*/ 5145 h 341149"/>
                    <a:gd name="connsiteX2" fmla="*/ 61743 w 360660"/>
                    <a:gd name="connsiteY2" fmla="*/ 17200 h 341149"/>
                    <a:gd name="connsiteX3" fmla="*/ 2598 w 360660"/>
                    <a:gd name="connsiteY3" fmla="*/ 24570 h 341149"/>
                    <a:gd name="connsiteX4" fmla="*/ 498 w 360660"/>
                    <a:gd name="connsiteY4" fmla="*/ 36672 h 341149"/>
                    <a:gd name="connsiteX5" fmla="*/ 498 w 360660"/>
                    <a:gd name="connsiteY5" fmla="*/ 272137 h 341149"/>
                    <a:gd name="connsiteX6" fmla="*/ 59537 w 360660"/>
                    <a:gd name="connsiteY6" fmla="*/ 340510 h 341149"/>
                    <a:gd name="connsiteX7" fmla="*/ 302109 w 360660"/>
                    <a:gd name="connsiteY7" fmla="*/ 340510 h 341149"/>
                    <a:gd name="connsiteX8" fmla="*/ 361159 w 360660"/>
                    <a:gd name="connsiteY8" fmla="*/ 272137 h 341149"/>
                    <a:gd name="connsiteX9" fmla="*/ 361159 w 360660"/>
                    <a:gd name="connsiteY9" fmla="*/ 36672 h 341149"/>
                    <a:gd name="connsiteX10" fmla="*/ 350353 w 360660"/>
                    <a:gd name="connsiteY10" fmla="*/ -639 h 34114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60660" h="341149">
                      <a:moveTo>
                        <a:pt x="350353" y="-639"/>
                      </a:moveTo>
                      <a:cubicBezTo>
                        <a:pt x="306006" y="667"/>
                        <a:pt x="260813" y="2417"/>
                        <a:pt x="214791" y="5145"/>
                      </a:cubicBezTo>
                      <a:cubicBezTo>
                        <a:pt x="164150" y="8147"/>
                        <a:pt x="112871" y="12099"/>
                        <a:pt x="61743" y="17200"/>
                      </a:cubicBezTo>
                      <a:cubicBezTo>
                        <a:pt x="41862" y="19189"/>
                        <a:pt x="22384" y="22232"/>
                        <a:pt x="2598" y="24570"/>
                      </a:cubicBezTo>
                      <a:cubicBezTo>
                        <a:pt x="1948" y="28645"/>
                        <a:pt x="498" y="32379"/>
                        <a:pt x="498" y="36672"/>
                      </a:cubicBezTo>
                      <a:lnTo>
                        <a:pt x="498" y="272137"/>
                      </a:lnTo>
                      <a:cubicBezTo>
                        <a:pt x="498" y="310016"/>
                        <a:pt x="26824" y="340510"/>
                        <a:pt x="59537" y="340510"/>
                      </a:cubicBezTo>
                      <a:lnTo>
                        <a:pt x="302109" y="340510"/>
                      </a:lnTo>
                      <a:cubicBezTo>
                        <a:pt x="334822" y="340510"/>
                        <a:pt x="361159" y="310016"/>
                        <a:pt x="361159" y="272137"/>
                      </a:cubicBezTo>
                      <a:lnTo>
                        <a:pt x="361159" y="36672"/>
                      </a:lnTo>
                      <a:cubicBezTo>
                        <a:pt x="361159" y="22567"/>
                        <a:pt x="356630" y="10225"/>
                        <a:pt x="350353" y="-639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2134" cap="flat">
                  <a:solidFill>
                    <a:srgbClr val="000000"/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B"/>
                </a:p>
              </p:txBody>
            </p:sp>
            <p:sp>
              <p:nvSpPr>
                <p:cNvPr id="34" name="Freeform: Shape 33">
                  <a:extLst>
                    <a:ext uri="{FF2B5EF4-FFF2-40B4-BE49-F238E27FC236}">
                      <a16:creationId xmlns:a16="http://schemas.microsoft.com/office/drawing/2014/main" id="{A8E7A329-4768-C5AD-7B3D-60C16A021C05}"/>
                    </a:ext>
                  </a:extLst>
                </p:cNvPr>
                <p:cNvSpPr/>
                <p:nvPr/>
              </p:nvSpPr>
              <p:spPr>
                <a:xfrm>
                  <a:off x="6163315" y="2403199"/>
                  <a:ext cx="311565" cy="337566"/>
                </a:xfrm>
                <a:custGeom>
                  <a:avLst/>
                  <a:gdLst>
                    <a:gd name="connsiteX0" fmla="*/ 304802 w 311565"/>
                    <a:gd name="connsiteY0" fmla="*/ 1897 h 337566"/>
                    <a:gd name="connsiteX1" fmla="*/ 134728 w 311565"/>
                    <a:gd name="connsiteY1" fmla="*/ -639 h 337566"/>
                    <a:gd name="connsiteX2" fmla="*/ 8264 w 311565"/>
                    <a:gd name="connsiteY2" fmla="*/ 1029 h 337566"/>
                    <a:gd name="connsiteX3" fmla="*/ 498 w 311565"/>
                    <a:gd name="connsiteY3" fmla="*/ 33103 h 337566"/>
                    <a:gd name="connsiteX4" fmla="*/ 498 w 311565"/>
                    <a:gd name="connsiteY4" fmla="*/ 268554 h 337566"/>
                    <a:gd name="connsiteX5" fmla="*/ 59548 w 311565"/>
                    <a:gd name="connsiteY5" fmla="*/ 336927 h 337566"/>
                    <a:gd name="connsiteX6" fmla="*/ 253013 w 311565"/>
                    <a:gd name="connsiteY6" fmla="*/ 336927 h 337566"/>
                    <a:gd name="connsiteX7" fmla="*/ 312063 w 311565"/>
                    <a:gd name="connsiteY7" fmla="*/ 268554 h 337566"/>
                    <a:gd name="connsiteX8" fmla="*/ 312063 w 311565"/>
                    <a:gd name="connsiteY8" fmla="*/ 33103 h 337566"/>
                    <a:gd name="connsiteX9" fmla="*/ 304802 w 311565"/>
                    <a:gd name="connsiteY9" fmla="*/ 1897 h 3375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311565" h="337566">
                      <a:moveTo>
                        <a:pt x="304802" y="1897"/>
                      </a:moveTo>
                      <a:cubicBezTo>
                        <a:pt x="247056" y="1008"/>
                        <a:pt x="185671" y="-639"/>
                        <a:pt x="134728" y="-639"/>
                      </a:cubicBezTo>
                      <a:cubicBezTo>
                        <a:pt x="94367" y="-639"/>
                        <a:pt x="51699" y="-10"/>
                        <a:pt x="8264" y="1029"/>
                      </a:cubicBezTo>
                      <a:cubicBezTo>
                        <a:pt x="3740" y="10710"/>
                        <a:pt x="498" y="21281"/>
                        <a:pt x="498" y="33103"/>
                      </a:cubicBezTo>
                      <a:lnTo>
                        <a:pt x="498" y="268554"/>
                      </a:lnTo>
                      <a:cubicBezTo>
                        <a:pt x="498" y="306432"/>
                        <a:pt x="26835" y="336927"/>
                        <a:pt x="59548" y="336927"/>
                      </a:cubicBezTo>
                      <a:lnTo>
                        <a:pt x="253013" y="336927"/>
                      </a:lnTo>
                      <a:cubicBezTo>
                        <a:pt x="285727" y="336927"/>
                        <a:pt x="312063" y="306432"/>
                        <a:pt x="312063" y="268554"/>
                      </a:cubicBezTo>
                      <a:lnTo>
                        <a:pt x="312063" y="33103"/>
                      </a:lnTo>
                      <a:cubicBezTo>
                        <a:pt x="312063" y="21657"/>
                        <a:pt x="309062" y="11360"/>
                        <a:pt x="304802" y="1897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2134" cap="flat">
                  <a:solidFill>
                    <a:srgbClr val="000000"/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B"/>
                </a:p>
              </p:txBody>
            </p:sp>
            <p:sp>
              <p:nvSpPr>
                <p:cNvPr id="35" name="Freeform: Shape 34">
                  <a:extLst>
                    <a:ext uri="{FF2B5EF4-FFF2-40B4-BE49-F238E27FC236}">
                      <a16:creationId xmlns:a16="http://schemas.microsoft.com/office/drawing/2014/main" id="{D5113E5C-9A44-A33C-3005-780E9AE5AD3B}"/>
                    </a:ext>
                  </a:extLst>
                </p:cNvPr>
                <p:cNvSpPr/>
                <p:nvPr/>
              </p:nvSpPr>
              <p:spPr>
                <a:xfrm>
                  <a:off x="6488367" y="2406119"/>
                  <a:ext cx="393392" cy="332281"/>
                </a:xfrm>
                <a:custGeom>
                  <a:avLst/>
                  <a:gdLst>
                    <a:gd name="connsiteX0" fmla="*/ 392511 w 393392"/>
                    <a:gd name="connsiteY0" fmla="*/ 19900 h 332281"/>
                    <a:gd name="connsiteX1" fmla="*/ 271864 w 393392"/>
                    <a:gd name="connsiteY1" fmla="*/ 9138 h 332281"/>
                    <a:gd name="connsiteX2" fmla="*/ 108912 w 393392"/>
                    <a:gd name="connsiteY2" fmla="*/ 899 h 332281"/>
                    <a:gd name="connsiteX3" fmla="*/ 6164 w 393392"/>
                    <a:gd name="connsiteY3" fmla="*/ -639 h 332281"/>
                    <a:gd name="connsiteX4" fmla="*/ 498 w 393392"/>
                    <a:gd name="connsiteY4" fmla="*/ 27818 h 332281"/>
                    <a:gd name="connsiteX5" fmla="*/ 498 w 393392"/>
                    <a:gd name="connsiteY5" fmla="*/ 263268 h 332281"/>
                    <a:gd name="connsiteX6" fmla="*/ 59548 w 393392"/>
                    <a:gd name="connsiteY6" fmla="*/ 331642 h 332281"/>
                    <a:gd name="connsiteX7" fmla="*/ 334840 w 393392"/>
                    <a:gd name="connsiteY7" fmla="*/ 331642 h 332281"/>
                    <a:gd name="connsiteX8" fmla="*/ 393890 w 393392"/>
                    <a:gd name="connsiteY8" fmla="*/ 263268 h 332281"/>
                    <a:gd name="connsiteX9" fmla="*/ 393890 w 393392"/>
                    <a:gd name="connsiteY9" fmla="*/ 27818 h 332281"/>
                    <a:gd name="connsiteX10" fmla="*/ 392513 w 393392"/>
                    <a:gd name="connsiteY10" fmla="*/ 19900 h 33228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93392" h="332281">
                      <a:moveTo>
                        <a:pt x="392511" y="19900"/>
                      </a:moveTo>
                      <a:cubicBezTo>
                        <a:pt x="352432" y="15893"/>
                        <a:pt x="312276" y="11873"/>
                        <a:pt x="271864" y="9138"/>
                      </a:cubicBezTo>
                      <a:cubicBezTo>
                        <a:pt x="217114" y="5432"/>
                        <a:pt x="162447" y="2779"/>
                        <a:pt x="108912" y="899"/>
                      </a:cubicBezTo>
                      <a:cubicBezTo>
                        <a:pt x="72151" y="-400"/>
                        <a:pt x="41520" y="30"/>
                        <a:pt x="6164" y="-639"/>
                      </a:cubicBezTo>
                      <a:cubicBezTo>
                        <a:pt x="2704" y="8071"/>
                        <a:pt x="498" y="17568"/>
                        <a:pt x="498" y="27818"/>
                      </a:cubicBezTo>
                      <a:lnTo>
                        <a:pt x="498" y="263268"/>
                      </a:lnTo>
                      <a:cubicBezTo>
                        <a:pt x="498" y="301147"/>
                        <a:pt x="26834" y="331642"/>
                        <a:pt x="59548" y="331642"/>
                      </a:cubicBezTo>
                      <a:lnTo>
                        <a:pt x="334840" y="331642"/>
                      </a:lnTo>
                      <a:cubicBezTo>
                        <a:pt x="367552" y="331642"/>
                        <a:pt x="393890" y="301147"/>
                        <a:pt x="393890" y="263268"/>
                      </a:cubicBezTo>
                      <a:lnTo>
                        <a:pt x="393890" y="27818"/>
                      </a:lnTo>
                      <a:cubicBezTo>
                        <a:pt x="393890" y="25007"/>
                        <a:pt x="392795" y="22621"/>
                        <a:pt x="392513" y="1990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2134" cap="flat">
                  <a:solidFill>
                    <a:srgbClr val="000000"/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B"/>
                </a:p>
              </p:txBody>
            </p:sp>
            <p:sp>
              <p:nvSpPr>
                <p:cNvPr id="36" name="Freeform: Shape 35">
                  <a:extLst>
                    <a:ext uri="{FF2B5EF4-FFF2-40B4-BE49-F238E27FC236}">
                      <a16:creationId xmlns:a16="http://schemas.microsoft.com/office/drawing/2014/main" id="{4DE3A337-9378-8E56-FF70-41E71275B5D8}"/>
                    </a:ext>
                  </a:extLst>
                </p:cNvPr>
                <p:cNvSpPr/>
                <p:nvPr/>
              </p:nvSpPr>
              <p:spPr>
                <a:xfrm>
                  <a:off x="6889267" y="2427690"/>
                  <a:ext cx="360660" cy="317984"/>
                </a:xfrm>
                <a:custGeom>
                  <a:avLst/>
                  <a:gdLst>
                    <a:gd name="connsiteX0" fmla="*/ 361157 w 360660"/>
                    <a:gd name="connsiteY0" fmla="*/ 64651 h 317984"/>
                    <a:gd name="connsiteX1" fmla="*/ 337647 w 360660"/>
                    <a:gd name="connsiteY1" fmla="*/ 57376 h 317984"/>
                    <a:gd name="connsiteX2" fmla="*/ 266766 w 360660"/>
                    <a:gd name="connsiteY2" fmla="*/ 39756 h 317984"/>
                    <a:gd name="connsiteX3" fmla="*/ 192068 w 360660"/>
                    <a:gd name="connsiteY3" fmla="*/ 24844 h 317984"/>
                    <a:gd name="connsiteX4" fmla="*/ 34418 w 360660"/>
                    <a:gd name="connsiteY4" fmla="*/ 2164 h 317984"/>
                    <a:gd name="connsiteX5" fmla="*/ 2958 w 360660"/>
                    <a:gd name="connsiteY5" fmla="*/ -639 h 317984"/>
                    <a:gd name="connsiteX6" fmla="*/ 497 w 360660"/>
                    <a:gd name="connsiteY6" fmla="*/ 13521 h 317984"/>
                    <a:gd name="connsiteX7" fmla="*/ 497 w 360660"/>
                    <a:gd name="connsiteY7" fmla="*/ 248972 h 317984"/>
                    <a:gd name="connsiteX8" fmla="*/ 59547 w 360660"/>
                    <a:gd name="connsiteY8" fmla="*/ 317346 h 317984"/>
                    <a:gd name="connsiteX9" fmla="*/ 302108 w 360660"/>
                    <a:gd name="connsiteY9" fmla="*/ 317346 h 317984"/>
                    <a:gd name="connsiteX10" fmla="*/ 361158 w 360660"/>
                    <a:gd name="connsiteY10" fmla="*/ 248972 h 317984"/>
                    <a:gd name="connsiteX11" fmla="*/ 361158 w 360660"/>
                    <a:gd name="connsiteY11" fmla="*/ 64658 h 31798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360660" h="317984">
                      <a:moveTo>
                        <a:pt x="361157" y="64651"/>
                      </a:moveTo>
                      <a:cubicBezTo>
                        <a:pt x="353231" y="62279"/>
                        <a:pt x="345771" y="59619"/>
                        <a:pt x="337647" y="57376"/>
                      </a:cubicBezTo>
                      <a:cubicBezTo>
                        <a:pt x="314740" y="51031"/>
                        <a:pt x="291072" y="45171"/>
                        <a:pt x="266766" y="39756"/>
                      </a:cubicBezTo>
                      <a:cubicBezTo>
                        <a:pt x="242460" y="34348"/>
                        <a:pt x="217513" y="29398"/>
                        <a:pt x="192068" y="24844"/>
                      </a:cubicBezTo>
                      <a:cubicBezTo>
                        <a:pt x="141180" y="15737"/>
                        <a:pt x="88284" y="8277"/>
                        <a:pt x="34418" y="2164"/>
                      </a:cubicBezTo>
                      <a:cubicBezTo>
                        <a:pt x="24050" y="988"/>
                        <a:pt x="13390" y="442"/>
                        <a:pt x="2958" y="-639"/>
                      </a:cubicBezTo>
                      <a:cubicBezTo>
                        <a:pt x="2076" y="4079"/>
                        <a:pt x="497" y="8489"/>
                        <a:pt x="497" y="13521"/>
                      </a:cubicBezTo>
                      <a:lnTo>
                        <a:pt x="497" y="248972"/>
                      </a:lnTo>
                      <a:cubicBezTo>
                        <a:pt x="497" y="286851"/>
                        <a:pt x="26835" y="317346"/>
                        <a:pt x="59547" y="317346"/>
                      </a:cubicBezTo>
                      <a:lnTo>
                        <a:pt x="302108" y="317346"/>
                      </a:lnTo>
                      <a:cubicBezTo>
                        <a:pt x="334820" y="317346"/>
                        <a:pt x="361158" y="286851"/>
                        <a:pt x="361158" y="248972"/>
                      </a:cubicBezTo>
                      <a:lnTo>
                        <a:pt x="361158" y="6465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12134" cap="flat">
                  <a:solidFill>
                    <a:srgbClr val="000000"/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B"/>
                </a:p>
              </p:txBody>
            </p:sp>
            <p:sp>
              <p:nvSpPr>
                <p:cNvPr id="37" name="Freeform: Shape 36">
                  <a:extLst>
                    <a:ext uri="{FF2B5EF4-FFF2-40B4-BE49-F238E27FC236}">
                      <a16:creationId xmlns:a16="http://schemas.microsoft.com/office/drawing/2014/main" id="{E52F84B3-7F17-AEBE-6894-DD778FB2A64A}"/>
                    </a:ext>
                  </a:extLst>
                </p:cNvPr>
                <p:cNvSpPr/>
                <p:nvPr/>
              </p:nvSpPr>
              <p:spPr>
                <a:xfrm>
                  <a:off x="7261254" y="2496508"/>
                  <a:ext cx="232217" cy="220248"/>
                </a:xfrm>
                <a:custGeom>
                  <a:avLst/>
                  <a:gdLst>
                    <a:gd name="connsiteX0" fmla="*/ 232715 w 232217"/>
                    <a:gd name="connsiteY0" fmla="*/ 121846 h 220248"/>
                    <a:gd name="connsiteX1" fmla="*/ 195404 w 232217"/>
                    <a:gd name="connsiteY1" fmla="*/ 90250 h 220248"/>
                    <a:gd name="connsiteX2" fmla="*/ 147607 w 232217"/>
                    <a:gd name="connsiteY2" fmla="*/ 59708 h 220248"/>
                    <a:gd name="connsiteX3" fmla="*/ 92855 w 232217"/>
                    <a:gd name="connsiteY3" fmla="*/ 32735 h 220248"/>
                    <a:gd name="connsiteX4" fmla="*/ 31946 w 232217"/>
                    <a:gd name="connsiteY4" fmla="*/ 9098 h 220248"/>
                    <a:gd name="connsiteX5" fmla="*/ 497 w 232217"/>
                    <a:gd name="connsiteY5" fmla="*/ -638 h 220248"/>
                    <a:gd name="connsiteX6" fmla="*/ 497 w 232217"/>
                    <a:gd name="connsiteY6" fmla="*/ 159520 h 220248"/>
                    <a:gd name="connsiteX7" fmla="*/ 55304 w 232217"/>
                    <a:gd name="connsiteY7" fmla="*/ 219025 h 220248"/>
                    <a:gd name="connsiteX8" fmla="*/ 177894 w 232217"/>
                    <a:gd name="connsiteY8" fmla="*/ 199211 h 220248"/>
                    <a:gd name="connsiteX9" fmla="*/ 232712 w 232217"/>
                    <a:gd name="connsiteY9" fmla="*/ 121969 h 220248"/>
                    <a:gd name="connsiteX10" fmla="*/ 232712 w 232217"/>
                    <a:gd name="connsiteY10" fmla="*/ 121846 h 22024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232217" h="220248">
                      <a:moveTo>
                        <a:pt x="232715" y="121846"/>
                      </a:moveTo>
                      <a:cubicBezTo>
                        <a:pt x="221270" y="110886"/>
                        <a:pt x="209030" y="100267"/>
                        <a:pt x="195404" y="90250"/>
                      </a:cubicBezTo>
                      <a:cubicBezTo>
                        <a:pt x="180718" y="79454"/>
                        <a:pt x="164742" y="69287"/>
                        <a:pt x="147607" y="59708"/>
                      </a:cubicBezTo>
                      <a:cubicBezTo>
                        <a:pt x="130473" y="50136"/>
                        <a:pt x="112176" y="41158"/>
                        <a:pt x="92855" y="32735"/>
                      </a:cubicBezTo>
                      <a:cubicBezTo>
                        <a:pt x="73535" y="24311"/>
                        <a:pt x="53191" y="16441"/>
                        <a:pt x="31946" y="9098"/>
                      </a:cubicBezTo>
                      <a:cubicBezTo>
                        <a:pt x="21867" y="5611"/>
                        <a:pt x="10966" y="2616"/>
                        <a:pt x="497" y="-638"/>
                      </a:cubicBezTo>
                      <a:lnTo>
                        <a:pt x="497" y="159520"/>
                      </a:lnTo>
                      <a:cubicBezTo>
                        <a:pt x="497" y="197399"/>
                        <a:pt x="24937" y="223934"/>
                        <a:pt x="55304" y="219025"/>
                      </a:cubicBezTo>
                      <a:lnTo>
                        <a:pt x="177894" y="199211"/>
                      </a:lnTo>
                      <a:cubicBezTo>
                        <a:pt x="208261" y="194301"/>
                        <a:pt x="232712" y="159848"/>
                        <a:pt x="232712" y="121969"/>
                      </a:cubicBezTo>
                      <a:lnTo>
                        <a:pt x="232712" y="12184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12134" cap="flat">
                  <a:solidFill>
                    <a:srgbClr val="000000"/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B"/>
                </a:p>
              </p:txBody>
            </p:sp>
          </p:grpSp>
          <p:sp>
            <p:nvSpPr>
              <p:cNvPr id="38" name="Freeform: Shape 37">
                <a:extLst>
                  <a:ext uri="{FF2B5EF4-FFF2-40B4-BE49-F238E27FC236}">
                    <a16:creationId xmlns:a16="http://schemas.microsoft.com/office/drawing/2014/main" id="{27D3A836-667D-5ED9-8A42-2FCFCF5971F9}"/>
                  </a:ext>
                </a:extLst>
              </p:cNvPr>
              <p:cNvSpPr/>
              <p:nvPr/>
            </p:nvSpPr>
            <p:spPr>
              <a:xfrm>
                <a:off x="5179921" y="3884859"/>
                <a:ext cx="2135571" cy="362420"/>
              </a:xfrm>
              <a:custGeom>
                <a:avLst/>
                <a:gdLst>
                  <a:gd name="connsiteX0" fmla="*/ 1272457 w 2135571"/>
                  <a:gd name="connsiteY0" fmla="*/ -337 h 362420"/>
                  <a:gd name="connsiteX1" fmla="*/ 1213406 w 2135571"/>
                  <a:gd name="connsiteY1" fmla="*/ 68036 h 362420"/>
                  <a:gd name="connsiteX2" fmla="*/ 1213406 w 2135571"/>
                  <a:gd name="connsiteY2" fmla="*/ 303501 h 362420"/>
                  <a:gd name="connsiteX3" fmla="*/ 1237531 w 2135571"/>
                  <a:gd name="connsiteY3" fmla="*/ 358616 h 362420"/>
                  <a:gd name="connsiteX4" fmla="*/ 1571402 w 2135571"/>
                  <a:gd name="connsiteY4" fmla="*/ 323985 h 362420"/>
                  <a:gd name="connsiteX5" fmla="*/ 1574078 w 2135571"/>
                  <a:gd name="connsiteY5" fmla="*/ 303501 h 362420"/>
                  <a:gd name="connsiteX6" fmla="*/ 1574078 w 2135571"/>
                  <a:gd name="connsiteY6" fmla="*/ 68036 h 362420"/>
                  <a:gd name="connsiteX7" fmla="*/ 1515028 w 2135571"/>
                  <a:gd name="connsiteY7" fmla="*/ -337 h 362420"/>
                  <a:gd name="connsiteX8" fmla="*/ 1272457 w 2135571"/>
                  <a:gd name="connsiteY8" fmla="*/ -337 h 362420"/>
                  <a:gd name="connsiteX9" fmla="*/ 1645557 w 2135571"/>
                  <a:gd name="connsiteY9" fmla="*/ -337 h 362420"/>
                  <a:gd name="connsiteX10" fmla="*/ 1586535 w 2135571"/>
                  <a:gd name="connsiteY10" fmla="*/ 68036 h 362420"/>
                  <a:gd name="connsiteX11" fmla="*/ 1586535 w 2135571"/>
                  <a:gd name="connsiteY11" fmla="*/ 303501 h 362420"/>
                  <a:gd name="connsiteX12" fmla="*/ 1588473 w 2135571"/>
                  <a:gd name="connsiteY12" fmla="*/ 320662 h 362420"/>
                  <a:gd name="connsiteX13" fmla="*/ 1947219 w 2135571"/>
                  <a:gd name="connsiteY13" fmla="*/ 193399 h 362420"/>
                  <a:gd name="connsiteX14" fmla="*/ 1947219 w 2135571"/>
                  <a:gd name="connsiteY14" fmla="*/ 68043 h 362420"/>
                  <a:gd name="connsiteX15" fmla="*/ 1888152 w 2135571"/>
                  <a:gd name="connsiteY15" fmla="*/ -331 h 362420"/>
                  <a:gd name="connsiteX16" fmla="*/ 1645557 w 2135571"/>
                  <a:gd name="connsiteY16" fmla="*/ -331 h 362420"/>
                  <a:gd name="connsiteX17" fmla="*/ 176808 w 2135571"/>
                  <a:gd name="connsiteY17" fmla="*/ 770 h 362420"/>
                  <a:gd name="connsiteX18" fmla="*/ 117758 w 2135571"/>
                  <a:gd name="connsiteY18" fmla="*/ 69144 h 362420"/>
                  <a:gd name="connsiteX19" fmla="*/ 117758 w 2135571"/>
                  <a:gd name="connsiteY19" fmla="*/ 166364 h 362420"/>
                  <a:gd name="connsiteX20" fmla="*/ 170649 w 2135571"/>
                  <a:gd name="connsiteY20" fmla="*/ 209070 h 362420"/>
                  <a:gd name="connsiteX21" fmla="*/ 472764 w 2135571"/>
                  <a:gd name="connsiteY21" fmla="*/ 333728 h 362420"/>
                  <a:gd name="connsiteX22" fmla="*/ 478419 w 2135571"/>
                  <a:gd name="connsiteY22" fmla="*/ 304594 h 362420"/>
                  <a:gd name="connsiteX23" fmla="*/ 478419 w 2135571"/>
                  <a:gd name="connsiteY23" fmla="*/ 69144 h 362420"/>
                  <a:gd name="connsiteX24" fmla="*/ 419368 w 2135571"/>
                  <a:gd name="connsiteY24" fmla="*/ 770 h 362420"/>
                  <a:gd name="connsiteX25" fmla="*/ 176808 w 2135571"/>
                  <a:gd name="connsiteY25" fmla="*/ 770 h 362420"/>
                  <a:gd name="connsiteX26" fmla="*/ 951900 w 2135571"/>
                  <a:gd name="connsiteY26" fmla="*/ 5672 h 362420"/>
                  <a:gd name="connsiteX27" fmla="*/ 892850 w 2135571"/>
                  <a:gd name="connsiteY27" fmla="*/ 74046 h 362420"/>
                  <a:gd name="connsiteX28" fmla="*/ 892850 w 2135571"/>
                  <a:gd name="connsiteY28" fmla="*/ 309497 h 362420"/>
                  <a:gd name="connsiteX29" fmla="*/ 914108 w 2135571"/>
                  <a:gd name="connsiteY29" fmla="*/ 362083 h 362420"/>
                  <a:gd name="connsiteX30" fmla="*/ 1088851 w 2135571"/>
                  <a:gd name="connsiteY30" fmla="*/ 361420 h 362420"/>
                  <a:gd name="connsiteX31" fmla="*/ 1185004 w 2135571"/>
                  <a:gd name="connsiteY31" fmla="*/ 360148 h 362420"/>
                  <a:gd name="connsiteX32" fmla="*/ 1204415 w 2135571"/>
                  <a:gd name="connsiteY32" fmla="*/ 309497 h 362420"/>
                  <a:gd name="connsiteX33" fmla="*/ 1204415 w 2135571"/>
                  <a:gd name="connsiteY33" fmla="*/ 74046 h 362420"/>
                  <a:gd name="connsiteX34" fmla="*/ 1145376 w 2135571"/>
                  <a:gd name="connsiteY34" fmla="*/ 5672 h 362420"/>
                  <a:gd name="connsiteX35" fmla="*/ 951900 w 2135571"/>
                  <a:gd name="connsiteY35" fmla="*/ 5672 h 362420"/>
                  <a:gd name="connsiteX36" fmla="*/ 544993 w 2135571"/>
                  <a:gd name="connsiteY36" fmla="*/ 8025 h 362420"/>
                  <a:gd name="connsiteX37" fmla="*/ 485955 w 2135571"/>
                  <a:gd name="connsiteY37" fmla="*/ 76398 h 362420"/>
                  <a:gd name="connsiteX38" fmla="*/ 485955 w 2135571"/>
                  <a:gd name="connsiteY38" fmla="*/ 311849 h 362420"/>
                  <a:gd name="connsiteX39" fmla="*/ 490075 w 2135571"/>
                  <a:gd name="connsiteY39" fmla="*/ 336901 h 362420"/>
                  <a:gd name="connsiteX40" fmla="*/ 860349 w 2135571"/>
                  <a:gd name="connsiteY40" fmla="*/ 362042 h 362420"/>
                  <a:gd name="connsiteX41" fmla="*/ 879334 w 2135571"/>
                  <a:gd name="connsiteY41" fmla="*/ 311849 h 362420"/>
                  <a:gd name="connsiteX42" fmla="*/ 879334 w 2135571"/>
                  <a:gd name="connsiteY42" fmla="*/ 76398 h 362420"/>
                  <a:gd name="connsiteX43" fmla="*/ 820295 w 2135571"/>
                  <a:gd name="connsiteY43" fmla="*/ 8025 h 362420"/>
                  <a:gd name="connsiteX44" fmla="*/ 544993 w 2135571"/>
                  <a:gd name="connsiteY44" fmla="*/ 8025 h 362420"/>
                  <a:gd name="connsiteX45" fmla="*/ 2000239 w 2135571"/>
                  <a:gd name="connsiteY45" fmla="*/ 11471 h 362420"/>
                  <a:gd name="connsiteX46" fmla="*/ 1956624 w 2135571"/>
                  <a:gd name="connsiteY46" fmla="*/ 66381 h 362420"/>
                  <a:gd name="connsiteX47" fmla="*/ 1956624 w 2135571"/>
                  <a:gd name="connsiteY47" fmla="*/ 187840 h 362420"/>
                  <a:gd name="connsiteX48" fmla="*/ 2020730 w 2135571"/>
                  <a:gd name="connsiteY48" fmla="*/ 145414 h 362420"/>
                  <a:gd name="connsiteX49" fmla="*/ 2135000 w 2135571"/>
                  <a:gd name="connsiteY49" fmla="*/ 47476 h 362420"/>
                  <a:gd name="connsiteX50" fmla="*/ 2011268 w 2135571"/>
                  <a:gd name="connsiteY50" fmla="*/ 13153 h 362420"/>
                  <a:gd name="connsiteX51" fmla="*/ 2000239 w 2135571"/>
                  <a:gd name="connsiteY51" fmla="*/ 11471 h 362420"/>
                  <a:gd name="connsiteX52" fmla="*/ 57230 w 2135571"/>
                  <a:gd name="connsiteY52" fmla="*/ 29733 h 362420"/>
                  <a:gd name="connsiteX53" fmla="*/ 51609 w 2135571"/>
                  <a:gd name="connsiteY53" fmla="*/ 30294 h 362420"/>
                  <a:gd name="connsiteX54" fmla="*/ -572 w 2135571"/>
                  <a:gd name="connsiteY54" fmla="*/ 38738 h 362420"/>
                  <a:gd name="connsiteX55" fmla="*/ 106426 w 2135571"/>
                  <a:gd name="connsiteY55" fmla="*/ 156375 h 362420"/>
                  <a:gd name="connsiteX56" fmla="*/ 106426 w 2135571"/>
                  <a:gd name="connsiteY56" fmla="*/ 89806 h 362420"/>
                  <a:gd name="connsiteX57" fmla="*/ 57230 w 2135571"/>
                  <a:gd name="connsiteY57" fmla="*/ 29733 h 3624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</a:cxnLst>
                <a:rect l="l" t="t" r="r" b="b"/>
                <a:pathLst>
                  <a:path w="2135571" h="362420">
                    <a:moveTo>
                      <a:pt x="1272457" y="-337"/>
                    </a:moveTo>
                    <a:cubicBezTo>
                      <a:pt x="1239743" y="-337"/>
                      <a:pt x="1213406" y="30157"/>
                      <a:pt x="1213406" y="68036"/>
                    </a:cubicBezTo>
                    <a:lnTo>
                      <a:pt x="1213406" y="303501"/>
                    </a:lnTo>
                    <a:cubicBezTo>
                      <a:pt x="1213406" y="326201"/>
                      <a:pt x="1222907" y="346193"/>
                      <a:pt x="1237531" y="358616"/>
                    </a:cubicBezTo>
                    <a:cubicBezTo>
                      <a:pt x="1353258" y="354083"/>
                      <a:pt x="1465552" y="343594"/>
                      <a:pt x="1571402" y="323985"/>
                    </a:cubicBezTo>
                    <a:cubicBezTo>
                      <a:pt x="1573137" y="317524"/>
                      <a:pt x="1574078" y="310645"/>
                      <a:pt x="1574078" y="303501"/>
                    </a:cubicBezTo>
                    <a:lnTo>
                      <a:pt x="1574078" y="68036"/>
                    </a:lnTo>
                    <a:cubicBezTo>
                      <a:pt x="1574078" y="30157"/>
                      <a:pt x="1547741" y="-337"/>
                      <a:pt x="1515028" y="-337"/>
                    </a:cubicBezTo>
                    <a:lnTo>
                      <a:pt x="1272457" y="-337"/>
                    </a:lnTo>
                    <a:close/>
                    <a:moveTo>
                      <a:pt x="1645557" y="-337"/>
                    </a:moveTo>
                    <a:cubicBezTo>
                      <a:pt x="1612872" y="-337"/>
                      <a:pt x="1586535" y="30157"/>
                      <a:pt x="1586535" y="68036"/>
                    </a:cubicBezTo>
                    <a:lnTo>
                      <a:pt x="1586535" y="303501"/>
                    </a:lnTo>
                    <a:cubicBezTo>
                      <a:pt x="1586535" y="309442"/>
                      <a:pt x="1587252" y="315172"/>
                      <a:pt x="1588473" y="320662"/>
                    </a:cubicBezTo>
                    <a:cubicBezTo>
                      <a:pt x="1720357" y="294817"/>
                      <a:pt x="1841906" y="254443"/>
                      <a:pt x="1947219" y="193399"/>
                    </a:cubicBezTo>
                    <a:lnTo>
                      <a:pt x="1947219" y="68043"/>
                    </a:lnTo>
                    <a:cubicBezTo>
                      <a:pt x="1947219" y="30164"/>
                      <a:pt x="1920848" y="-331"/>
                      <a:pt x="1888152" y="-331"/>
                    </a:cubicBezTo>
                    <a:lnTo>
                      <a:pt x="1645557" y="-331"/>
                    </a:lnTo>
                    <a:close/>
                    <a:moveTo>
                      <a:pt x="176808" y="770"/>
                    </a:moveTo>
                    <a:cubicBezTo>
                      <a:pt x="144095" y="770"/>
                      <a:pt x="117758" y="31265"/>
                      <a:pt x="117758" y="69144"/>
                    </a:cubicBezTo>
                    <a:lnTo>
                      <a:pt x="117758" y="166364"/>
                    </a:lnTo>
                    <a:cubicBezTo>
                      <a:pt x="134778" y="181303"/>
                      <a:pt x="152364" y="195628"/>
                      <a:pt x="170649" y="209070"/>
                    </a:cubicBezTo>
                    <a:cubicBezTo>
                      <a:pt x="259530" y="274421"/>
                      <a:pt x="361248" y="312102"/>
                      <a:pt x="472764" y="333728"/>
                    </a:cubicBezTo>
                    <a:cubicBezTo>
                      <a:pt x="476358" y="324888"/>
                      <a:pt x="478419" y="315042"/>
                      <a:pt x="478419" y="304594"/>
                    </a:cubicBezTo>
                    <a:lnTo>
                      <a:pt x="478419" y="69144"/>
                    </a:lnTo>
                    <a:cubicBezTo>
                      <a:pt x="478419" y="31258"/>
                      <a:pt x="452082" y="770"/>
                      <a:pt x="419368" y="770"/>
                    </a:cubicBezTo>
                    <a:lnTo>
                      <a:pt x="176808" y="770"/>
                    </a:lnTo>
                    <a:close/>
                    <a:moveTo>
                      <a:pt x="951900" y="5672"/>
                    </a:moveTo>
                    <a:cubicBezTo>
                      <a:pt x="919186" y="5672"/>
                      <a:pt x="892850" y="36167"/>
                      <a:pt x="892850" y="74046"/>
                    </a:cubicBezTo>
                    <a:lnTo>
                      <a:pt x="892850" y="309497"/>
                    </a:lnTo>
                    <a:cubicBezTo>
                      <a:pt x="892850" y="330699"/>
                      <a:pt x="901108" y="349564"/>
                      <a:pt x="914108" y="362083"/>
                    </a:cubicBezTo>
                    <a:cubicBezTo>
                      <a:pt x="971299" y="361932"/>
                      <a:pt x="1029555" y="361420"/>
                      <a:pt x="1088851" y="361420"/>
                    </a:cubicBezTo>
                    <a:cubicBezTo>
                      <a:pt x="1121111" y="361420"/>
                      <a:pt x="1153130" y="360914"/>
                      <a:pt x="1185004" y="360148"/>
                    </a:cubicBezTo>
                    <a:cubicBezTo>
                      <a:pt x="1196912" y="347656"/>
                      <a:pt x="1204415" y="329654"/>
                      <a:pt x="1204415" y="309497"/>
                    </a:cubicBezTo>
                    <a:lnTo>
                      <a:pt x="1204415" y="74046"/>
                    </a:lnTo>
                    <a:cubicBezTo>
                      <a:pt x="1204415" y="36167"/>
                      <a:pt x="1178084" y="5672"/>
                      <a:pt x="1145376" y="5672"/>
                    </a:cubicBezTo>
                    <a:lnTo>
                      <a:pt x="951900" y="5672"/>
                    </a:lnTo>
                    <a:close/>
                    <a:moveTo>
                      <a:pt x="544993" y="8025"/>
                    </a:moveTo>
                    <a:cubicBezTo>
                      <a:pt x="512280" y="8025"/>
                      <a:pt x="485955" y="38519"/>
                      <a:pt x="485955" y="76398"/>
                    </a:cubicBezTo>
                    <a:lnTo>
                      <a:pt x="485955" y="311849"/>
                    </a:lnTo>
                    <a:cubicBezTo>
                      <a:pt x="485955" y="320710"/>
                      <a:pt x="487449" y="329141"/>
                      <a:pt x="490075" y="336901"/>
                    </a:cubicBezTo>
                    <a:cubicBezTo>
                      <a:pt x="604536" y="357249"/>
                      <a:pt x="729080" y="361577"/>
                      <a:pt x="860349" y="362042"/>
                    </a:cubicBezTo>
                    <a:cubicBezTo>
                      <a:pt x="872011" y="349570"/>
                      <a:pt x="879334" y="331759"/>
                      <a:pt x="879334" y="311849"/>
                    </a:cubicBezTo>
                    <a:lnTo>
                      <a:pt x="879334" y="76398"/>
                    </a:lnTo>
                    <a:cubicBezTo>
                      <a:pt x="879334" y="38519"/>
                      <a:pt x="853009" y="8025"/>
                      <a:pt x="820295" y="8025"/>
                    </a:cubicBezTo>
                    <a:lnTo>
                      <a:pt x="544993" y="8025"/>
                    </a:lnTo>
                    <a:close/>
                    <a:moveTo>
                      <a:pt x="2000239" y="11471"/>
                    </a:moveTo>
                    <a:cubicBezTo>
                      <a:pt x="1975268" y="10910"/>
                      <a:pt x="1956624" y="33234"/>
                      <a:pt x="1956624" y="66381"/>
                    </a:cubicBezTo>
                    <a:lnTo>
                      <a:pt x="1956624" y="187840"/>
                    </a:lnTo>
                    <a:cubicBezTo>
                      <a:pt x="1978740" y="174637"/>
                      <a:pt x="2000183" y="160545"/>
                      <a:pt x="2020730" y="145414"/>
                    </a:cubicBezTo>
                    <a:cubicBezTo>
                      <a:pt x="2061881" y="115159"/>
                      <a:pt x="2100008" y="82354"/>
                      <a:pt x="2135000" y="47476"/>
                    </a:cubicBezTo>
                    <a:lnTo>
                      <a:pt x="2011268" y="13153"/>
                    </a:lnTo>
                    <a:cubicBezTo>
                      <a:pt x="2007461" y="12106"/>
                      <a:pt x="2003766" y="11553"/>
                      <a:pt x="2000239" y="11471"/>
                    </a:cubicBezTo>
                    <a:close/>
                    <a:moveTo>
                      <a:pt x="57230" y="29733"/>
                    </a:moveTo>
                    <a:cubicBezTo>
                      <a:pt x="55382" y="29801"/>
                      <a:pt x="53507" y="29993"/>
                      <a:pt x="51609" y="30294"/>
                    </a:cubicBezTo>
                    <a:lnTo>
                      <a:pt x="-572" y="38738"/>
                    </a:lnTo>
                    <a:cubicBezTo>
                      <a:pt x="31448" y="81054"/>
                      <a:pt x="67162" y="120608"/>
                      <a:pt x="106426" y="156375"/>
                    </a:cubicBezTo>
                    <a:lnTo>
                      <a:pt x="106426" y="89806"/>
                    </a:lnTo>
                    <a:cubicBezTo>
                      <a:pt x="106426" y="54293"/>
                      <a:pt x="84938" y="28742"/>
                      <a:pt x="57230" y="29733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134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</p:grp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3EC925D3-DFF9-9EDF-8004-726664F8E66F}"/>
                </a:ext>
              </a:extLst>
            </p:cNvPr>
            <p:cNvSpPr/>
            <p:nvPr/>
          </p:nvSpPr>
          <p:spPr>
            <a:xfrm>
              <a:off x="4887792" y="1402453"/>
              <a:ext cx="3030282" cy="1062387"/>
            </a:xfrm>
            <a:custGeom>
              <a:avLst/>
              <a:gdLst>
                <a:gd name="connsiteX0" fmla="*/ 2681208 w 3030282"/>
                <a:gd name="connsiteY0" fmla="*/ 904940 h 1062387"/>
                <a:gd name="connsiteX1" fmla="*/ 2622438 w 3030282"/>
                <a:gd name="connsiteY1" fmla="*/ 918418 h 1062387"/>
                <a:gd name="connsiteX2" fmla="*/ 2578655 w 3030282"/>
                <a:gd name="connsiteY2" fmla="*/ 592811 h 1062387"/>
                <a:gd name="connsiteX3" fmla="*/ 2529112 w 3030282"/>
                <a:gd name="connsiteY3" fmla="*/ 541506 h 1062387"/>
                <a:gd name="connsiteX4" fmla="*/ 2612365 w 3030282"/>
                <a:gd name="connsiteY4" fmla="*/ 500729 h 1062387"/>
                <a:gd name="connsiteX5" fmla="*/ 2390061 w 3030282"/>
                <a:gd name="connsiteY5" fmla="*/ 274270 h 1062387"/>
                <a:gd name="connsiteX6" fmla="*/ 2082326 w 3030282"/>
                <a:gd name="connsiteY6" fmla="*/ 138617 h 1062387"/>
                <a:gd name="connsiteX7" fmla="*/ 1339427 w 3030282"/>
                <a:gd name="connsiteY7" fmla="*/ 95906 h 1062387"/>
                <a:gd name="connsiteX8" fmla="*/ 1022274 w 3030282"/>
                <a:gd name="connsiteY8" fmla="*/ 200533 h 1062387"/>
                <a:gd name="connsiteX9" fmla="*/ 687317 w 3030282"/>
                <a:gd name="connsiteY9" fmla="*/ 330077 h 1062387"/>
                <a:gd name="connsiteX10" fmla="*/ 439382 w 3030282"/>
                <a:gd name="connsiteY10" fmla="*/ 573139 h 1062387"/>
                <a:gd name="connsiteX11" fmla="*/ 298221 w 3030282"/>
                <a:gd name="connsiteY11" fmla="*/ 921503 h 1062387"/>
                <a:gd name="connsiteX12" fmla="*/ 268004 w 3030282"/>
                <a:gd name="connsiteY12" fmla="*/ 926534 h 1062387"/>
                <a:gd name="connsiteX13" fmla="*/ 201704 w 3030282"/>
                <a:gd name="connsiteY13" fmla="*/ 892423 h 1062387"/>
                <a:gd name="connsiteX14" fmla="*/ 57661 w 3030282"/>
                <a:gd name="connsiteY14" fmla="*/ 966777 h 1062387"/>
                <a:gd name="connsiteX15" fmla="*/ 16740 w 3030282"/>
                <a:gd name="connsiteY15" fmla="*/ 891225 h 1062387"/>
                <a:gd name="connsiteX16" fmla="*/ 15 w 3030282"/>
                <a:gd name="connsiteY16" fmla="*/ 770096 h 1062387"/>
                <a:gd name="connsiteX17" fmla="*/ 232816 w 3030282"/>
                <a:gd name="connsiteY17" fmla="*/ 618053 h 1062387"/>
                <a:gd name="connsiteX18" fmla="*/ 503337 w 3030282"/>
                <a:gd name="connsiteY18" fmla="*/ 398035 h 1062387"/>
                <a:gd name="connsiteX19" fmla="*/ 872261 w 3030282"/>
                <a:gd name="connsiteY19" fmla="*/ 183267 h 1062387"/>
                <a:gd name="connsiteX20" fmla="*/ 1176710 w 3030282"/>
                <a:gd name="connsiteY20" fmla="*/ 70714 h 1062387"/>
                <a:gd name="connsiteX21" fmla="*/ 1532556 w 3030282"/>
                <a:gd name="connsiteY21" fmla="*/ 52 h 1062387"/>
                <a:gd name="connsiteX22" fmla="*/ 2055468 w 3030282"/>
                <a:gd name="connsiteY22" fmla="*/ 41931 h 1062387"/>
                <a:gd name="connsiteX23" fmla="*/ 2368170 w 3030282"/>
                <a:gd name="connsiteY23" fmla="*/ 141028 h 1062387"/>
                <a:gd name="connsiteX24" fmla="*/ 2634587 w 3030282"/>
                <a:gd name="connsiteY24" fmla="*/ 303890 h 1062387"/>
                <a:gd name="connsiteX25" fmla="*/ 2857647 w 3030282"/>
                <a:gd name="connsiteY25" fmla="*/ 515202 h 1062387"/>
                <a:gd name="connsiteX26" fmla="*/ 2987348 w 3030282"/>
                <a:gd name="connsiteY26" fmla="*/ 709405 h 1062387"/>
                <a:gd name="connsiteX27" fmla="*/ 2862154 w 3030282"/>
                <a:gd name="connsiteY27" fmla="*/ 786311 h 1062387"/>
                <a:gd name="connsiteX28" fmla="*/ 2845470 w 3030282"/>
                <a:gd name="connsiteY28" fmla="*/ 1049321 h 1062387"/>
                <a:gd name="connsiteX29" fmla="*/ 2756024 w 3030282"/>
                <a:gd name="connsiteY29" fmla="*/ 1049597 h 1062387"/>
                <a:gd name="connsiteX30" fmla="*/ 2698592 w 3030282"/>
                <a:gd name="connsiteY30" fmla="*/ 882530 h 10623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3030282" h="1062387">
                  <a:moveTo>
                    <a:pt x="2681208" y="904940"/>
                  </a:moveTo>
                  <a:cubicBezTo>
                    <a:pt x="2645045" y="885779"/>
                    <a:pt x="2605904" y="1047186"/>
                    <a:pt x="2622438" y="918418"/>
                  </a:cubicBezTo>
                  <a:cubicBezTo>
                    <a:pt x="2645549" y="805084"/>
                    <a:pt x="2526979" y="681206"/>
                    <a:pt x="2578655" y="592811"/>
                  </a:cubicBezTo>
                  <a:cubicBezTo>
                    <a:pt x="2556277" y="570155"/>
                    <a:pt x="2524274" y="554423"/>
                    <a:pt x="2529112" y="541506"/>
                  </a:cubicBezTo>
                  <a:cubicBezTo>
                    <a:pt x="2533955" y="528590"/>
                    <a:pt x="2594371" y="512094"/>
                    <a:pt x="2612365" y="500729"/>
                  </a:cubicBezTo>
                  <a:cubicBezTo>
                    <a:pt x="2557632" y="398215"/>
                    <a:pt x="2475907" y="340301"/>
                    <a:pt x="2390061" y="274270"/>
                  </a:cubicBezTo>
                  <a:cubicBezTo>
                    <a:pt x="2309495" y="185672"/>
                    <a:pt x="2186720" y="172340"/>
                    <a:pt x="2082326" y="138617"/>
                  </a:cubicBezTo>
                  <a:cubicBezTo>
                    <a:pt x="1830589" y="102555"/>
                    <a:pt x="1591354" y="65718"/>
                    <a:pt x="1339427" y="95906"/>
                  </a:cubicBezTo>
                  <a:cubicBezTo>
                    <a:pt x="1233017" y="125178"/>
                    <a:pt x="1128606" y="168378"/>
                    <a:pt x="1022274" y="200533"/>
                  </a:cubicBezTo>
                  <a:cubicBezTo>
                    <a:pt x="908138" y="236258"/>
                    <a:pt x="794478" y="269976"/>
                    <a:pt x="687317" y="330077"/>
                  </a:cubicBezTo>
                  <a:cubicBezTo>
                    <a:pt x="586557" y="385237"/>
                    <a:pt x="505800" y="469709"/>
                    <a:pt x="439382" y="573139"/>
                  </a:cubicBezTo>
                  <a:cubicBezTo>
                    <a:pt x="382717" y="682566"/>
                    <a:pt x="307632" y="787284"/>
                    <a:pt x="298221" y="921503"/>
                  </a:cubicBezTo>
                  <a:cubicBezTo>
                    <a:pt x="288412" y="997595"/>
                    <a:pt x="212045" y="967643"/>
                    <a:pt x="268004" y="926534"/>
                  </a:cubicBezTo>
                  <a:cubicBezTo>
                    <a:pt x="248173" y="855956"/>
                    <a:pt x="165905" y="1014299"/>
                    <a:pt x="201704" y="892423"/>
                  </a:cubicBezTo>
                  <a:cubicBezTo>
                    <a:pt x="254097" y="731342"/>
                    <a:pt x="101874" y="990058"/>
                    <a:pt x="57661" y="966777"/>
                  </a:cubicBezTo>
                  <a:cubicBezTo>
                    <a:pt x="42749" y="897914"/>
                    <a:pt x="83276" y="927647"/>
                    <a:pt x="16740" y="891225"/>
                  </a:cubicBezTo>
                  <a:cubicBezTo>
                    <a:pt x="-17882" y="837116"/>
                    <a:pt x="91624" y="766544"/>
                    <a:pt x="15" y="770096"/>
                  </a:cubicBezTo>
                  <a:cubicBezTo>
                    <a:pt x="33931" y="679132"/>
                    <a:pt x="173150" y="701491"/>
                    <a:pt x="232816" y="618053"/>
                  </a:cubicBezTo>
                  <a:cubicBezTo>
                    <a:pt x="337692" y="563129"/>
                    <a:pt x="402772" y="459013"/>
                    <a:pt x="503337" y="398035"/>
                  </a:cubicBezTo>
                  <a:cubicBezTo>
                    <a:pt x="619444" y="323118"/>
                    <a:pt x="739324" y="206946"/>
                    <a:pt x="872261" y="183267"/>
                  </a:cubicBezTo>
                  <a:cubicBezTo>
                    <a:pt x="970105" y="129483"/>
                    <a:pt x="1075793" y="116657"/>
                    <a:pt x="1176710" y="70714"/>
                  </a:cubicBezTo>
                  <a:cubicBezTo>
                    <a:pt x="1296070" y="52403"/>
                    <a:pt x="1413694" y="3200"/>
                    <a:pt x="1532556" y="52"/>
                  </a:cubicBezTo>
                  <a:cubicBezTo>
                    <a:pt x="1710311" y="-2634"/>
                    <a:pt x="1879477" y="12592"/>
                    <a:pt x="2055468" y="41931"/>
                  </a:cubicBezTo>
                  <a:cubicBezTo>
                    <a:pt x="2152136" y="98980"/>
                    <a:pt x="2273887" y="71726"/>
                    <a:pt x="2368170" y="141028"/>
                  </a:cubicBezTo>
                  <a:cubicBezTo>
                    <a:pt x="2460992" y="180569"/>
                    <a:pt x="2571046" y="209650"/>
                    <a:pt x="2634587" y="303890"/>
                  </a:cubicBezTo>
                  <a:cubicBezTo>
                    <a:pt x="2723187" y="356235"/>
                    <a:pt x="2784040" y="447845"/>
                    <a:pt x="2857647" y="515202"/>
                  </a:cubicBezTo>
                  <a:cubicBezTo>
                    <a:pt x="2906255" y="581154"/>
                    <a:pt x="3120413" y="755808"/>
                    <a:pt x="2987348" y="709405"/>
                  </a:cubicBezTo>
                  <a:cubicBezTo>
                    <a:pt x="2934775" y="738474"/>
                    <a:pt x="2909278" y="860689"/>
                    <a:pt x="2862154" y="786311"/>
                  </a:cubicBezTo>
                  <a:cubicBezTo>
                    <a:pt x="2890355" y="862066"/>
                    <a:pt x="2940038" y="993267"/>
                    <a:pt x="2845470" y="1049321"/>
                  </a:cubicBezTo>
                  <a:cubicBezTo>
                    <a:pt x="2825236" y="883160"/>
                    <a:pt x="2749972" y="1116937"/>
                    <a:pt x="2756024" y="1049597"/>
                  </a:cubicBezTo>
                  <a:cubicBezTo>
                    <a:pt x="2762076" y="982256"/>
                    <a:pt x="2718977" y="632588"/>
                    <a:pt x="2698592" y="882530"/>
                  </a:cubicBezTo>
                  <a:close/>
                </a:path>
              </a:pathLst>
            </a:custGeom>
            <a:solidFill>
              <a:srgbClr val="000000">
                <a:alpha val="96000"/>
              </a:srgbClr>
            </a:solidFill>
            <a:ln w="559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142473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93DFAC2-4597-C13E-D4D7-2F245F5B973A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723925" y="1264925"/>
            <a:ext cx="2282915" cy="32420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b="1" dirty="0"/>
              <a:t>Array of rank 3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53E5AE-C9EF-65A7-FBE9-823BFAA9EF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b"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A ← 2 3 4⍴⎕A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6F4810EA-9B9B-F00E-6818-DC44532A865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B50A68E-C557-5A96-9727-69C1D8CF3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Theory</a:t>
            </a:r>
          </a:p>
        </p:txBody>
      </p:sp>
      <p:sp>
        <p:nvSpPr>
          <p:cNvPr id="53" name="U">
            <a:extLst>
              <a:ext uri="{FF2B5EF4-FFF2-40B4-BE49-F238E27FC236}">
                <a16:creationId xmlns:a16="http://schemas.microsoft.com/office/drawing/2014/main" id="{45853F9F-5CB9-47EA-9ACC-7896D99A380B}"/>
              </a:ext>
            </a:extLst>
          </p:cNvPr>
          <p:cNvSpPr/>
          <p:nvPr/>
        </p:nvSpPr>
        <p:spPr>
          <a:xfrm>
            <a:off x="859724" y="2303450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U</a:t>
            </a:r>
          </a:p>
        </p:txBody>
      </p:sp>
      <p:sp>
        <p:nvSpPr>
          <p:cNvPr id="54" name="V">
            <a:extLst>
              <a:ext uri="{FF2B5EF4-FFF2-40B4-BE49-F238E27FC236}">
                <a16:creationId xmlns:a16="http://schemas.microsoft.com/office/drawing/2014/main" id="{E52DA9A4-BB6F-466D-B65B-1E9517234633}"/>
              </a:ext>
            </a:extLst>
          </p:cNvPr>
          <p:cNvSpPr/>
          <p:nvPr/>
        </p:nvSpPr>
        <p:spPr>
          <a:xfrm>
            <a:off x="1288584" y="2303450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55" name="W">
            <a:extLst>
              <a:ext uri="{FF2B5EF4-FFF2-40B4-BE49-F238E27FC236}">
                <a16:creationId xmlns:a16="http://schemas.microsoft.com/office/drawing/2014/main" id="{03E3F399-F0D7-4719-B883-DBEDE915FA17}"/>
              </a:ext>
            </a:extLst>
          </p:cNvPr>
          <p:cNvSpPr/>
          <p:nvPr/>
        </p:nvSpPr>
        <p:spPr>
          <a:xfrm>
            <a:off x="1717444" y="2303450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62" name="X">
            <a:extLst>
              <a:ext uri="{FF2B5EF4-FFF2-40B4-BE49-F238E27FC236}">
                <a16:creationId xmlns:a16="http://schemas.microsoft.com/office/drawing/2014/main" id="{78C72575-4B70-4EE3-A6FB-1F2FB0DE02A3}"/>
              </a:ext>
            </a:extLst>
          </p:cNvPr>
          <p:cNvSpPr/>
          <p:nvPr/>
        </p:nvSpPr>
        <p:spPr>
          <a:xfrm>
            <a:off x="2146304" y="2303450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56" name="Q">
            <a:extLst>
              <a:ext uri="{FF2B5EF4-FFF2-40B4-BE49-F238E27FC236}">
                <a16:creationId xmlns:a16="http://schemas.microsoft.com/office/drawing/2014/main" id="{B9215E9D-FD8A-4B8C-A6BB-E6813C789880}"/>
              </a:ext>
            </a:extLst>
          </p:cNvPr>
          <p:cNvSpPr/>
          <p:nvPr/>
        </p:nvSpPr>
        <p:spPr>
          <a:xfrm>
            <a:off x="860279" y="1880155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Q</a:t>
            </a:r>
          </a:p>
        </p:txBody>
      </p:sp>
      <p:sp>
        <p:nvSpPr>
          <p:cNvPr id="57" name="R">
            <a:extLst>
              <a:ext uri="{FF2B5EF4-FFF2-40B4-BE49-F238E27FC236}">
                <a16:creationId xmlns:a16="http://schemas.microsoft.com/office/drawing/2014/main" id="{D2E7E673-82F9-4269-9F0E-C9377CDF8DAC}"/>
              </a:ext>
            </a:extLst>
          </p:cNvPr>
          <p:cNvSpPr/>
          <p:nvPr/>
        </p:nvSpPr>
        <p:spPr>
          <a:xfrm>
            <a:off x="1289139" y="1880155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58" name="S">
            <a:extLst>
              <a:ext uri="{FF2B5EF4-FFF2-40B4-BE49-F238E27FC236}">
                <a16:creationId xmlns:a16="http://schemas.microsoft.com/office/drawing/2014/main" id="{BF9D9BF6-8450-4C10-B953-7C906F94E2E1}"/>
              </a:ext>
            </a:extLst>
          </p:cNvPr>
          <p:cNvSpPr/>
          <p:nvPr/>
        </p:nvSpPr>
        <p:spPr>
          <a:xfrm>
            <a:off x="1724322" y="1880155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S</a:t>
            </a:r>
          </a:p>
        </p:txBody>
      </p:sp>
      <p:sp>
        <p:nvSpPr>
          <p:cNvPr id="63" name="T">
            <a:extLst>
              <a:ext uri="{FF2B5EF4-FFF2-40B4-BE49-F238E27FC236}">
                <a16:creationId xmlns:a16="http://schemas.microsoft.com/office/drawing/2014/main" id="{AF8BF993-3686-4F82-93D2-F54B0BF593F4}"/>
              </a:ext>
            </a:extLst>
          </p:cNvPr>
          <p:cNvSpPr/>
          <p:nvPr/>
        </p:nvSpPr>
        <p:spPr>
          <a:xfrm>
            <a:off x="2146859" y="1880155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59" name="M">
            <a:extLst>
              <a:ext uri="{FF2B5EF4-FFF2-40B4-BE49-F238E27FC236}">
                <a16:creationId xmlns:a16="http://schemas.microsoft.com/office/drawing/2014/main" id="{38DD12DA-6866-42DA-B0D8-371A962953B2}"/>
              </a:ext>
            </a:extLst>
          </p:cNvPr>
          <p:cNvSpPr/>
          <p:nvPr/>
        </p:nvSpPr>
        <p:spPr>
          <a:xfrm>
            <a:off x="860279" y="1453963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60" name="N">
            <a:extLst>
              <a:ext uri="{FF2B5EF4-FFF2-40B4-BE49-F238E27FC236}">
                <a16:creationId xmlns:a16="http://schemas.microsoft.com/office/drawing/2014/main" id="{83313B8C-F937-4E39-BC96-A61365D54B78}"/>
              </a:ext>
            </a:extLst>
          </p:cNvPr>
          <p:cNvSpPr/>
          <p:nvPr/>
        </p:nvSpPr>
        <p:spPr>
          <a:xfrm>
            <a:off x="1289139" y="1453963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N</a:t>
            </a:r>
          </a:p>
        </p:txBody>
      </p:sp>
      <p:sp>
        <p:nvSpPr>
          <p:cNvPr id="61" name="O">
            <a:extLst>
              <a:ext uri="{FF2B5EF4-FFF2-40B4-BE49-F238E27FC236}">
                <a16:creationId xmlns:a16="http://schemas.microsoft.com/office/drawing/2014/main" id="{3BF5A01C-7979-4409-86E2-BA4A43A7FA6F}"/>
              </a:ext>
            </a:extLst>
          </p:cNvPr>
          <p:cNvSpPr/>
          <p:nvPr/>
        </p:nvSpPr>
        <p:spPr>
          <a:xfrm>
            <a:off x="1724322" y="1453963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O</a:t>
            </a:r>
          </a:p>
        </p:txBody>
      </p:sp>
      <p:sp>
        <p:nvSpPr>
          <p:cNvPr id="64" name="P">
            <a:extLst>
              <a:ext uri="{FF2B5EF4-FFF2-40B4-BE49-F238E27FC236}">
                <a16:creationId xmlns:a16="http://schemas.microsoft.com/office/drawing/2014/main" id="{204DED1C-CAB4-48EA-A1E5-49CAAB02D697}"/>
              </a:ext>
            </a:extLst>
          </p:cNvPr>
          <p:cNvSpPr/>
          <p:nvPr/>
        </p:nvSpPr>
        <p:spPr>
          <a:xfrm>
            <a:off x="2146859" y="1453963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29" name="I">
            <a:extLst>
              <a:ext uri="{FF2B5EF4-FFF2-40B4-BE49-F238E27FC236}">
                <a16:creationId xmlns:a16="http://schemas.microsoft.com/office/drawing/2014/main" id="{270F234F-7691-4CFD-8375-8E0DAB38C9C2}"/>
              </a:ext>
            </a:extLst>
          </p:cNvPr>
          <p:cNvSpPr/>
          <p:nvPr/>
        </p:nvSpPr>
        <p:spPr>
          <a:xfrm>
            <a:off x="668230" y="2497125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I</a:t>
            </a:r>
          </a:p>
        </p:txBody>
      </p:sp>
      <p:sp>
        <p:nvSpPr>
          <p:cNvPr id="30" name="J">
            <a:extLst>
              <a:ext uri="{FF2B5EF4-FFF2-40B4-BE49-F238E27FC236}">
                <a16:creationId xmlns:a16="http://schemas.microsoft.com/office/drawing/2014/main" id="{607C6F69-8AE4-4A03-A6E2-DCE0D87C6E0E}"/>
              </a:ext>
            </a:extLst>
          </p:cNvPr>
          <p:cNvSpPr/>
          <p:nvPr/>
        </p:nvSpPr>
        <p:spPr>
          <a:xfrm>
            <a:off x="1097090" y="2497125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J</a:t>
            </a:r>
          </a:p>
        </p:txBody>
      </p:sp>
      <p:sp>
        <p:nvSpPr>
          <p:cNvPr id="31" name="K">
            <a:extLst>
              <a:ext uri="{FF2B5EF4-FFF2-40B4-BE49-F238E27FC236}">
                <a16:creationId xmlns:a16="http://schemas.microsoft.com/office/drawing/2014/main" id="{76EF6AD5-8F86-40BD-8475-72BA907073CC}"/>
              </a:ext>
            </a:extLst>
          </p:cNvPr>
          <p:cNvSpPr/>
          <p:nvPr/>
        </p:nvSpPr>
        <p:spPr>
          <a:xfrm>
            <a:off x="1525950" y="2497125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K</a:t>
            </a:r>
          </a:p>
        </p:txBody>
      </p:sp>
      <p:sp>
        <p:nvSpPr>
          <p:cNvPr id="47" name="L">
            <a:extLst>
              <a:ext uri="{FF2B5EF4-FFF2-40B4-BE49-F238E27FC236}">
                <a16:creationId xmlns:a16="http://schemas.microsoft.com/office/drawing/2014/main" id="{037648B0-CBF3-49FA-A801-DE886F0EFC4F}"/>
              </a:ext>
            </a:extLst>
          </p:cNvPr>
          <p:cNvSpPr/>
          <p:nvPr/>
        </p:nvSpPr>
        <p:spPr>
          <a:xfrm>
            <a:off x="1954810" y="2493950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L</a:t>
            </a:r>
          </a:p>
        </p:txBody>
      </p:sp>
      <p:sp>
        <p:nvSpPr>
          <p:cNvPr id="41" name="E">
            <a:extLst>
              <a:ext uri="{FF2B5EF4-FFF2-40B4-BE49-F238E27FC236}">
                <a16:creationId xmlns:a16="http://schemas.microsoft.com/office/drawing/2014/main" id="{404DEFF9-DB17-4907-BC76-064872388F54}"/>
              </a:ext>
            </a:extLst>
          </p:cNvPr>
          <p:cNvSpPr/>
          <p:nvPr/>
        </p:nvSpPr>
        <p:spPr>
          <a:xfrm>
            <a:off x="668229" y="2070655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E</a:t>
            </a:r>
          </a:p>
        </p:txBody>
      </p:sp>
      <p:sp>
        <p:nvSpPr>
          <p:cNvPr id="42" name="F">
            <a:extLst>
              <a:ext uri="{FF2B5EF4-FFF2-40B4-BE49-F238E27FC236}">
                <a16:creationId xmlns:a16="http://schemas.microsoft.com/office/drawing/2014/main" id="{2845AC9E-3CCA-4228-9288-D328622548C3}"/>
              </a:ext>
            </a:extLst>
          </p:cNvPr>
          <p:cNvSpPr/>
          <p:nvPr/>
        </p:nvSpPr>
        <p:spPr>
          <a:xfrm>
            <a:off x="1097089" y="2070655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43" name="G">
            <a:extLst>
              <a:ext uri="{FF2B5EF4-FFF2-40B4-BE49-F238E27FC236}">
                <a16:creationId xmlns:a16="http://schemas.microsoft.com/office/drawing/2014/main" id="{1B65C523-F9C1-4BEF-A97B-69FC468FACFF}"/>
              </a:ext>
            </a:extLst>
          </p:cNvPr>
          <p:cNvSpPr/>
          <p:nvPr/>
        </p:nvSpPr>
        <p:spPr>
          <a:xfrm>
            <a:off x="1525949" y="2070655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G</a:t>
            </a:r>
          </a:p>
        </p:txBody>
      </p:sp>
      <p:sp>
        <p:nvSpPr>
          <p:cNvPr id="48" name="H">
            <a:extLst>
              <a:ext uri="{FF2B5EF4-FFF2-40B4-BE49-F238E27FC236}">
                <a16:creationId xmlns:a16="http://schemas.microsoft.com/office/drawing/2014/main" id="{D9E3F331-2725-4FFE-97FB-D8EE971701A9}"/>
              </a:ext>
            </a:extLst>
          </p:cNvPr>
          <p:cNvSpPr/>
          <p:nvPr/>
        </p:nvSpPr>
        <p:spPr>
          <a:xfrm>
            <a:off x="1954809" y="2070655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H</a:t>
            </a:r>
          </a:p>
        </p:txBody>
      </p:sp>
      <p:sp>
        <p:nvSpPr>
          <p:cNvPr id="44" name="A">
            <a:extLst>
              <a:ext uri="{FF2B5EF4-FFF2-40B4-BE49-F238E27FC236}">
                <a16:creationId xmlns:a16="http://schemas.microsoft.com/office/drawing/2014/main" id="{98B482C0-594C-4358-9865-9D125E0A4398}"/>
              </a:ext>
            </a:extLst>
          </p:cNvPr>
          <p:cNvSpPr/>
          <p:nvPr/>
        </p:nvSpPr>
        <p:spPr>
          <a:xfrm>
            <a:off x="668229" y="1644463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45" name="B">
            <a:extLst>
              <a:ext uri="{FF2B5EF4-FFF2-40B4-BE49-F238E27FC236}">
                <a16:creationId xmlns:a16="http://schemas.microsoft.com/office/drawing/2014/main" id="{47BEFB1B-A064-4B46-900A-A086351EB483}"/>
              </a:ext>
            </a:extLst>
          </p:cNvPr>
          <p:cNvSpPr/>
          <p:nvPr/>
        </p:nvSpPr>
        <p:spPr>
          <a:xfrm>
            <a:off x="1097089" y="1644463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46" name="C">
            <a:extLst>
              <a:ext uri="{FF2B5EF4-FFF2-40B4-BE49-F238E27FC236}">
                <a16:creationId xmlns:a16="http://schemas.microsoft.com/office/drawing/2014/main" id="{386BA2D7-3BEA-4F59-AC9D-0C299E5EB142}"/>
              </a:ext>
            </a:extLst>
          </p:cNvPr>
          <p:cNvSpPr/>
          <p:nvPr/>
        </p:nvSpPr>
        <p:spPr>
          <a:xfrm>
            <a:off x="1525949" y="1644463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49" name="D">
            <a:extLst>
              <a:ext uri="{FF2B5EF4-FFF2-40B4-BE49-F238E27FC236}">
                <a16:creationId xmlns:a16="http://schemas.microsoft.com/office/drawing/2014/main" id="{3BBFF944-8D76-41F8-9E47-2F67D1462934}"/>
              </a:ext>
            </a:extLst>
          </p:cNvPr>
          <p:cNvSpPr/>
          <p:nvPr/>
        </p:nvSpPr>
        <p:spPr>
          <a:xfrm>
            <a:off x="1954809" y="1644463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2" name="L">
            <a:extLst>
              <a:ext uri="{FF2B5EF4-FFF2-40B4-BE49-F238E27FC236}">
                <a16:creationId xmlns:a16="http://schemas.microsoft.com/office/drawing/2014/main" id="{0E2AD495-65E2-F831-07A5-6DBD87D343DE}"/>
              </a:ext>
            </a:extLst>
          </p:cNvPr>
          <p:cNvSpPr/>
          <p:nvPr/>
        </p:nvSpPr>
        <p:spPr>
          <a:xfrm>
            <a:off x="1954811" y="2497125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L</a:t>
            </a:r>
          </a:p>
        </p:txBody>
      </p:sp>
      <p:sp>
        <p:nvSpPr>
          <p:cNvPr id="3" name="E">
            <a:extLst>
              <a:ext uri="{FF2B5EF4-FFF2-40B4-BE49-F238E27FC236}">
                <a16:creationId xmlns:a16="http://schemas.microsoft.com/office/drawing/2014/main" id="{ACDAD29C-A84B-8AAE-6E76-7E47C69FBC01}"/>
              </a:ext>
            </a:extLst>
          </p:cNvPr>
          <p:cNvSpPr/>
          <p:nvPr/>
        </p:nvSpPr>
        <p:spPr>
          <a:xfrm>
            <a:off x="668230" y="2073830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E</a:t>
            </a:r>
          </a:p>
        </p:txBody>
      </p:sp>
      <p:sp>
        <p:nvSpPr>
          <p:cNvPr id="4" name="F">
            <a:extLst>
              <a:ext uri="{FF2B5EF4-FFF2-40B4-BE49-F238E27FC236}">
                <a16:creationId xmlns:a16="http://schemas.microsoft.com/office/drawing/2014/main" id="{B2669D26-4A13-CC52-00FA-A60DBAB12FE2}"/>
              </a:ext>
            </a:extLst>
          </p:cNvPr>
          <p:cNvSpPr/>
          <p:nvPr/>
        </p:nvSpPr>
        <p:spPr>
          <a:xfrm>
            <a:off x="1097090" y="2073830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8" name="G">
            <a:extLst>
              <a:ext uri="{FF2B5EF4-FFF2-40B4-BE49-F238E27FC236}">
                <a16:creationId xmlns:a16="http://schemas.microsoft.com/office/drawing/2014/main" id="{0BDF8702-E7B7-7AAB-F8B1-432FAA20F992}"/>
              </a:ext>
            </a:extLst>
          </p:cNvPr>
          <p:cNvSpPr/>
          <p:nvPr/>
        </p:nvSpPr>
        <p:spPr>
          <a:xfrm>
            <a:off x="1525950" y="2073830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G</a:t>
            </a:r>
          </a:p>
        </p:txBody>
      </p:sp>
      <p:sp>
        <p:nvSpPr>
          <p:cNvPr id="10" name="H">
            <a:extLst>
              <a:ext uri="{FF2B5EF4-FFF2-40B4-BE49-F238E27FC236}">
                <a16:creationId xmlns:a16="http://schemas.microsoft.com/office/drawing/2014/main" id="{5C824489-A355-FCC3-D5A2-019374EBC7CF}"/>
              </a:ext>
            </a:extLst>
          </p:cNvPr>
          <p:cNvSpPr/>
          <p:nvPr/>
        </p:nvSpPr>
        <p:spPr>
          <a:xfrm>
            <a:off x="1954810" y="2073830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H</a:t>
            </a:r>
          </a:p>
        </p:txBody>
      </p:sp>
      <p:sp>
        <p:nvSpPr>
          <p:cNvPr id="11" name="A">
            <a:extLst>
              <a:ext uri="{FF2B5EF4-FFF2-40B4-BE49-F238E27FC236}">
                <a16:creationId xmlns:a16="http://schemas.microsoft.com/office/drawing/2014/main" id="{8A6AD862-8973-C92A-9515-EE7D7501B90E}"/>
              </a:ext>
            </a:extLst>
          </p:cNvPr>
          <p:cNvSpPr/>
          <p:nvPr/>
        </p:nvSpPr>
        <p:spPr>
          <a:xfrm>
            <a:off x="668230" y="1647638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12" name="B">
            <a:extLst>
              <a:ext uri="{FF2B5EF4-FFF2-40B4-BE49-F238E27FC236}">
                <a16:creationId xmlns:a16="http://schemas.microsoft.com/office/drawing/2014/main" id="{86B18335-CACD-4E51-2274-4A936E653F96}"/>
              </a:ext>
            </a:extLst>
          </p:cNvPr>
          <p:cNvSpPr/>
          <p:nvPr/>
        </p:nvSpPr>
        <p:spPr>
          <a:xfrm>
            <a:off x="1097090" y="1647638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13" name="C">
            <a:extLst>
              <a:ext uri="{FF2B5EF4-FFF2-40B4-BE49-F238E27FC236}">
                <a16:creationId xmlns:a16="http://schemas.microsoft.com/office/drawing/2014/main" id="{167A5424-1B82-B969-467F-3358CDEC664A}"/>
              </a:ext>
            </a:extLst>
          </p:cNvPr>
          <p:cNvSpPr/>
          <p:nvPr/>
        </p:nvSpPr>
        <p:spPr>
          <a:xfrm>
            <a:off x="1525950" y="1647638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14" name="D">
            <a:extLst>
              <a:ext uri="{FF2B5EF4-FFF2-40B4-BE49-F238E27FC236}">
                <a16:creationId xmlns:a16="http://schemas.microsoft.com/office/drawing/2014/main" id="{545872D0-A726-F284-DD60-7099069BE499}"/>
              </a:ext>
            </a:extLst>
          </p:cNvPr>
          <p:cNvSpPr/>
          <p:nvPr/>
        </p:nvSpPr>
        <p:spPr>
          <a:xfrm>
            <a:off x="1954810" y="1647638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21802267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93DFAC2-4597-C13E-D4D7-2F245F5B973A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723925" y="1264925"/>
            <a:ext cx="2282915" cy="32420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b="1" dirty="0"/>
              <a:t>Array of rank 3</a:t>
            </a:r>
          </a:p>
          <a:p>
            <a:pPr marL="0" indent="0">
              <a:buNone/>
            </a:pPr>
            <a:r>
              <a:rPr lang="en-GB" sz="2400" dirty="0"/>
              <a:t>2-Cell: layer*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br>
              <a:rPr lang="en-GB" sz="2400" dirty="0"/>
            </a:br>
            <a:r>
              <a:rPr lang="en-GB" sz="2400" dirty="0"/>
              <a:t>* Major cell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53E5AE-C9EF-65A7-FBE9-823BFAA9EF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b"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A ← </a:t>
            </a:r>
            <a:r>
              <a:rPr lang="en-GB" dirty="0">
                <a:solidFill>
                  <a:schemeClr val="bg1"/>
                </a:solidFill>
                <a:highlight>
                  <a:srgbClr val="ED7F00"/>
                </a:highlight>
                <a:latin typeface="APL385 Unicode" panose="020B0709000202000203" pitchFamily="49" charset="0"/>
              </a:rPr>
              <a:t>2</a:t>
            </a:r>
            <a:r>
              <a:rPr lang="en-GB" dirty="0">
                <a:latin typeface="APL385 Unicode" panose="020B0709000202000203" pitchFamily="49" charset="0"/>
              </a:rPr>
              <a:t> 3 4⍴⎕A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6F4810EA-9B9B-F00E-6818-DC44532A865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B50A68E-C557-5A96-9727-69C1D8CF3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Theory</a:t>
            </a:r>
          </a:p>
        </p:txBody>
      </p:sp>
      <p:sp>
        <p:nvSpPr>
          <p:cNvPr id="53" name="U">
            <a:extLst>
              <a:ext uri="{FF2B5EF4-FFF2-40B4-BE49-F238E27FC236}">
                <a16:creationId xmlns:a16="http://schemas.microsoft.com/office/drawing/2014/main" id="{45853F9F-5CB9-47EA-9ACC-7896D99A380B}"/>
              </a:ext>
            </a:extLst>
          </p:cNvPr>
          <p:cNvSpPr/>
          <p:nvPr/>
        </p:nvSpPr>
        <p:spPr>
          <a:xfrm>
            <a:off x="3370359" y="2308212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U</a:t>
            </a:r>
          </a:p>
        </p:txBody>
      </p:sp>
      <p:sp>
        <p:nvSpPr>
          <p:cNvPr id="54" name="V">
            <a:extLst>
              <a:ext uri="{FF2B5EF4-FFF2-40B4-BE49-F238E27FC236}">
                <a16:creationId xmlns:a16="http://schemas.microsoft.com/office/drawing/2014/main" id="{E52DA9A4-BB6F-466D-B65B-1E9517234633}"/>
              </a:ext>
            </a:extLst>
          </p:cNvPr>
          <p:cNvSpPr/>
          <p:nvPr/>
        </p:nvSpPr>
        <p:spPr>
          <a:xfrm>
            <a:off x="3797629" y="2308212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55" name="W">
            <a:extLst>
              <a:ext uri="{FF2B5EF4-FFF2-40B4-BE49-F238E27FC236}">
                <a16:creationId xmlns:a16="http://schemas.microsoft.com/office/drawing/2014/main" id="{03E3F399-F0D7-4719-B883-DBEDE915FA17}"/>
              </a:ext>
            </a:extLst>
          </p:cNvPr>
          <p:cNvSpPr/>
          <p:nvPr/>
        </p:nvSpPr>
        <p:spPr>
          <a:xfrm>
            <a:off x="4228074" y="2308212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62" name="X">
            <a:extLst>
              <a:ext uri="{FF2B5EF4-FFF2-40B4-BE49-F238E27FC236}">
                <a16:creationId xmlns:a16="http://schemas.microsoft.com/office/drawing/2014/main" id="{78C72575-4B70-4EE3-A6FB-1F2FB0DE02A3}"/>
              </a:ext>
            </a:extLst>
          </p:cNvPr>
          <p:cNvSpPr/>
          <p:nvPr/>
        </p:nvSpPr>
        <p:spPr>
          <a:xfrm>
            <a:off x="4655105" y="2308212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56" name="Q">
            <a:extLst>
              <a:ext uri="{FF2B5EF4-FFF2-40B4-BE49-F238E27FC236}">
                <a16:creationId xmlns:a16="http://schemas.microsoft.com/office/drawing/2014/main" id="{B9215E9D-FD8A-4B8C-A6BB-E6813C789880}"/>
              </a:ext>
            </a:extLst>
          </p:cNvPr>
          <p:cNvSpPr/>
          <p:nvPr/>
        </p:nvSpPr>
        <p:spPr>
          <a:xfrm>
            <a:off x="3368533" y="1880155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Q</a:t>
            </a:r>
          </a:p>
        </p:txBody>
      </p:sp>
      <p:sp>
        <p:nvSpPr>
          <p:cNvPr id="57" name="R">
            <a:extLst>
              <a:ext uri="{FF2B5EF4-FFF2-40B4-BE49-F238E27FC236}">
                <a16:creationId xmlns:a16="http://schemas.microsoft.com/office/drawing/2014/main" id="{D2E7E673-82F9-4269-9F0E-C9377CDF8DAC}"/>
              </a:ext>
            </a:extLst>
          </p:cNvPr>
          <p:cNvSpPr/>
          <p:nvPr/>
        </p:nvSpPr>
        <p:spPr>
          <a:xfrm>
            <a:off x="3795803" y="1880155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58" name="S">
            <a:extLst>
              <a:ext uri="{FF2B5EF4-FFF2-40B4-BE49-F238E27FC236}">
                <a16:creationId xmlns:a16="http://schemas.microsoft.com/office/drawing/2014/main" id="{BF9D9BF6-8450-4C10-B953-7C906F94E2E1}"/>
              </a:ext>
            </a:extLst>
          </p:cNvPr>
          <p:cNvSpPr/>
          <p:nvPr/>
        </p:nvSpPr>
        <p:spPr>
          <a:xfrm>
            <a:off x="4227808" y="1880155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S</a:t>
            </a:r>
          </a:p>
        </p:txBody>
      </p:sp>
      <p:sp>
        <p:nvSpPr>
          <p:cNvPr id="63" name="T">
            <a:extLst>
              <a:ext uri="{FF2B5EF4-FFF2-40B4-BE49-F238E27FC236}">
                <a16:creationId xmlns:a16="http://schemas.microsoft.com/office/drawing/2014/main" id="{AF8BF993-3686-4F82-93D2-F54B0BF593F4}"/>
              </a:ext>
            </a:extLst>
          </p:cNvPr>
          <p:cNvSpPr/>
          <p:nvPr/>
        </p:nvSpPr>
        <p:spPr>
          <a:xfrm>
            <a:off x="4655105" y="1880155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59" name="M">
            <a:extLst>
              <a:ext uri="{FF2B5EF4-FFF2-40B4-BE49-F238E27FC236}">
                <a16:creationId xmlns:a16="http://schemas.microsoft.com/office/drawing/2014/main" id="{38DD12DA-6866-42DA-B0D8-371A962953B2}"/>
              </a:ext>
            </a:extLst>
          </p:cNvPr>
          <p:cNvSpPr/>
          <p:nvPr/>
        </p:nvSpPr>
        <p:spPr>
          <a:xfrm>
            <a:off x="3368533" y="1453963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60" name="N">
            <a:extLst>
              <a:ext uri="{FF2B5EF4-FFF2-40B4-BE49-F238E27FC236}">
                <a16:creationId xmlns:a16="http://schemas.microsoft.com/office/drawing/2014/main" id="{83313B8C-F937-4E39-BC96-A61365D54B78}"/>
              </a:ext>
            </a:extLst>
          </p:cNvPr>
          <p:cNvSpPr/>
          <p:nvPr/>
        </p:nvSpPr>
        <p:spPr>
          <a:xfrm>
            <a:off x="3795803" y="1453963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N</a:t>
            </a:r>
          </a:p>
        </p:txBody>
      </p:sp>
      <p:sp>
        <p:nvSpPr>
          <p:cNvPr id="61" name="O">
            <a:extLst>
              <a:ext uri="{FF2B5EF4-FFF2-40B4-BE49-F238E27FC236}">
                <a16:creationId xmlns:a16="http://schemas.microsoft.com/office/drawing/2014/main" id="{3BF5A01C-7979-4409-86E2-BA4A43A7FA6F}"/>
              </a:ext>
            </a:extLst>
          </p:cNvPr>
          <p:cNvSpPr/>
          <p:nvPr/>
        </p:nvSpPr>
        <p:spPr>
          <a:xfrm>
            <a:off x="4227808" y="1453963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O</a:t>
            </a:r>
          </a:p>
        </p:txBody>
      </p:sp>
      <p:sp>
        <p:nvSpPr>
          <p:cNvPr id="64" name="P">
            <a:extLst>
              <a:ext uri="{FF2B5EF4-FFF2-40B4-BE49-F238E27FC236}">
                <a16:creationId xmlns:a16="http://schemas.microsoft.com/office/drawing/2014/main" id="{204DED1C-CAB4-48EA-A1E5-49CAAB02D697}"/>
              </a:ext>
            </a:extLst>
          </p:cNvPr>
          <p:cNvSpPr/>
          <p:nvPr/>
        </p:nvSpPr>
        <p:spPr>
          <a:xfrm>
            <a:off x="4655105" y="1453963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29" name="I">
            <a:extLst>
              <a:ext uri="{FF2B5EF4-FFF2-40B4-BE49-F238E27FC236}">
                <a16:creationId xmlns:a16="http://schemas.microsoft.com/office/drawing/2014/main" id="{270F234F-7691-4CFD-8375-8E0DAB38C9C2}"/>
              </a:ext>
            </a:extLst>
          </p:cNvPr>
          <p:cNvSpPr/>
          <p:nvPr/>
        </p:nvSpPr>
        <p:spPr>
          <a:xfrm>
            <a:off x="669821" y="2500300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I</a:t>
            </a:r>
          </a:p>
        </p:txBody>
      </p:sp>
      <p:sp>
        <p:nvSpPr>
          <p:cNvPr id="30" name="J">
            <a:extLst>
              <a:ext uri="{FF2B5EF4-FFF2-40B4-BE49-F238E27FC236}">
                <a16:creationId xmlns:a16="http://schemas.microsoft.com/office/drawing/2014/main" id="{607C6F69-8AE4-4A03-A6E2-DCE0D87C6E0E}"/>
              </a:ext>
            </a:extLst>
          </p:cNvPr>
          <p:cNvSpPr/>
          <p:nvPr/>
        </p:nvSpPr>
        <p:spPr>
          <a:xfrm>
            <a:off x="1093916" y="2500300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J</a:t>
            </a:r>
          </a:p>
        </p:txBody>
      </p:sp>
      <p:sp>
        <p:nvSpPr>
          <p:cNvPr id="31" name="K">
            <a:extLst>
              <a:ext uri="{FF2B5EF4-FFF2-40B4-BE49-F238E27FC236}">
                <a16:creationId xmlns:a16="http://schemas.microsoft.com/office/drawing/2014/main" id="{76EF6AD5-8F86-40BD-8475-72BA907073CC}"/>
              </a:ext>
            </a:extLst>
          </p:cNvPr>
          <p:cNvSpPr/>
          <p:nvPr/>
        </p:nvSpPr>
        <p:spPr>
          <a:xfrm>
            <a:off x="1521186" y="2500300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K</a:t>
            </a:r>
          </a:p>
        </p:txBody>
      </p:sp>
      <p:sp>
        <p:nvSpPr>
          <p:cNvPr id="47" name="L">
            <a:extLst>
              <a:ext uri="{FF2B5EF4-FFF2-40B4-BE49-F238E27FC236}">
                <a16:creationId xmlns:a16="http://schemas.microsoft.com/office/drawing/2014/main" id="{037648B0-CBF3-49FA-A801-DE886F0EFC4F}"/>
              </a:ext>
            </a:extLst>
          </p:cNvPr>
          <p:cNvSpPr/>
          <p:nvPr/>
        </p:nvSpPr>
        <p:spPr>
          <a:xfrm>
            <a:off x="1948456" y="2500300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L</a:t>
            </a:r>
          </a:p>
        </p:txBody>
      </p:sp>
      <p:sp>
        <p:nvSpPr>
          <p:cNvPr id="41" name="E">
            <a:extLst>
              <a:ext uri="{FF2B5EF4-FFF2-40B4-BE49-F238E27FC236}">
                <a16:creationId xmlns:a16="http://schemas.microsoft.com/office/drawing/2014/main" id="{404DEFF9-DB17-4907-BC76-064872388F54}"/>
              </a:ext>
            </a:extLst>
          </p:cNvPr>
          <p:cNvSpPr/>
          <p:nvPr/>
        </p:nvSpPr>
        <p:spPr>
          <a:xfrm>
            <a:off x="669820" y="2070655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E</a:t>
            </a:r>
          </a:p>
        </p:txBody>
      </p:sp>
      <p:sp>
        <p:nvSpPr>
          <p:cNvPr id="42" name="F">
            <a:extLst>
              <a:ext uri="{FF2B5EF4-FFF2-40B4-BE49-F238E27FC236}">
                <a16:creationId xmlns:a16="http://schemas.microsoft.com/office/drawing/2014/main" id="{2845AC9E-3CCA-4228-9288-D328622548C3}"/>
              </a:ext>
            </a:extLst>
          </p:cNvPr>
          <p:cNvSpPr/>
          <p:nvPr/>
        </p:nvSpPr>
        <p:spPr>
          <a:xfrm>
            <a:off x="1093915" y="2070655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43" name="G">
            <a:extLst>
              <a:ext uri="{FF2B5EF4-FFF2-40B4-BE49-F238E27FC236}">
                <a16:creationId xmlns:a16="http://schemas.microsoft.com/office/drawing/2014/main" id="{1B65C523-F9C1-4BEF-A97B-69FC468FACFF}"/>
              </a:ext>
            </a:extLst>
          </p:cNvPr>
          <p:cNvSpPr/>
          <p:nvPr/>
        </p:nvSpPr>
        <p:spPr>
          <a:xfrm>
            <a:off x="1521185" y="2070655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G</a:t>
            </a:r>
          </a:p>
        </p:txBody>
      </p:sp>
      <p:sp>
        <p:nvSpPr>
          <p:cNvPr id="48" name="H">
            <a:extLst>
              <a:ext uri="{FF2B5EF4-FFF2-40B4-BE49-F238E27FC236}">
                <a16:creationId xmlns:a16="http://schemas.microsoft.com/office/drawing/2014/main" id="{D9E3F331-2725-4FFE-97FB-D8EE971701A9}"/>
              </a:ext>
            </a:extLst>
          </p:cNvPr>
          <p:cNvSpPr/>
          <p:nvPr/>
        </p:nvSpPr>
        <p:spPr>
          <a:xfrm>
            <a:off x="1948455" y="2070655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H</a:t>
            </a:r>
          </a:p>
        </p:txBody>
      </p:sp>
      <p:sp>
        <p:nvSpPr>
          <p:cNvPr id="44" name="A">
            <a:extLst>
              <a:ext uri="{FF2B5EF4-FFF2-40B4-BE49-F238E27FC236}">
                <a16:creationId xmlns:a16="http://schemas.microsoft.com/office/drawing/2014/main" id="{98B482C0-594C-4358-9865-9D125E0A4398}"/>
              </a:ext>
            </a:extLst>
          </p:cNvPr>
          <p:cNvSpPr/>
          <p:nvPr/>
        </p:nvSpPr>
        <p:spPr>
          <a:xfrm>
            <a:off x="669820" y="1644463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45" name="B">
            <a:extLst>
              <a:ext uri="{FF2B5EF4-FFF2-40B4-BE49-F238E27FC236}">
                <a16:creationId xmlns:a16="http://schemas.microsoft.com/office/drawing/2014/main" id="{47BEFB1B-A064-4B46-900A-A086351EB483}"/>
              </a:ext>
            </a:extLst>
          </p:cNvPr>
          <p:cNvSpPr/>
          <p:nvPr/>
        </p:nvSpPr>
        <p:spPr>
          <a:xfrm>
            <a:off x="1093915" y="1644463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46" name="C">
            <a:extLst>
              <a:ext uri="{FF2B5EF4-FFF2-40B4-BE49-F238E27FC236}">
                <a16:creationId xmlns:a16="http://schemas.microsoft.com/office/drawing/2014/main" id="{386BA2D7-3BEA-4F59-AC9D-0C299E5EB142}"/>
              </a:ext>
            </a:extLst>
          </p:cNvPr>
          <p:cNvSpPr/>
          <p:nvPr/>
        </p:nvSpPr>
        <p:spPr>
          <a:xfrm>
            <a:off x="1521185" y="1644463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49" name="D">
            <a:extLst>
              <a:ext uri="{FF2B5EF4-FFF2-40B4-BE49-F238E27FC236}">
                <a16:creationId xmlns:a16="http://schemas.microsoft.com/office/drawing/2014/main" id="{3BBFF944-8D76-41F8-9E47-2F67D1462934}"/>
              </a:ext>
            </a:extLst>
          </p:cNvPr>
          <p:cNvSpPr/>
          <p:nvPr/>
        </p:nvSpPr>
        <p:spPr>
          <a:xfrm>
            <a:off x="1948455" y="1644463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180047897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3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93DFAC2-4597-C13E-D4D7-2F245F5B973A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723925" y="1264925"/>
            <a:ext cx="2282915" cy="32420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b="1" dirty="0"/>
              <a:t>Array of rank 3</a:t>
            </a:r>
          </a:p>
          <a:p>
            <a:pPr marL="0" indent="0">
              <a:buNone/>
            </a:pPr>
            <a:r>
              <a:rPr lang="en-GB" sz="2400" dirty="0"/>
              <a:t>2-Cell: layer*</a:t>
            </a:r>
          </a:p>
          <a:p>
            <a:pPr marL="0" indent="0">
              <a:buNone/>
            </a:pPr>
            <a:r>
              <a:rPr lang="en-GB" sz="2400" dirty="0"/>
              <a:t>1-Cell: row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br>
              <a:rPr lang="en-GB" sz="2400" dirty="0"/>
            </a:br>
            <a:r>
              <a:rPr lang="en-GB" sz="2400" dirty="0"/>
              <a:t>* Major cell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53E5AE-C9EF-65A7-FBE9-823BFAA9EF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b"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A ← 2 </a:t>
            </a:r>
            <a:r>
              <a:rPr lang="en-GB" dirty="0">
                <a:solidFill>
                  <a:schemeClr val="bg1"/>
                </a:solidFill>
                <a:highlight>
                  <a:srgbClr val="ED7F00"/>
                </a:highlight>
                <a:latin typeface="APL385 Unicode" panose="020B0709000202000203" pitchFamily="49" charset="0"/>
              </a:rPr>
              <a:t>3</a:t>
            </a:r>
            <a:r>
              <a:rPr lang="en-GB" dirty="0">
                <a:latin typeface="APL385 Unicode" panose="020B0709000202000203" pitchFamily="49" charset="0"/>
              </a:rPr>
              <a:t> 4⍴⎕A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6F4810EA-9B9B-F00E-6818-DC44532A865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B50A68E-C557-5A96-9727-69C1D8CF3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Theory</a:t>
            </a:r>
          </a:p>
        </p:txBody>
      </p:sp>
      <p:sp>
        <p:nvSpPr>
          <p:cNvPr id="53" name="U">
            <a:extLst>
              <a:ext uri="{FF2B5EF4-FFF2-40B4-BE49-F238E27FC236}">
                <a16:creationId xmlns:a16="http://schemas.microsoft.com/office/drawing/2014/main" id="{45853F9F-5CB9-47EA-9ACC-7896D99A380B}"/>
              </a:ext>
            </a:extLst>
          </p:cNvPr>
          <p:cNvSpPr/>
          <p:nvPr/>
        </p:nvSpPr>
        <p:spPr>
          <a:xfrm>
            <a:off x="3372740" y="3122600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U</a:t>
            </a:r>
          </a:p>
        </p:txBody>
      </p:sp>
      <p:sp>
        <p:nvSpPr>
          <p:cNvPr id="54" name="V">
            <a:extLst>
              <a:ext uri="{FF2B5EF4-FFF2-40B4-BE49-F238E27FC236}">
                <a16:creationId xmlns:a16="http://schemas.microsoft.com/office/drawing/2014/main" id="{E52DA9A4-BB6F-466D-B65B-1E9517234633}"/>
              </a:ext>
            </a:extLst>
          </p:cNvPr>
          <p:cNvSpPr/>
          <p:nvPr/>
        </p:nvSpPr>
        <p:spPr>
          <a:xfrm>
            <a:off x="3800010" y="3122600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55" name="W">
            <a:extLst>
              <a:ext uri="{FF2B5EF4-FFF2-40B4-BE49-F238E27FC236}">
                <a16:creationId xmlns:a16="http://schemas.microsoft.com/office/drawing/2014/main" id="{03E3F399-F0D7-4719-B883-DBEDE915FA17}"/>
              </a:ext>
            </a:extLst>
          </p:cNvPr>
          <p:cNvSpPr/>
          <p:nvPr/>
        </p:nvSpPr>
        <p:spPr>
          <a:xfrm>
            <a:off x="4227280" y="3122600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62" name="X">
            <a:extLst>
              <a:ext uri="{FF2B5EF4-FFF2-40B4-BE49-F238E27FC236}">
                <a16:creationId xmlns:a16="http://schemas.microsoft.com/office/drawing/2014/main" id="{78C72575-4B70-4EE3-A6FB-1F2FB0DE02A3}"/>
              </a:ext>
            </a:extLst>
          </p:cNvPr>
          <p:cNvSpPr/>
          <p:nvPr/>
        </p:nvSpPr>
        <p:spPr>
          <a:xfrm>
            <a:off x="4655105" y="3122600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56" name="Q">
            <a:extLst>
              <a:ext uri="{FF2B5EF4-FFF2-40B4-BE49-F238E27FC236}">
                <a16:creationId xmlns:a16="http://schemas.microsoft.com/office/drawing/2014/main" id="{B9215E9D-FD8A-4B8C-A6BB-E6813C789880}"/>
              </a:ext>
            </a:extLst>
          </p:cNvPr>
          <p:cNvSpPr/>
          <p:nvPr/>
        </p:nvSpPr>
        <p:spPr>
          <a:xfrm>
            <a:off x="3372740" y="2286555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Q</a:t>
            </a:r>
          </a:p>
        </p:txBody>
      </p:sp>
      <p:sp>
        <p:nvSpPr>
          <p:cNvPr id="57" name="R">
            <a:extLst>
              <a:ext uri="{FF2B5EF4-FFF2-40B4-BE49-F238E27FC236}">
                <a16:creationId xmlns:a16="http://schemas.microsoft.com/office/drawing/2014/main" id="{D2E7E673-82F9-4269-9F0E-C9377CDF8DAC}"/>
              </a:ext>
            </a:extLst>
          </p:cNvPr>
          <p:cNvSpPr/>
          <p:nvPr/>
        </p:nvSpPr>
        <p:spPr>
          <a:xfrm>
            <a:off x="3800565" y="2286555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58" name="S">
            <a:extLst>
              <a:ext uri="{FF2B5EF4-FFF2-40B4-BE49-F238E27FC236}">
                <a16:creationId xmlns:a16="http://schemas.microsoft.com/office/drawing/2014/main" id="{BF9D9BF6-8450-4C10-B953-7C906F94E2E1}"/>
              </a:ext>
            </a:extLst>
          </p:cNvPr>
          <p:cNvSpPr/>
          <p:nvPr/>
        </p:nvSpPr>
        <p:spPr>
          <a:xfrm>
            <a:off x="4227280" y="2286555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S</a:t>
            </a:r>
          </a:p>
        </p:txBody>
      </p:sp>
      <p:sp>
        <p:nvSpPr>
          <p:cNvPr id="63" name="T">
            <a:extLst>
              <a:ext uri="{FF2B5EF4-FFF2-40B4-BE49-F238E27FC236}">
                <a16:creationId xmlns:a16="http://schemas.microsoft.com/office/drawing/2014/main" id="{AF8BF993-3686-4F82-93D2-F54B0BF593F4}"/>
              </a:ext>
            </a:extLst>
          </p:cNvPr>
          <p:cNvSpPr/>
          <p:nvPr/>
        </p:nvSpPr>
        <p:spPr>
          <a:xfrm>
            <a:off x="4655105" y="2286555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59" name="M">
            <a:extLst>
              <a:ext uri="{FF2B5EF4-FFF2-40B4-BE49-F238E27FC236}">
                <a16:creationId xmlns:a16="http://schemas.microsoft.com/office/drawing/2014/main" id="{38DD12DA-6866-42DA-B0D8-371A962953B2}"/>
              </a:ext>
            </a:extLst>
          </p:cNvPr>
          <p:cNvSpPr/>
          <p:nvPr/>
        </p:nvSpPr>
        <p:spPr>
          <a:xfrm>
            <a:off x="3372740" y="1453963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60" name="N">
            <a:extLst>
              <a:ext uri="{FF2B5EF4-FFF2-40B4-BE49-F238E27FC236}">
                <a16:creationId xmlns:a16="http://schemas.microsoft.com/office/drawing/2014/main" id="{83313B8C-F937-4E39-BC96-A61365D54B78}"/>
              </a:ext>
            </a:extLst>
          </p:cNvPr>
          <p:cNvSpPr/>
          <p:nvPr/>
        </p:nvSpPr>
        <p:spPr>
          <a:xfrm>
            <a:off x="3800565" y="1453963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N</a:t>
            </a:r>
          </a:p>
        </p:txBody>
      </p:sp>
      <p:sp>
        <p:nvSpPr>
          <p:cNvPr id="61" name="O">
            <a:extLst>
              <a:ext uri="{FF2B5EF4-FFF2-40B4-BE49-F238E27FC236}">
                <a16:creationId xmlns:a16="http://schemas.microsoft.com/office/drawing/2014/main" id="{3BF5A01C-7979-4409-86E2-BA4A43A7FA6F}"/>
              </a:ext>
            </a:extLst>
          </p:cNvPr>
          <p:cNvSpPr/>
          <p:nvPr/>
        </p:nvSpPr>
        <p:spPr>
          <a:xfrm>
            <a:off x="4227280" y="1453963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O</a:t>
            </a:r>
          </a:p>
        </p:txBody>
      </p:sp>
      <p:sp>
        <p:nvSpPr>
          <p:cNvPr id="64" name="P">
            <a:extLst>
              <a:ext uri="{FF2B5EF4-FFF2-40B4-BE49-F238E27FC236}">
                <a16:creationId xmlns:a16="http://schemas.microsoft.com/office/drawing/2014/main" id="{204DED1C-CAB4-48EA-A1E5-49CAAB02D697}"/>
              </a:ext>
            </a:extLst>
          </p:cNvPr>
          <p:cNvSpPr/>
          <p:nvPr/>
        </p:nvSpPr>
        <p:spPr>
          <a:xfrm>
            <a:off x="4655105" y="1453963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29" name="I">
            <a:extLst>
              <a:ext uri="{FF2B5EF4-FFF2-40B4-BE49-F238E27FC236}">
                <a16:creationId xmlns:a16="http://schemas.microsoft.com/office/drawing/2014/main" id="{270F234F-7691-4CFD-8375-8E0DAB38C9C2}"/>
              </a:ext>
            </a:extLst>
          </p:cNvPr>
          <p:cNvSpPr/>
          <p:nvPr/>
        </p:nvSpPr>
        <p:spPr>
          <a:xfrm>
            <a:off x="669821" y="3313100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I</a:t>
            </a:r>
          </a:p>
        </p:txBody>
      </p:sp>
      <p:sp>
        <p:nvSpPr>
          <p:cNvPr id="30" name="J">
            <a:extLst>
              <a:ext uri="{FF2B5EF4-FFF2-40B4-BE49-F238E27FC236}">
                <a16:creationId xmlns:a16="http://schemas.microsoft.com/office/drawing/2014/main" id="{607C6F69-8AE4-4A03-A6E2-DCE0D87C6E0E}"/>
              </a:ext>
            </a:extLst>
          </p:cNvPr>
          <p:cNvSpPr/>
          <p:nvPr/>
        </p:nvSpPr>
        <p:spPr>
          <a:xfrm>
            <a:off x="1093916" y="3313100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J</a:t>
            </a:r>
          </a:p>
        </p:txBody>
      </p:sp>
      <p:sp>
        <p:nvSpPr>
          <p:cNvPr id="31" name="K">
            <a:extLst>
              <a:ext uri="{FF2B5EF4-FFF2-40B4-BE49-F238E27FC236}">
                <a16:creationId xmlns:a16="http://schemas.microsoft.com/office/drawing/2014/main" id="{76EF6AD5-8F86-40BD-8475-72BA907073CC}"/>
              </a:ext>
            </a:extLst>
          </p:cNvPr>
          <p:cNvSpPr/>
          <p:nvPr/>
        </p:nvSpPr>
        <p:spPr>
          <a:xfrm>
            <a:off x="1521186" y="3313100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K</a:t>
            </a:r>
          </a:p>
        </p:txBody>
      </p:sp>
      <p:sp>
        <p:nvSpPr>
          <p:cNvPr id="47" name="L">
            <a:extLst>
              <a:ext uri="{FF2B5EF4-FFF2-40B4-BE49-F238E27FC236}">
                <a16:creationId xmlns:a16="http://schemas.microsoft.com/office/drawing/2014/main" id="{037648B0-CBF3-49FA-A801-DE886F0EFC4F}"/>
              </a:ext>
            </a:extLst>
          </p:cNvPr>
          <p:cNvSpPr/>
          <p:nvPr/>
        </p:nvSpPr>
        <p:spPr>
          <a:xfrm>
            <a:off x="1945281" y="3313100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L</a:t>
            </a:r>
          </a:p>
        </p:txBody>
      </p:sp>
      <p:sp>
        <p:nvSpPr>
          <p:cNvPr id="41" name="E">
            <a:extLst>
              <a:ext uri="{FF2B5EF4-FFF2-40B4-BE49-F238E27FC236}">
                <a16:creationId xmlns:a16="http://schemas.microsoft.com/office/drawing/2014/main" id="{404DEFF9-DB17-4907-BC76-064872388F54}"/>
              </a:ext>
            </a:extLst>
          </p:cNvPr>
          <p:cNvSpPr/>
          <p:nvPr/>
        </p:nvSpPr>
        <p:spPr>
          <a:xfrm>
            <a:off x="669820" y="2477055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E</a:t>
            </a:r>
          </a:p>
        </p:txBody>
      </p:sp>
      <p:sp>
        <p:nvSpPr>
          <p:cNvPr id="42" name="F">
            <a:extLst>
              <a:ext uri="{FF2B5EF4-FFF2-40B4-BE49-F238E27FC236}">
                <a16:creationId xmlns:a16="http://schemas.microsoft.com/office/drawing/2014/main" id="{2845AC9E-3CCA-4228-9288-D328622548C3}"/>
              </a:ext>
            </a:extLst>
          </p:cNvPr>
          <p:cNvSpPr/>
          <p:nvPr/>
        </p:nvSpPr>
        <p:spPr>
          <a:xfrm>
            <a:off x="1093915" y="2477055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43" name="G">
            <a:extLst>
              <a:ext uri="{FF2B5EF4-FFF2-40B4-BE49-F238E27FC236}">
                <a16:creationId xmlns:a16="http://schemas.microsoft.com/office/drawing/2014/main" id="{1B65C523-F9C1-4BEF-A97B-69FC468FACFF}"/>
              </a:ext>
            </a:extLst>
          </p:cNvPr>
          <p:cNvSpPr/>
          <p:nvPr/>
        </p:nvSpPr>
        <p:spPr>
          <a:xfrm>
            <a:off x="1521185" y="2477055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G</a:t>
            </a:r>
          </a:p>
        </p:txBody>
      </p:sp>
      <p:sp>
        <p:nvSpPr>
          <p:cNvPr id="48" name="H">
            <a:extLst>
              <a:ext uri="{FF2B5EF4-FFF2-40B4-BE49-F238E27FC236}">
                <a16:creationId xmlns:a16="http://schemas.microsoft.com/office/drawing/2014/main" id="{D9E3F331-2725-4FFE-97FB-D8EE971701A9}"/>
              </a:ext>
            </a:extLst>
          </p:cNvPr>
          <p:cNvSpPr/>
          <p:nvPr/>
        </p:nvSpPr>
        <p:spPr>
          <a:xfrm>
            <a:off x="1945280" y="2477055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H</a:t>
            </a:r>
          </a:p>
        </p:txBody>
      </p:sp>
      <p:sp>
        <p:nvSpPr>
          <p:cNvPr id="44" name="A">
            <a:extLst>
              <a:ext uri="{FF2B5EF4-FFF2-40B4-BE49-F238E27FC236}">
                <a16:creationId xmlns:a16="http://schemas.microsoft.com/office/drawing/2014/main" id="{98B482C0-594C-4358-9865-9D125E0A4398}"/>
              </a:ext>
            </a:extLst>
          </p:cNvPr>
          <p:cNvSpPr/>
          <p:nvPr/>
        </p:nvSpPr>
        <p:spPr>
          <a:xfrm>
            <a:off x="669820" y="1644463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45" name="B">
            <a:extLst>
              <a:ext uri="{FF2B5EF4-FFF2-40B4-BE49-F238E27FC236}">
                <a16:creationId xmlns:a16="http://schemas.microsoft.com/office/drawing/2014/main" id="{47BEFB1B-A064-4B46-900A-A086351EB483}"/>
              </a:ext>
            </a:extLst>
          </p:cNvPr>
          <p:cNvSpPr/>
          <p:nvPr/>
        </p:nvSpPr>
        <p:spPr>
          <a:xfrm>
            <a:off x="1093915" y="1644463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46" name="C">
            <a:extLst>
              <a:ext uri="{FF2B5EF4-FFF2-40B4-BE49-F238E27FC236}">
                <a16:creationId xmlns:a16="http://schemas.microsoft.com/office/drawing/2014/main" id="{386BA2D7-3BEA-4F59-AC9D-0C299E5EB142}"/>
              </a:ext>
            </a:extLst>
          </p:cNvPr>
          <p:cNvSpPr/>
          <p:nvPr/>
        </p:nvSpPr>
        <p:spPr>
          <a:xfrm>
            <a:off x="1521185" y="1644463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49" name="D">
            <a:extLst>
              <a:ext uri="{FF2B5EF4-FFF2-40B4-BE49-F238E27FC236}">
                <a16:creationId xmlns:a16="http://schemas.microsoft.com/office/drawing/2014/main" id="{3BBFF944-8D76-41F8-9E47-2F67D1462934}"/>
              </a:ext>
            </a:extLst>
          </p:cNvPr>
          <p:cNvSpPr/>
          <p:nvPr/>
        </p:nvSpPr>
        <p:spPr>
          <a:xfrm>
            <a:off x="1945280" y="1644463"/>
            <a:ext cx="630069" cy="630070"/>
          </a:xfrm>
          <a:prstGeom prst="cube">
            <a:avLst>
              <a:gd name="adj" fmla="val 31838"/>
            </a:avLst>
          </a:prstGeom>
          <a:solidFill>
            <a:schemeClr val="accent2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217868638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Dyalog">
      <a:dk1>
        <a:srgbClr val="3B475E"/>
      </a:dk1>
      <a:lt1>
        <a:sysClr val="window" lastClr="FFFFFF"/>
      </a:lt1>
      <a:dk2>
        <a:srgbClr val="5A6D8F"/>
      </a:dk2>
      <a:lt2>
        <a:srgbClr val="F6F6D9"/>
      </a:lt2>
      <a:accent1>
        <a:srgbClr val="ED7F00"/>
      </a:accent1>
      <a:accent2>
        <a:srgbClr val="928ABD"/>
      </a:accent2>
      <a:accent3>
        <a:srgbClr val="2C5656"/>
      </a:accent3>
      <a:accent4>
        <a:srgbClr val="FFA336"/>
      </a:accent4>
      <a:accent5>
        <a:srgbClr val="BBB5D6"/>
      </a:accent5>
      <a:accent6>
        <a:srgbClr val="231F20"/>
      </a:accent6>
      <a:hlink>
        <a:srgbClr val="5A6D8F"/>
      </a:hlink>
      <a:folHlink>
        <a:srgbClr val="928ABD"/>
      </a:folHlink>
    </a:clrScheme>
    <a:fontScheme name="Sarabun">
      <a:majorFont>
        <a:latin typeface="Sarabun"/>
        <a:ea typeface=""/>
        <a:cs typeface=""/>
      </a:majorFont>
      <a:minorFont>
        <a:latin typeface="Sarabu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yalog19_template_bold_calibri.potx" id="{F0C38D23-3AC9-47E9-8D0D-BEDB5EAFCAD2}" vid="{35320D08-F00A-4224-9D94-CDC48BBB4D0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11707</TotalTime>
  <Words>1510</Words>
  <Application>Microsoft Office PowerPoint</Application>
  <PresentationFormat>On-screen Show (16:9)</PresentationFormat>
  <Paragraphs>376</Paragraphs>
  <Slides>32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1" baseType="lpstr">
      <vt:lpstr>Sarabun</vt:lpstr>
      <vt:lpstr>APL385 Unicode</vt:lpstr>
      <vt:lpstr>Wingdings 2</vt:lpstr>
      <vt:lpstr>APL386 Unicode</vt:lpstr>
      <vt:lpstr>Arial</vt:lpstr>
      <vt:lpstr>Wingdings</vt:lpstr>
      <vt:lpstr>Calibri</vt:lpstr>
      <vt:lpstr>Courier New</vt:lpstr>
      <vt:lpstr>Office Theme</vt:lpstr>
      <vt:lpstr>Leading Axis  Theory and Practice</vt:lpstr>
      <vt:lpstr>Rank and Dyadic Transpose  are the Keys to the  Array Kingdom</vt:lpstr>
      <vt:lpstr>Rank and Dyadic Transpose  are the Keys to the  Array Kingdom™</vt:lpstr>
      <vt:lpstr>Leading Axis Overview</vt:lpstr>
      <vt:lpstr>Make Functions  apply to  Whole Arrays</vt:lpstr>
      <vt:lpstr>Make Functions  apply to  Whole Arrays™</vt:lpstr>
      <vt:lpstr>Theory</vt:lpstr>
      <vt:lpstr>Theory</vt:lpstr>
      <vt:lpstr>Theory</vt:lpstr>
      <vt:lpstr>Theory</vt:lpstr>
      <vt:lpstr>Theory</vt:lpstr>
      <vt:lpstr>Discussion: Leading-Axis Primitives</vt:lpstr>
      <vt:lpstr>The Rank Operator is just Blinkers</vt:lpstr>
      <vt:lpstr>The Rank Operator is just Blinkers™</vt:lpstr>
      <vt:lpstr>The Rank Operator (f⍤M)</vt:lpstr>
      <vt:lpstr>Rank Values</vt:lpstr>
      <vt:lpstr>Task: Exchange the First Two…</vt:lpstr>
      <vt:lpstr>The Rank Operator (f⍤L R)</vt:lpstr>
      <vt:lpstr>Discussion: Whole Array Primitives</vt:lpstr>
      <vt:lpstr>Task: Using ≡⍤L R …</vt:lpstr>
      <vt:lpstr>Double-Rank ((f⍤L2 R2)⍤L1 R1)</vt:lpstr>
      <vt:lpstr>Task: Using ⍤L1 R1 …</vt:lpstr>
      <vt:lpstr>Dyadic Transpose (X⍉Y): Why?</vt:lpstr>
      <vt:lpstr>Dyadic Transpose (X⍉Y): How?</vt:lpstr>
      <vt:lpstr>Tasks: Merging Layers…</vt:lpstr>
      <vt:lpstr>Transpose, Apply-with-Rank, Transpose</vt:lpstr>
      <vt:lpstr>Transpose, Apply-with-Rank, Transpose™</vt:lpstr>
      <vt:lpstr>Keep Rank  Close to  the Primitives</vt:lpstr>
      <vt:lpstr>Keep Rank  Close to  the Primitives™</vt:lpstr>
      <vt:lpstr>Task: Speed it Up!</vt:lpstr>
      <vt:lpstr>Task: Speed it Up!</vt:lpstr>
      <vt:lpstr>Lessons to Take Home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Fiona Smith</dc:creator>
  <cp:lastModifiedBy>Adam Brudzewsky</cp:lastModifiedBy>
  <cp:revision>235</cp:revision>
  <dcterms:created xsi:type="dcterms:W3CDTF">2019-07-25T11:46:05Z</dcterms:created>
  <dcterms:modified xsi:type="dcterms:W3CDTF">2023-10-20T12:49:47Z</dcterms:modified>
</cp:coreProperties>
</file>