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9" r:id="rId4"/>
    <p:sldId id="280" r:id="rId5"/>
    <p:sldId id="281" r:id="rId6"/>
    <p:sldId id="282" r:id="rId7"/>
    <p:sldId id="300" r:id="rId8"/>
    <p:sldId id="299" r:id="rId9"/>
    <p:sldId id="284" r:id="rId10"/>
    <p:sldId id="285" r:id="rId11"/>
    <p:sldId id="286" r:id="rId12"/>
    <p:sldId id="287" r:id="rId13"/>
    <p:sldId id="288" r:id="rId14"/>
    <p:sldId id="301" r:id="rId15"/>
    <p:sldId id="289" r:id="rId16"/>
    <p:sldId id="290" r:id="rId17"/>
    <p:sldId id="291" r:id="rId18"/>
    <p:sldId id="297" r:id="rId19"/>
    <p:sldId id="304" r:id="rId20"/>
    <p:sldId id="294" r:id="rId21"/>
    <p:sldId id="295" r:id="rId22"/>
    <p:sldId id="2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41" autoAdjust="0"/>
  </p:normalViewPr>
  <p:slideViewPr>
    <p:cSldViewPr snapToGrid="0">
      <p:cViewPr varScale="1">
        <p:scale>
          <a:sx n="79" d="100"/>
          <a:sy n="79" d="100"/>
        </p:scale>
        <p:origin x="126" y="456"/>
      </p:cViewPr>
      <p:guideLst/>
    </p:cSldViewPr>
  </p:slideViewPr>
  <p:outlineViewPr>
    <p:cViewPr>
      <p:scale>
        <a:sx n="33" d="100"/>
        <a:sy n="33" d="100"/>
      </p:scale>
      <p:origin x="0" y="-130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82EDD9-3FA9-53AC-E9E6-31AC9A715CF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B0919-A809-DC1E-8C39-7EA401A2ADA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239D97A-99BD-40A2-A7C2-42CFE0412D87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7BDD1E-9E68-0E17-56EC-D752A0F916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F2D1C3-3A9E-0733-0DEA-03856DDCD2F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5F241-8E77-8D69-BE6E-B04691638CD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316A5-A455-0804-F8DB-ECCBD4FFD63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6711739-AED6-4261-ADB5-52CE991734B0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752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D6711739-AED6-4261-ADB5-52CE991734B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4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D6711739-AED6-4261-ADB5-52CE991734B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30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D6711739-AED6-4261-ADB5-52CE991734B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31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3A014D-0AB8-F3E6-6F5B-ABD0BEEEBF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F3C7A1-3293-25CD-BA27-73A878CF69A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D2FE8-9234-6237-CABD-35CA3306494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895098-AF52-467B-8CD7-41085DEB60B2}" type="slidenum">
              <a:t>21</a:t>
            </a:fld>
            <a:endParaRPr lang="de-D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3B2B0-2D31-067D-5E76-4B1F3B50EA1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626EB5-B1F7-27C0-A11F-F79BC62543E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AD3518-6414-6FF8-7F8C-6D6ED4C7E7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9AC440-6020-4208-B1BB-4F874E38CE86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63171C-73A0-96A7-8426-C2C734A2B5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0D76A6-D9CA-07B8-0EA6-14522FD8A1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E97BC3-AD96-4FD5-97B3-EFC5D48EB7D0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41466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28AB45-20F9-EF38-19AE-8087DB68ECD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622925-CA12-693E-4130-FD48E6402D9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4BBE21-8C9D-C373-EC4F-690F009EF6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DFE6EB-8150-4D42-BBFD-B8C88B922204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BCF54C-34D2-F6CA-3B26-9792C34C31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F54000-7441-C107-AE8E-A7EBB7571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2C3D24-9D74-4BD5-BECA-939B78379EB6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24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1BFBA9-EB57-93E2-29C6-2FE7D43A7015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46D283-F5BE-B686-F41C-A87508F5DFE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1A6677-1683-1EED-D4FB-5C754A09D9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E8619C-C846-4E06-9647-7F298EEC4C45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617F99-B174-D7BC-FF44-7ACFE01469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31FCD-0523-EE56-FDBD-DB941A0AB9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B7A4A5-E985-4B5C-B22A-630F2718E11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8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F4386-24CC-FB0A-B50F-F9CF18D26F0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6F6119-29AD-4367-3DC8-59ADE120C35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D871E-FE49-4DE0-209F-9509EAF68E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334012-B30A-4C2F-93F4-5E27E243351B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1AA030-6AE8-FE19-7D31-83F90B0FA4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2F44C4-3C9E-CAE8-0A6F-05F2BBF536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8B86C-CA68-45C2-B489-889AE2A73200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35539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D1977-10CD-36BB-3D5F-056E495D9F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6E80F8-4177-CC7D-CCBC-12ECC84446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563D49-BD59-8021-12AE-FB95B51474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6068CE-0A7C-41BA-8E05-0829EB17EDB7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DDF9F6-BE55-D486-A743-593349393F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15BCB2-EBC0-283D-02AD-869C3C031E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2A251C-D24D-47BA-B887-9824C9B7A3C5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19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7102E-CA9E-3F8C-FA5D-CD7F74E2A78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BD12DA-4F8F-4A22-F00F-F1E9010C8B0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9366DA-C6F8-93FE-E303-D3AE9EB9EB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4F572C-2F0A-C561-A9FA-2F5BCCDDE7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790516-2820-4CDC-AED7-FDEA2E43DB3E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F954C0-155D-9346-A437-E76E248DEA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4C7C11-9F51-C726-BCFB-F6FBBD301F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E1B855-8FF2-4AAC-A326-E97ECEEE6D66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16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FFB9DB-7D35-A010-AE82-72C09392CE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E88BAA-4BEC-3AE9-DFB9-D7865EA6ED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33F698-3A34-D6ED-EC68-B78827AA94F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22B4FD-38D0-AD4C-3BD2-73135AD4E54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2ABD93-8438-5264-874A-473B36FA6F8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1F268A-BCC7-1301-36E7-20C07EE6A3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44899D-E616-4CBE-A970-C140CCB3B211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293BD6-BE25-ED19-277E-DB0F9AA8E9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BF5796A-DDF0-8E2A-CFFA-6608B0C59D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25BA4C-8E98-455B-9F28-EB975D859202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67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D87C3-706C-EB49-D47A-1D71FB9E91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757C59-0847-44E5-1B62-8620FA03BF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FC727C-195B-4B5F-8584-64CF569FCE15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835A56-FB3F-7AFC-4D87-433C1B933C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A2CA69-6057-FE7C-45E0-53163439F9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3CEFC7-2EAB-44BA-92F9-2A1F3AF10D5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9CE3FD3-5039-F981-C387-524B4D74DA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1D69C8-4B10-485F-9ED9-F327B2C792BF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C362DC-D5D2-151C-EBFD-8F0B26CBE1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B278ED-F294-A89D-519A-B6F8C94FC2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D753A8-FB63-4749-818C-7090281D078C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04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01F40D-7CEE-6491-13C6-516E2C7758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3D0CBA-B683-3CEF-88DF-2A6B040DB5B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B22AA1-B790-0782-86D5-2CA5565601E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69354B-9EE8-C0B9-74DB-D0DA80D16E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06CAE3-3A4A-413D-9F38-28A23C9E7693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CE16D1-788C-66DA-9F8C-54834BB42B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0EAD5E-6C20-A490-F15F-F431C87BE4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70FFA3-DC57-424C-A17B-11166817918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55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F3DBD-069F-6406-A742-344681C8E1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4C5515-943B-E21A-3E13-FA4B8ADCC47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41ED08-76D7-D073-ED99-B1F15FA7C4E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176B034-3998-C941-0DE8-8FE0FA0FCB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C632ED-A1F9-463D-986A-9D227D00E7F9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C8C427-46B9-B9E2-6C57-CF5B61AE97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540FF0-205D-3CAE-7081-C76D6A7E72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A8242A-43D7-4D51-8BDA-15C04A97C891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9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C5DF4C-FAFA-CA20-0DE5-36B2C5959B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78EB26-6B34-99EE-BE17-15DB8CC364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767763-C1B6-ABAF-7B10-236807AC852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88FC928-ED05-47F7-A198-D762564232E0}" type="datetime1">
              <a:rPr lang="de-DE"/>
              <a:pPr lvl="0"/>
              <a:t>23.10.2023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D57128-5DE1-7BA0-7A88-8489B0874D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C762B5-5EA0-97C8-5F5F-5F6BAF450E7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9DC6BB6-1307-4D04-A184-38BF983699FF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F3C0B-5FF2-C26B-1769-3CE49E3D396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4989" y="1383633"/>
            <a:ext cx="7474095" cy="4090732"/>
          </a:xfrm>
        </p:spPr>
        <p:txBody>
          <a:bodyPr/>
          <a:lstStyle/>
          <a:p>
            <a:pPr lvl="0" algn="l"/>
            <a:r>
              <a:rPr lang="en-GB" sz="4900" noProof="0" dirty="0"/>
              <a:t>Converting a COM Server to a Jarvis-based Web Service</a:t>
            </a:r>
            <a:br>
              <a:rPr lang="en-GB" sz="4900" noProof="0" dirty="0"/>
            </a:br>
            <a:br>
              <a:rPr lang="en-GB" sz="4900" noProof="0" dirty="0"/>
            </a:br>
            <a:br>
              <a:rPr lang="en-GB" sz="4900" noProof="0" dirty="0"/>
            </a:br>
            <a:br>
              <a:rPr lang="en-GB" sz="4900" noProof="0" dirty="0"/>
            </a:br>
            <a:r>
              <a:rPr lang="en-GB" sz="3600" noProof="0" dirty="0"/>
              <a:t>Finn Flug - DPC</a:t>
            </a:r>
            <a:endParaRPr lang="en-GB" sz="5400" noProof="0" dirty="0"/>
          </a:p>
        </p:txBody>
      </p:sp>
      <p:pic>
        <p:nvPicPr>
          <p:cNvPr id="3" name="Picture 4" descr="A white cube with red letters&#10;&#10;Description automatically generated">
            <a:extLst>
              <a:ext uri="{FF2B5EF4-FFF2-40B4-BE49-F238E27FC236}">
                <a16:creationId xmlns:a16="http://schemas.microsoft.com/office/drawing/2014/main" id="{E1FCE5C9-B837-50D2-D7EC-8F539726F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9084" y="1571442"/>
            <a:ext cx="3811603" cy="371510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B49F7-0D7C-711E-E651-90459C1645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298670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Migrating from APL+WIN to Dyalog</a:t>
            </a:r>
            <a:endParaRPr lang="en-GB" sz="3600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E0E05E-4EF3-E00B-4EFA-167BE48ECC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noProof="0" dirty="0"/>
              <a:t>Consider things like Replicate Each:</a:t>
            </a:r>
          </a:p>
          <a:p>
            <a:pPr marL="457200" lvl="1" indent="0">
              <a:buNone/>
            </a:pPr>
            <a:r>
              <a:rPr lang="en-GB" noProof="0" dirty="0">
                <a:latin typeface="APL385 Unicode" pitchFamily="49"/>
              </a:rPr>
              <a:t>      1 0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/¨(</a:t>
            </a:r>
            <a:r>
              <a:rPr lang="en-GB" noProof="0" dirty="0">
                <a:latin typeface="APL385 Unicode" pitchFamily="49"/>
              </a:rPr>
              <a:t>1 2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)(</a:t>
            </a:r>
            <a:r>
              <a:rPr lang="en-GB" noProof="0" dirty="0">
                <a:latin typeface="APL385 Unicode" pitchFamily="49"/>
              </a:rPr>
              <a:t>3 4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)</a:t>
            </a:r>
            <a:r>
              <a:rPr lang="en-GB" noProof="0" dirty="0">
                <a:latin typeface="APL385 Unicode" pitchFamily="49"/>
              </a:rPr>
              <a:t> </a:t>
            </a:r>
            <a:r>
              <a:rPr lang="en-GB" noProof="0" dirty="0">
                <a:solidFill>
                  <a:srgbClr val="008000"/>
                </a:solidFill>
                <a:latin typeface="APL385 Unicode" pitchFamily="49"/>
              </a:rPr>
              <a:t>⍝ Dyalog</a:t>
            </a:r>
            <a:endParaRPr lang="en-GB" noProof="0" dirty="0">
              <a:latin typeface="APL385 Unicode" pitchFamily="49"/>
            </a:endParaRPr>
          </a:p>
          <a:p>
            <a:pPr marL="457200" lvl="1" indent="0">
              <a:buNone/>
            </a:pPr>
            <a:r>
              <a:rPr lang="en-GB" noProof="0" dirty="0">
                <a:latin typeface="APL385 Unicode" pitchFamily="49"/>
              </a:rPr>
              <a:t>1 2</a:t>
            </a:r>
          </a:p>
          <a:p>
            <a:pPr marL="457200" lvl="1" indent="0">
              <a:buNone/>
            </a:pPr>
            <a:r>
              <a:rPr lang="en-GB" noProof="0" dirty="0">
                <a:latin typeface="APL385 Unicode" pitchFamily="49"/>
              </a:rPr>
              <a:t>      1 0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/¨(</a:t>
            </a:r>
            <a:r>
              <a:rPr lang="en-GB" noProof="0" dirty="0">
                <a:latin typeface="APL385 Unicode" pitchFamily="49"/>
              </a:rPr>
              <a:t>1 2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)(</a:t>
            </a:r>
            <a:r>
              <a:rPr lang="en-GB" noProof="0" dirty="0">
                <a:latin typeface="APL385 Unicode" pitchFamily="49"/>
              </a:rPr>
              <a:t>3 4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)</a:t>
            </a:r>
            <a:r>
              <a:rPr lang="en-GB" noProof="0" dirty="0">
                <a:latin typeface="APL385 Unicode" pitchFamily="49"/>
              </a:rPr>
              <a:t> </a:t>
            </a:r>
            <a:r>
              <a:rPr lang="en-GB" noProof="0" dirty="0">
                <a:solidFill>
                  <a:srgbClr val="008000"/>
                </a:solidFill>
                <a:latin typeface="APL385 Unicode" pitchFamily="49"/>
              </a:rPr>
              <a:t>⍝ APL+WIN</a:t>
            </a:r>
          </a:p>
          <a:p>
            <a:pPr marL="457200" lvl="1" indent="0">
              <a:buNone/>
            </a:pPr>
            <a:r>
              <a:rPr lang="en-GB" noProof="0" dirty="0">
                <a:latin typeface="APL385 Unicode" pitchFamily="49"/>
              </a:rPr>
              <a:t>1 3</a:t>
            </a:r>
            <a:r>
              <a:rPr lang="en-GB" noProof="0" dirty="0">
                <a:latin typeface="Arial Unicode MS"/>
              </a:rPr>
              <a:t> </a:t>
            </a:r>
            <a:endParaRPr lang="en-GB" sz="4800" noProof="0" dirty="0">
              <a:latin typeface="Arial" pitchFamily="34"/>
            </a:endParaRPr>
          </a:p>
          <a:p>
            <a:pPr lvl="0">
              <a:buClr>
                <a:srgbClr val="44546A"/>
              </a:buClr>
            </a:pPr>
            <a:r>
              <a:rPr lang="en-GB" noProof="0" dirty="0"/>
              <a:t>Replace system functions and system variables</a:t>
            </a:r>
          </a:p>
          <a:p>
            <a:pPr lvl="0">
              <a:buClr>
                <a:srgbClr val="44546A"/>
              </a:buClr>
            </a:pPr>
            <a:r>
              <a:rPr lang="en-GB" noProof="0" dirty="0"/>
              <a:t>In APL+WIN, all left arguments are optional</a:t>
            </a:r>
          </a:p>
          <a:p>
            <a:pPr lvl="0">
              <a:buClr>
                <a:srgbClr val="44546A"/>
              </a:buClr>
            </a:pPr>
            <a:r>
              <a:rPr lang="en-GB" noProof="0" dirty="0"/>
              <a:t>…</a:t>
            </a:r>
          </a:p>
          <a:p>
            <a:pPr lvl="1">
              <a:buClr>
                <a:srgbClr val="44546A"/>
              </a:buClr>
            </a:pP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4AE83-8A34-A0C0-4970-7956192441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Converting to a Jarvis-based Web Service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C86E0D-9E84-6FE3-16DC-EB457095C08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sz="3200" noProof="0" dirty="0"/>
              <a:t>Deciding on a paradigm: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Jarvis supports two paradigms, JSON and REST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We chose the JSON-paradigm because:</a:t>
            </a:r>
          </a:p>
          <a:p>
            <a:pPr lvl="2">
              <a:buClr>
                <a:srgbClr val="44546A"/>
              </a:buClr>
            </a:pPr>
            <a:r>
              <a:rPr lang="en-GB" sz="2800" noProof="0" dirty="0"/>
              <a:t>It is suitable for functional endpoints</a:t>
            </a:r>
          </a:p>
          <a:p>
            <a:pPr lvl="2">
              <a:buClr>
                <a:srgbClr val="44546A"/>
              </a:buClr>
            </a:pPr>
            <a:r>
              <a:rPr lang="en-GB" sz="2800" noProof="0" dirty="0"/>
              <a:t>It is easier to implement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/>
              <a:t>Important question: Is the application stateless?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Luckily, the application at hand is!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298FB-739E-D005-F620-DD685B9989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Converting to a Jarvis-based Web Service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C71CFD-796D-0E04-214E-143F00786CE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sz="3200" noProof="0" dirty="0"/>
              <a:t>Modifying the existing APL-code: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Endpoints are result-returning, monadic or dyadic APL-functions</a:t>
            </a:r>
          </a:p>
          <a:p>
            <a:pPr lvl="2">
              <a:buClr>
                <a:srgbClr val="44546A"/>
              </a:buClr>
            </a:pPr>
            <a:r>
              <a:rPr lang="en-GB" sz="2400" noProof="0" dirty="0"/>
              <a:t>Right argument is the request payload</a:t>
            </a:r>
          </a:p>
          <a:p>
            <a:pPr lvl="2">
              <a:buClr>
                <a:srgbClr val="44546A"/>
              </a:buClr>
            </a:pPr>
            <a:r>
              <a:rPr lang="en-GB" sz="2400" noProof="0" dirty="0"/>
              <a:t>(Optional) left argument is the request object itself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Jarvis handles the conversion between JSON and APL data structures (using </a:t>
            </a:r>
            <a:r>
              <a:rPr lang="en-GB" sz="2800" noProof="0" dirty="0">
                <a:solidFill>
                  <a:srgbClr val="000080"/>
                </a:solidFill>
                <a:latin typeface="APL385 Unicode" pitchFamily="49"/>
              </a:rPr>
              <a:t>⎕JSON</a:t>
            </a:r>
            <a:r>
              <a:rPr lang="en-GB" sz="2800" noProof="0" dirty="0"/>
              <a:t>)</a:t>
            </a:r>
          </a:p>
          <a:p>
            <a:pPr lvl="2">
              <a:buClr>
                <a:srgbClr val="44546A"/>
              </a:buClr>
            </a:pPr>
            <a:r>
              <a:rPr lang="en-GB" sz="2400" noProof="0" dirty="0"/>
              <a:t>One might have to change the structure of the arguments</a:t>
            </a:r>
          </a:p>
          <a:p>
            <a:pPr lvl="2">
              <a:buClr>
                <a:srgbClr val="44546A"/>
              </a:buClr>
            </a:pPr>
            <a:r>
              <a:rPr lang="en-GB" sz="2400" noProof="0" dirty="0"/>
              <a:t>The APL+WIN application takes strings with parameters separated by semicolons as argument (e.g., </a:t>
            </a:r>
            <a:r>
              <a:rPr lang="en-GB" sz="2400" noProof="0" dirty="0">
                <a:solidFill>
                  <a:srgbClr val="008080"/>
                </a:solidFill>
                <a:latin typeface="APL385 Unicode" pitchFamily="49"/>
              </a:rPr>
              <a:t>'Finn;1234;5.678'</a:t>
            </a:r>
            <a:r>
              <a:rPr lang="en-GB" sz="2400" noProof="0" dirty="0">
                <a:latin typeface="Arial Unicode MS"/>
              </a:rPr>
              <a:t>)</a:t>
            </a:r>
            <a:endParaRPr lang="en-GB" sz="2400" noProof="0" dirty="0"/>
          </a:p>
          <a:p>
            <a:pPr lvl="2">
              <a:buClr>
                <a:srgbClr val="44546A"/>
              </a:buClr>
            </a:pPr>
            <a:r>
              <a:rPr lang="en-GB" sz="2400" noProof="0" dirty="0"/>
              <a:t>No changes were required (although this is probably a suboptimal solution)</a:t>
            </a:r>
          </a:p>
          <a:p>
            <a:pPr lvl="2">
              <a:buClr>
                <a:srgbClr val="44546A"/>
              </a:buClr>
            </a:pPr>
            <a:endParaRPr lang="en-GB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4136058-2DAB-E6A1-412E-51E7DFED0F07}"/>
              </a:ext>
            </a:extLst>
          </p:cNvPr>
          <p:cNvSpPr/>
          <p:nvPr/>
        </p:nvSpPr>
        <p:spPr>
          <a:xfrm>
            <a:off x="0" y="43936"/>
            <a:ext cx="184727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57DB6-6CC5-E81B-566A-5BB1C7DD6B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Converting to a Jarvis-based Web Service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71ED8B-B4DB-69D0-5C3F-028D00BBB10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lnSpc>
                <a:spcPct val="80000"/>
              </a:lnSpc>
              <a:buClr>
                <a:srgbClr val="44546A"/>
              </a:buClr>
            </a:pPr>
            <a:r>
              <a:rPr lang="en-GB" sz="3200" noProof="0" dirty="0"/>
              <a:t>Error handling</a:t>
            </a:r>
            <a:endParaRPr lang="en-GB" sz="20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r>
              <a:rPr lang="en-GB" sz="2800" noProof="0" dirty="0"/>
              <a:t>Jarvis (with configuration </a:t>
            </a:r>
            <a:r>
              <a:rPr lang="en-GB" sz="2800" noProof="0" dirty="0">
                <a:latin typeface="APL385 Unicode" pitchFamily="49"/>
              </a:rPr>
              <a:t>Jarvis.Debug</a:t>
            </a:r>
            <a:r>
              <a:rPr lang="en-GB" sz="2800" noProof="0" dirty="0">
                <a:solidFill>
                  <a:srgbClr val="0000FF"/>
                </a:solidFill>
                <a:latin typeface="APL385 Unicode" pitchFamily="49"/>
              </a:rPr>
              <a:t>←</a:t>
            </a:r>
            <a:r>
              <a:rPr lang="en-GB" sz="2800" noProof="0" dirty="0">
                <a:solidFill>
                  <a:srgbClr val="808080"/>
                </a:solidFill>
                <a:latin typeface="APL385 Unicode" pitchFamily="49"/>
              </a:rPr>
              <a:t>0</a:t>
            </a:r>
            <a:r>
              <a:rPr lang="en-GB" sz="2800" noProof="0" dirty="0"/>
              <a:t>) traps all errors and reports them with HTTP response status 500 (internal server error)</a:t>
            </a:r>
          </a:p>
          <a:p>
            <a:pPr lvl="1">
              <a:lnSpc>
                <a:spcPct val="80000"/>
              </a:lnSpc>
              <a:buClr>
                <a:srgbClr val="44546A"/>
              </a:buClr>
            </a:pPr>
            <a:r>
              <a:rPr lang="en-GB" sz="2800" noProof="0" dirty="0"/>
              <a:t>Use </a:t>
            </a:r>
            <a:r>
              <a:rPr lang="en-GB" sz="2800" noProof="0" dirty="0">
                <a:solidFill>
                  <a:srgbClr val="000080"/>
                </a:solidFill>
                <a:latin typeface="APL385 Unicode" pitchFamily="49"/>
              </a:rPr>
              <a:t>⎕DMX </a:t>
            </a:r>
            <a:r>
              <a:rPr lang="en-GB" sz="2800" noProof="0" dirty="0"/>
              <a:t>since it has thread-scope</a:t>
            </a:r>
          </a:p>
          <a:p>
            <a:pPr lvl="0">
              <a:lnSpc>
                <a:spcPct val="80000"/>
              </a:lnSpc>
              <a:buClr>
                <a:srgbClr val="44546A"/>
              </a:buClr>
            </a:pPr>
            <a:r>
              <a:rPr lang="en-GB" sz="3200" noProof="0" dirty="0"/>
              <a:t>We had to expand around the existing error handling</a:t>
            </a:r>
          </a:p>
          <a:p>
            <a:pPr marL="457200" lvl="1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noProof="0" dirty="0">
              <a:solidFill>
                <a:srgbClr val="800080"/>
              </a:solidFill>
              <a:latin typeface="APL385 Unicode" pitchFamily="49"/>
            </a:endParaRPr>
          </a:p>
          <a:p>
            <a:pPr marL="457200" lvl="1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noProof="0" dirty="0">
                <a:solidFill>
                  <a:srgbClr val="800080"/>
                </a:solidFill>
                <a:latin typeface="APL385 Unicode" pitchFamily="49"/>
              </a:rPr>
              <a:t>⎕TRAP</a:t>
            </a:r>
            <a:r>
              <a:rPr lang="en-GB" sz="1600" noProof="0" dirty="0">
                <a:solidFill>
                  <a:srgbClr val="0000FF"/>
                </a:solidFill>
                <a:latin typeface="APL385 Unicode" pitchFamily="49"/>
              </a:rPr>
              <a:t>←(</a:t>
            </a:r>
            <a:r>
              <a:rPr lang="en-GB" sz="1600" noProof="0" dirty="0">
                <a:solidFill>
                  <a:srgbClr val="808080"/>
                </a:solidFill>
                <a:latin typeface="APL385 Unicode" pitchFamily="49"/>
              </a:rPr>
              <a:t>500</a:t>
            </a:r>
            <a:r>
              <a:rPr lang="en-GB" sz="1600" noProof="0" dirty="0">
                <a:latin typeface="APL385 Unicode" pitchFamily="49"/>
              </a:rPr>
              <a:t> </a:t>
            </a:r>
            <a:r>
              <a:rPr lang="en-GB" sz="1600" noProof="0" dirty="0">
                <a:solidFill>
                  <a:srgbClr val="008080"/>
                </a:solidFill>
                <a:latin typeface="APL385 Unicode" pitchFamily="49"/>
              </a:rPr>
              <a:t>'C'</a:t>
            </a:r>
            <a:r>
              <a:rPr lang="en-GB" sz="1600" noProof="0" dirty="0">
                <a:latin typeface="APL385 Unicode" pitchFamily="49"/>
              </a:rPr>
              <a:t> </a:t>
            </a:r>
            <a:r>
              <a:rPr lang="en-GB" sz="1600" noProof="0" dirty="0">
                <a:solidFill>
                  <a:srgbClr val="008080"/>
                </a:solidFill>
                <a:latin typeface="APL385 Unicode" pitchFamily="49"/>
              </a:rPr>
              <a:t>'→OldErrorhandler'</a:t>
            </a:r>
            <a:r>
              <a:rPr lang="en-GB" sz="1600" noProof="0" dirty="0">
                <a:solidFill>
                  <a:srgbClr val="0000FF"/>
                </a:solidFill>
                <a:latin typeface="APL385 Unicode" pitchFamily="49"/>
              </a:rPr>
              <a:t>)</a:t>
            </a:r>
            <a:r>
              <a:rPr lang="en-GB" sz="1600" noProof="0" dirty="0">
                <a:solidFill>
                  <a:srgbClr val="008000"/>
                </a:solidFill>
                <a:latin typeface="APL385 Unicode" pitchFamily="49"/>
              </a:rPr>
              <a:t>                        ⍝ old error handling</a:t>
            </a:r>
            <a:br>
              <a:rPr lang="en-GB" sz="1600" noProof="0" dirty="0">
                <a:latin typeface="APL385 Unicode" pitchFamily="49"/>
              </a:rPr>
            </a:br>
            <a:r>
              <a:rPr lang="en-GB" sz="1600" noProof="0" dirty="0">
                <a:solidFill>
                  <a:srgbClr val="800080"/>
                </a:solidFill>
                <a:latin typeface="APL385 Unicode" pitchFamily="49"/>
              </a:rPr>
              <a:t>⎕TRAP</a:t>
            </a:r>
            <a:r>
              <a:rPr lang="en-GB" sz="1600" noProof="0" dirty="0">
                <a:solidFill>
                  <a:srgbClr val="0000FF"/>
                </a:solidFill>
                <a:latin typeface="APL385 Unicode" pitchFamily="49"/>
              </a:rPr>
              <a:t>,←⊂(</a:t>
            </a:r>
            <a:r>
              <a:rPr lang="en-GB" sz="1600" noProof="0" dirty="0">
                <a:solidFill>
                  <a:srgbClr val="808080"/>
                </a:solidFill>
                <a:latin typeface="APL385 Unicode" pitchFamily="49"/>
              </a:rPr>
              <a:t>0</a:t>
            </a:r>
            <a:r>
              <a:rPr lang="en-GB" sz="1600" noProof="0" dirty="0">
                <a:latin typeface="APL385 Unicode" pitchFamily="49"/>
              </a:rPr>
              <a:t> </a:t>
            </a:r>
            <a:r>
              <a:rPr lang="en-GB" sz="1600" noProof="0" dirty="0">
                <a:solidFill>
                  <a:srgbClr val="008080"/>
                </a:solidFill>
                <a:latin typeface="APL385 Unicode" pitchFamily="49"/>
              </a:rPr>
              <a:t>'E'</a:t>
            </a:r>
            <a:r>
              <a:rPr lang="en-GB" sz="1600" noProof="0" dirty="0">
                <a:latin typeface="APL385 Unicode" pitchFamily="49"/>
              </a:rPr>
              <a:t> </a:t>
            </a:r>
            <a:r>
              <a:rPr lang="en-GB" sz="1600" noProof="0" dirty="0">
                <a:solidFill>
                  <a:srgbClr val="008080"/>
                </a:solidFill>
                <a:latin typeface="APL385 Unicode" pitchFamily="49"/>
              </a:rPr>
              <a:t>'#.Errorhandling.WriteInfoAndResignal'</a:t>
            </a:r>
            <a:r>
              <a:rPr lang="en-GB" sz="1600" noProof="0" dirty="0">
                <a:solidFill>
                  <a:srgbClr val="0000FF"/>
                </a:solidFill>
                <a:latin typeface="APL385 Unicode" pitchFamily="49"/>
              </a:rPr>
              <a:t>)</a:t>
            </a:r>
            <a:r>
              <a:rPr lang="en-GB" sz="1600" noProof="0" dirty="0">
                <a:solidFill>
                  <a:srgbClr val="008000"/>
                </a:solidFill>
                <a:latin typeface="APL385 Unicode" pitchFamily="49"/>
              </a:rPr>
              <a:t>    ⍝ new error handling</a:t>
            </a:r>
            <a:r>
              <a:rPr lang="en-GB" sz="1600" noProof="0" dirty="0">
                <a:latin typeface="APL385 Unicode" pitchFamily="49"/>
              </a:rPr>
              <a:t> </a:t>
            </a:r>
            <a:endParaRPr lang="en-GB" sz="1600" noProof="0" dirty="0">
              <a:latin typeface="Arial" pitchFamily="34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en-GB" sz="2800" noProof="0" dirty="0"/>
          </a:p>
          <a:p>
            <a:pPr marL="457200" lvl="1" indent="0">
              <a:lnSpc>
                <a:spcPct val="80000"/>
              </a:lnSpc>
              <a:buNone/>
            </a:pPr>
            <a:endParaRPr lang="en-GB" sz="28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4C34D3C-B6E3-5B75-118E-51FD619D5AFB}"/>
              </a:ext>
            </a:extLst>
          </p:cNvPr>
          <p:cNvSpPr/>
          <p:nvPr/>
        </p:nvSpPr>
        <p:spPr>
          <a:xfrm>
            <a:off x="0" y="43936"/>
            <a:ext cx="184727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30746F4-E07A-1E2D-230D-EFE70556F98B}"/>
              </a:ext>
            </a:extLst>
          </p:cNvPr>
          <p:cNvSpPr/>
          <p:nvPr/>
        </p:nvSpPr>
        <p:spPr>
          <a:xfrm>
            <a:off x="0" y="43936"/>
            <a:ext cx="184727" cy="36933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FA519-588F-0A6C-7DDC-D85CEE9A15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Converting to a Jarvis-based Web Service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0C5278-8F30-B592-0968-8503BD1CFC7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lnSpc>
                <a:spcPct val="80000"/>
              </a:lnSpc>
              <a:buClr>
                <a:srgbClr val="44546A"/>
              </a:buClr>
            </a:pPr>
            <a:r>
              <a:rPr lang="en-GB" sz="3200" noProof="0" dirty="0"/>
              <a:t>Logging</a:t>
            </a:r>
          </a:p>
          <a:p>
            <a:pPr lvl="1">
              <a:lnSpc>
                <a:spcPct val="80000"/>
              </a:lnSpc>
              <a:buClr>
                <a:srgbClr val="44546A"/>
              </a:buClr>
            </a:pPr>
            <a:r>
              <a:rPr lang="en-GB" sz="2800" noProof="0" dirty="0"/>
              <a:t>We log to stdout.</a:t>
            </a:r>
          </a:p>
          <a:p>
            <a:pPr lvl="1">
              <a:lnSpc>
                <a:spcPct val="80000"/>
              </a:lnSpc>
              <a:buClr>
                <a:srgbClr val="44546A"/>
              </a:buClr>
            </a:pPr>
            <a:r>
              <a:rPr lang="en-GB" sz="2800" noProof="0" dirty="0"/>
              <a:t>Since we want to run the app inside a container, this allows reporting tools to access the logs</a:t>
            </a:r>
            <a:endParaRPr lang="en-GB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C3812-CEEC-3366-F536-CAB7A6E7A7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Converting to a Jarvis-based Web Service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942BDB-5A97-DDBD-7E95-C17275AB7A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sz="3200" noProof="0" dirty="0"/>
              <a:t>Configuration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Configuration parameters can be specified in a JSON-file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/>
              <a:t>We use a configuration similar to the following:</a:t>
            </a:r>
            <a:endParaRPr lang="en-GB" sz="1200" noProof="0" dirty="0">
              <a:latin typeface="Consolas" pitchFamily="49"/>
            </a:endParaRPr>
          </a:p>
          <a:p>
            <a:pPr marL="0" lvl="0" indent="0">
              <a:lnSpc>
                <a:spcPct val="150000"/>
              </a:lnSpc>
              <a:buNone/>
            </a:pPr>
            <a:br>
              <a:rPr lang="en-GB" sz="1200" noProof="0" dirty="0">
                <a:latin typeface="Consolas" pitchFamily="49"/>
              </a:rPr>
            </a:br>
            <a:r>
              <a:rPr lang="en-GB" sz="1200" noProof="0" dirty="0">
                <a:latin typeface="Consolas" pitchFamily="49"/>
              </a:rPr>
              <a:t>{</a:t>
            </a:r>
            <a:br>
              <a:rPr lang="en-GB" sz="1200" noProof="0" dirty="0">
                <a:latin typeface="Consolas" pitchFamily="49"/>
              </a:rPr>
            </a:br>
            <a:r>
              <a:rPr lang="en-GB" sz="1200" noProof="0" dirty="0">
                <a:latin typeface="Consolas" pitchFamily="49"/>
              </a:rPr>
              <a:t>   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AppCloseFn</a:t>
            </a:r>
            <a:r>
              <a:rPr lang="en-GB" sz="1200" noProof="0" dirty="0">
                <a:latin typeface="Consolas" pitchFamily="49"/>
              </a:rPr>
              <a:t>: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"myAppCloseFn"</a:t>
            </a:r>
            <a:r>
              <a:rPr lang="en-GB" sz="1200" noProof="0" dirty="0">
                <a:latin typeface="Consolas" pitchFamily="49"/>
              </a:rPr>
              <a:t>,       </a:t>
            </a: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// called when Jarvis starts</a:t>
            </a:r>
            <a:br>
              <a:rPr lang="en-GB" sz="1200" noProof="0" dirty="0">
                <a:solidFill>
                  <a:srgbClr val="008000"/>
                </a:solidFill>
                <a:latin typeface="Consolas" pitchFamily="49"/>
              </a:rPr>
            </a:b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   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AppInitFn</a:t>
            </a:r>
            <a:r>
              <a:rPr lang="en-GB" sz="1200" noProof="0" dirty="0">
                <a:latin typeface="Consolas" pitchFamily="49"/>
              </a:rPr>
              <a:t>: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"myAppInitFn"</a:t>
            </a:r>
            <a:r>
              <a:rPr lang="en-GB" sz="1200" noProof="0" dirty="0">
                <a:latin typeface="Consolas" pitchFamily="49"/>
              </a:rPr>
              <a:t>,         </a:t>
            </a: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// called when Jarvis stops</a:t>
            </a:r>
            <a:br>
              <a:rPr lang="en-GB" sz="1200" noProof="0" dirty="0">
                <a:solidFill>
                  <a:srgbClr val="008000"/>
                </a:solidFill>
                <a:latin typeface="Consolas" pitchFamily="49"/>
              </a:rPr>
            </a:b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   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CodeLocation</a:t>
            </a:r>
            <a:r>
              <a:rPr lang="en-GB" sz="1200" noProof="0" dirty="0">
                <a:latin typeface="Consolas" pitchFamily="49"/>
              </a:rPr>
              <a:t>: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"./APLSource"</a:t>
            </a:r>
            <a:r>
              <a:rPr lang="en-GB" sz="1200" noProof="0" dirty="0">
                <a:latin typeface="Consolas" pitchFamily="49"/>
              </a:rPr>
              <a:t>,      </a:t>
            </a: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// by default, all functions in CodeLocation and below are exposed as endpoints</a:t>
            </a:r>
            <a:br>
              <a:rPr lang="en-GB" sz="1200" noProof="0" dirty="0">
                <a:solidFill>
                  <a:srgbClr val="008000"/>
                </a:solidFill>
                <a:latin typeface="Consolas" pitchFamily="49"/>
              </a:rPr>
            </a:b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   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ExcludeFns</a:t>
            </a:r>
            <a:r>
              <a:rPr lang="en-GB" sz="1200" noProof="0" dirty="0">
                <a:latin typeface="Consolas" pitchFamily="49"/>
              </a:rPr>
              <a:t>: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“Errorhandling.*"</a:t>
            </a:r>
            <a:r>
              <a:rPr lang="en-GB" sz="1200" noProof="0" dirty="0">
                <a:latin typeface="Consolas" pitchFamily="49"/>
              </a:rPr>
              <a:t>,    </a:t>
            </a: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// not exposing these functions as endpoints</a:t>
            </a:r>
            <a:br>
              <a:rPr lang="en-GB" sz="1200" noProof="0" dirty="0">
                <a:solidFill>
                  <a:srgbClr val="008000"/>
                </a:solidFill>
                <a:latin typeface="Consolas" pitchFamily="49"/>
              </a:rPr>
            </a:b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    </a:t>
            </a:r>
            <a:r>
              <a:rPr lang="en-GB" sz="1200" noProof="0" dirty="0">
                <a:solidFill>
                  <a:srgbClr val="A31515"/>
                </a:solidFill>
                <a:latin typeface="Consolas" pitchFamily="49"/>
              </a:rPr>
              <a:t>Port</a:t>
            </a:r>
            <a:r>
              <a:rPr lang="en-GB" sz="1200" noProof="0" dirty="0">
                <a:latin typeface="Consolas" pitchFamily="49"/>
              </a:rPr>
              <a:t>: 8000,                       </a:t>
            </a:r>
            <a:r>
              <a:rPr lang="en-GB" sz="1200" noProof="0" dirty="0">
                <a:solidFill>
                  <a:srgbClr val="008000"/>
                </a:solidFill>
                <a:latin typeface="Consolas" pitchFamily="49"/>
              </a:rPr>
              <a:t>// port Jarvis is to list on</a:t>
            </a:r>
            <a:br>
              <a:rPr lang="en-GB" sz="1200" noProof="0" dirty="0">
                <a:solidFill>
                  <a:srgbClr val="008000"/>
                </a:solidFill>
                <a:latin typeface="Consolas" pitchFamily="49"/>
              </a:rPr>
            </a:br>
            <a:r>
              <a:rPr lang="en-GB" sz="1200" noProof="0" dirty="0">
                <a:latin typeface="Consolas" pitchFamily="49"/>
              </a:rPr>
              <a:t>}  </a:t>
            </a:r>
          </a:p>
          <a:p>
            <a:pPr marL="0" lvl="0" indent="0">
              <a:buNone/>
            </a:pPr>
            <a:endParaRPr lang="en-GB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859F7-C5F7-6EE3-0E3D-BE04856809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Converting to a Jarvis-based Web Service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FB2843-E78F-D22E-FAEB-9C6338F0C6D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noProof="0" dirty="0"/>
              <a:t>At this point, we can run our application as a Jarvis-based web service </a:t>
            </a:r>
          </a:p>
          <a:p>
            <a:pPr marL="0" lvl="0" indent="0" algn="ctr">
              <a:buNone/>
            </a:pPr>
            <a:endParaRPr lang="en-GB" noProof="0" dirty="0"/>
          </a:p>
          <a:p>
            <a:pPr marL="0" lvl="0" indent="0" algn="ctr">
              <a:buNone/>
            </a:pPr>
            <a:endParaRPr lang="en-GB" noProof="0" dirty="0"/>
          </a:p>
          <a:p>
            <a:pPr marL="0" lvl="0" indent="0" algn="ctr">
              <a:buNone/>
            </a:pPr>
            <a:r>
              <a:rPr lang="en-GB" noProof="0" dirty="0"/>
              <a:t>…at least on localhost</a:t>
            </a:r>
          </a:p>
          <a:p>
            <a:pPr marL="0" lvl="0" indent="0" algn="ctr">
              <a:buNone/>
            </a:pPr>
            <a:endParaRPr lang="en-GB" noProof="0" dirty="0"/>
          </a:p>
          <a:p>
            <a:pPr marL="0" lvl="0" indent="0" algn="ctr">
              <a:buNone/>
            </a:pPr>
            <a:r>
              <a:rPr lang="en-GB" noProof="0" dirty="0" err="1">
                <a:latin typeface="APL385 Unicode" pitchFamily="49"/>
              </a:rPr>
              <a:t>Jarvis.Run</a:t>
            </a:r>
            <a:r>
              <a:rPr lang="en-GB" noProof="0" dirty="0">
                <a:latin typeface="APL385 Unicode" pitchFamily="49"/>
              </a:rPr>
              <a:t> 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'/path/to/</a:t>
            </a:r>
            <a:r>
              <a:rPr lang="en-GB" noProof="0" dirty="0" err="1">
                <a:solidFill>
                  <a:srgbClr val="008080"/>
                </a:solidFill>
                <a:latin typeface="APL385 Unicode" pitchFamily="49"/>
              </a:rPr>
              <a:t>config.json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</a:t>
            </a:r>
            <a:endParaRPr lang="en-GB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  <a:p>
            <a:pPr lvl="1">
              <a:buClr>
                <a:srgbClr val="44546A"/>
              </a:buClr>
            </a:pPr>
            <a:endParaRPr lang="en-GB" sz="2800" noProof="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4AA5AF-2A2A-FD9F-DB01-2571B3DF09B7}"/>
              </a:ext>
            </a:extLst>
          </p:cNvPr>
          <p:cNvSpPr/>
          <p:nvPr/>
        </p:nvSpPr>
        <p:spPr>
          <a:xfrm>
            <a:off x="0" y="28547"/>
            <a:ext cx="219931" cy="40011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APL385 Unicode" pitchFamily="49"/>
              </a:rPr>
            </a:br>
            <a:r>
              <a: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Arial Unicode MS"/>
              </a:rPr>
              <a:t> 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4E605-20D1-BD9F-9CC8-E0AF065CD5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Creating a Custom Docker Image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B0BAD7-8864-8090-9645-6FB6D2E22E9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727576"/>
          </a:xfrm>
        </p:spPr>
        <p:txBody>
          <a:bodyPr/>
          <a:lstStyle/>
          <a:p>
            <a:pPr lvl="0">
              <a:lnSpc>
                <a:spcPct val="60000"/>
              </a:lnSpc>
              <a:buClr>
                <a:srgbClr val="44546A"/>
              </a:buClr>
            </a:pPr>
            <a:r>
              <a:rPr lang="en-GB" sz="3200" noProof="0" dirty="0"/>
              <a:t>Dyalog provides public Docker images for experimentation only.</a:t>
            </a:r>
          </a:p>
          <a:p>
            <a:pPr lvl="1">
              <a:lnSpc>
                <a:spcPct val="60000"/>
              </a:lnSpc>
              <a:buClr>
                <a:srgbClr val="44546A"/>
              </a:buClr>
            </a:pPr>
            <a:r>
              <a:rPr lang="en-GB" sz="2800" noProof="0" dirty="0"/>
              <a:t>These are not meant to be used in production.</a:t>
            </a:r>
          </a:p>
          <a:p>
            <a:pPr lvl="0">
              <a:lnSpc>
                <a:spcPct val="60000"/>
              </a:lnSpc>
              <a:buClr>
                <a:srgbClr val="44546A"/>
              </a:buClr>
            </a:pPr>
            <a:r>
              <a:rPr lang="en-GB" sz="3200" noProof="0" dirty="0"/>
              <a:t>We used the Dockerfile for the dyalog/jarvis public image as a starting point for our custom image</a:t>
            </a:r>
          </a:p>
          <a:p>
            <a:pPr lvl="1">
              <a:lnSpc>
                <a:spcPct val="60000"/>
              </a:lnSpc>
              <a:buClr>
                <a:srgbClr val="44546A"/>
              </a:buClr>
            </a:pPr>
            <a:r>
              <a:rPr lang="en-GB" sz="2800" noProof="0" dirty="0"/>
              <a:t>Key differences are: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the base image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loading of dependencies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some added configuration</a:t>
            </a:r>
          </a:p>
          <a:p>
            <a:pPr lvl="1">
              <a:lnSpc>
                <a:spcPct val="60000"/>
              </a:lnSpc>
              <a:buClr>
                <a:srgbClr val="44546A"/>
              </a:buClr>
            </a:pPr>
            <a:r>
              <a:rPr lang="en-GB" sz="2800" noProof="0" dirty="0"/>
              <a:t>Components of the custom image: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Base image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Interpreter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Jarvis</a:t>
            </a:r>
          </a:p>
          <a:p>
            <a:pPr lvl="2">
              <a:lnSpc>
                <a:spcPct val="60000"/>
              </a:lnSpc>
              <a:buClr>
                <a:srgbClr val="44546A"/>
              </a:buClr>
            </a:pPr>
            <a:r>
              <a:rPr lang="en-GB" sz="2400" noProof="0" dirty="0"/>
              <a:t>Source code (stored as text files)</a:t>
            </a:r>
          </a:p>
          <a:p>
            <a:pPr lvl="0">
              <a:lnSpc>
                <a:spcPct val="80000"/>
              </a:lnSpc>
              <a:buClr>
                <a:srgbClr val="44546A"/>
              </a:buClr>
            </a:pPr>
            <a:endParaRPr lang="en-GB" sz="32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  <a:p>
            <a:pPr lvl="1">
              <a:lnSpc>
                <a:spcPct val="80000"/>
              </a:lnSpc>
              <a:buClr>
                <a:srgbClr val="44546A"/>
              </a:buClr>
            </a:pPr>
            <a:endParaRPr lang="en-GB" sz="2800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A3C39-70DE-853A-5FCC-6568A5E93E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Creating a Custom Docker Image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41F792-3783-64FC-66C7-7D43A011A3EE}"/>
              </a:ext>
            </a:extLst>
          </p:cNvPr>
          <p:cNvSpPr txBox="1"/>
          <p:nvPr/>
        </p:nvSpPr>
        <p:spPr>
          <a:xfrm>
            <a:off x="642256" y="2579046"/>
            <a:ext cx="7113812" cy="30015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FROM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 err="1">
                <a:solidFill>
                  <a:srgbClr val="267F99"/>
                </a:solidFill>
                <a:uFillTx/>
                <a:latin typeface="Consolas" pitchFamily="49"/>
              </a:rPr>
              <a:t>redhat</a:t>
            </a:r>
            <a:r>
              <a:rPr lang="en-GB" sz="1800" b="0" i="0" u="none" strike="noStrike" kern="1200" cap="none" spc="0" baseline="0" dirty="0">
                <a:solidFill>
                  <a:srgbClr val="267F99"/>
                </a:solidFill>
                <a:uFillTx/>
                <a:latin typeface="Consolas" pitchFamily="49"/>
              </a:rPr>
              <a:t>/ubi8-minimal:8.8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 dirty="0">
                <a:solidFill>
                  <a:srgbClr val="00800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ADD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APLSource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/app</a:t>
            </a:r>
            <a:b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ADD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linux_64_18.2.45405_unicode.x86_64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.rpm</a:t>
            </a:r>
            <a:r>
              <a:rPr lang="en-GB" sz="1800" b="0" i="0" u="none" strike="noStrike" kern="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/</a:t>
            </a:r>
            <a:r>
              <a:rPr lang="en-GB" sz="1800" b="0" i="0" u="none" strike="noStrike" kern="1200" cap="none" spc="0" baseline="0" dirty="0" err="1">
                <a:solidFill>
                  <a:srgbClr val="001080"/>
                </a:solidFill>
                <a:uFillTx/>
                <a:latin typeface="Consolas" pitchFamily="49"/>
              </a:rPr>
              <a:t>dyalog.rpm</a:t>
            </a:r>
            <a:b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RUN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git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clone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https://github.com/dyalog/Jarvis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/Jarvis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 dirty="0">
                <a:solidFill>
                  <a:srgbClr val="00800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ENV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 err="1">
                <a:solidFill>
                  <a:srgbClr val="001080"/>
                </a:solidFill>
                <a:uFillTx/>
                <a:latin typeface="Consolas" pitchFamily="49"/>
              </a:rPr>
              <a:t>JarvisConfig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</a:rPr>
              <a:t>=</a:t>
            </a:r>
            <a: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  <a:t>"/app/</a:t>
            </a:r>
            <a:r>
              <a:rPr lang="en-GB" sz="1800" b="0" i="0" u="none" strike="noStrike" kern="1200" cap="none" spc="0" baseline="0" dirty="0" err="1">
                <a:solidFill>
                  <a:srgbClr val="A31515"/>
                </a:solidFill>
                <a:uFillTx/>
                <a:latin typeface="Consolas" pitchFamily="49"/>
              </a:rPr>
              <a:t>Config.json</a:t>
            </a:r>
            <a: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  <a:t>“</a:t>
            </a:r>
            <a:b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ENV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LOAD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</a:rPr>
              <a:t>=</a:t>
            </a:r>
            <a: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  <a:t>"/Jarvis/Source“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 dirty="0">
                <a:solidFill>
                  <a:srgbClr val="00800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ENTRYPOINT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dyalog</a:t>
            </a:r>
            <a:endParaRPr lang="en-GB" sz="1800" b="0" i="0" u="none" strike="noStrike" kern="1200" cap="none" spc="0" baseline="0" dirty="0">
              <a:solidFill>
                <a:srgbClr val="3B3B3B"/>
              </a:solidFill>
              <a:uFillTx/>
              <a:latin typeface="Consolas" pitchFamily="49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302669-1C74-5D67-4FFF-39F4120F2167}"/>
              </a:ext>
            </a:extLst>
          </p:cNvPr>
          <p:cNvSpPr txBox="1"/>
          <p:nvPr/>
        </p:nvSpPr>
        <p:spPr>
          <a:xfrm>
            <a:off x="571500" y="1626470"/>
            <a:ext cx="11048996" cy="7859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4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7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28600" marR="0" lvl="0" indent="-228600" algn="l" defTabSz="914400" rtl="0" fontAlgn="auto" hangingPunct="1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44546A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7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Simplified version of our custom Dockerfile</a:t>
            </a:r>
            <a:endParaRPr lang="en-GB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685800" marR="0" lvl="1" indent="-228600" algn="l" defTabSz="914400" rtl="0" fontAlgn="auto" hangingPunct="1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rgbClr val="44546A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377C8-05D2-3156-0CA6-909770306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Creating a Custom Docker Image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AD6356-AAF5-00FF-92E4-F50D392D49F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5642771"/>
            <a:ext cx="11048996" cy="785926"/>
          </a:xfrm>
        </p:spPr>
        <p:txBody>
          <a:bodyPr/>
          <a:lstStyle/>
          <a:p>
            <a:pPr marL="0" lvl="0" indent="0">
              <a:lnSpc>
                <a:spcPct val="40000"/>
              </a:lnSpc>
              <a:buNone/>
            </a:pPr>
            <a:endParaRPr lang="en-GB" sz="2700" noProof="0" dirty="0"/>
          </a:p>
          <a:p>
            <a:pPr marL="0" lvl="0" indent="0">
              <a:lnSpc>
                <a:spcPct val="60000"/>
              </a:lnSpc>
              <a:buNone/>
            </a:pPr>
            <a:endParaRPr lang="en-GB" sz="2700" noProof="0" dirty="0"/>
          </a:p>
          <a:p>
            <a:pPr lvl="1">
              <a:lnSpc>
                <a:spcPct val="60000"/>
              </a:lnSpc>
              <a:buClr>
                <a:srgbClr val="44546A"/>
              </a:buClr>
            </a:pPr>
            <a:endParaRPr lang="en-GB" noProof="0" dirty="0"/>
          </a:p>
          <a:p>
            <a:pPr lvl="1">
              <a:lnSpc>
                <a:spcPct val="60000"/>
              </a:lnSpc>
              <a:buClr>
                <a:srgbClr val="44546A"/>
              </a:buClr>
            </a:pPr>
            <a:endParaRPr lang="en-GB" noProof="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555718DC-69F3-C759-8B17-2893553B2399}"/>
              </a:ext>
            </a:extLst>
          </p:cNvPr>
          <p:cNvSpPr txBox="1"/>
          <p:nvPr/>
        </p:nvSpPr>
        <p:spPr>
          <a:xfrm>
            <a:off x="4506684" y="2538008"/>
            <a:ext cx="7113812" cy="30015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FROM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 err="1">
                <a:solidFill>
                  <a:srgbClr val="267F99"/>
                </a:solidFill>
                <a:uFillTx/>
                <a:latin typeface="Consolas" pitchFamily="49"/>
              </a:rPr>
              <a:t>redhat</a:t>
            </a:r>
            <a:r>
              <a:rPr lang="en-GB" sz="1800" b="0" i="0" u="none" strike="noStrike" kern="1200" cap="none" spc="0" baseline="0" dirty="0">
                <a:solidFill>
                  <a:srgbClr val="267F99"/>
                </a:solidFill>
                <a:uFillTx/>
                <a:latin typeface="Consolas" pitchFamily="49"/>
              </a:rPr>
              <a:t>/ubi8-minimal:8.8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 dirty="0">
                <a:solidFill>
                  <a:srgbClr val="00800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ADD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APLSource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/app</a:t>
            </a:r>
            <a:b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ADD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linux_64_18.2.45405_unicode.x86_64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.rpm</a:t>
            </a:r>
            <a:r>
              <a:rPr lang="en-GB" sz="1800" b="0" i="0" u="none" strike="noStrike" kern="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/</a:t>
            </a:r>
            <a:r>
              <a:rPr lang="en-GB" sz="1800" b="0" i="0" u="none" strike="noStrike" kern="1200" cap="none" spc="0" baseline="0" dirty="0" err="1">
                <a:solidFill>
                  <a:srgbClr val="001080"/>
                </a:solidFill>
                <a:uFillTx/>
                <a:latin typeface="Consolas" pitchFamily="49"/>
              </a:rPr>
              <a:t>dyalog.rpm</a:t>
            </a:r>
            <a:b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RUN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git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clone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https://github.com/dyalog/Jarvis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/Jarvis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 dirty="0">
                <a:solidFill>
                  <a:srgbClr val="00800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ENV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 err="1">
                <a:solidFill>
                  <a:srgbClr val="001080"/>
                </a:solidFill>
                <a:uFillTx/>
                <a:latin typeface="Consolas" pitchFamily="49"/>
              </a:rPr>
              <a:t>JarvisConfig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</a:rPr>
              <a:t>=</a:t>
            </a:r>
            <a: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  <a:t>"/app/</a:t>
            </a:r>
            <a:r>
              <a:rPr lang="en-GB" sz="1800" b="0" i="0" u="none" strike="noStrike" kern="1200" cap="none" spc="0" baseline="0" dirty="0" err="1">
                <a:solidFill>
                  <a:srgbClr val="A31515"/>
                </a:solidFill>
                <a:uFillTx/>
                <a:latin typeface="Consolas" pitchFamily="49"/>
              </a:rPr>
              <a:t>Config.json</a:t>
            </a:r>
            <a: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  <a:t>“</a:t>
            </a:r>
            <a:b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ENV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LOAD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</a:rPr>
              <a:t>=</a:t>
            </a:r>
            <a:r>
              <a:rPr lang="en-GB" sz="1800" b="0" i="0" u="none" strike="noStrike" kern="1200" cap="none" spc="0" baseline="0" dirty="0">
                <a:solidFill>
                  <a:srgbClr val="A31515"/>
                </a:solidFill>
                <a:uFillTx/>
                <a:latin typeface="Consolas" pitchFamily="49"/>
              </a:rPr>
              <a:t>"/Jarvis/Source“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br>
              <a:rPr lang="en-GB" sz="1800" b="0" i="0" u="none" strike="noStrike" kern="1200" cap="none" spc="0" baseline="0" dirty="0">
                <a:solidFill>
                  <a:srgbClr val="008000"/>
                </a:solidFill>
                <a:uFillTx/>
                <a:latin typeface="Consolas" pitchFamily="49"/>
              </a:rPr>
            </a:br>
            <a:r>
              <a:rPr lang="en-GB" sz="1800" b="0" i="0" u="none" strike="noStrike" kern="1200" cap="none" spc="0" baseline="0" dirty="0">
                <a:solidFill>
                  <a:srgbClr val="AF00DB"/>
                </a:solidFill>
                <a:uFillTx/>
                <a:latin typeface="Consolas" pitchFamily="49"/>
              </a:rPr>
              <a:t>ENTRYPOINT</a:t>
            </a:r>
            <a:r>
              <a:rPr lang="en-GB" sz="1800" b="0" i="0" u="none" strike="noStrike" kern="1200" cap="none" spc="0" baseline="0" dirty="0">
                <a:solidFill>
                  <a:srgbClr val="3B3B3B"/>
                </a:solidFill>
                <a:uFillTx/>
                <a:latin typeface="Consolas" pitchFamily="49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1080"/>
                </a:solidFill>
                <a:uFillTx/>
                <a:latin typeface="Consolas" pitchFamily="49"/>
              </a:rPr>
              <a:t>dyalog</a:t>
            </a:r>
            <a:endParaRPr lang="en-GB" sz="1800" b="0" i="0" u="none" strike="noStrike" kern="1200" cap="none" spc="0" baseline="0" dirty="0">
              <a:solidFill>
                <a:srgbClr val="3B3B3B"/>
              </a:solidFill>
              <a:uFillTx/>
              <a:latin typeface="Consolas" pitchFamily="49"/>
            </a:endParaRPr>
          </a:p>
          <a:p>
            <a:pPr marL="457200" marR="0" lvl="1" indent="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935FCB-C60A-B365-265A-69BFCC9D8D27}"/>
              </a:ext>
            </a:extLst>
          </p:cNvPr>
          <p:cNvSpPr txBox="1"/>
          <p:nvPr/>
        </p:nvSpPr>
        <p:spPr>
          <a:xfrm>
            <a:off x="861236" y="5130332"/>
            <a:ext cx="3652159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Executable</a:t>
            </a: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which</a:t>
            </a: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runs</a:t>
            </a: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at startup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937E1-C4E2-7F50-84E0-DFF0010C2E76}"/>
              </a:ext>
            </a:extLst>
          </p:cNvPr>
          <p:cNvSpPr txBox="1"/>
          <p:nvPr/>
        </p:nvSpPr>
        <p:spPr>
          <a:xfrm>
            <a:off x="861236" y="2481855"/>
            <a:ext cx="143539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Base Image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9592A6-6714-E7EE-C73B-49279BB5E654}"/>
              </a:ext>
            </a:extLst>
          </p:cNvPr>
          <p:cNvSpPr txBox="1"/>
          <p:nvPr/>
        </p:nvSpPr>
        <p:spPr>
          <a:xfrm>
            <a:off x="861236" y="3403918"/>
            <a:ext cx="221156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Add all 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components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(</a:t>
            </a: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specify</a:t>
            </a:r>
            <a:r>
              <a:rPr lang="de-DE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a version!)</a:t>
            </a: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D6649B-CDA6-8E50-2A89-F76E5D01BE39}"/>
              </a:ext>
            </a:extLst>
          </p:cNvPr>
          <p:cNvSpPr txBox="1"/>
          <p:nvPr/>
        </p:nvSpPr>
        <p:spPr>
          <a:xfrm>
            <a:off x="861236" y="4418316"/>
            <a:ext cx="3258875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Specify</a:t>
            </a: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environment variables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CD672C-BFA8-CFC8-38E1-A743B285CF02}"/>
              </a:ext>
            </a:extLst>
          </p:cNvPr>
          <p:cNvCxnSpPr/>
          <p:nvPr/>
        </p:nvCxnSpPr>
        <p:spPr>
          <a:xfrm>
            <a:off x="2094616" y="2666518"/>
            <a:ext cx="2463082" cy="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31A09D9-6428-5831-F229-152C45648256}"/>
              </a:ext>
            </a:extLst>
          </p:cNvPr>
          <p:cNvCxnSpPr/>
          <p:nvPr/>
        </p:nvCxnSpPr>
        <p:spPr>
          <a:xfrm>
            <a:off x="2892055" y="3563197"/>
            <a:ext cx="1665643" cy="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FC5E0D-8C21-E2A6-E54D-3682AF630EC7}"/>
              </a:ext>
            </a:extLst>
          </p:cNvPr>
          <p:cNvCxnSpPr/>
          <p:nvPr/>
        </p:nvCxnSpPr>
        <p:spPr>
          <a:xfrm>
            <a:off x="3902147" y="4567171"/>
            <a:ext cx="655551" cy="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EEC5C4E-C35B-EFC5-28F1-208DA597369B}"/>
              </a:ext>
            </a:extLst>
          </p:cNvPr>
          <p:cNvCxnSpPr/>
          <p:nvPr/>
        </p:nvCxnSpPr>
        <p:spPr>
          <a:xfrm>
            <a:off x="4120112" y="5314995"/>
            <a:ext cx="437586" cy="0"/>
          </a:xfrm>
          <a:prstGeom prst="straightConnector1">
            <a:avLst/>
          </a:prstGeom>
          <a:noFill/>
          <a:ln w="19046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A789C3E5-6E3A-0A58-1805-9E188B1EB3E1}"/>
              </a:ext>
            </a:extLst>
          </p:cNvPr>
          <p:cNvSpPr txBox="1"/>
          <p:nvPr/>
        </p:nvSpPr>
        <p:spPr>
          <a:xfrm>
            <a:off x="571500" y="1626470"/>
            <a:ext cx="11048996" cy="7859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4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7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228600" marR="0" lvl="0" indent="-228600" algn="l" defTabSz="914400" rtl="0" fontAlgn="auto" hangingPunct="1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44546A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7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Simplified version of our custom Dockerfile</a:t>
            </a:r>
          </a:p>
          <a:p>
            <a:pPr marL="685800" marR="0" lvl="1" indent="-228600" algn="l" defTabSz="914400" rtl="0" fontAlgn="auto" hangingPunct="1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rgbClr val="44546A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685800" marR="0" lvl="1" indent="-228600" algn="l" defTabSz="914400" rtl="0" fontAlgn="auto" hangingPunct="1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rgbClr val="44546A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EA6C4-2FA3-486F-F749-433BB9302A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4D7487-A6D0-9EDA-FB28-A7501206EE9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Overview of the system</a:t>
            </a:r>
          </a:p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Migrating from APL+WIN to Dyalog-APL</a:t>
            </a:r>
          </a:p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Converting to a Jarvis-based web service</a:t>
            </a:r>
          </a:p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Deploying the web service as a Docker container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ylinder 20">
            <a:extLst>
              <a:ext uri="{FF2B5EF4-FFF2-40B4-BE49-F238E27FC236}">
                <a16:creationId xmlns:a16="http://schemas.microsoft.com/office/drawing/2014/main" id="{35AF875B-4FFC-FE22-B6EF-1DB86CB22920}"/>
              </a:ext>
            </a:extLst>
          </p:cNvPr>
          <p:cNvSpPr/>
          <p:nvPr/>
        </p:nvSpPr>
        <p:spPr>
          <a:xfrm>
            <a:off x="5223244" y="2307268"/>
            <a:ext cx="1745507" cy="141412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+- 0 0 10800000"/>
              <a:gd name="f9" fmla="val 25000"/>
              <a:gd name="f10" fmla="+- 0 0 -360"/>
              <a:gd name="f11" fmla="abs f4"/>
              <a:gd name="f12" fmla="abs f5"/>
              <a:gd name="f13" fmla="abs f6"/>
              <a:gd name="f14" fmla="*/ f10 f1 1"/>
              <a:gd name="f15" fmla="?: f11 f4 1"/>
              <a:gd name="f16" fmla="?: f12 f5 1"/>
              <a:gd name="f17" fmla="?: f13 f6 1"/>
              <a:gd name="f18" fmla="*/ f14 1 f3"/>
              <a:gd name="f19" fmla="*/ f15 1 21600"/>
              <a:gd name="f20" fmla="*/ f16 1 21600"/>
              <a:gd name="f21" fmla="*/ 21600 f15 1"/>
              <a:gd name="f22" fmla="*/ 21600 f16 1"/>
              <a:gd name="f23" fmla="+- f18 0 f2"/>
              <a:gd name="f24" fmla="min f20 f19"/>
              <a:gd name="f25" fmla="*/ f21 1 f17"/>
              <a:gd name="f26" fmla="*/ f22 1 f17"/>
              <a:gd name="f27" fmla="val f25"/>
              <a:gd name="f28" fmla="val f26"/>
              <a:gd name="f29" fmla="*/ f7 f24 1"/>
              <a:gd name="f30" fmla="+- f28 0 f7"/>
              <a:gd name="f31" fmla="+- f27 0 f7"/>
              <a:gd name="f32" fmla="*/ f27 f24 1"/>
              <a:gd name="f33" fmla="*/ f31 1 2"/>
              <a:gd name="f34" fmla="min f31 f30"/>
              <a:gd name="f35" fmla="+- f7 f33 0"/>
              <a:gd name="f36" fmla="*/ f34 f9 1"/>
              <a:gd name="f37" fmla="*/ f33 f24 1"/>
              <a:gd name="f38" fmla="*/ f36 1 200000"/>
              <a:gd name="f39" fmla="*/ f35 f24 1"/>
              <a:gd name="f40" fmla="+- f38 f38 0"/>
              <a:gd name="f41" fmla="+- f28 0 f38"/>
              <a:gd name="f42" fmla="*/ f38 f24 1"/>
              <a:gd name="f43" fmla="*/ f40 f24 1"/>
              <a:gd name="f44" fmla="*/ f41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9" y="f43"/>
              </a:cxn>
            </a:cxnLst>
            <a:rect l="f29" t="f43" r="f32" b="f44"/>
            <a:pathLst>
              <a:path stroke="0">
                <a:moveTo>
                  <a:pt x="f29" y="f42"/>
                </a:moveTo>
                <a:arcTo wR="f37" hR="f42" stAng="f1" swAng="f8"/>
                <a:lnTo>
                  <a:pt x="f32" y="f44"/>
                </a:lnTo>
                <a:arcTo wR="f37" hR="f42" stAng="f7" swAng="f1"/>
                <a:close/>
              </a:path>
              <a:path stroke="0">
                <a:moveTo>
                  <a:pt x="f29" y="f42"/>
                </a:moveTo>
                <a:arcTo wR="f37" hR="f42" stAng="f1" swAng="f0"/>
                <a:close/>
              </a:path>
              <a:path fill="none">
                <a:moveTo>
                  <a:pt x="f32" y="f42"/>
                </a:moveTo>
                <a:arcTo wR="f37" hR="f42" stAng="f7" swAng="f0"/>
                <a:lnTo>
                  <a:pt x="f32" y="f44"/>
                </a:lnTo>
                <a:arcTo wR="f37" hR="f42" stAng="f7" swAng="f1"/>
                <a:lnTo>
                  <a:pt x="f29" y="f42"/>
                </a:lnTo>
              </a:path>
            </a:pathLst>
          </a:custGeom>
          <a:solidFill>
            <a:srgbClr val="FFFFFF"/>
          </a:solidFill>
          <a:ln w="57150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Image Registry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2971148-8000-6A3F-AE9C-D7ADBF63C0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Build &amp; Deploy</a:t>
            </a:r>
          </a:p>
        </p:txBody>
      </p:sp>
      <p:sp>
        <p:nvSpPr>
          <p:cNvPr id="4" name="Cylinder 18">
            <a:extLst>
              <a:ext uri="{FF2B5EF4-FFF2-40B4-BE49-F238E27FC236}">
                <a16:creationId xmlns:a16="http://schemas.microsoft.com/office/drawing/2014/main" id="{D288DBAC-9877-6D75-4833-6C053A3C4B0A}"/>
              </a:ext>
            </a:extLst>
          </p:cNvPr>
          <p:cNvSpPr/>
          <p:nvPr/>
        </p:nvSpPr>
        <p:spPr>
          <a:xfrm>
            <a:off x="1073889" y="2307268"/>
            <a:ext cx="1745507" cy="141412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+- 0 0 10800000"/>
              <a:gd name="f9" fmla="val 25000"/>
              <a:gd name="f10" fmla="+- 0 0 -360"/>
              <a:gd name="f11" fmla="abs f4"/>
              <a:gd name="f12" fmla="abs f5"/>
              <a:gd name="f13" fmla="abs f6"/>
              <a:gd name="f14" fmla="*/ f10 f1 1"/>
              <a:gd name="f15" fmla="?: f11 f4 1"/>
              <a:gd name="f16" fmla="?: f12 f5 1"/>
              <a:gd name="f17" fmla="?: f13 f6 1"/>
              <a:gd name="f18" fmla="*/ f14 1 f3"/>
              <a:gd name="f19" fmla="*/ f15 1 21600"/>
              <a:gd name="f20" fmla="*/ f16 1 21600"/>
              <a:gd name="f21" fmla="*/ 21600 f15 1"/>
              <a:gd name="f22" fmla="*/ 21600 f16 1"/>
              <a:gd name="f23" fmla="+- f18 0 f2"/>
              <a:gd name="f24" fmla="min f20 f19"/>
              <a:gd name="f25" fmla="*/ f21 1 f17"/>
              <a:gd name="f26" fmla="*/ f22 1 f17"/>
              <a:gd name="f27" fmla="val f25"/>
              <a:gd name="f28" fmla="val f26"/>
              <a:gd name="f29" fmla="*/ f7 f24 1"/>
              <a:gd name="f30" fmla="+- f28 0 f7"/>
              <a:gd name="f31" fmla="+- f27 0 f7"/>
              <a:gd name="f32" fmla="*/ f27 f24 1"/>
              <a:gd name="f33" fmla="*/ f31 1 2"/>
              <a:gd name="f34" fmla="min f31 f30"/>
              <a:gd name="f35" fmla="+- f7 f33 0"/>
              <a:gd name="f36" fmla="*/ f34 f9 1"/>
              <a:gd name="f37" fmla="*/ f33 f24 1"/>
              <a:gd name="f38" fmla="*/ f36 1 200000"/>
              <a:gd name="f39" fmla="*/ f35 f24 1"/>
              <a:gd name="f40" fmla="+- f38 f38 0"/>
              <a:gd name="f41" fmla="+- f28 0 f38"/>
              <a:gd name="f42" fmla="*/ f38 f24 1"/>
              <a:gd name="f43" fmla="*/ f40 f24 1"/>
              <a:gd name="f44" fmla="*/ f41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9" y="f43"/>
              </a:cxn>
            </a:cxnLst>
            <a:rect l="f29" t="f43" r="f32" b="f44"/>
            <a:pathLst>
              <a:path stroke="0">
                <a:moveTo>
                  <a:pt x="f29" y="f42"/>
                </a:moveTo>
                <a:arcTo wR="f37" hR="f42" stAng="f1" swAng="f8"/>
                <a:lnTo>
                  <a:pt x="f32" y="f44"/>
                </a:lnTo>
                <a:arcTo wR="f37" hR="f42" stAng="f7" swAng="f1"/>
                <a:close/>
              </a:path>
              <a:path stroke="0">
                <a:moveTo>
                  <a:pt x="f29" y="f42"/>
                </a:moveTo>
                <a:arcTo wR="f37" hR="f42" stAng="f1" swAng="f0"/>
                <a:close/>
              </a:path>
              <a:path fill="none">
                <a:moveTo>
                  <a:pt x="f32" y="f42"/>
                </a:moveTo>
                <a:arcTo wR="f37" hR="f42" stAng="f7" swAng="f0"/>
                <a:lnTo>
                  <a:pt x="f32" y="f44"/>
                </a:lnTo>
                <a:arcTo wR="f37" hR="f42" stAng="f7" swAng="f1"/>
                <a:lnTo>
                  <a:pt x="f29" y="f42"/>
                </a:lnTo>
              </a:path>
            </a:pathLst>
          </a:custGeom>
          <a:solidFill>
            <a:srgbClr val="FFFFFF"/>
          </a:solidFill>
          <a:ln w="57150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 err="1">
                <a:solidFill>
                  <a:srgbClr val="000000"/>
                </a:solidFill>
                <a:uFillTx/>
                <a:latin typeface="Calibri"/>
              </a:rPr>
              <a:t>G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it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Repository</a:t>
            </a:r>
          </a:p>
        </p:txBody>
      </p:sp>
      <p:sp>
        <p:nvSpPr>
          <p:cNvPr id="5" name="Arrow: Right 21">
            <a:extLst>
              <a:ext uri="{FF2B5EF4-FFF2-40B4-BE49-F238E27FC236}">
                <a16:creationId xmlns:a16="http://schemas.microsoft.com/office/drawing/2014/main" id="{A176C65C-61AC-10FD-5FFC-15FC183CA236}"/>
              </a:ext>
            </a:extLst>
          </p:cNvPr>
          <p:cNvSpPr/>
          <p:nvPr/>
        </p:nvSpPr>
        <p:spPr>
          <a:xfrm>
            <a:off x="2898648" y="2496312"/>
            <a:ext cx="2240279" cy="1106424"/>
          </a:xfrm>
          <a:custGeom>
            <a:avLst>
              <a:gd name="f0" fmla="val 1626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noFill/>
          <a:ln w="38103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Build Pipeline</a:t>
            </a:r>
          </a:p>
        </p:txBody>
      </p:sp>
      <p:sp>
        <p:nvSpPr>
          <p:cNvPr id="6" name="Arrow: Right 25">
            <a:extLst>
              <a:ext uri="{FF2B5EF4-FFF2-40B4-BE49-F238E27FC236}">
                <a16:creationId xmlns:a16="http://schemas.microsoft.com/office/drawing/2014/main" id="{3FF32168-3474-ADB3-5C3E-511ADF79BA50}"/>
              </a:ext>
            </a:extLst>
          </p:cNvPr>
          <p:cNvSpPr/>
          <p:nvPr/>
        </p:nvSpPr>
        <p:spPr>
          <a:xfrm>
            <a:off x="7053068" y="2496312"/>
            <a:ext cx="2240279" cy="1106424"/>
          </a:xfrm>
          <a:custGeom>
            <a:avLst>
              <a:gd name="f0" fmla="val 1626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noFill/>
          <a:ln w="38103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Promote</a:t>
            </a:r>
            <a:r>
              <a:rPr lang="de-DE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Pipeline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74732E33-9223-B385-26A7-F611D841DE8A}"/>
              </a:ext>
            </a:extLst>
          </p:cNvPr>
          <p:cNvSpPr/>
          <p:nvPr/>
        </p:nvSpPr>
        <p:spPr>
          <a:xfrm>
            <a:off x="9454896" y="2307268"/>
            <a:ext cx="1745507" cy="1414128"/>
          </a:xfrm>
          <a:prstGeom prst="rect">
            <a:avLst/>
          </a:prstGeom>
          <a:noFill/>
          <a:ln w="57150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Container 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Plat</a:t>
            </a: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form</a:t>
            </a:r>
          </a:p>
        </p:txBody>
      </p:sp>
      <p:sp>
        <p:nvSpPr>
          <p:cNvPr id="8" name="Flowchart: Multidocument 9">
            <a:extLst>
              <a:ext uri="{FF2B5EF4-FFF2-40B4-BE49-F238E27FC236}">
                <a16:creationId xmlns:a16="http://schemas.microsoft.com/office/drawing/2014/main" id="{59569159-2BCD-F67D-E4A6-EAD24B6BB3A4}"/>
              </a:ext>
            </a:extLst>
          </p:cNvPr>
          <p:cNvSpPr/>
          <p:nvPr/>
        </p:nvSpPr>
        <p:spPr>
          <a:xfrm>
            <a:off x="3146029" y="4123953"/>
            <a:ext cx="1745507" cy="10305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20782"/>
              <a:gd name="f8" fmla="val 9298"/>
              <a:gd name="f9" fmla="val 23542"/>
              <a:gd name="f10" fmla="val 18022"/>
              <a:gd name="f11" fmla="val 18595"/>
              <a:gd name="f12" fmla="val 3675"/>
              <a:gd name="f13" fmla="val 1532"/>
              <a:gd name="f14" fmla="val 1815"/>
              <a:gd name="f15" fmla="val 20000"/>
              <a:gd name="f16" fmla="val 16252"/>
              <a:gd name="f17" fmla="val 19298"/>
              <a:gd name="f18" fmla="val 16352"/>
              <a:gd name="f19" fmla="val 2972"/>
              <a:gd name="f20" fmla="val 14392"/>
              <a:gd name="f21" fmla="val 20800"/>
              <a:gd name="f22" fmla="val 14467"/>
              <a:gd name="f23" fmla="+- 0 0 -360"/>
              <a:gd name="f24" fmla="+- 0 0 -180"/>
              <a:gd name="f25" fmla="*/ f3 1 21600"/>
              <a:gd name="f26" fmla="*/ f4 1 21600"/>
              <a:gd name="f27" fmla="val f5"/>
              <a:gd name="f28" fmla="val f6"/>
              <a:gd name="f29" fmla="*/ f23 f0 1"/>
              <a:gd name="f30" fmla="*/ f24 f0 1"/>
              <a:gd name="f31" fmla="+- f28 0 f27"/>
              <a:gd name="f32" fmla="*/ f29 1 f2"/>
              <a:gd name="f33" fmla="*/ f30 1 f2"/>
              <a:gd name="f34" fmla="*/ f31 1 21600"/>
              <a:gd name="f35" fmla="*/ f31 3675 1"/>
              <a:gd name="f36" fmla="*/ f31 20782 1"/>
              <a:gd name="f37" fmla="*/ f31 9298 1"/>
              <a:gd name="f38" fmla="*/ f31 12286 1"/>
              <a:gd name="f39" fmla="*/ f31 18595 1"/>
              <a:gd name="f40" fmla="+- f32 0 f1"/>
              <a:gd name="f41" fmla="+- f33 0 f1"/>
              <a:gd name="f42" fmla="*/ f35 1 21600"/>
              <a:gd name="f43" fmla="*/ f36 1 21600"/>
              <a:gd name="f44" fmla="*/ f37 1 21600"/>
              <a:gd name="f45" fmla="*/ f38 1 21600"/>
              <a:gd name="f46" fmla="*/ f39 1 21600"/>
              <a:gd name="f47" fmla="*/ f27 1 f34"/>
              <a:gd name="f48" fmla="*/ f45 1 f34"/>
              <a:gd name="f49" fmla="*/ f44 1 f34"/>
              <a:gd name="f50" fmla="*/ f43 1 f34"/>
              <a:gd name="f51" fmla="*/ f46 1 f34"/>
              <a:gd name="f52" fmla="*/ f42 1 f34"/>
              <a:gd name="f53" fmla="*/ f47 f25 1"/>
              <a:gd name="f54" fmla="*/ f47 f26 1"/>
              <a:gd name="f55" fmla="*/ f51 f25 1"/>
              <a:gd name="f56" fmla="*/ f50 f26 1"/>
              <a:gd name="f57" fmla="*/ f52 f26 1"/>
              <a:gd name="f58" fmla="*/ f48 f25 1"/>
              <a:gd name="f59" fmla="*/ f4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58" y="f54"/>
              </a:cxn>
              <a:cxn ang="f41">
                <a:pos x="f59" y="f56"/>
              </a:cxn>
            </a:cxnLst>
            <a:rect l="f53" t="f57" r="f55" b="f56"/>
            <a:pathLst>
              <a:path w="21600" h="21600" stroke="0">
                <a:moveTo>
                  <a:pt x="f5" y="f7"/>
                </a:moveTo>
                <a:cubicBezTo>
                  <a:pt x="f8" y="f9"/>
                  <a:pt x="f8" y="f10"/>
                  <a:pt x="f11" y="f10"/>
                </a:cubicBezTo>
                <a:lnTo>
                  <a:pt x="f11" y="f12"/>
                </a:lnTo>
                <a:lnTo>
                  <a:pt x="f5" y="f12"/>
                </a:lnTo>
                <a:close/>
                <a:moveTo>
                  <a:pt x="f13" y="f12"/>
                </a:moveTo>
                <a:lnTo>
                  <a:pt x="f13" y="f14"/>
                </a:lnTo>
                <a:lnTo>
                  <a:pt x="f15" y="f14"/>
                </a:lnTo>
                <a:lnTo>
                  <a:pt x="f15" y="f16"/>
                </a:lnTo>
                <a:cubicBezTo>
                  <a:pt x="f17" y="f16"/>
                  <a:pt x="f11" y="f18"/>
                  <a:pt x="f11" y="f18"/>
                </a:cubicBezTo>
                <a:lnTo>
                  <a:pt x="f11" y="f12"/>
                </a:lnTo>
                <a:close/>
                <a:moveTo>
                  <a:pt x="f19" y="f14"/>
                </a:moveTo>
                <a:lnTo>
                  <a:pt x="f19" y="f5"/>
                </a:lnTo>
                <a:lnTo>
                  <a:pt x="f6" y="f5"/>
                </a:lnTo>
                <a:lnTo>
                  <a:pt x="f6" y="f20"/>
                </a:lnTo>
                <a:cubicBezTo>
                  <a:pt x="f21" y="f20"/>
                  <a:pt x="f15" y="f22"/>
                  <a:pt x="f15" y="f22"/>
                </a:cubicBezTo>
                <a:lnTo>
                  <a:pt x="f15" y="f14"/>
                </a:lnTo>
                <a:close/>
              </a:path>
              <a:path w="21600" h="21600" fill="none">
                <a:moveTo>
                  <a:pt x="f5" y="f12"/>
                </a:moveTo>
                <a:lnTo>
                  <a:pt x="f11" y="f12"/>
                </a:lnTo>
                <a:lnTo>
                  <a:pt x="f11" y="f10"/>
                </a:lnTo>
                <a:cubicBezTo>
                  <a:pt x="f8" y="f10"/>
                  <a:pt x="f8" y="f9"/>
                  <a:pt x="f5" y="f7"/>
                </a:cubicBezTo>
                <a:close/>
                <a:moveTo>
                  <a:pt x="f13" y="f12"/>
                </a:moveTo>
                <a:lnTo>
                  <a:pt x="f13" y="f14"/>
                </a:lnTo>
                <a:lnTo>
                  <a:pt x="f15" y="f14"/>
                </a:lnTo>
                <a:lnTo>
                  <a:pt x="f15" y="f16"/>
                </a:lnTo>
                <a:cubicBezTo>
                  <a:pt x="f17" y="f16"/>
                  <a:pt x="f11" y="f18"/>
                  <a:pt x="f11" y="f18"/>
                </a:cubicBezTo>
                <a:moveTo>
                  <a:pt x="f19" y="f14"/>
                </a:moveTo>
                <a:lnTo>
                  <a:pt x="f19" y="f5"/>
                </a:lnTo>
                <a:lnTo>
                  <a:pt x="f6" y="f5"/>
                </a:lnTo>
                <a:lnTo>
                  <a:pt x="f6" y="f20"/>
                </a:lnTo>
                <a:cubicBezTo>
                  <a:pt x="f21" y="f20"/>
                  <a:pt x="f15" y="f22"/>
                  <a:pt x="f15" y="f22"/>
                </a:cubicBezTo>
              </a:path>
              <a:path w="21600" h="21600" fill="none" stroke="0">
                <a:moveTo>
                  <a:pt x="f5" y="f7"/>
                </a:moveTo>
                <a:cubicBezTo>
                  <a:pt x="f8" y="f9"/>
                  <a:pt x="f8" y="f10"/>
                  <a:pt x="f11" y="f10"/>
                </a:cubicBezTo>
                <a:lnTo>
                  <a:pt x="f11" y="f18"/>
                </a:lnTo>
                <a:cubicBezTo>
                  <a:pt x="f11" y="f18"/>
                  <a:pt x="f17" y="f16"/>
                  <a:pt x="f15" y="f16"/>
                </a:cubicBezTo>
                <a:lnTo>
                  <a:pt x="f15" y="f22"/>
                </a:lnTo>
                <a:cubicBezTo>
                  <a:pt x="f15" y="f22"/>
                  <a:pt x="f21" y="f20"/>
                  <a:pt x="f6" y="f20"/>
                </a:cubicBezTo>
                <a:lnTo>
                  <a:pt x="f6" y="f5"/>
                </a:lnTo>
                <a:lnTo>
                  <a:pt x="f19" y="f5"/>
                </a:lnTo>
                <a:lnTo>
                  <a:pt x="f19" y="f14"/>
                </a:lnTo>
                <a:lnTo>
                  <a:pt x="f13" y="f14"/>
                </a:lnTo>
                <a:lnTo>
                  <a:pt x="f13" y="f12"/>
                </a:lnTo>
                <a:lnTo>
                  <a:pt x="f5" y="f12"/>
                </a:lnTo>
                <a:close/>
              </a:path>
            </a:pathLst>
          </a:custGeom>
          <a:noFill/>
          <a:ln w="38103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Jarvis source code</a:t>
            </a:r>
          </a:p>
        </p:txBody>
      </p:sp>
      <p:sp>
        <p:nvSpPr>
          <p:cNvPr id="9" name="Flowchart: Multidocument 10">
            <a:extLst>
              <a:ext uri="{FF2B5EF4-FFF2-40B4-BE49-F238E27FC236}">
                <a16:creationId xmlns:a16="http://schemas.microsoft.com/office/drawing/2014/main" id="{7183D6FE-04EC-329D-97B8-BADE16C69968}"/>
              </a:ext>
            </a:extLst>
          </p:cNvPr>
          <p:cNvSpPr/>
          <p:nvPr/>
        </p:nvSpPr>
        <p:spPr>
          <a:xfrm>
            <a:off x="1073889" y="4674522"/>
            <a:ext cx="1745507" cy="14141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20782"/>
              <a:gd name="f8" fmla="val 9298"/>
              <a:gd name="f9" fmla="val 23542"/>
              <a:gd name="f10" fmla="val 18022"/>
              <a:gd name="f11" fmla="val 18595"/>
              <a:gd name="f12" fmla="val 3675"/>
              <a:gd name="f13" fmla="val 1532"/>
              <a:gd name="f14" fmla="val 1815"/>
              <a:gd name="f15" fmla="val 20000"/>
              <a:gd name="f16" fmla="val 16252"/>
              <a:gd name="f17" fmla="val 19298"/>
              <a:gd name="f18" fmla="val 16352"/>
              <a:gd name="f19" fmla="val 2972"/>
              <a:gd name="f20" fmla="val 14392"/>
              <a:gd name="f21" fmla="val 20800"/>
              <a:gd name="f22" fmla="val 14467"/>
              <a:gd name="f23" fmla="+- 0 0 -360"/>
              <a:gd name="f24" fmla="+- 0 0 -180"/>
              <a:gd name="f25" fmla="*/ f3 1 21600"/>
              <a:gd name="f26" fmla="*/ f4 1 21600"/>
              <a:gd name="f27" fmla="val f5"/>
              <a:gd name="f28" fmla="val f6"/>
              <a:gd name="f29" fmla="*/ f23 f0 1"/>
              <a:gd name="f30" fmla="*/ f24 f0 1"/>
              <a:gd name="f31" fmla="+- f28 0 f27"/>
              <a:gd name="f32" fmla="*/ f29 1 f2"/>
              <a:gd name="f33" fmla="*/ f30 1 f2"/>
              <a:gd name="f34" fmla="*/ f31 1 21600"/>
              <a:gd name="f35" fmla="*/ f31 3675 1"/>
              <a:gd name="f36" fmla="*/ f31 20782 1"/>
              <a:gd name="f37" fmla="*/ f31 9298 1"/>
              <a:gd name="f38" fmla="*/ f31 12286 1"/>
              <a:gd name="f39" fmla="*/ f31 18595 1"/>
              <a:gd name="f40" fmla="+- f32 0 f1"/>
              <a:gd name="f41" fmla="+- f33 0 f1"/>
              <a:gd name="f42" fmla="*/ f35 1 21600"/>
              <a:gd name="f43" fmla="*/ f36 1 21600"/>
              <a:gd name="f44" fmla="*/ f37 1 21600"/>
              <a:gd name="f45" fmla="*/ f38 1 21600"/>
              <a:gd name="f46" fmla="*/ f39 1 21600"/>
              <a:gd name="f47" fmla="*/ f27 1 f34"/>
              <a:gd name="f48" fmla="*/ f45 1 f34"/>
              <a:gd name="f49" fmla="*/ f44 1 f34"/>
              <a:gd name="f50" fmla="*/ f43 1 f34"/>
              <a:gd name="f51" fmla="*/ f46 1 f34"/>
              <a:gd name="f52" fmla="*/ f42 1 f34"/>
              <a:gd name="f53" fmla="*/ f47 f25 1"/>
              <a:gd name="f54" fmla="*/ f47 f26 1"/>
              <a:gd name="f55" fmla="*/ f51 f25 1"/>
              <a:gd name="f56" fmla="*/ f50 f26 1"/>
              <a:gd name="f57" fmla="*/ f52 f26 1"/>
              <a:gd name="f58" fmla="*/ f48 f25 1"/>
              <a:gd name="f59" fmla="*/ f4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58" y="f54"/>
              </a:cxn>
              <a:cxn ang="f41">
                <a:pos x="f59" y="f56"/>
              </a:cxn>
            </a:cxnLst>
            <a:rect l="f53" t="f57" r="f55" b="f56"/>
            <a:pathLst>
              <a:path w="21600" h="21600" stroke="0">
                <a:moveTo>
                  <a:pt x="f5" y="f7"/>
                </a:moveTo>
                <a:cubicBezTo>
                  <a:pt x="f8" y="f9"/>
                  <a:pt x="f8" y="f10"/>
                  <a:pt x="f11" y="f10"/>
                </a:cubicBezTo>
                <a:lnTo>
                  <a:pt x="f11" y="f12"/>
                </a:lnTo>
                <a:lnTo>
                  <a:pt x="f5" y="f12"/>
                </a:lnTo>
                <a:close/>
                <a:moveTo>
                  <a:pt x="f13" y="f12"/>
                </a:moveTo>
                <a:lnTo>
                  <a:pt x="f13" y="f14"/>
                </a:lnTo>
                <a:lnTo>
                  <a:pt x="f15" y="f14"/>
                </a:lnTo>
                <a:lnTo>
                  <a:pt x="f15" y="f16"/>
                </a:lnTo>
                <a:cubicBezTo>
                  <a:pt x="f17" y="f16"/>
                  <a:pt x="f11" y="f18"/>
                  <a:pt x="f11" y="f18"/>
                </a:cubicBezTo>
                <a:lnTo>
                  <a:pt x="f11" y="f12"/>
                </a:lnTo>
                <a:close/>
                <a:moveTo>
                  <a:pt x="f19" y="f14"/>
                </a:moveTo>
                <a:lnTo>
                  <a:pt x="f19" y="f5"/>
                </a:lnTo>
                <a:lnTo>
                  <a:pt x="f6" y="f5"/>
                </a:lnTo>
                <a:lnTo>
                  <a:pt x="f6" y="f20"/>
                </a:lnTo>
                <a:cubicBezTo>
                  <a:pt x="f21" y="f20"/>
                  <a:pt x="f15" y="f22"/>
                  <a:pt x="f15" y="f22"/>
                </a:cubicBezTo>
                <a:lnTo>
                  <a:pt x="f15" y="f14"/>
                </a:lnTo>
                <a:close/>
              </a:path>
              <a:path w="21600" h="21600" fill="none">
                <a:moveTo>
                  <a:pt x="f5" y="f12"/>
                </a:moveTo>
                <a:lnTo>
                  <a:pt x="f11" y="f12"/>
                </a:lnTo>
                <a:lnTo>
                  <a:pt x="f11" y="f10"/>
                </a:lnTo>
                <a:cubicBezTo>
                  <a:pt x="f8" y="f10"/>
                  <a:pt x="f8" y="f9"/>
                  <a:pt x="f5" y="f7"/>
                </a:cubicBezTo>
                <a:close/>
                <a:moveTo>
                  <a:pt x="f13" y="f12"/>
                </a:moveTo>
                <a:lnTo>
                  <a:pt x="f13" y="f14"/>
                </a:lnTo>
                <a:lnTo>
                  <a:pt x="f15" y="f14"/>
                </a:lnTo>
                <a:lnTo>
                  <a:pt x="f15" y="f16"/>
                </a:lnTo>
                <a:cubicBezTo>
                  <a:pt x="f17" y="f16"/>
                  <a:pt x="f11" y="f18"/>
                  <a:pt x="f11" y="f18"/>
                </a:cubicBezTo>
                <a:moveTo>
                  <a:pt x="f19" y="f14"/>
                </a:moveTo>
                <a:lnTo>
                  <a:pt x="f19" y="f5"/>
                </a:lnTo>
                <a:lnTo>
                  <a:pt x="f6" y="f5"/>
                </a:lnTo>
                <a:lnTo>
                  <a:pt x="f6" y="f20"/>
                </a:lnTo>
                <a:cubicBezTo>
                  <a:pt x="f21" y="f20"/>
                  <a:pt x="f15" y="f22"/>
                  <a:pt x="f15" y="f22"/>
                </a:cubicBezTo>
              </a:path>
              <a:path w="21600" h="21600" fill="none" stroke="0">
                <a:moveTo>
                  <a:pt x="f5" y="f7"/>
                </a:moveTo>
                <a:cubicBezTo>
                  <a:pt x="f8" y="f9"/>
                  <a:pt x="f8" y="f10"/>
                  <a:pt x="f11" y="f10"/>
                </a:cubicBezTo>
                <a:lnTo>
                  <a:pt x="f11" y="f18"/>
                </a:lnTo>
                <a:cubicBezTo>
                  <a:pt x="f11" y="f18"/>
                  <a:pt x="f17" y="f16"/>
                  <a:pt x="f15" y="f16"/>
                </a:cubicBezTo>
                <a:lnTo>
                  <a:pt x="f15" y="f22"/>
                </a:lnTo>
                <a:cubicBezTo>
                  <a:pt x="f15" y="f22"/>
                  <a:pt x="f21" y="f20"/>
                  <a:pt x="f6" y="f20"/>
                </a:cubicBezTo>
                <a:lnTo>
                  <a:pt x="f6" y="f5"/>
                </a:lnTo>
                <a:lnTo>
                  <a:pt x="f19" y="f5"/>
                </a:lnTo>
                <a:lnTo>
                  <a:pt x="f19" y="f14"/>
                </a:lnTo>
                <a:lnTo>
                  <a:pt x="f13" y="f14"/>
                </a:lnTo>
                <a:lnTo>
                  <a:pt x="f13" y="f12"/>
                </a:lnTo>
                <a:lnTo>
                  <a:pt x="f5" y="f12"/>
                </a:lnTo>
                <a:close/>
              </a:path>
            </a:pathLst>
          </a:custGeom>
          <a:noFill/>
          <a:ln w="38103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Source code</a:t>
            </a:r>
            <a:b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Jarvis </a:t>
            </a:r>
            <a:r>
              <a:rPr lang="de-DE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config</a:t>
            </a:r>
            <a:endParaRPr lang="de-DE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Dockerfile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F339E57A-A9A2-EF0C-6BDF-C29308A6B82F}"/>
              </a:ext>
            </a:extLst>
          </p:cNvPr>
          <p:cNvSpPr/>
          <p:nvPr/>
        </p:nvSpPr>
        <p:spPr>
          <a:xfrm>
            <a:off x="3146029" y="5584368"/>
            <a:ext cx="1745507" cy="489862"/>
          </a:xfrm>
          <a:prstGeom prst="rect">
            <a:avLst/>
          </a:prstGeom>
          <a:noFill/>
          <a:ln w="38103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Interpreter</a:t>
            </a:r>
          </a:p>
        </p:txBody>
      </p:sp>
      <p:cxnSp>
        <p:nvCxnSpPr>
          <p:cNvPr id="11" name="Straight Arrow Connector 15">
            <a:extLst>
              <a:ext uri="{FF2B5EF4-FFF2-40B4-BE49-F238E27FC236}">
                <a16:creationId xmlns:a16="http://schemas.microsoft.com/office/drawing/2014/main" id="{814A48EB-9DC9-7032-C90C-162A7446CD0E}"/>
              </a:ext>
            </a:extLst>
          </p:cNvPr>
          <p:cNvCxnSpPr>
            <a:endCxn id="4" idx="2"/>
          </p:cNvCxnSpPr>
          <p:nvPr/>
        </p:nvCxnSpPr>
        <p:spPr>
          <a:xfrm flipV="1">
            <a:off x="1946638" y="3721397"/>
            <a:ext cx="0" cy="953125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2" name="Straight Arrow Connector 17">
            <a:extLst>
              <a:ext uri="{FF2B5EF4-FFF2-40B4-BE49-F238E27FC236}">
                <a16:creationId xmlns:a16="http://schemas.microsoft.com/office/drawing/2014/main" id="{5B648CBB-87B3-B26B-67D2-466DAD904302}"/>
              </a:ext>
            </a:extLst>
          </p:cNvPr>
          <p:cNvCxnSpPr/>
          <p:nvPr/>
        </p:nvCxnSpPr>
        <p:spPr>
          <a:xfrm flipV="1">
            <a:off x="4014929" y="3334195"/>
            <a:ext cx="0" cy="774405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  <a:tailEnd type="arrow"/>
          </a:ln>
        </p:spPr>
      </p:cxnSp>
      <p:sp>
        <p:nvSpPr>
          <p:cNvPr id="13" name="TextBox 19">
            <a:extLst>
              <a:ext uri="{FF2B5EF4-FFF2-40B4-BE49-F238E27FC236}">
                <a16:creationId xmlns:a16="http://schemas.microsoft.com/office/drawing/2014/main" id="{81D2B632-706D-E425-53F8-D508CFBBBFA2}"/>
              </a:ext>
            </a:extLst>
          </p:cNvPr>
          <p:cNvSpPr txBox="1"/>
          <p:nvPr/>
        </p:nvSpPr>
        <p:spPr>
          <a:xfrm>
            <a:off x="3853546" y="5072606"/>
            <a:ext cx="555168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+</a:t>
            </a:r>
            <a:endParaRPr lang="de-DE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7547B-B5EB-80B2-9047-BA1E7F7144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What Else?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99A27-CB4A-621F-62CE-FD5337BDB8E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sz="3200" noProof="0" dirty="0"/>
              <a:t>Security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/>
              <a:t>Testing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/>
              <a:t>Updating the components of the image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/>
              <a:t>…</a:t>
            </a:r>
          </a:p>
          <a:p>
            <a:pPr lvl="1">
              <a:buClr>
                <a:srgbClr val="44546A"/>
              </a:buClr>
            </a:pPr>
            <a:endParaRPr lang="en-GB" sz="2800" noProof="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28F81-BB2A-48F9-ED22-32DA11D7B6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26D167-D299-0330-A839-956B6C20E91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sz="3200" noProof="0" dirty="0"/>
              <a:t>Until now, everything runs without issues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/>
              <a:t>App is yet to go into production, but test results are promising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/>
              <a:t>Conversion process went smoothly</a:t>
            </a:r>
          </a:p>
          <a:p>
            <a:pPr lvl="0">
              <a:buClr>
                <a:srgbClr val="44546A"/>
              </a:buClr>
            </a:pPr>
            <a:endParaRPr lang="en-GB" sz="3200" noProof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D734B1-349B-56EA-7C2F-DE1CDD8E6B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System Overview – Current State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5379FD-CFBA-6781-4F39-EC0C2E2C953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Application written in Visual Basic 6</a:t>
            </a:r>
          </a:p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Windows Forms GUI</a:t>
            </a:r>
          </a:p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Calculating engine written in APL+WIN</a:t>
            </a:r>
          </a:p>
          <a:p>
            <a:pPr lvl="0">
              <a:buClr>
                <a:srgbClr val="44546A"/>
              </a:buClr>
            </a:pPr>
            <a:r>
              <a:rPr lang="en-GB" noProof="0" dirty="0">
                <a:ea typeface="Calibri Light" pitchFamily="34"/>
                <a:cs typeface="Calibri Light" pitchFamily="34"/>
              </a:rPr>
              <a:t>Calculating engine is provided as a COM Server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>
                <a:ea typeface="Calibri Light" pitchFamily="34"/>
                <a:cs typeface="Calibri Light" pitchFamily="34"/>
              </a:rPr>
              <a:t>The Visual Basic app calls the APL as follows (translated to Dyalog):</a:t>
            </a:r>
            <a:br>
              <a:rPr lang="en-GB" noProof="0" dirty="0">
                <a:ea typeface="Calibri Light" pitchFamily="34"/>
                <a:cs typeface="Calibri Light" pitchFamily="34"/>
              </a:rPr>
            </a:br>
            <a:br>
              <a:rPr lang="en-GB" noProof="0" dirty="0">
                <a:latin typeface="Lucida Sans" pitchFamily="34"/>
                <a:ea typeface="Calibri Light" pitchFamily="34"/>
                <a:cs typeface="Calibri Light" pitchFamily="34"/>
              </a:rPr>
            </a:br>
            <a:br>
              <a:rPr lang="en-GB" noProof="0" dirty="0">
                <a:latin typeface="Lucida Sans" pitchFamily="34"/>
                <a:ea typeface="Calibri Light" pitchFamily="34"/>
                <a:cs typeface="Calibri Light" pitchFamily="34"/>
              </a:rPr>
            </a:br>
            <a:r>
              <a:rPr lang="en-GB" noProof="0" dirty="0">
                <a:latin typeface="APL385 Unicode" pitchFamily="49"/>
              </a:rPr>
              <a:t>WSengine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←</a:t>
            </a:r>
            <a:r>
              <a:rPr lang="en-GB" noProof="0" dirty="0">
                <a:solidFill>
                  <a:srgbClr val="000080"/>
                </a:solidFill>
                <a:latin typeface="APL385 Unicode" pitchFamily="49"/>
              </a:rPr>
              <a:t>⎕NEW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'OLEClient'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(⊂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'ClassName'</a:t>
            </a:r>
            <a:r>
              <a:rPr lang="en-GB" noProof="0" dirty="0">
                <a:latin typeface="APL385 Unicode" pitchFamily="49"/>
              </a:rPr>
              <a:t> 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'APLW.WSEngine'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)</a:t>
            </a:r>
            <a:br>
              <a:rPr lang="en-GB" noProof="0" dirty="0">
                <a:latin typeface="APL385 Unicode" pitchFamily="49"/>
              </a:rPr>
            </a:br>
            <a:r>
              <a:rPr lang="en-GB" noProof="0" dirty="0">
                <a:latin typeface="APL385 Unicode" pitchFamily="49"/>
              </a:rPr>
              <a:t>WSengine.SysCommand</a:t>
            </a:r>
            <a:r>
              <a:rPr lang="en-GB" noProof="0" dirty="0">
                <a:solidFill>
                  <a:srgbClr val="0000FF"/>
                </a:solidFill>
                <a:latin typeface="APL385 Unicode" pitchFamily="49"/>
              </a:rPr>
              <a:t>⊂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'Load /path/to/workspace'</a:t>
            </a:r>
            <a:br>
              <a:rPr lang="en-GB" noProof="0" dirty="0">
                <a:latin typeface="APL385 Unicode" pitchFamily="49"/>
              </a:rPr>
            </a:br>
            <a:r>
              <a:rPr lang="en-GB" noProof="0" dirty="0">
                <a:latin typeface="APL385 Unicode" pitchFamily="49"/>
              </a:rPr>
              <a:t>WSengine.Call1 </a:t>
            </a:r>
            <a:r>
              <a:rPr lang="en-GB" noProof="0" dirty="0">
                <a:solidFill>
                  <a:srgbClr val="008080"/>
                </a:solidFill>
                <a:latin typeface="APL385 Unicode" pitchFamily="49"/>
              </a:rPr>
              <a:t>'foo’</a:t>
            </a:r>
            <a:r>
              <a:rPr lang="en-GB" noProof="0" dirty="0">
                <a:latin typeface="APL385 Unicode" pitchFamily="49"/>
              </a:rPr>
              <a:t> arg</a:t>
            </a:r>
            <a:endParaRPr lang="en-GB" noProof="0" dirty="0">
              <a:latin typeface="Arial" pitchFamily="34"/>
            </a:endParaRPr>
          </a:p>
          <a:p>
            <a:pPr marL="457200" lvl="1" indent="0">
              <a:buNone/>
            </a:pPr>
            <a:endParaRPr lang="en-GB" sz="2800" noProof="0" dirty="0">
              <a:latin typeface="Lucida Sans" pitchFamily="34"/>
              <a:ea typeface="Calibri Light" pitchFamily="34"/>
              <a:cs typeface="Calibri Light" pitchFamily="34"/>
            </a:endParaRPr>
          </a:p>
          <a:p>
            <a:pPr marL="0" lvl="0" indent="0">
              <a:buNone/>
            </a:pPr>
            <a:endParaRPr lang="en-GB" sz="3200" noProof="0" dirty="0">
              <a:latin typeface="Lucida Sans" pitchFamily="34"/>
              <a:ea typeface="Calibri Light" pitchFamily="34"/>
              <a:cs typeface="Calibri Light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4">
            <a:extLst>
              <a:ext uri="{FF2B5EF4-FFF2-40B4-BE49-F238E27FC236}">
                <a16:creationId xmlns:a16="http://schemas.microsoft.com/office/drawing/2014/main" id="{58EC4C9B-A7B0-0BA7-1FE2-E6A1168AEC61}"/>
              </a:ext>
            </a:extLst>
          </p:cNvPr>
          <p:cNvSpPr/>
          <p:nvPr/>
        </p:nvSpPr>
        <p:spPr>
          <a:xfrm>
            <a:off x="4634490" y="2362196"/>
            <a:ext cx="2920191" cy="2057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Windows Forms GUI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89ED7AA-55B2-8C27-F1C3-D6F4779D2F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System Overview – Current State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26849474-498D-1CC4-FB6B-05B4916DEA7E}"/>
              </a:ext>
            </a:extLst>
          </p:cNvPr>
          <p:cNvSpPr/>
          <p:nvPr/>
        </p:nvSpPr>
        <p:spPr>
          <a:xfrm>
            <a:off x="1481328" y="1825627"/>
            <a:ext cx="941832" cy="128930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+- 0 0 10800000"/>
              <a:gd name="f9" fmla="val 25000"/>
              <a:gd name="f10" fmla="+- 0 0 -360"/>
              <a:gd name="f11" fmla="abs f4"/>
              <a:gd name="f12" fmla="abs f5"/>
              <a:gd name="f13" fmla="abs f6"/>
              <a:gd name="f14" fmla="*/ f10 f1 1"/>
              <a:gd name="f15" fmla="?: f11 f4 1"/>
              <a:gd name="f16" fmla="?: f12 f5 1"/>
              <a:gd name="f17" fmla="?: f13 f6 1"/>
              <a:gd name="f18" fmla="*/ f14 1 f3"/>
              <a:gd name="f19" fmla="*/ f15 1 21600"/>
              <a:gd name="f20" fmla="*/ f16 1 21600"/>
              <a:gd name="f21" fmla="*/ 21600 f15 1"/>
              <a:gd name="f22" fmla="*/ 21600 f16 1"/>
              <a:gd name="f23" fmla="+- f18 0 f2"/>
              <a:gd name="f24" fmla="min f20 f19"/>
              <a:gd name="f25" fmla="*/ f21 1 f17"/>
              <a:gd name="f26" fmla="*/ f22 1 f17"/>
              <a:gd name="f27" fmla="val f25"/>
              <a:gd name="f28" fmla="val f26"/>
              <a:gd name="f29" fmla="*/ f7 f24 1"/>
              <a:gd name="f30" fmla="+- f28 0 f7"/>
              <a:gd name="f31" fmla="+- f27 0 f7"/>
              <a:gd name="f32" fmla="*/ f27 f24 1"/>
              <a:gd name="f33" fmla="*/ f31 1 2"/>
              <a:gd name="f34" fmla="min f31 f30"/>
              <a:gd name="f35" fmla="+- f7 f33 0"/>
              <a:gd name="f36" fmla="*/ f34 f9 1"/>
              <a:gd name="f37" fmla="*/ f33 f24 1"/>
              <a:gd name="f38" fmla="*/ f36 1 200000"/>
              <a:gd name="f39" fmla="*/ f35 f24 1"/>
              <a:gd name="f40" fmla="+- f38 f38 0"/>
              <a:gd name="f41" fmla="+- f28 0 f38"/>
              <a:gd name="f42" fmla="*/ f38 f24 1"/>
              <a:gd name="f43" fmla="*/ f40 f24 1"/>
              <a:gd name="f44" fmla="*/ f41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9" y="f43"/>
              </a:cxn>
            </a:cxnLst>
            <a:rect l="f29" t="f43" r="f32" b="f44"/>
            <a:pathLst>
              <a:path stroke="0">
                <a:moveTo>
                  <a:pt x="f29" y="f42"/>
                </a:moveTo>
                <a:arcTo wR="f37" hR="f42" stAng="f1" swAng="f8"/>
                <a:lnTo>
                  <a:pt x="f32" y="f44"/>
                </a:lnTo>
                <a:arcTo wR="f37" hR="f42" stAng="f7" swAng="f1"/>
                <a:close/>
              </a:path>
              <a:path stroke="0">
                <a:moveTo>
                  <a:pt x="f29" y="f42"/>
                </a:moveTo>
                <a:arcTo wR="f37" hR="f42" stAng="f1" swAng="f0"/>
                <a:close/>
              </a:path>
              <a:path fill="none">
                <a:moveTo>
                  <a:pt x="f32" y="f42"/>
                </a:moveTo>
                <a:arcTo wR="f37" hR="f42" stAng="f7" swAng="f0"/>
                <a:lnTo>
                  <a:pt x="f32" y="f44"/>
                </a:lnTo>
                <a:arcTo wR="f37" hR="f42" stAng="f7" swAng="f1"/>
                <a:lnTo>
                  <a:pt x="f29" y="f42"/>
                </a:lnTo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Database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25BA9C8-7AFF-7CBE-7794-8703C2153D70}"/>
              </a:ext>
            </a:extLst>
          </p:cNvPr>
          <p:cNvSpPr/>
          <p:nvPr/>
        </p:nvSpPr>
        <p:spPr>
          <a:xfrm>
            <a:off x="4879851" y="2856155"/>
            <a:ext cx="2432304" cy="136245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VB</a:t>
            </a:r>
            <a:r>
              <a:rPr lang="en-GB" sz="1800" b="0" i="0" u="none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App</a:t>
            </a:r>
          </a:p>
        </p:txBody>
      </p:sp>
      <p:cxnSp>
        <p:nvCxnSpPr>
          <p:cNvPr id="6" name="Connector: Curved 9">
            <a:extLst>
              <a:ext uri="{FF2B5EF4-FFF2-40B4-BE49-F238E27FC236}">
                <a16:creationId xmlns:a16="http://schemas.microsoft.com/office/drawing/2014/main" id="{273332FD-6C99-479D-7C2B-134CCC36E326}"/>
              </a:ext>
            </a:extLst>
          </p:cNvPr>
          <p:cNvCxnSpPr>
            <a:stCxn id="4" idx="1"/>
            <a:endCxn id="5" idx="3"/>
          </p:cNvCxnSpPr>
          <p:nvPr/>
        </p:nvCxnSpPr>
        <p:spPr>
          <a:xfrm>
            <a:off x="2423160" y="2470279"/>
            <a:ext cx="2456691" cy="1067104"/>
          </a:xfrm>
          <a:prstGeom prst="curvedConnector3">
            <a:avLst>
              <a:gd name="adj1" fmla="val 50000"/>
            </a:avLst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cxnSp>
        <p:nvCxnSpPr>
          <p:cNvPr id="7" name="Connector: Curved 10">
            <a:extLst>
              <a:ext uri="{FF2B5EF4-FFF2-40B4-BE49-F238E27FC236}">
                <a16:creationId xmlns:a16="http://schemas.microsoft.com/office/drawing/2014/main" id="{5061A4EA-A779-368F-FB1E-2E13304F9837}"/>
              </a:ext>
            </a:extLst>
          </p:cNvPr>
          <p:cNvCxnSpPr>
            <a:stCxn id="5" idx="1"/>
            <a:endCxn id="8" idx="3"/>
          </p:cNvCxnSpPr>
          <p:nvPr/>
        </p:nvCxnSpPr>
        <p:spPr>
          <a:xfrm>
            <a:off x="7312155" y="3537383"/>
            <a:ext cx="1630677" cy="1802740"/>
          </a:xfrm>
          <a:prstGeom prst="curvedConnector3">
            <a:avLst>
              <a:gd name="adj1" fmla="val 50000"/>
            </a:avLst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sp>
        <p:nvSpPr>
          <p:cNvPr id="8" name="Rectangle: Rounded Corners 18">
            <a:extLst>
              <a:ext uri="{FF2B5EF4-FFF2-40B4-BE49-F238E27FC236}">
                <a16:creationId xmlns:a16="http://schemas.microsoft.com/office/drawing/2014/main" id="{CE2CF674-0A1E-DE26-D182-3F2F6D350922}"/>
              </a:ext>
            </a:extLst>
          </p:cNvPr>
          <p:cNvSpPr/>
          <p:nvPr/>
        </p:nvSpPr>
        <p:spPr>
          <a:xfrm>
            <a:off x="8942832" y="4824859"/>
            <a:ext cx="2042156" cy="103052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APL+WIN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4">
            <a:extLst>
              <a:ext uri="{FF2B5EF4-FFF2-40B4-BE49-F238E27FC236}">
                <a16:creationId xmlns:a16="http://schemas.microsoft.com/office/drawing/2014/main" id="{36339590-7483-EC77-0095-D8AD425650B9}"/>
              </a:ext>
            </a:extLst>
          </p:cNvPr>
          <p:cNvSpPr/>
          <p:nvPr/>
        </p:nvSpPr>
        <p:spPr>
          <a:xfrm>
            <a:off x="5938058" y="2767459"/>
            <a:ext cx="2920191" cy="2057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Windows Forms GUI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: Rounded Corners 4">
            <a:extLst>
              <a:ext uri="{FF2B5EF4-FFF2-40B4-BE49-F238E27FC236}">
                <a16:creationId xmlns:a16="http://schemas.microsoft.com/office/drawing/2014/main" id="{E1D971C7-4DC6-278B-2D23-A20100FB89B8}"/>
              </a:ext>
            </a:extLst>
          </p:cNvPr>
          <p:cNvSpPr/>
          <p:nvPr/>
        </p:nvSpPr>
        <p:spPr>
          <a:xfrm>
            <a:off x="6183419" y="3261417"/>
            <a:ext cx="2432304" cy="136245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VB App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FB02EEC-0BE9-E819-16C4-E58ADC3F124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System Overview – Current State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C8227B62-0066-526F-2A62-A593207E37E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313" y="1825627"/>
            <a:ext cx="8045192" cy="4351336"/>
          </a:xfrm>
        </p:spPr>
        <p:txBody>
          <a:bodyPr anchorCtr="1"/>
          <a:lstStyle/>
          <a:p>
            <a:pPr marL="457200" lvl="1" indent="0" algn="ctr">
              <a:buNone/>
            </a:pPr>
            <a:r>
              <a:rPr lang="en-GB" sz="2800" noProof="0" dirty="0">
                <a:ea typeface="Calibri Light" pitchFamily="34"/>
                <a:cs typeface="Calibri Light" pitchFamily="34"/>
              </a:rPr>
              <a:t>All of this runs on the user's local machine</a:t>
            </a:r>
          </a:p>
          <a:p>
            <a:pPr marL="0" lvl="0" indent="0" algn="ctr">
              <a:buNone/>
            </a:pPr>
            <a:endParaRPr lang="en-GB" sz="3200" noProof="0" dirty="0">
              <a:ea typeface="Calibri Light" pitchFamily="34"/>
              <a:cs typeface="Calibri Light" pitchFamily="34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9E6F53D-8230-B84C-BF9E-D6DDE0EBF1D2}"/>
              </a:ext>
            </a:extLst>
          </p:cNvPr>
          <p:cNvSpPr/>
          <p:nvPr/>
        </p:nvSpPr>
        <p:spPr>
          <a:xfrm>
            <a:off x="9430508" y="4824859"/>
            <a:ext cx="2042156" cy="103052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APL+WIN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" name="Connector: Curved 10">
            <a:extLst>
              <a:ext uri="{FF2B5EF4-FFF2-40B4-BE49-F238E27FC236}">
                <a16:creationId xmlns:a16="http://schemas.microsoft.com/office/drawing/2014/main" id="{C70CA9CB-5D17-8F9D-068E-9BBA4DF136D8}"/>
              </a:ext>
            </a:extLst>
          </p:cNvPr>
          <p:cNvCxnSpPr>
            <a:stCxn id="3" idx="1"/>
            <a:endCxn id="6" idx="3"/>
          </p:cNvCxnSpPr>
          <p:nvPr/>
        </p:nvCxnSpPr>
        <p:spPr>
          <a:xfrm>
            <a:off x="8615723" y="3942645"/>
            <a:ext cx="814785" cy="1397478"/>
          </a:xfrm>
          <a:prstGeom prst="curvedConnector3">
            <a:avLst>
              <a:gd name="adj1" fmla="val 50000"/>
            </a:avLst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FACE8C07-1F62-3ADB-ABF6-E3E221EC0FAB}"/>
              </a:ext>
            </a:extLst>
          </p:cNvPr>
          <p:cNvCxnSpPr/>
          <p:nvPr/>
        </p:nvCxnSpPr>
        <p:spPr>
          <a:xfrm>
            <a:off x="3575313" y="1825627"/>
            <a:ext cx="0" cy="4351337"/>
          </a:xfrm>
          <a:prstGeom prst="straightConnector1">
            <a:avLst/>
          </a:prstGeom>
          <a:noFill/>
          <a:ln w="57150" cap="flat">
            <a:solidFill>
              <a:srgbClr val="ED7D31"/>
            </a:solidFill>
            <a:prstDash val="solid"/>
            <a:miter/>
          </a:ln>
        </p:spPr>
      </p:cxnSp>
      <p:sp>
        <p:nvSpPr>
          <p:cNvPr id="9" name="Cylinder 34">
            <a:extLst>
              <a:ext uri="{FF2B5EF4-FFF2-40B4-BE49-F238E27FC236}">
                <a16:creationId xmlns:a16="http://schemas.microsoft.com/office/drawing/2014/main" id="{8FDC20FE-260C-BA45-A5DA-79C096190D12}"/>
              </a:ext>
            </a:extLst>
          </p:cNvPr>
          <p:cNvSpPr/>
          <p:nvPr/>
        </p:nvSpPr>
        <p:spPr>
          <a:xfrm>
            <a:off x="1481328" y="1825627"/>
            <a:ext cx="941832" cy="128930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+- 0 0 10800000"/>
              <a:gd name="f9" fmla="val 25000"/>
              <a:gd name="f10" fmla="+- 0 0 -360"/>
              <a:gd name="f11" fmla="abs f4"/>
              <a:gd name="f12" fmla="abs f5"/>
              <a:gd name="f13" fmla="abs f6"/>
              <a:gd name="f14" fmla="*/ f10 f1 1"/>
              <a:gd name="f15" fmla="?: f11 f4 1"/>
              <a:gd name="f16" fmla="?: f12 f5 1"/>
              <a:gd name="f17" fmla="?: f13 f6 1"/>
              <a:gd name="f18" fmla="*/ f14 1 f3"/>
              <a:gd name="f19" fmla="*/ f15 1 21600"/>
              <a:gd name="f20" fmla="*/ f16 1 21600"/>
              <a:gd name="f21" fmla="*/ 21600 f15 1"/>
              <a:gd name="f22" fmla="*/ 21600 f16 1"/>
              <a:gd name="f23" fmla="+- f18 0 f2"/>
              <a:gd name="f24" fmla="min f20 f19"/>
              <a:gd name="f25" fmla="*/ f21 1 f17"/>
              <a:gd name="f26" fmla="*/ f22 1 f17"/>
              <a:gd name="f27" fmla="val f25"/>
              <a:gd name="f28" fmla="val f26"/>
              <a:gd name="f29" fmla="*/ f7 f24 1"/>
              <a:gd name="f30" fmla="+- f28 0 f7"/>
              <a:gd name="f31" fmla="+- f27 0 f7"/>
              <a:gd name="f32" fmla="*/ f27 f24 1"/>
              <a:gd name="f33" fmla="*/ f31 1 2"/>
              <a:gd name="f34" fmla="min f31 f30"/>
              <a:gd name="f35" fmla="+- f7 f33 0"/>
              <a:gd name="f36" fmla="*/ f34 f9 1"/>
              <a:gd name="f37" fmla="*/ f33 f24 1"/>
              <a:gd name="f38" fmla="*/ f36 1 200000"/>
              <a:gd name="f39" fmla="*/ f35 f24 1"/>
              <a:gd name="f40" fmla="+- f38 f38 0"/>
              <a:gd name="f41" fmla="+- f28 0 f38"/>
              <a:gd name="f42" fmla="*/ f38 f24 1"/>
              <a:gd name="f43" fmla="*/ f40 f24 1"/>
              <a:gd name="f44" fmla="*/ f41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9" y="f43"/>
              </a:cxn>
            </a:cxnLst>
            <a:rect l="f29" t="f43" r="f32" b="f44"/>
            <a:pathLst>
              <a:path stroke="0">
                <a:moveTo>
                  <a:pt x="f29" y="f42"/>
                </a:moveTo>
                <a:arcTo wR="f37" hR="f42" stAng="f1" swAng="f8"/>
                <a:lnTo>
                  <a:pt x="f32" y="f44"/>
                </a:lnTo>
                <a:arcTo wR="f37" hR="f42" stAng="f7" swAng="f1"/>
                <a:close/>
              </a:path>
              <a:path stroke="0">
                <a:moveTo>
                  <a:pt x="f29" y="f42"/>
                </a:moveTo>
                <a:arcTo wR="f37" hR="f42" stAng="f1" swAng="f0"/>
                <a:close/>
              </a:path>
              <a:path fill="none">
                <a:moveTo>
                  <a:pt x="f32" y="f42"/>
                </a:moveTo>
                <a:arcTo wR="f37" hR="f42" stAng="f7" swAng="f0"/>
                <a:lnTo>
                  <a:pt x="f32" y="f44"/>
                </a:lnTo>
                <a:arcTo wR="f37" hR="f42" stAng="f7" swAng="f1"/>
                <a:lnTo>
                  <a:pt x="f29" y="f42"/>
                </a:lnTo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Database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81E87798-5F3B-CA9A-9943-602BA5B69DC4}"/>
              </a:ext>
            </a:extLst>
          </p:cNvPr>
          <p:cNvCxnSpPr>
            <a:stCxn id="9" idx="1"/>
            <a:endCxn id="3" idx="3"/>
          </p:cNvCxnSpPr>
          <p:nvPr/>
        </p:nvCxnSpPr>
        <p:spPr>
          <a:xfrm>
            <a:off x="2423160" y="2470279"/>
            <a:ext cx="3760259" cy="1472366"/>
          </a:xfrm>
          <a:prstGeom prst="curvedConnector3">
            <a:avLst>
              <a:gd name="adj1" fmla="val 50000"/>
            </a:avLst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9148B-CD35-BC20-5DAE-EC97E51899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System Overview – Current State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677AE7-52CB-5B70-F67D-C06F6739A4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lvl="0">
              <a:buClr>
                <a:srgbClr val="44546A"/>
              </a:buClr>
            </a:pPr>
            <a:r>
              <a:rPr lang="en-GB" sz="3200" noProof="0" dirty="0">
                <a:ea typeface="Calibri Light" pitchFamily="34"/>
                <a:cs typeface="Calibri Light" pitchFamily="34"/>
              </a:rPr>
              <a:t>Why even change the current system?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>
                <a:ea typeface="Calibri Light" pitchFamily="34"/>
                <a:cs typeface="Calibri Light" pitchFamily="34"/>
              </a:rPr>
              <a:t>Support for Visual Basic 6 is running out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>
                <a:ea typeface="Calibri Light" pitchFamily="34"/>
                <a:cs typeface="Calibri Light" pitchFamily="34"/>
              </a:rPr>
              <a:t>Current architecture of the system does not fit into the infrastructure of the customer</a:t>
            </a:r>
          </a:p>
          <a:p>
            <a:pPr lvl="0">
              <a:buClr>
                <a:srgbClr val="44546A"/>
              </a:buClr>
            </a:pPr>
            <a:r>
              <a:rPr lang="en-GB" sz="3200" noProof="0" dirty="0">
                <a:ea typeface="Calibri Light" pitchFamily="34"/>
                <a:cs typeface="Calibri Light" pitchFamily="34"/>
              </a:rPr>
              <a:t>The goal is: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>
                <a:ea typeface="Calibri Light" pitchFamily="34"/>
                <a:cs typeface="Calibri Light" pitchFamily="34"/>
              </a:rPr>
              <a:t>Move to a browser-based solution</a:t>
            </a:r>
          </a:p>
          <a:p>
            <a:pPr lvl="1">
              <a:buClr>
                <a:srgbClr val="44546A"/>
              </a:buClr>
            </a:pPr>
            <a:r>
              <a:rPr lang="en-GB" sz="2800" noProof="0" dirty="0">
                <a:ea typeface="Calibri Light" pitchFamily="34"/>
                <a:cs typeface="Calibri Light" pitchFamily="34"/>
              </a:rPr>
              <a:t>Replace the outdated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4">
            <a:extLst>
              <a:ext uri="{FF2B5EF4-FFF2-40B4-BE49-F238E27FC236}">
                <a16:creationId xmlns:a16="http://schemas.microsoft.com/office/drawing/2014/main" id="{7F959272-9DD5-7A8E-602A-C5EFC478BD64}"/>
              </a:ext>
            </a:extLst>
          </p:cNvPr>
          <p:cNvSpPr/>
          <p:nvPr/>
        </p:nvSpPr>
        <p:spPr>
          <a:xfrm>
            <a:off x="571500" y="1618149"/>
            <a:ext cx="2817632" cy="207669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Web </a:t>
            </a:r>
            <a:r>
              <a:rPr lang="de-DE" kern="0" dirty="0">
                <a:solidFill>
                  <a:srgbClr val="000000"/>
                </a:solidFill>
                <a:latin typeface="Lucida Sans" pitchFamily="34"/>
              </a:rPr>
              <a:t>B</a:t>
            </a:r>
            <a:r>
              <a:rPr lang="de-DE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rowser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sp>
        <p:nvSpPr>
          <p:cNvPr id="3" name="Rectangle: Rounded Corners 4">
            <a:extLst>
              <a:ext uri="{FF2B5EF4-FFF2-40B4-BE49-F238E27FC236}">
                <a16:creationId xmlns:a16="http://schemas.microsoft.com/office/drawing/2014/main" id="{2F2ECC56-EE73-758D-2E70-AE8EB49D6B99}"/>
              </a:ext>
            </a:extLst>
          </p:cNvPr>
          <p:cNvSpPr/>
          <p:nvPr/>
        </p:nvSpPr>
        <p:spPr>
          <a:xfrm>
            <a:off x="4781013" y="2986412"/>
            <a:ext cx="2629960" cy="14168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Web App Backend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A951202B-003B-810C-6163-922CDC96F319}"/>
              </a:ext>
            </a:extLst>
          </p:cNvPr>
          <p:cNvSpPr/>
          <p:nvPr/>
        </p:nvSpPr>
        <p:spPr>
          <a:xfrm>
            <a:off x="1490956" y="4309064"/>
            <a:ext cx="1112806" cy="15422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+- 0 0 10800000"/>
              <a:gd name="f9" fmla="val 25000"/>
              <a:gd name="f10" fmla="+- 0 0 -360"/>
              <a:gd name="f11" fmla="abs f4"/>
              <a:gd name="f12" fmla="abs f5"/>
              <a:gd name="f13" fmla="abs f6"/>
              <a:gd name="f14" fmla="*/ f10 f1 1"/>
              <a:gd name="f15" fmla="?: f11 f4 1"/>
              <a:gd name="f16" fmla="?: f12 f5 1"/>
              <a:gd name="f17" fmla="?: f13 f6 1"/>
              <a:gd name="f18" fmla="*/ f14 1 f3"/>
              <a:gd name="f19" fmla="*/ f15 1 21600"/>
              <a:gd name="f20" fmla="*/ f16 1 21600"/>
              <a:gd name="f21" fmla="*/ 21600 f15 1"/>
              <a:gd name="f22" fmla="*/ 21600 f16 1"/>
              <a:gd name="f23" fmla="+- f18 0 f2"/>
              <a:gd name="f24" fmla="min f20 f19"/>
              <a:gd name="f25" fmla="*/ f21 1 f17"/>
              <a:gd name="f26" fmla="*/ f22 1 f17"/>
              <a:gd name="f27" fmla="val f25"/>
              <a:gd name="f28" fmla="val f26"/>
              <a:gd name="f29" fmla="*/ f7 f24 1"/>
              <a:gd name="f30" fmla="+- f28 0 f7"/>
              <a:gd name="f31" fmla="+- f27 0 f7"/>
              <a:gd name="f32" fmla="*/ f27 f24 1"/>
              <a:gd name="f33" fmla="*/ f31 1 2"/>
              <a:gd name="f34" fmla="min f31 f30"/>
              <a:gd name="f35" fmla="+- f7 f33 0"/>
              <a:gd name="f36" fmla="*/ f34 f9 1"/>
              <a:gd name="f37" fmla="*/ f33 f24 1"/>
              <a:gd name="f38" fmla="*/ f36 1 200000"/>
              <a:gd name="f39" fmla="*/ f35 f24 1"/>
              <a:gd name="f40" fmla="+- f38 f38 0"/>
              <a:gd name="f41" fmla="+- f28 0 f38"/>
              <a:gd name="f42" fmla="*/ f38 f24 1"/>
              <a:gd name="f43" fmla="*/ f40 f24 1"/>
              <a:gd name="f44" fmla="*/ f41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9" y="f43"/>
              </a:cxn>
            </a:cxnLst>
            <a:rect l="f29" t="f43" r="f32" b="f44"/>
            <a:pathLst>
              <a:path stroke="0">
                <a:moveTo>
                  <a:pt x="f29" y="f42"/>
                </a:moveTo>
                <a:arcTo wR="f37" hR="f42" stAng="f1" swAng="f8"/>
                <a:lnTo>
                  <a:pt x="f32" y="f44"/>
                </a:lnTo>
                <a:arcTo wR="f37" hR="f42" stAng="f7" swAng="f1"/>
                <a:close/>
              </a:path>
              <a:path stroke="0">
                <a:moveTo>
                  <a:pt x="f29" y="f42"/>
                </a:moveTo>
                <a:arcTo wR="f37" hR="f42" stAng="f1" swAng="f0"/>
                <a:close/>
              </a:path>
              <a:path fill="none">
                <a:moveTo>
                  <a:pt x="f32" y="f42"/>
                </a:moveTo>
                <a:arcTo wR="f37" hR="f42" stAng="f7" swAng="f0"/>
                <a:lnTo>
                  <a:pt x="f32" y="f44"/>
                </a:lnTo>
                <a:arcTo wR="f37" hR="f42" stAng="f7" swAng="f1"/>
                <a:lnTo>
                  <a:pt x="f29" y="f42"/>
                </a:lnTo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200" b="0" i="0" u="none" strike="noStrike" kern="1200" cap="none" spc="0" baseline="0">
                <a:solidFill>
                  <a:srgbClr val="000000"/>
                </a:solidFill>
                <a:uFillTx/>
                <a:latin typeface="Lucida Sans" pitchFamily="34"/>
              </a:rPr>
              <a:t>Database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A7CB7E64-F356-83F2-DB86-877DC16D3A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System Overview – Goal State</a:t>
            </a:r>
          </a:p>
        </p:txBody>
      </p:sp>
      <p:cxnSp>
        <p:nvCxnSpPr>
          <p:cNvPr id="6" name="Connector: Curved 9">
            <a:extLst>
              <a:ext uri="{FF2B5EF4-FFF2-40B4-BE49-F238E27FC236}">
                <a16:creationId xmlns:a16="http://schemas.microsoft.com/office/drawing/2014/main" id="{E6E99658-6992-7860-D3BC-75E07AC21881}"/>
              </a:ext>
            </a:extLst>
          </p:cNvPr>
          <p:cNvCxnSpPr>
            <a:stCxn id="4" idx="1"/>
            <a:endCxn id="3" idx="2"/>
          </p:cNvCxnSpPr>
          <p:nvPr/>
        </p:nvCxnSpPr>
        <p:spPr>
          <a:xfrm flipV="1">
            <a:off x="2603762" y="4403265"/>
            <a:ext cx="3492231" cy="676931"/>
          </a:xfrm>
          <a:prstGeom prst="curvedConnector2">
            <a:avLst/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cxnSp>
        <p:nvCxnSpPr>
          <p:cNvPr id="7" name="Connector: Curved 10">
            <a:extLst>
              <a:ext uri="{FF2B5EF4-FFF2-40B4-BE49-F238E27FC236}">
                <a16:creationId xmlns:a16="http://schemas.microsoft.com/office/drawing/2014/main" id="{02F20776-586C-8432-9BA0-4EAE65CAD3A9}"/>
              </a:ext>
            </a:extLst>
          </p:cNvPr>
          <p:cNvCxnSpPr>
            <a:stCxn id="3" idx="1"/>
            <a:endCxn id="8" idx="0"/>
          </p:cNvCxnSpPr>
          <p:nvPr/>
        </p:nvCxnSpPr>
        <p:spPr>
          <a:xfrm>
            <a:off x="7410973" y="3694839"/>
            <a:ext cx="2278141" cy="1134802"/>
          </a:xfrm>
          <a:prstGeom prst="curvedConnector2">
            <a:avLst/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sp>
        <p:nvSpPr>
          <p:cNvPr id="8" name="Rectangle: Rounded Corners 18">
            <a:extLst>
              <a:ext uri="{FF2B5EF4-FFF2-40B4-BE49-F238E27FC236}">
                <a16:creationId xmlns:a16="http://schemas.microsoft.com/office/drawing/2014/main" id="{153DDB2D-A63E-9F2E-9260-E8188F4BEB66}"/>
              </a:ext>
            </a:extLst>
          </p:cNvPr>
          <p:cNvSpPr/>
          <p:nvPr/>
        </p:nvSpPr>
        <p:spPr>
          <a:xfrm>
            <a:off x="8668036" y="4829641"/>
            <a:ext cx="2042156" cy="103052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APL Web Service</a:t>
            </a:r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id="{A62ED29E-5E0B-5B3C-D7AC-F580EA73FF8A}"/>
              </a:ext>
            </a:extLst>
          </p:cNvPr>
          <p:cNvSpPr/>
          <p:nvPr/>
        </p:nvSpPr>
        <p:spPr>
          <a:xfrm>
            <a:off x="764164" y="2166423"/>
            <a:ext cx="2432304" cy="136245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Web App Frontend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4C2DEE4-973B-8C44-5C61-41EA42A99CD9}"/>
              </a:ext>
            </a:extLst>
          </p:cNvPr>
          <p:cNvCxnSpPr>
            <a:stCxn id="9" idx="1"/>
            <a:endCxn id="3" idx="3"/>
          </p:cNvCxnSpPr>
          <p:nvPr/>
        </p:nvCxnSpPr>
        <p:spPr>
          <a:xfrm>
            <a:off x="3196468" y="2847651"/>
            <a:ext cx="1584545" cy="847188"/>
          </a:xfrm>
          <a:prstGeom prst="curvedConnector3">
            <a:avLst>
              <a:gd name="adj1" fmla="val 50000"/>
            </a:avLst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21">
            <a:extLst>
              <a:ext uri="{FF2B5EF4-FFF2-40B4-BE49-F238E27FC236}">
                <a16:creationId xmlns:a16="http://schemas.microsoft.com/office/drawing/2014/main" id="{BF1F3A7A-AFA2-48BB-787A-EF75AE1096D3}"/>
              </a:ext>
            </a:extLst>
          </p:cNvPr>
          <p:cNvCxnSpPr/>
          <p:nvPr/>
        </p:nvCxnSpPr>
        <p:spPr>
          <a:xfrm>
            <a:off x="5879601" y="1459830"/>
            <a:ext cx="0" cy="4634838"/>
          </a:xfrm>
          <a:prstGeom prst="straightConnector1">
            <a:avLst/>
          </a:prstGeom>
          <a:noFill/>
          <a:ln w="57150" cap="flat">
            <a:solidFill>
              <a:srgbClr val="ED7D31"/>
            </a:solidFill>
            <a:prstDash val="solid"/>
            <a:miter/>
          </a:ln>
        </p:spPr>
      </p:cxnSp>
      <p:sp>
        <p:nvSpPr>
          <p:cNvPr id="3" name="Rectangle: Rounded Corners 4">
            <a:extLst>
              <a:ext uri="{FF2B5EF4-FFF2-40B4-BE49-F238E27FC236}">
                <a16:creationId xmlns:a16="http://schemas.microsoft.com/office/drawing/2014/main" id="{438C0404-53A5-6BC8-E2EB-4C8B73CE654B}"/>
              </a:ext>
            </a:extLst>
          </p:cNvPr>
          <p:cNvSpPr/>
          <p:nvPr/>
        </p:nvSpPr>
        <p:spPr>
          <a:xfrm>
            <a:off x="1849611" y="1706544"/>
            <a:ext cx="2817632" cy="207669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Web Browser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id="{138D5E5F-6C05-F922-D21F-F3CBC7A9228C}"/>
              </a:ext>
            </a:extLst>
          </p:cNvPr>
          <p:cNvSpPr/>
          <p:nvPr/>
        </p:nvSpPr>
        <p:spPr>
          <a:xfrm>
            <a:off x="6272500" y="2436309"/>
            <a:ext cx="2629960" cy="14168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Web App Backend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sp>
        <p:nvSpPr>
          <p:cNvPr id="5" name="Cylinder 3">
            <a:extLst>
              <a:ext uri="{FF2B5EF4-FFF2-40B4-BE49-F238E27FC236}">
                <a16:creationId xmlns:a16="http://schemas.microsoft.com/office/drawing/2014/main" id="{196D947C-0AB4-78E8-B420-543F8334AEF4}"/>
              </a:ext>
            </a:extLst>
          </p:cNvPr>
          <p:cNvSpPr/>
          <p:nvPr/>
        </p:nvSpPr>
        <p:spPr>
          <a:xfrm>
            <a:off x="2702024" y="4669685"/>
            <a:ext cx="1112806" cy="15422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+- 0 0 10800000"/>
              <a:gd name="f9" fmla="val 25000"/>
              <a:gd name="f10" fmla="+- 0 0 -360"/>
              <a:gd name="f11" fmla="abs f4"/>
              <a:gd name="f12" fmla="abs f5"/>
              <a:gd name="f13" fmla="abs f6"/>
              <a:gd name="f14" fmla="*/ f10 f1 1"/>
              <a:gd name="f15" fmla="?: f11 f4 1"/>
              <a:gd name="f16" fmla="?: f12 f5 1"/>
              <a:gd name="f17" fmla="?: f13 f6 1"/>
              <a:gd name="f18" fmla="*/ f14 1 f3"/>
              <a:gd name="f19" fmla="*/ f15 1 21600"/>
              <a:gd name="f20" fmla="*/ f16 1 21600"/>
              <a:gd name="f21" fmla="*/ 21600 f15 1"/>
              <a:gd name="f22" fmla="*/ 21600 f16 1"/>
              <a:gd name="f23" fmla="+- f18 0 f2"/>
              <a:gd name="f24" fmla="min f20 f19"/>
              <a:gd name="f25" fmla="*/ f21 1 f17"/>
              <a:gd name="f26" fmla="*/ f22 1 f17"/>
              <a:gd name="f27" fmla="val f25"/>
              <a:gd name="f28" fmla="val f26"/>
              <a:gd name="f29" fmla="*/ f7 f24 1"/>
              <a:gd name="f30" fmla="+- f28 0 f7"/>
              <a:gd name="f31" fmla="+- f27 0 f7"/>
              <a:gd name="f32" fmla="*/ f27 f24 1"/>
              <a:gd name="f33" fmla="*/ f31 1 2"/>
              <a:gd name="f34" fmla="min f31 f30"/>
              <a:gd name="f35" fmla="+- f7 f33 0"/>
              <a:gd name="f36" fmla="*/ f34 f9 1"/>
              <a:gd name="f37" fmla="*/ f33 f24 1"/>
              <a:gd name="f38" fmla="*/ f36 1 200000"/>
              <a:gd name="f39" fmla="*/ f35 f24 1"/>
              <a:gd name="f40" fmla="+- f38 f38 0"/>
              <a:gd name="f41" fmla="+- f28 0 f38"/>
              <a:gd name="f42" fmla="*/ f38 f24 1"/>
              <a:gd name="f43" fmla="*/ f40 f24 1"/>
              <a:gd name="f44" fmla="*/ f41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9" y="f43"/>
              </a:cxn>
            </a:cxnLst>
            <a:rect l="f29" t="f43" r="f32" b="f44"/>
            <a:pathLst>
              <a:path stroke="0">
                <a:moveTo>
                  <a:pt x="f29" y="f42"/>
                </a:moveTo>
                <a:arcTo wR="f37" hR="f42" stAng="f1" swAng="f8"/>
                <a:lnTo>
                  <a:pt x="f32" y="f44"/>
                </a:lnTo>
                <a:arcTo wR="f37" hR="f42" stAng="f7" swAng="f1"/>
                <a:close/>
              </a:path>
              <a:path stroke="0">
                <a:moveTo>
                  <a:pt x="f29" y="f42"/>
                </a:moveTo>
                <a:arcTo wR="f37" hR="f42" stAng="f1" swAng="f0"/>
                <a:close/>
              </a:path>
              <a:path fill="none">
                <a:moveTo>
                  <a:pt x="f32" y="f42"/>
                </a:moveTo>
                <a:arcTo wR="f37" hR="f42" stAng="f7" swAng="f0"/>
                <a:lnTo>
                  <a:pt x="f32" y="f44"/>
                </a:lnTo>
                <a:arcTo wR="f37" hR="f42" stAng="f7" swAng="f1"/>
                <a:lnTo>
                  <a:pt x="f29" y="f42"/>
                </a:lnTo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Database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0B78078-15D7-4353-0E4B-702E34F5DE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System Overview – Goal State</a:t>
            </a:r>
          </a:p>
        </p:txBody>
      </p:sp>
      <p:cxnSp>
        <p:nvCxnSpPr>
          <p:cNvPr id="7" name="Connector: Curved 9">
            <a:extLst>
              <a:ext uri="{FF2B5EF4-FFF2-40B4-BE49-F238E27FC236}">
                <a16:creationId xmlns:a16="http://schemas.microsoft.com/office/drawing/2014/main" id="{5F2D346D-BDED-BCF0-6EF0-5C3261779A77}"/>
              </a:ext>
            </a:extLst>
          </p:cNvPr>
          <p:cNvCxnSpPr>
            <a:stCxn id="5" idx="1"/>
            <a:endCxn id="4" idx="2"/>
          </p:cNvCxnSpPr>
          <p:nvPr/>
        </p:nvCxnSpPr>
        <p:spPr>
          <a:xfrm flipV="1">
            <a:off x="3814830" y="3853162"/>
            <a:ext cx="3772650" cy="1587655"/>
          </a:xfrm>
          <a:prstGeom prst="curvedConnector2">
            <a:avLst/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cxnSp>
        <p:nvCxnSpPr>
          <p:cNvPr id="8" name="Connector: Curved 10">
            <a:extLst>
              <a:ext uri="{FF2B5EF4-FFF2-40B4-BE49-F238E27FC236}">
                <a16:creationId xmlns:a16="http://schemas.microsoft.com/office/drawing/2014/main" id="{81E450F5-A56C-D9DE-1D80-9A3DDCCF222F}"/>
              </a:ext>
            </a:extLst>
          </p:cNvPr>
          <p:cNvCxnSpPr>
            <a:stCxn id="4" idx="1"/>
            <a:endCxn id="9" idx="0"/>
          </p:cNvCxnSpPr>
          <p:nvPr/>
        </p:nvCxnSpPr>
        <p:spPr>
          <a:xfrm>
            <a:off x="8902460" y="3144736"/>
            <a:ext cx="786654" cy="1684905"/>
          </a:xfrm>
          <a:prstGeom prst="curvedConnector2">
            <a:avLst/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sp>
        <p:nvSpPr>
          <p:cNvPr id="9" name="Rectangle: Rounded Corners 18">
            <a:extLst>
              <a:ext uri="{FF2B5EF4-FFF2-40B4-BE49-F238E27FC236}">
                <a16:creationId xmlns:a16="http://schemas.microsoft.com/office/drawing/2014/main" id="{A7ECAA47-AEF4-3EF6-EB8F-356B0341ECC5}"/>
              </a:ext>
            </a:extLst>
          </p:cNvPr>
          <p:cNvSpPr/>
          <p:nvPr/>
        </p:nvSpPr>
        <p:spPr>
          <a:xfrm>
            <a:off x="8668036" y="4829641"/>
            <a:ext cx="2042156" cy="1030528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APL Web Service</a:t>
            </a:r>
          </a:p>
        </p:txBody>
      </p:sp>
      <p:sp>
        <p:nvSpPr>
          <p:cNvPr id="10" name="Rectangle: Rounded Corners 4">
            <a:extLst>
              <a:ext uri="{FF2B5EF4-FFF2-40B4-BE49-F238E27FC236}">
                <a16:creationId xmlns:a16="http://schemas.microsoft.com/office/drawing/2014/main" id="{E082FCE4-2B59-6B04-6546-E415C166EBD9}"/>
              </a:ext>
            </a:extLst>
          </p:cNvPr>
          <p:cNvSpPr/>
          <p:nvPr/>
        </p:nvSpPr>
        <p:spPr>
          <a:xfrm>
            <a:off x="2042266" y="2254818"/>
            <a:ext cx="2432304" cy="136245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 dirty="0">
                <a:solidFill>
                  <a:srgbClr val="000000"/>
                </a:solidFill>
                <a:uFillTx/>
                <a:latin typeface="Lucida Sans" pitchFamily="34"/>
              </a:rPr>
              <a:t>Web App Frontend</a:t>
            </a: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Lucida Sans" pitchFamily="34"/>
            </a:endParaRPr>
          </a:p>
        </p:txBody>
      </p:sp>
      <p:cxnSp>
        <p:nvCxnSpPr>
          <p:cNvPr id="11" name="Connector: Curved 9">
            <a:extLst>
              <a:ext uri="{FF2B5EF4-FFF2-40B4-BE49-F238E27FC236}">
                <a16:creationId xmlns:a16="http://schemas.microsoft.com/office/drawing/2014/main" id="{AC2F4382-CE2A-0E6D-B1AC-600D9F5E8BDF}"/>
              </a:ext>
            </a:extLst>
          </p:cNvPr>
          <p:cNvCxnSpPr>
            <a:stCxn id="10" idx="1"/>
            <a:endCxn id="4" idx="3"/>
          </p:cNvCxnSpPr>
          <p:nvPr/>
        </p:nvCxnSpPr>
        <p:spPr>
          <a:xfrm>
            <a:off x="4474570" y="2936046"/>
            <a:ext cx="1797930" cy="208690"/>
          </a:xfrm>
          <a:prstGeom prst="curvedConnector3">
            <a:avLst>
              <a:gd name="adj1" fmla="val 50000"/>
            </a:avLst>
          </a:prstGeom>
          <a:noFill/>
          <a:ln w="38103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B4604DE3-41E8-D499-5006-BB19C8F3454E}"/>
              </a:ext>
            </a:extLst>
          </p:cNvPr>
          <p:cNvCxnSpPr/>
          <p:nvPr/>
        </p:nvCxnSpPr>
        <p:spPr>
          <a:xfrm flipH="1">
            <a:off x="813816" y="4054504"/>
            <a:ext cx="5065785" cy="0"/>
          </a:xfrm>
          <a:prstGeom prst="straightConnector1">
            <a:avLst/>
          </a:prstGeom>
          <a:noFill/>
          <a:ln w="57150" cap="flat">
            <a:solidFill>
              <a:srgbClr val="ED7D31"/>
            </a:solidFill>
            <a:prstDash val="solid"/>
            <a:miter/>
          </a:ln>
        </p:spPr>
      </p:cxnSp>
      <p:sp>
        <p:nvSpPr>
          <p:cNvPr id="13" name="TextBox 31">
            <a:extLst>
              <a:ext uri="{FF2B5EF4-FFF2-40B4-BE49-F238E27FC236}">
                <a16:creationId xmlns:a16="http://schemas.microsoft.com/office/drawing/2014/main" id="{04A2ACA4-73B3-4272-83AC-2B119B3AB4AB}"/>
              </a:ext>
            </a:extLst>
          </p:cNvPr>
          <p:cNvSpPr txBox="1"/>
          <p:nvPr/>
        </p:nvSpPr>
        <p:spPr>
          <a:xfrm>
            <a:off x="6922008" y="1459830"/>
            <a:ext cx="4105656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Container Platform</a:t>
            </a:r>
          </a:p>
        </p:txBody>
      </p:sp>
      <p:sp>
        <p:nvSpPr>
          <p:cNvPr id="14" name="TextBox 35">
            <a:extLst>
              <a:ext uri="{FF2B5EF4-FFF2-40B4-BE49-F238E27FC236}">
                <a16:creationId xmlns:a16="http://schemas.microsoft.com/office/drawing/2014/main" id="{C1389609-25D7-D374-3B1F-9404B032CE77}"/>
              </a:ext>
            </a:extLst>
          </p:cNvPr>
          <p:cNvSpPr txBox="1"/>
          <p:nvPr/>
        </p:nvSpPr>
        <p:spPr>
          <a:xfrm>
            <a:off x="1901741" y="4018294"/>
            <a:ext cx="271336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Network based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BA047-7F77-34CC-B27C-3F2F4173C2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429301"/>
            <a:ext cx="11048996" cy="1030528"/>
          </a:xfrm>
        </p:spPr>
        <p:txBody>
          <a:bodyPr/>
          <a:lstStyle/>
          <a:p>
            <a:pPr lvl="0"/>
            <a:r>
              <a:rPr lang="en-GB" sz="4000" noProof="0" dirty="0"/>
              <a:t>Roadmap</a:t>
            </a:r>
            <a:endParaRPr lang="en-GB" sz="3600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11C8B9-E9C6-7A55-55B2-2D0DDC9D8A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1500" y="1825627"/>
            <a:ext cx="11048996" cy="4351336"/>
          </a:xfrm>
        </p:spPr>
        <p:txBody>
          <a:bodyPr/>
          <a:lstStyle/>
          <a:p>
            <a:pPr marL="514350" lvl="0" indent="-514350">
              <a:buClr>
                <a:srgbClr val="44546A"/>
              </a:buClr>
              <a:buFont typeface="Calibri Light"/>
              <a:buAutoNum type="arabicPeriod"/>
            </a:pPr>
            <a:r>
              <a:rPr lang="en-GB" sz="3200" noProof="0" dirty="0">
                <a:ea typeface="Calibri Light" pitchFamily="34"/>
                <a:cs typeface="Calibri Light" pitchFamily="34"/>
              </a:rPr>
              <a:t>Migrate from APL+WIN to Dyalog</a:t>
            </a:r>
          </a:p>
          <a:p>
            <a:pPr marL="514350" lvl="0" indent="-514350">
              <a:buClr>
                <a:srgbClr val="44546A"/>
              </a:buClr>
              <a:buFont typeface="Calibri Light"/>
              <a:buAutoNum type="arabicPeriod"/>
            </a:pPr>
            <a:r>
              <a:rPr lang="en-GB" sz="3200" noProof="0" dirty="0">
                <a:ea typeface="Calibri Light" pitchFamily="34"/>
                <a:cs typeface="Calibri Light" pitchFamily="34"/>
              </a:rPr>
              <a:t>Convert the calculating engine to a Jarvis-based web service</a:t>
            </a:r>
          </a:p>
          <a:p>
            <a:pPr marL="514350" lvl="0" indent="-514350">
              <a:buClr>
                <a:srgbClr val="44546A"/>
              </a:buClr>
              <a:buFont typeface="Calibri Light"/>
              <a:buAutoNum type="arabicPeriod"/>
            </a:pPr>
            <a:r>
              <a:rPr lang="en-GB" sz="3200" noProof="0" dirty="0">
                <a:ea typeface="Calibri Light" pitchFamily="34"/>
                <a:cs typeface="Calibri Light" pitchFamily="34"/>
              </a:rPr>
              <a:t>Run it inside a Docker container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1030</Words>
  <Application>Microsoft Office PowerPoint</Application>
  <PresentationFormat>Widescreen</PresentationFormat>
  <Paragraphs>163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APL385 Unicode</vt:lpstr>
      <vt:lpstr>Arial</vt:lpstr>
      <vt:lpstr>Arial Unicode MS</vt:lpstr>
      <vt:lpstr>Calibri</vt:lpstr>
      <vt:lpstr>Calibri Light</vt:lpstr>
      <vt:lpstr>Consolas</vt:lpstr>
      <vt:lpstr>Lucida Sans</vt:lpstr>
      <vt:lpstr>Office</vt:lpstr>
      <vt:lpstr>Converting a COM Server to a Jarvis-based Web Service    Finn Flug - DPC</vt:lpstr>
      <vt:lpstr>Agenda</vt:lpstr>
      <vt:lpstr>System Overview – Current State</vt:lpstr>
      <vt:lpstr>System Overview – Current State</vt:lpstr>
      <vt:lpstr>System Overview – Current State</vt:lpstr>
      <vt:lpstr>System Overview – Current State</vt:lpstr>
      <vt:lpstr>System Overview – Goal State</vt:lpstr>
      <vt:lpstr>System Overview – Goal State</vt:lpstr>
      <vt:lpstr>Roadmap</vt:lpstr>
      <vt:lpstr>Migrating from APL+WIN to Dyalog</vt:lpstr>
      <vt:lpstr>Converting to a Jarvis-based Web Service</vt:lpstr>
      <vt:lpstr>Converting to a Jarvis-based Web Service</vt:lpstr>
      <vt:lpstr>Converting to a Jarvis-based Web Service</vt:lpstr>
      <vt:lpstr>Converting to a Jarvis-based Web Service</vt:lpstr>
      <vt:lpstr>Converting to a Jarvis-based Web Service</vt:lpstr>
      <vt:lpstr>Converting to a Jarvis-based Web Service</vt:lpstr>
      <vt:lpstr>Creating a Custom Docker Image</vt:lpstr>
      <vt:lpstr>Creating a Custom Docker Image</vt:lpstr>
      <vt:lpstr>Creating a Custom Docker Image</vt:lpstr>
      <vt:lpstr>Build &amp; Deploy</vt:lpstr>
      <vt:lpstr>What Else?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Converting a COM Server to a Jarvis-based Web Service</dc:title>
  <dc:creator>Finn Flug</dc:creator>
  <cp:lastModifiedBy>Finn Flug</cp:lastModifiedBy>
  <cp:revision>58</cp:revision>
  <dcterms:created xsi:type="dcterms:W3CDTF">2023-10-06T07:42:32Z</dcterms:created>
  <dcterms:modified xsi:type="dcterms:W3CDTF">2023-10-23T13:44:08Z</dcterms:modified>
</cp:coreProperties>
</file>