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1_E3044401.xml" ContentType="application/vnd.ms-powerpoint.comments+xml"/>
  <Override PartName="/ppt/comments/modernComment_103_273F9549.xml" ContentType="application/vnd.ms-powerpoint.comments+xml"/>
  <Override PartName="/ppt/comments/modernComment_102_B63EDF2B.xml" ContentType="application/vnd.ms-powerpoint.comments+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9" r:id="rId4"/>
    <p:sldId id="263" r:id="rId5"/>
    <p:sldId id="260" r:id="rId6"/>
    <p:sldId id="258" r:id="rId7"/>
    <p:sldId id="261" r:id="rId8"/>
    <p:sldId id="262" r:id="rId9"/>
    <p:sldId id="264" r:id="rId10"/>
    <p:sldId id="265" r:id="rId11"/>
    <p:sldId id="266" r:id="rId12"/>
    <p:sldId id="267" r:id="rId13"/>
    <p:sldId id="268" r:id="rId14"/>
    <p:sldId id="269" r:id="rId15"/>
    <p:sldId id="270" r:id="rId16"/>
    <p:sldId id="271" r:id="rId17"/>
    <p:sldId id="273" r:id="rId18"/>
    <p:sldId id="274" r:id="rId19"/>
    <p:sldId id="275" r:id="rId20"/>
    <p:sldId id="277" r:id="rId21"/>
    <p:sldId id="278"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A56947-F63E-27EF-EB0F-57FCCCE86C0D}" name="Kamila Szewczyk" initials="KS" userId="S::kasz00001@uni-saarland.de::4ef9edd8-7f40-4809-bcd9-5a78a9b08ce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90BF50-54BE-7AF5-D055-F869926E455C}" v="1228" dt="2023-09-22T10:11:58.318"/>
    <p1510:client id="{5B9ABBCC-035C-E20A-5F72-FBB65D09FF90}" v="158" dt="2023-09-27T12:50:33.482"/>
    <p1510:client id="{65E53D91-1CE4-11B0-EC91-B6CD0B142BDD}" v="12" dt="2023-09-27T12:47:52.408"/>
    <p1510:client id="{68853BA3-6DC1-BD9C-C345-F8EF47ABF7F0}" v="3209" dt="2023-09-27T18:07:41.487"/>
    <p1510:client id="{6CE015D6-C67E-4F3B-B274-237262D85E37}" v="433" dt="2023-09-22T08:35:44.418"/>
    <p1510:client id="{83F9F233-842F-7AA6-3267-2AA38E2DE8A0}" v="2" dt="2023-10-09T09:50:30.484"/>
    <p1510:client id="{9FFC65F5-FA47-A93F-7AD5-0391CD6174CB}" v="1" dt="2023-10-09T09:51:56.636"/>
    <p1510:client id="{C5C4283F-3E05-D0DB-5417-9F180A82A2CE}" v="3" dt="2023-09-22T10:33:53.034"/>
    <p1510:client id="{C81A4B4E-AF89-4224-E713-8CBA2DF0A1B7}" v="34" dt="2023-10-17T06:31:30.445"/>
    <p1510:client id="{D93470AE-243F-BBA5-BBE7-2C3840BD4F7E}" v="102" dt="2023-10-02T19:42:52.794"/>
    <p1510:client id="{DBF87878-6416-FE18-0428-99DB8547653F}" v="249" dt="2023-09-23T15:48:08.606"/>
    <p1510:client id="{DCC6F0C5-930E-E41F-B091-E56EEC71B684}" v="298" dt="2023-09-27T18:35:30.968"/>
    <p1510:client id="{DDB870F9-5D1A-1592-C594-95FB9EFD10C7}" v="35" dt="2023-10-09T10:06:18.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94" autoAdjust="0"/>
  </p:normalViewPr>
  <p:slideViewPr>
    <p:cSldViewPr snapToGrid="0">
      <p:cViewPr varScale="1">
        <p:scale>
          <a:sx n="65" d="100"/>
          <a:sy n="65" d="100"/>
        </p:scale>
        <p:origin x="125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8/10/relationships/authors" Target="authors.xml"/></Relationships>
</file>

<file path=ppt/comments/modernComment_101_E3044401.xml><?xml version="1.0" encoding="utf-8"?>
<p188:cmLst xmlns:a="http://schemas.openxmlformats.org/drawingml/2006/main" xmlns:r="http://schemas.openxmlformats.org/officeDocument/2006/relationships" xmlns:p188="http://schemas.microsoft.com/office/powerpoint/2018/8/main">
  <p188:cm id="{C0BF532A-FCC9-42A8-868A-1146D81651D9}" authorId="{7AA56947-F63E-27EF-EB0F-57FCCCE86C0D}" created="2023-09-22T08:17:22.952">
    <pc:sldMkLst xmlns:pc="http://schemas.microsoft.com/office/powerpoint/2013/main/command">
      <pc:docMk/>
      <pc:sldMk cId="3808707585" sldId="257"/>
    </pc:sldMkLst>
    <p188:replyLst>
      <p188:reply id="{0146E883-55C3-4328-B263-21923523B58A}" authorId="{7AA56947-F63E-27EF-EB0F-57FCCCE86C0D}" created="2023-09-22T08:20:32.529">
        <p188:txBody>
          <a:bodyPr/>
          <a:lstStyle/>
          <a:p>
            <a:r>
              <a:rPr lang="en-US"/>
              <a:t>Let me start by briefly introducing myself. I am a student at the Saarland University in Germany and today marks the last day of my summer internship at Dyalog Ltd. Despite frequently working with low level code, I'm happy to solve problems concerning theoretical computer science or mathematics. APL is a great fit! I have a blog where I discuss these and like a lot of young APLers, I tried to reimagine it myself too...</a:t>
            </a:r>
          </a:p>
        </p188:txBody>
      </p188:reply>
    </p188:replyLst>
    <p188:txBody>
      <a:bodyPr/>
      <a:lstStyle/>
      <a:p>
        <a:r>
          <a:rPr lang="en-US"/>
          <a:t>Transcript:</a:t>
        </a:r>
      </a:p>
    </p188:txBody>
  </p188:cm>
</p188:cmLst>
</file>

<file path=ppt/comments/modernComment_102_B63EDF2B.xml><?xml version="1.0" encoding="utf-8"?>
<p188:cmLst xmlns:a="http://schemas.openxmlformats.org/drawingml/2006/main" xmlns:r="http://schemas.openxmlformats.org/officeDocument/2006/relationships" xmlns:p188="http://schemas.microsoft.com/office/powerpoint/2018/8/main">
  <p188:cm id="{11DA532D-7699-47B6-B8C6-F2159C46AF07}" authorId="{7AA56947-F63E-27EF-EB0F-57FCCCE86C0D}" created="2023-09-23T15:48:08.606">
    <pc:sldMkLst xmlns:pc="http://schemas.microsoft.com/office/powerpoint/2013/main/command">
      <pc:docMk/>
      <pc:sldMk cId="3057573675" sldId="258"/>
    </pc:sldMkLst>
    <p188:txBody>
      <a:bodyPr/>
      <a:lstStyle/>
      <a:p>
        <a:r>
          <a:rPr lang="en-US"/>
          <a:t>I am teaching someone APL, a language which excels at dealing with multidimensional arrays. APL is branded as a notation, or a tool of thought. So, as it stands, APL does not have a dedicated notation to express the central language construct.</a:t>
        </a:r>
      </a:p>
    </p188:txBody>
  </p188:cm>
</p188:cmLst>
</file>

<file path=ppt/comments/modernComment_103_273F9549.xml><?xml version="1.0" encoding="utf-8"?>
<p188:cmLst xmlns:a="http://schemas.openxmlformats.org/drawingml/2006/main" xmlns:r="http://schemas.openxmlformats.org/officeDocument/2006/relationships" xmlns:p188="http://schemas.microsoft.com/office/powerpoint/2018/8/main">
  <p188:cm id="{3260872F-BF90-4912-8C69-C75F791FF81E}" authorId="{7AA56947-F63E-27EF-EB0F-57FCCCE86C0D}" created="2023-09-22T08:31:53.355">
    <pc:sldMkLst xmlns:pc="http://schemas.microsoft.com/office/powerpoint/2013/main/command">
      <pc:docMk/>
      <pc:sldMk cId="658478409" sldId="259"/>
    </pc:sldMkLst>
    <p188:txBody>
      <a:bodyPr/>
      <a:lstStyle/>
      <a:p>
        <a:r>
          <a:rPr lang="en-US"/>
          <a:t>I have learned about array languages by watching a few of my friends solving a very difficult mathematical problem and using J as a "desk calculator". I found this very impressive and useful, which pushed me to try learning this fascinating new language. Unfortunately, I could not wrap my head around it. In summer of 2020, I have learned of Dyalog and APL by seeing one of Adam's code golfs. After a short introduction and a meeting two and a half years later, I am here now.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16923-56E5-447F-9788-695CBDB7B895}" type="datetimeFigureOut">
              <a:rPr lang="en-GB" smtClean="0"/>
              <a:t>23/10/2023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2DD6F4-3110-4189-A4FF-D827E7E74880}" type="slidenum">
              <a:rPr lang="en-GB" smtClean="0"/>
              <a:t>‹#›</a:t>
            </a:fld>
            <a:endParaRPr lang="en-GB"/>
          </a:p>
        </p:txBody>
      </p:sp>
    </p:spTree>
    <p:extLst>
      <p:ext uri="{BB962C8B-B14F-4D97-AF65-F5344CB8AC3E}">
        <p14:creationId xmlns:p14="http://schemas.microsoft.com/office/powerpoint/2010/main" val="319814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A2DD6F4-3110-4189-A4FF-D827E7E74880}" type="slidenum">
              <a:rPr lang="en-GB" smtClean="0"/>
              <a:t>22</a:t>
            </a:fld>
            <a:endParaRPr lang="en-GB"/>
          </a:p>
        </p:txBody>
      </p:sp>
    </p:spTree>
    <p:extLst>
      <p:ext uri="{BB962C8B-B14F-4D97-AF65-F5344CB8AC3E}">
        <p14:creationId xmlns:p14="http://schemas.microsoft.com/office/powerpoint/2010/main" val="411091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1_E304440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03_273F954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2_B63EDF2B.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latin typeface="APL333"/>
                <a:ea typeface="+mj-lt"/>
                <a:cs typeface="+mj-lt"/>
              </a:rPr>
              <a:t>An Implementation of APL Array Notation</a:t>
            </a:r>
            <a:endParaRPr lang="en-US">
              <a:latin typeface="APL333"/>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User Story</a:t>
            </a:r>
            <a:endParaRPr lang="en-US"/>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1655640"/>
            <a:ext cx="10505831" cy="390195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Actual solution: Just use the </a:t>
            </a:r>
            <a:r>
              <a:rPr lang="en-US" b="1">
                <a:latin typeface="APL333"/>
                <a:cs typeface="Calibri"/>
              </a:rPr>
              <a:t>APL</a:t>
            </a:r>
            <a:r>
              <a:rPr lang="en-US">
                <a:latin typeface="APL333"/>
                <a:cs typeface="Calibri"/>
              </a:rPr>
              <a:t> </a:t>
            </a:r>
            <a:r>
              <a:rPr lang="en-US" b="1">
                <a:latin typeface="APL333"/>
                <a:cs typeface="Calibri"/>
              </a:rPr>
              <a:t>A</a:t>
            </a:r>
            <a:r>
              <a:rPr lang="en-US">
                <a:latin typeface="APL333"/>
                <a:cs typeface="Calibri"/>
              </a:rPr>
              <a:t>rray </a:t>
            </a:r>
            <a:r>
              <a:rPr lang="en-US" b="1">
                <a:latin typeface="APL333"/>
                <a:cs typeface="Calibri"/>
              </a:rPr>
              <a:t>N</a:t>
            </a:r>
            <a:r>
              <a:rPr lang="en-US">
                <a:latin typeface="APL333"/>
                <a:cs typeface="Calibri"/>
              </a:rPr>
              <a:t>otation!</a:t>
            </a:r>
          </a:p>
          <a:p>
            <a:r>
              <a:rPr lang="en-US" b="1">
                <a:latin typeface="APL333"/>
                <a:cs typeface="Calibri"/>
              </a:rPr>
              <a:t>Issue: Current implementation in </a:t>
            </a:r>
            <a:r>
              <a:rPr lang="en-US" b="1">
                <a:latin typeface="APL333"/>
                <a:ea typeface="+mn-lt"/>
                <a:cs typeface="+mn-lt"/>
              </a:rPr>
              <a:t>⎕SE is problematic:</a:t>
            </a:r>
          </a:p>
          <a:p>
            <a:pPr lvl="1"/>
            <a:r>
              <a:rPr lang="en-US">
                <a:latin typeface="APL333"/>
                <a:ea typeface="+mn-lt"/>
                <a:cs typeface="+mn-lt"/>
              </a:rPr>
              <a:t>Poor performance characteristics</a:t>
            </a:r>
          </a:p>
          <a:p>
            <a:pPr lvl="1"/>
            <a:r>
              <a:rPr lang="en-US">
                <a:latin typeface="APL333"/>
                <a:ea typeface="+mn-lt"/>
                <a:cs typeface="+mn-lt"/>
              </a:rPr>
              <a:t>Not always correct</a:t>
            </a:r>
          </a:p>
          <a:p>
            <a:pPr lvl="1"/>
            <a:r>
              <a:rPr lang="en-US">
                <a:latin typeface="APL333"/>
                <a:ea typeface="+mn-lt"/>
                <a:cs typeface="+mn-lt"/>
              </a:rPr>
              <a:t>Does not handle certain edge cases</a:t>
            </a:r>
          </a:p>
          <a:p>
            <a:pPr lvl="1"/>
            <a:r>
              <a:rPr lang="en-US">
                <a:latin typeface="APL333"/>
                <a:ea typeface="+mn-lt"/>
                <a:cs typeface="+mn-lt"/>
              </a:rPr>
              <a:t>…</a:t>
            </a:r>
          </a:p>
          <a:p>
            <a:r>
              <a:rPr lang="en-US">
                <a:latin typeface="APL333"/>
                <a:ea typeface="+mn-lt"/>
                <a:cs typeface="+mn-lt"/>
              </a:rPr>
              <a:t>Solution: A fast </a:t>
            </a:r>
            <a:r>
              <a:rPr lang="en-US" err="1">
                <a:latin typeface="APL333"/>
                <a:ea typeface="+mn-lt"/>
                <a:cs typeface="+mn-lt"/>
              </a:rPr>
              <a:t>deserialiser</a:t>
            </a:r>
            <a:r>
              <a:rPr lang="en-US">
                <a:latin typeface="APL333"/>
                <a:ea typeface="+mn-lt"/>
                <a:cs typeface="+mn-lt"/>
              </a:rPr>
              <a:t> and </a:t>
            </a:r>
            <a:r>
              <a:rPr lang="en-US" err="1">
                <a:latin typeface="APL333"/>
                <a:ea typeface="+mn-lt"/>
                <a:cs typeface="+mn-lt"/>
              </a:rPr>
              <a:t>serialiser</a:t>
            </a:r>
            <a:r>
              <a:rPr lang="en-US">
                <a:latin typeface="APL333"/>
                <a:ea typeface="+mn-lt"/>
                <a:cs typeface="+mn-lt"/>
              </a:rPr>
              <a:t> for the Array Notation written in C and integrated into the interpreter.</a:t>
            </a:r>
          </a:p>
        </p:txBody>
      </p:sp>
    </p:spTree>
    <p:extLst>
      <p:ext uri="{BB962C8B-B14F-4D97-AF65-F5344CB8AC3E}">
        <p14:creationId xmlns:p14="http://schemas.microsoft.com/office/powerpoint/2010/main" val="100083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User Story</a:t>
            </a:r>
            <a:endParaRPr lang="en-US"/>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1655640"/>
            <a:ext cx="10505831" cy="4292723"/>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2400">
                <a:latin typeface="APL385 Unicode"/>
                <a:ea typeface="+mn-lt"/>
                <a:cs typeface="+mn-lt"/>
              </a:rPr>
              <a:t>      </a:t>
            </a:r>
            <a:r>
              <a:rPr lang="en-US" sz="2400" err="1">
                <a:latin typeface="APL385 Unicode"/>
                <a:ea typeface="+mn-lt"/>
                <a:cs typeface="+mn-lt"/>
              </a:rPr>
              <a:t>cmpx</a:t>
            </a:r>
            <a:r>
              <a:rPr lang="en-US" sz="2400">
                <a:latin typeface="APL385 Unicode"/>
                <a:ea typeface="+mn-lt"/>
                <a:cs typeface="+mn-lt"/>
              </a:rPr>
              <a:t> '⎕</a:t>
            </a:r>
            <a:r>
              <a:rPr lang="en-US" sz="2400" err="1">
                <a:latin typeface="APL385 Unicode"/>
                <a:ea typeface="+mn-lt"/>
                <a:cs typeface="+mn-lt"/>
              </a:rPr>
              <a:t>SE.Dyalog.Array.Deserialise</a:t>
            </a:r>
            <a:r>
              <a:rPr lang="en-US" sz="2400">
                <a:latin typeface="APL385 Unicode"/>
                <a:ea typeface="+mn-lt"/>
                <a:cs typeface="+mn-lt"/>
              </a:rPr>
              <a:t> data'</a:t>
            </a:r>
            <a:endParaRPr lang="en-US" sz="3600">
              <a:latin typeface="APL385 Unicode"/>
              <a:ea typeface="+mn-lt"/>
              <a:cs typeface="+mn-lt"/>
            </a:endParaRPr>
          </a:p>
          <a:p>
            <a:pPr>
              <a:buNone/>
            </a:pPr>
            <a:r>
              <a:rPr lang="en-US" sz="2400">
                <a:latin typeface="APL385 Unicode"/>
                <a:ea typeface="+mn-lt"/>
                <a:cs typeface="+mn-lt"/>
              </a:rPr>
              <a:t>  8.9E0   ⍝ 8s 900ms</a:t>
            </a:r>
            <a:endParaRPr lang="en-US" sz="3600">
              <a:latin typeface="APL385 Unicode"/>
              <a:ea typeface="+mn-lt"/>
              <a:cs typeface="+mn-lt"/>
            </a:endParaRPr>
          </a:p>
          <a:p>
            <a:pPr>
              <a:buNone/>
            </a:pPr>
            <a:r>
              <a:rPr lang="en-US" sz="2400">
                <a:latin typeface="APL385 Unicode"/>
                <a:ea typeface="+mn-lt"/>
                <a:cs typeface="+mn-lt"/>
              </a:rPr>
              <a:t>      </a:t>
            </a:r>
            <a:r>
              <a:rPr lang="en-US" sz="2400" err="1">
                <a:latin typeface="APL385 Unicode"/>
                <a:ea typeface="+mn-lt"/>
                <a:cs typeface="+mn-lt"/>
              </a:rPr>
              <a:t>cmpx</a:t>
            </a:r>
            <a:r>
              <a:rPr lang="en-US" sz="2400">
                <a:latin typeface="APL385 Unicode"/>
                <a:ea typeface="+mn-lt"/>
                <a:cs typeface="+mn-lt"/>
              </a:rPr>
              <a:t> '62582⌶data'</a:t>
            </a:r>
          </a:p>
          <a:p>
            <a:pPr>
              <a:buNone/>
            </a:pPr>
            <a:r>
              <a:rPr lang="en-US" sz="2400">
                <a:latin typeface="APL385 Unicode"/>
                <a:ea typeface="+mn-lt"/>
                <a:cs typeface="+mn-lt"/>
              </a:rPr>
              <a:t>  5.6E¯1  ⍝ 560ms</a:t>
            </a:r>
          </a:p>
          <a:p>
            <a:pPr>
              <a:buNone/>
            </a:pPr>
            <a:r>
              <a:rPr lang="en-US" sz="2400">
                <a:latin typeface="APL385 Unicode"/>
                <a:ea typeface="+mn-lt"/>
                <a:cs typeface="+mn-lt"/>
              </a:rPr>
              <a:t>      </a:t>
            </a:r>
            <a:r>
              <a:rPr lang="en-US" sz="2400" err="1">
                <a:latin typeface="APL385 Unicode"/>
                <a:ea typeface="+mn-lt"/>
                <a:cs typeface="+mn-lt"/>
              </a:rPr>
              <a:t>wsreq</a:t>
            </a:r>
            <a:r>
              <a:rPr lang="en-US" sz="2400">
                <a:latin typeface="APL385 Unicode"/>
                <a:ea typeface="+mn-lt"/>
                <a:cs typeface="+mn-lt"/>
              </a:rPr>
              <a:t> '⎕</a:t>
            </a:r>
            <a:r>
              <a:rPr lang="en-US" sz="2400" err="1">
                <a:latin typeface="APL385 Unicode"/>
                <a:ea typeface="+mn-lt"/>
                <a:cs typeface="+mn-lt"/>
              </a:rPr>
              <a:t>SE.Dyalog.Array.Deserialise</a:t>
            </a:r>
            <a:r>
              <a:rPr lang="en-US" sz="2400">
                <a:latin typeface="APL385 Unicode"/>
                <a:ea typeface="+mn-lt"/>
                <a:cs typeface="+mn-lt"/>
              </a:rPr>
              <a:t> data'</a:t>
            </a:r>
          </a:p>
          <a:p>
            <a:pPr>
              <a:buNone/>
            </a:pPr>
            <a:r>
              <a:rPr lang="en-US" sz="2400">
                <a:latin typeface="APL385 Unicode"/>
                <a:ea typeface="+mn-lt"/>
                <a:cs typeface="+mn-lt"/>
              </a:rPr>
              <a:t>557119736 ⍝ 557MB!</a:t>
            </a:r>
            <a:endParaRPr lang="en-US">
              <a:latin typeface="APL385 Unicode"/>
              <a:ea typeface="+mn-lt"/>
              <a:cs typeface="+mn-lt"/>
            </a:endParaRPr>
          </a:p>
          <a:p>
            <a:pPr>
              <a:buNone/>
            </a:pPr>
            <a:r>
              <a:rPr lang="en-US" sz="2400">
                <a:latin typeface="APL385 Unicode"/>
              </a:rPr>
              <a:t>      </a:t>
            </a:r>
            <a:r>
              <a:rPr lang="en-US" sz="2400" err="1">
                <a:latin typeface="APL385 Unicode"/>
              </a:rPr>
              <a:t>wsreq</a:t>
            </a:r>
            <a:r>
              <a:rPr lang="en-US" sz="2400">
                <a:latin typeface="APL385 Unicode"/>
              </a:rPr>
              <a:t> '62582⌶data'</a:t>
            </a:r>
          </a:p>
          <a:p>
            <a:pPr>
              <a:buNone/>
            </a:pPr>
            <a:r>
              <a:rPr lang="en-US" sz="2400">
                <a:latin typeface="APL385 Unicode"/>
              </a:rPr>
              <a:t>31706960  ⍝ 31MB</a:t>
            </a:r>
          </a:p>
          <a:p>
            <a:pPr>
              <a:buNone/>
            </a:pPr>
            <a:r>
              <a:rPr lang="en-US" sz="2400">
                <a:latin typeface="APL385 Unicode"/>
                <a:ea typeface="+mn-lt"/>
                <a:cs typeface="+mn-lt"/>
              </a:rPr>
              <a:t>      ⎕size 'data'</a:t>
            </a:r>
            <a:endParaRPr lang="en-US">
              <a:latin typeface="APL385 Unicode"/>
            </a:endParaRPr>
          </a:p>
          <a:p>
            <a:pPr>
              <a:buNone/>
            </a:pPr>
            <a:r>
              <a:rPr lang="en-US" sz="2400">
                <a:latin typeface="APL385 Unicode"/>
                <a:ea typeface="+mn-lt"/>
                <a:cs typeface="+mn-lt"/>
              </a:rPr>
              <a:t>23085216  ⍝ 23MB</a:t>
            </a:r>
            <a:endParaRPr lang="en-US">
              <a:ea typeface="Calibri"/>
              <a:cs typeface="Calibri"/>
            </a:endParaRPr>
          </a:p>
          <a:p>
            <a:pPr>
              <a:buNone/>
            </a:pPr>
            <a:endParaRPr lang="en-US" sz="2400">
              <a:latin typeface="APL385 Unicode"/>
              <a:ea typeface="Calibri"/>
              <a:cs typeface="Calibri"/>
            </a:endParaRPr>
          </a:p>
        </p:txBody>
      </p:sp>
    </p:spTree>
    <p:extLst>
      <p:ext uri="{BB962C8B-B14F-4D97-AF65-F5344CB8AC3E}">
        <p14:creationId xmlns:p14="http://schemas.microsoft.com/office/powerpoint/2010/main" val="1799724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User Story</a:t>
            </a:r>
            <a:endParaRPr lang="en-US"/>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1655640"/>
            <a:ext cx="10505831" cy="63903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Not so simple: One needs to </a:t>
            </a:r>
            <a:r>
              <a:rPr lang="en-US" err="1">
                <a:latin typeface="APL333"/>
                <a:cs typeface="Calibri"/>
              </a:rPr>
              <a:t>serialise</a:t>
            </a:r>
            <a:r>
              <a:rPr lang="en-US">
                <a:latin typeface="APL333"/>
                <a:cs typeface="Calibri"/>
              </a:rPr>
              <a:t> the Array Notation first.</a:t>
            </a:r>
          </a:p>
        </p:txBody>
      </p:sp>
      <p:sp>
        <p:nvSpPr>
          <p:cNvPr id="3" name="TextBox 2">
            <a:extLst>
              <a:ext uri="{FF2B5EF4-FFF2-40B4-BE49-F238E27FC236}">
                <a16:creationId xmlns:a16="http://schemas.microsoft.com/office/drawing/2014/main" id="{004B0A2B-695C-5844-1E42-0769A5EFE034}"/>
              </a:ext>
            </a:extLst>
          </p:cNvPr>
          <p:cNvSpPr txBox="1"/>
          <p:nvPr/>
        </p:nvSpPr>
        <p:spPr>
          <a:xfrm>
            <a:off x="830384" y="2227384"/>
            <a:ext cx="1009942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i="1">
                <a:latin typeface="APL333"/>
                <a:ea typeface="+mn-lt"/>
                <a:cs typeface="+mn-lt"/>
              </a:rPr>
              <a:t>&gt; We have installed </a:t>
            </a:r>
            <a:r>
              <a:rPr lang="en-US" sz="2400" i="1" err="1">
                <a:latin typeface="APL333"/>
                <a:ea typeface="+mn-lt"/>
                <a:cs typeface="+mn-lt"/>
              </a:rPr>
              <a:t>Dyalog</a:t>
            </a:r>
            <a:r>
              <a:rPr lang="en-US" sz="2400" i="1">
                <a:latin typeface="APL333"/>
                <a:ea typeface="+mn-lt"/>
                <a:cs typeface="+mn-lt"/>
              </a:rPr>
              <a:t> on a powerful machine and set MAXWS to 100G.</a:t>
            </a:r>
            <a:r>
              <a:rPr lang="en-US" sz="2400" i="1">
                <a:latin typeface="APL333"/>
                <a:ea typeface="Calibri"/>
                <a:cs typeface="Calibri"/>
              </a:rPr>
              <a:t> </a:t>
            </a:r>
            <a:r>
              <a:rPr lang="en-US" sz="2400" i="1">
                <a:latin typeface="APL333"/>
                <a:ea typeface="+mn-lt"/>
                <a:cs typeface="+mn-lt"/>
              </a:rPr>
              <a:t>The input array was 5MB, and the output file 9MB. ⎕SE's </a:t>
            </a:r>
            <a:r>
              <a:rPr lang="en-US" sz="2400" i="1" err="1">
                <a:latin typeface="APL333"/>
                <a:ea typeface="+mn-lt"/>
                <a:cs typeface="+mn-lt"/>
              </a:rPr>
              <a:t>Serialiser</a:t>
            </a:r>
            <a:r>
              <a:rPr lang="en-US" sz="2400" i="1">
                <a:latin typeface="APL333"/>
                <a:ea typeface="+mn-lt"/>
                <a:cs typeface="+mn-lt"/>
              </a:rPr>
              <a:t> took 55 seconds to run. So, that needed about 16GB of workspace...</a:t>
            </a:r>
            <a:endParaRPr lang="en-US" sz="2400" i="1">
              <a:latin typeface="APL333"/>
            </a:endParaRPr>
          </a:p>
        </p:txBody>
      </p:sp>
      <p:sp>
        <p:nvSpPr>
          <p:cNvPr id="7" name="Content Placeholder 2">
            <a:extLst>
              <a:ext uri="{FF2B5EF4-FFF2-40B4-BE49-F238E27FC236}">
                <a16:creationId xmlns:a16="http://schemas.microsoft.com/office/drawing/2014/main" id="{AF8455E2-F153-6661-A43C-8DD31343A2FA}"/>
              </a:ext>
            </a:extLst>
          </p:cNvPr>
          <p:cNvSpPr txBox="1">
            <a:spLocks/>
          </p:cNvSpPr>
          <p:nvPr/>
        </p:nvSpPr>
        <p:spPr>
          <a:xfrm>
            <a:off x="840154" y="3517656"/>
            <a:ext cx="10505831" cy="314972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latin typeface="APL333"/>
                <a:cs typeface="Calibri"/>
              </a:rPr>
              <a:t>The ⎕SE </a:t>
            </a:r>
            <a:r>
              <a:rPr lang="en-US" b="1" err="1">
                <a:latin typeface="APL333"/>
                <a:cs typeface="Calibri"/>
              </a:rPr>
              <a:t>Serialiser</a:t>
            </a:r>
            <a:r>
              <a:rPr lang="en-US" b="1">
                <a:latin typeface="APL333"/>
                <a:cs typeface="Calibri"/>
              </a:rPr>
              <a:t> is far from perfect, but the task it's performing is remarkably complex:</a:t>
            </a:r>
          </a:p>
          <a:p>
            <a:pPr lvl="1"/>
            <a:r>
              <a:rPr lang="en-US">
                <a:latin typeface="APL333"/>
                <a:cs typeface="Calibri"/>
              </a:rPr>
              <a:t>When do we use APL strands - a b c - and when do we use the Array Notation syntax - (</a:t>
            </a:r>
            <a:r>
              <a:rPr lang="en-US" err="1">
                <a:latin typeface="APL333"/>
                <a:ea typeface="+mn-lt"/>
                <a:cs typeface="+mn-lt"/>
              </a:rPr>
              <a:t>a⋄b⋄c</a:t>
            </a:r>
            <a:r>
              <a:rPr lang="en-US">
                <a:latin typeface="APL333"/>
                <a:ea typeface="+mn-lt"/>
                <a:cs typeface="+mn-lt"/>
              </a:rPr>
              <a:t>)?</a:t>
            </a:r>
          </a:p>
          <a:p>
            <a:pPr lvl="1"/>
            <a:r>
              <a:rPr lang="en-US">
                <a:latin typeface="APL333"/>
                <a:ea typeface="Calibri"/>
                <a:cs typeface="Calibri"/>
              </a:rPr>
              <a:t>How do we format the resulting array notation?</a:t>
            </a:r>
          </a:p>
          <a:p>
            <a:pPr lvl="1"/>
            <a:r>
              <a:rPr lang="en-US">
                <a:latin typeface="APL333"/>
                <a:ea typeface="Calibri"/>
                <a:cs typeface="Calibri"/>
              </a:rPr>
              <a:t>How to represent tricky APL objects (tacit functions, </a:t>
            </a:r>
            <a:r>
              <a:rPr lang="en-US" err="1">
                <a:latin typeface="APL333"/>
                <a:ea typeface="Calibri"/>
                <a:cs typeface="Calibri"/>
              </a:rPr>
              <a:t>dfns</a:t>
            </a:r>
            <a:r>
              <a:rPr lang="en-US">
                <a:latin typeface="APL333"/>
                <a:ea typeface="Calibri"/>
                <a:cs typeface="Calibri"/>
              </a:rPr>
              <a:t>, scripted namespaces, </a:t>
            </a:r>
            <a:r>
              <a:rPr lang="en-US" err="1">
                <a:latin typeface="APL333"/>
                <a:ea typeface="Calibri"/>
                <a:cs typeface="Calibri"/>
              </a:rPr>
              <a:t>tradfns</a:t>
            </a:r>
            <a:r>
              <a:rPr lang="en-US">
                <a:latin typeface="APL333"/>
                <a:ea typeface="Calibri"/>
                <a:cs typeface="Calibri"/>
              </a:rPr>
              <a:t>, etc...)?</a:t>
            </a:r>
          </a:p>
          <a:p>
            <a:pPr lvl="1"/>
            <a:r>
              <a:rPr lang="en-US">
                <a:latin typeface="APL333"/>
                <a:ea typeface="Calibri"/>
                <a:cs typeface="Calibri"/>
              </a:rPr>
              <a:t>Due to data loss bugs in the past, the result is always cross-checked.</a:t>
            </a:r>
          </a:p>
        </p:txBody>
      </p:sp>
    </p:spTree>
    <p:extLst>
      <p:ext uri="{BB962C8B-B14F-4D97-AF65-F5344CB8AC3E}">
        <p14:creationId xmlns:p14="http://schemas.microsoft.com/office/powerpoint/2010/main" val="27627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3" grpId="0"/>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A dive into ⎕SE</a:t>
            </a:r>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44061" y="2847486"/>
            <a:ext cx="4751755" cy="375541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a:latin typeface="APL385 Unicode"/>
                <a:ea typeface="+mn-lt"/>
                <a:cs typeface="+mn-lt"/>
              </a:rPr>
              <a:t>      f←'+'∘- ⋄ g←+∘-</a:t>
            </a:r>
            <a:endParaRPr lang="en-US">
              <a:latin typeface="APL385 Unicode"/>
            </a:endParaRPr>
          </a:p>
          <a:p>
            <a:pPr>
              <a:buNone/>
            </a:pPr>
            <a:r>
              <a:rPr lang="en-US">
                <a:latin typeface="APL385 Unicode"/>
                <a:ea typeface="+mn-lt"/>
                <a:cs typeface="+mn-lt"/>
              </a:rPr>
              <a:t>      f</a:t>
            </a:r>
            <a:endParaRPr lang="en-US">
              <a:latin typeface="APL385 Unicode"/>
            </a:endParaRPr>
          </a:p>
          <a:p>
            <a:pPr>
              <a:buNone/>
            </a:pPr>
            <a:r>
              <a:rPr lang="en-US">
                <a:latin typeface="APL385 Unicode"/>
                <a:ea typeface="+mn-lt"/>
                <a:cs typeface="+mn-lt"/>
              </a:rPr>
              <a:t>+∘-</a:t>
            </a:r>
            <a:endParaRPr lang="en-US">
              <a:latin typeface="APL385 Unicode"/>
            </a:endParaRPr>
          </a:p>
          <a:p>
            <a:pPr>
              <a:buNone/>
            </a:pPr>
            <a:r>
              <a:rPr lang="en-US">
                <a:latin typeface="APL385 Unicode"/>
                <a:ea typeface="+mn-lt"/>
                <a:cs typeface="+mn-lt"/>
              </a:rPr>
              <a:t>      g</a:t>
            </a:r>
            <a:endParaRPr lang="en-US">
              <a:latin typeface="APL385 Unicode"/>
            </a:endParaRPr>
          </a:p>
          <a:p>
            <a:pPr>
              <a:buNone/>
            </a:pPr>
            <a:r>
              <a:rPr lang="en-US">
                <a:latin typeface="APL385 Unicode"/>
                <a:ea typeface="+mn-lt"/>
                <a:cs typeface="+mn-lt"/>
              </a:rPr>
              <a:t>+∘-</a:t>
            </a:r>
            <a:endParaRPr lang="en-US">
              <a:latin typeface="APL385 Unicode"/>
            </a:endParaRPr>
          </a:p>
          <a:p>
            <a:pPr marL="0" indent="0">
              <a:buNone/>
            </a:pPr>
            <a:r>
              <a:rPr lang="en-US">
                <a:latin typeface="APL385 Unicode"/>
                <a:ea typeface="+mn-lt"/>
                <a:cs typeface="+mn-lt"/>
              </a:rPr>
              <a:t>      ⍝ ¯\_(⍨)_/¯</a:t>
            </a:r>
            <a:endParaRPr lang="en-US">
              <a:latin typeface="APL385 Unicode"/>
            </a:endParaRPr>
          </a:p>
        </p:txBody>
      </p:sp>
      <p:sp>
        <p:nvSpPr>
          <p:cNvPr id="4" name="TextBox 3">
            <a:extLst>
              <a:ext uri="{FF2B5EF4-FFF2-40B4-BE49-F238E27FC236}">
                <a16:creationId xmlns:a16="http://schemas.microsoft.com/office/drawing/2014/main" id="{DFD0696F-2A4E-6842-7F44-0DF359F51E8C}"/>
              </a:ext>
            </a:extLst>
          </p:cNvPr>
          <p:cNvSpPr txBox="1"/>
          <p:nvPr/>
        </p:nvSpPr>
        <p:spPr>
          <a:xfrm>
            <a:off x="840153" y="1592384"/>
            <a:ext cx="522458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APL333"/>
                <a:ea typeface="Calibri"/>
                <a:cs typeface="Calibri"/>
              </a:rPr>
              <a:t>Turning APL objects into expressions that result in them is difficult.</a:t>
            </a:r>
            <a:endParaRPr lang="en-US" sz="2400">
              <a:latin typeface="APL333"/>
            </a:endParaRPr>
          </a:p>
        </p:txBody>
      </p:sp>
      <p:sp>
        <p:nvSpPr>
          <p:cNvPr id="5" name="TextBox 4">
            <a:extLst>
              <a:ext uri="{FF2B5EF4-FFF2-40B4-BE49-F238E27FC236}">
                <a16:creationId xmlns:a16="http://schemas.microsoft.com/office/drawing/2014/main" id="{201814C3-E5CF-841A-9489-98A922A39FAB}"/>
              </a:ext>
            </a:extLst>
          </p:cNvPr>
          <p:cNvSpPr txBox="1"/>
          <p:nvPr/>
        </p:nvSpPr>
        <p:spPr>
          <a:xfrm>
            <a:off x="6125306" y="1592384"/>
            <a:ext cx="546881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APL333"/>
                <a:ea typeface="Calibri"/>
                <a:cs typeface="Calibri"/>
              </a:rPr>
              <a:t>Surprisingly: All the complex logic that handles this is </a:t>
            </a:r>
            <a:r>
              <a:rPr lang="en-US" sz="2400" b="1">
                <a:latin typeface="APL333"/>
                <a:ea typeface="Calibri"/>
                <a:cs typeface="Calibri"/>
              </a:rPr>
              <a:t>not </a:t>
            </a:r>
            <a:r>
              <a:rPr lang="en-US" sz="2400">
                <a:latin typeface="APL333"/>
                <a:ea typeface="Calibri"/>
                <a:cs typeface="Calibri"/>
              </a:rPr>
              <a:t>the bottleneck!</a:t>
            </a:r>
            <a:endParaRPr lang="en-US" sz="2400">
              <a:ea typeface="Calibri"/>
              <a:cs typeface="Calibri"/>
            </a:endParaRPr>
          </a:p>
        </p:txBody>
      </p:sp>
      <p:sp>
        <p:nvSpPr>
          <p:cNvPr id="8" name="TextBox 7">
            <a:extLst>
              <a:ext uri="{FF2B5EF4-FFF2-40B4-BE49-F238E27FC236}">
                <a16:creationId xmlns:a16="http://schemas.microsoft.com/office/drawing/2014/main" id="{8FA3C04C-E2ED-0826-AD92-91C871ECEC63}"/>
              </a:ext>
            </a:extLst>
          </p:cNvPr>
          <p:cNvSpPr txBox="1"/>
          <p:nvPr/>
        </p:nvSpPr>
        <p:spPr>
          <a:xfrm>
            <a:off x="6125307" y="2647462"/>
            <a:ext cx="49998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i="1">
                <a:latin typeface="APL333"/>
                <a:ea typeface="Calibri"/>
                <a:cs typeface="Calibri"/>
              </a:rPr>
              <a:t>&gt; Use the right tool for the job</a:t>
            </a:r>
          </a:p>
        </p:txBody>
      </p:sp>
      <p:sp>
        <p:nvSpPr>
          <p:cNvPr id="9" name="TextBox 8">
            <a:extLst>
              <a:ext uri="{FF2B5EF4-FFF2-40B4-BE49-F238E27FC236}">
                <a16:creationId xmlns:a16="http://schemas.microsoft.com/office/drawing/2014/main" id="{DCCA39FE-2985-8678-C4D1-691EFFB8D3A6}"/>
              </a:ext>
            </a:extLst>
          </p:cNvPr>
          <p:cNvSpPr txBox="1"/>
          <p:nvPr/>
        </p:nvSpPr>
        <p:spPr>
          <a:xfrm>
            <a:off x="6125307" y="3302000"/>
            <a:ext cx="5224582"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APL333"/>
                <a:ea typeface="Calibri"/>
                <a:cs typeface="Calibri"/>
              </a:rPr>
              <a:t>To no surprise: APL is the right tool to write a </a:t>
            </a:r>
            <a:r>
              <a:rPr lang="en-US" sz="2400" err="1">
                <a:latin typeface="APL333"/>
                <a:ea typeface="Calibri"/>
                <a:cs typeface="Calibri"/>
              </a:rPr>
              <a:t>serialiser</a:t>
            </a:r>
            <a:r>
              <a:rPr lang="en-US" sz="2400">
                <a:latin typeface="APL333"/>
                <a:ea typeface="Calibri"/>
                <a:cs typeface="Calibri"/>
              </a:rPr>
              <a:t>. How certain data is represented internally by the C code is very different to how it appears to the APL programmer.</a:t>
            </a:r>
          </a:p>
          <a:p>
            <a:endParaRPr lang="en-US" sz="2400">
              <a:latin typeface="APL333"/>
              <a:ea typeface="Calibri"/>
              <a:cs typeface="Calibri"/>
            </a:endParaRPr>
          </a:p>
          <a:p>
            <a:r>
              <a:rPr lang="en-US" sz="2400">
                <a:latin typeface="APL333"/>
                <a:ea typeface="Calibri"/>
                <a:cs typeface="Calibri"/>
              </a:rPr>
              <a:t>However: APL is </a:t>
            </a:r>
            <a:r>
              <a:rPr lang="en-US" sz="2400" b="1">
                <a:latin typeface="APL333"/>
                <a:ea typeface="Calibri"/>
                <a:cs typeface="Calibri"/>
              </a:rPr>
              <a:t>not</a:t>
            </a:r>
            <a:r>
              <a:rPr lang="en-US" sz="2400">
                <a:latin typeface="APL333"/>
                <a:ea typeface="Calibri"/>
                <a:cs typeface="Calibri"/>
              </a:rPr>
              <a:t> the right tool to write a formatter/</a:t>
            </a:r>
            <a:r>
              <a:rPr lang="en-US" sz="2400" err="1">
                <a:latin typeface="APL333"/>
                <a:ea typeface="Calibri"/>
                <a:cs typeface="Calibri"/>
              </a:rPr>
              <a:t>prettifier</a:t>
            </a:r>
            <a:r>
              <a:rPr lang="en-US" sz="2400">
                <a:latin typeface="APL333"/>
                <a:ea typeface="Calibri"/>
                <a:cs typeface="Calibri"/>
              </a:rPr>
              <a:t>!</a:t>
            </a:r>
          </a:p>
        </p:txBody>
      </p:sp>
    </p:spTree>
    <p:extLst>
      <p:ext uri="{BB962C8B-B14F-4D97-AF65-F5344CB8AC3E}">
        <p14:creationId xmlns:p14="http://schemas.microsoft.com/office/powerpoint/2010/main" val="34312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p:bldP spid="5"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A dive into ⎕SE</a:t>
            </a:r>
          </a:p>
        </p:txBody>
      </p:sp>
      <p:sp>
        <p:nvSpPr>
          <p:cNvPr id="7" name="Content Placeholder 2">
            <a:extLst>
              <a:ext uri="{FF2B5EF4-FFF2-40B4-BE49-F238E27FC236}">
                <a16:creationId xmlns:a16="http://schemas.microsoft.com/office/drawing/2014/main" id="{594DEB6E-9ED0-5085-D018-8B7E3B2E76B8}"/>
              </a:ext>
            </a:extLst>
          </p:cNvPr>
          <p:cNvSpPr txBox="1">
            <a:spLocks/>
          </p:cNvSpPr>
          <p:nvPr/>
        </p:nvSpPr>
        <p:spPr>
          <a:xfrm>
            <a:off x="990600" y="3130794"/>
            <a:ext cx="10496062" cy="146941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C</a:t>
            </a:r>
            <a:r>
              <a:rPr lang="en-US">
                <a:latin typeface="APL333"/>
                <a:ea typeface="+mn-lt"/>
                <a:cs typeface="+mn-lt"/>
              </a:rPr>
              <a:t>: Inherently scalar, rarely </a:t>
            </a:r>
            <a:r>
              <a:rPr lang="en-US" err="1">
                <a:latin typeface="APL333"/>
                <a:ea typeface="+mn-lt"/>
                <a:cs typeface="+mn-lt"/>
              </a:rPr>
              <a:t>overcomputes</a:t>
            </a:r>
            <a:r>
              <a:rPr lang="en-US">
                <a:latin typeface="APL333"/>
                <a:ea typeface="+mn-lt"/>
                <a:cs typeface="+mn-lt"/>
              </a:rPr>
              <a:t>. Formatting an Array Notation string does not call for array logic and is inherently a serial problem.</a:t>
            </a:r>
            <a:endParaRPr lang="en-US">
              <a:latin typeface="APL333"/>
              <a:ea typeface="Calibri"/>
              <a:cs typeface="Calibri"/>
            </a:endParaRPr>
          </a:p>
        </p:txBody>
      </p:sp>
      <p:sp>
        <p:nvSpPr>
          <p:cNvPr id="11" name="Content Placeholder 2">
            <a:extLst>
              <a:ext uri="{FF2B5EF4-FFF2-40B4-BE49-F238E27FC236}">
                <a16:creationId xmlns:a16="http://schemas.microsoft.com/office/drawing/2014/main" id="{B7EC078C-F0E2-E459-4A6C-9D0CB9015492}"/>
              </a:ext>
            </a:extLst>
          </p:cNvPr>
          <p:cNvSpPr txBox="1">
            <a:spLocks/>
          </p:cNvSpPr>
          <p:nvPr/>
        </p:nvSpPr>
        <p:spPr>
          <a:xfrm>
            <a:off x="986692" y="1808040"/>
            <a:ext cx="10505831" cy="132287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After</a:t>
            </a:r>
            <a:r>
              <a:rPr lang="en-US">
                <a:latin typeface="APL333"/>
                <a:ea typeface="+mn-lt"/>
                <a:cs typeface="+mn-lt"/>
              </a:rPr>
              <a:t> replacing the formatter in the </a:t>
            </a:r>
            <a:r>
              <a:rPr lang="en-US" err="1">
                <a:latin typeface="APL333"/>
                <a:ea typeface="+mn-lt"/>
                <a:cs typeface="+mn-lt"/>
              </a:rPr>
              <a:t>serialiser</a:t>
            </a:r>
            <a:r>
              <a:rPr lang="en-US">
                <a:latin typeface="APL333"/>
                <a:ea typeface="+mn-lt"/>
                <a:cs typeface="+mn-lt"/>
              </a:rPr>
              <a:t> code with the 62583 I-beam, the memory usage went down by more than an order of magnitude. The speed was doubled.</a:t>
            </a:r>
          </a:p>
        </p:txBody>
      </p:sp>
      <p:sp>
        <p:nvSpPr>
          <p:cNvPr id="13" name="Content Placeholder 2">
            <a:extLst>
              <a:ext uri="{FF2B5EF4-FFF2-40B4-BE49-F238E27FC236}">
                <a16:creationId xmlns:a16="http://schemas.microsoft.com/office/drawing/2014/main" id="{27473DE7-3BC0-65BE-3CA0-1EE01B989C04}"/>
              </a:ext>
            </a:extLst>
          </p:cNvPr>
          <p:cNvSpPr txBox="1">
            <a:spLocks/>
          </p:cNvSpPr>
          <p:nvPr/>
        </p:nvSpPr>
        <p:spPr>
          <a:xfrm>
            <a:off x="986693" y="4543426"/>
            <a:ext cx="10496062" cy="96141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ea typeface="+mn-lt"/>
                <a:cs typeface="+mn-lt"/>
              </a:rPr>
              <a:t>APL: Array-oriented, often </a:t>
            </a:r>
            <a:r>
              <a:rPr lang="en-US" err="1">
                <a:latin typeface="APL333"/>
                <a:ea typeface="+mn-lt"/>
                <a:cs typeface="+mn-lt"/>
              </a:rPr>
              <a:t>overcomputes</a:t>
            </a:r>
            <a:r>
              <a:rPr lang="en-US">
                <a:latin typeface="APL333"/>
                <a:ea typeface="+mn-lt"/>
                <a:cs typeface="+mn-lt"/>
              </a:rPr>
              <a:t>. Processing performed as many small steps spanning the whole string.</a:t>
            </a:r>
            <a:endParaRPr lang="en-US">
              <a:latin typeface="APL333"/>
              <a:ea typeface="Calibri"/>
              <a:cs typeface="Calibri"/>
            </a:endParaRPr>
          </a:p>
        </p:txBody>
      </p:sp>
    </p:spTree>
    <p:extLst>
      <p:ext uri="{BB962C8B-B14F-4D97-AF65-F5344CB8AC3E}">
        <p14:creationId xmlns:p14="http://schemas.microsoft.com/office/powerpoint/2010/main" val="360304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1" grpId="0" build="p"/>
      <p:bldP spid="1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⎕DIFF</a:t>
            </a:r>
          </a:p>
        </p:txBody>
      </p:sp>
      <p:sp>
        <p:nvSpPr>
          <p:cNvPr id="11" name="Content Placeholder 2">
            <a:extLst>
              <a:ext uri="{FF2B5EF4-FFF2-40B4-BE49-F238E27FC236}">
                <a16:creationId xmlns:a16="http://schemas.microsoft.com/office/drawing/2014/main" id="{B7EC078C-F0E2-E459-4A6C-9D0CB9015492}"/>
              </a:ext>
            </a:extLst>
          </p:cNvPr>
          <p:cNvSpPr txBox="1">
            <a:spLocks/>
          </p:cNvSpPr>
          <p:nvPr/>
        </p:nvSpPr>
        <p:spPr>
          <a:xfrm>
            <a:off x="986692" y="1808040"/>
            <a:ext cx="10505831" cy="63903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Based on Taylor series, samples a few points around x+</a:t>
            </a:r>
            <a:r>
              <a:rPr lang="en-US">
                <a:latin typeface="APL333"/>
                <a:ea typeface="+mn-lt"/>
                <a:cs typeface="+mn-lt"/>
              </a:rPr>
              <a:t>∆h.</a:t>
            </a:r>
          </a:p>
        </p:txBody>
      </p:sp>
      <p:pic>
        <p:nvPicPr>
          <p:cNvPr id="3" name="Picture 2" descr="A math equation with numbers&#10;&#10;Description automatically generated">
            <a:extLst>
              <a:ext uri="{FF2B5EF4-FFF2-40B4-BE49-F238E27FC236}">
                <a16:creationId xmlns:a16="http://schemas.microsoft.com/office/drawing/2014/main" id="{66961AA6-8C3D-4106-0310-D7D6388EF092}"/>
              </a:ext>
            </a:extLst>
          </p:cNvPr>
          <p:cNvPicPr>
            <a:picLocks noChangeAspect="1"/>
          </p:cNvPicPr>
          <p:nvPr/>
        </p:nvPicPr>
        <p:blipFill>
          <a:blip r:embed="rId2"/>
          <a:stretch>
            <a:fillRect/>
          </a:stretch>
        </p:blipFill>
        <p:spPr>
          <a:xfrm>
            <a:off x="1178170" y="2441963"/>
            <a:ext cx="9200661" cy="1163229"/>
          </a:xfrm>
          <a:prstGeom prst="rect">
            <a:avLst/>
          </a:prstGeom>
        </p:spPr>
      </p:pic>
      <p:sp>
        <p:nvSpPr>
          <p:cNvPr id="6" name="Content Placeholder 2">
            <a:extLst>
              <a:ext uri="{FF2B5EF4-FFF2-40B4-BE49-F238E27FC236}">
                <a16:creationId xmlns:a16="http://schemas.microsoft.com/office/drawing/2014/main" id="{D6AD0572-D06C-55C3-71FF-7AC445B78214}"/>
              </a:ext>
            </a:extLst>
          </p:cNvPr>
          <p:cNvSpPr txBox="1">
            <a:spLocks/>
          </p:cNvSpPr>
          <p:nvPr/>
        </p:nvSpPr>
        <p:spPr>
          <a:xfrm>
            <a:off x="953477" y="3767748"/>
            <a:ext cx="10505831" cy="248541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ea typeface="+mn-lt"/>
                <a:cs typeface="+mn-lt"/>
              </a:rPr>
              <a:t>Implementation detail: more points are being considered increasing accuracy but worsening the </a:t>
            </a:r>
            <a:r>
              <a:rPr lang="en-US" err="1">
                <a:latin typeface="APL333"/>
                <a:ea typeface="+mn-lt"/>
                <a:cs typeface="+mn-lt"/>
              </a:rPr>
              <a:t>behaviour</a:t>
            </a:r>
            <a:r>
              <a:rPr lang="en-US">
                <a:latin typeface="APL333"/>
                <a:ea typeface="+mn-lt"/>
                <a:cs typeface="+mn-lt"/>
              </a:rPr>
              <a:t> around singularities.</a:t>
            </a:r>
          </a:p>
          <a:p>
            <a:r>
              <a:rPr lang="en-US">
                <a:latin typeface="APL333"/>
                <a:ea typeface="+mn-lt"/>
                <a:cs typeface="+mn-lt"/>
              </a:rPr>
              <a:t>More accurate than the central difference method (definition of derivative).</a:t>
            </a:r>
          </a:p>
        </p:txBody>
      </p:sp>
    </p:spTree>
    <p:extLst>
      <p:ext uri="{BB962C8B-B14F-4D97-AF65-F5344CB8AC3E}">
        <p14:creationId xmlns:p14="http://schemas.microsoft.com/office/powerpoint/2010/main" val="303740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⎕DIFF</a:t>
            </a:r>
          </a:p>
        </p:txBody>
      </p:sp>
      <p:sp>
        <p:nvSpPr>
          <p:cNvPr id="11" name="Content Placeholder 2">
            <a:extLst>
              <a:ext uri="{FF2B5EF4-FFF2-40B4-BE49-F238E27FC236}">
                <a16:creationId xmlns:a16="http://schemas.microsoft.com/office/drawing/2014/main" id="{B7EC078C-F0E2-E459-4A6C-9D0CB9015492}"/>
              </a:ext>
            </a:extLst>
          </p:cNvPr>
          <p:cNvSpPr txBox="1">
            <a:spLocks/>
          </p:cNvSpPr>
          <p:nvPr/>
        </p:nvSpPr>
        <p:spPr>
          <a:xfrm>
            <a:off x="986692" y="1808040"/>
            <a:ext cx="10505831" cy="223141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a:latin typeface="APL385 Unicode"/>
                <a:ea typeface="+mn-lt"/>
                <a:cs typeface="+mn-lt"/>
              </a:rPr>
              <a:t>      ((1∘○)⎕diff - 2∘○) 0.3 ⍝ ⎕FR 645</a:t>
            </a:r>
          </a:p>
          <a:p>
            <a:pPr>
              <a:buNone/>
            </a:pPr>
            <a:r>
              <a:rPr lang="en-US">
                <a:latin typeface="APL385 Unicode"/>
                <a:ea typeface="+mn-lt"/>
                <a:cs typeface="+mn-lt"/>
              </a:rPr>
              <a:t>1.950931461E¯8</a:t>
            </a:r>
            <a:endParaRPr lang="en-US">
              <a:latin typeface="APL385 Unicode"/>
            </a:endParaRPr>
          </a:p>
          <a:p>
            <a:pPr>
              <a:buNone/>
            </a:pPr>
            <a:r>
              <a:rPr lang="en-US">
                <a:latin typeface="APL385 Unicode"/>
                <a:ea typeface="+mn-lt"/>
                <a:cs typeface="+mn-lt"/>
              </a:rPr>
              <a:t>      ((1∘○)⎕diff - 2∘○) 0.3 ⍝ ⎕FR 1287</a:t>
            </a:r>
            <a:endParaRPr lang="en-US">
              <a:latin typeface="APL385 Unicode"/>
            </a:endParaRPr>
          </a:p>
          <a:p>
            <a:pPr marL="0" indent="0">
              <a:buNone/>
            </a:pPr>
            <a:r>
              <a:rPr lang="en-US">
                <a:latin typeface="APL385 Unicode"/>
                <a:ea typeface="+mn-lt"/>
                <a:cs typeface="+mn-lt"/>
              </a:rPr>
              <a:t>7.33843311E¯26</a:t>
            </a:r>
            <a:endParaRPr lang="en-US">
              <a:latin typeface="APL385 Unicode"/>
            </a:endParaRPr>
          </a:p>
        </p:txBody>
      </p:sp>
      <p:sp>
        <p:nvSpPr>
          <p:cNvPr id="5" name="TextBox 4">
            <a:extLst>
              <a:ext uri="{FF2B5EF4-FFF2-40B4-BE49-F238E27FC236}">
                <a16:creationId xmlns:a16="http://schemas.microsoft.com/office/drawing/2014/main" id="{8A615FFF-3BD5-3371-C9A8-5AEE7A9B9B19}"/>
              </a:ext>
            </a:extLst>
          </p:cNvPr>
          <p:cNvSpPr txBox="1"/>
          <p:nvPr/>
        </p:nvSpPr>
        <p:spPr>
          <a:xfrm>
            <a:off x="840154" y="4005385"/>
            <a:ext cx="10597659"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ea typeface="Calibri"/>
                <a:cs typeface="Calibri"/>
              </a:rPr>
              <a:t>Future ideas:</a:t>
            </a:r>
          </a:p>
          <a:p>
            <a:pPr marL="285750" indent="-285750">
              <a:buFont typeface="Arial"/>
              <a:buChar char="•"/>
            </a:pPr>
            <a:r>
              <a:rPr lang="en-US" sz="2800">
                <a:latin typeface="APL333"/>
                <a:ea typeface="Calibri"/>
                <a:cs typeface="Calibri"/>
              </a:rPr>
              <a:t>Dual numbers (</a:t>
            </a:r>
            <a:r>
              <a:rPr lang="en-US" sz="2800">
                <a:ea typeface="+mn-lt"/>
                <a:cs typeface="+mn-lt"/>
              </a:rPr>
              <a:t>hypercomplex number system, a + </a:t>
            </a:r>
            <a:r>
              <a:rPr lang="en-US" sz="2800" err="1">
                <a:ea typeface="+mn-lt"/>
                <a:cs typeface="+mn-lt"/>
              </a:rPr>
              <a:t>bε</a:t>
            </a:r>
            <a:r>
              <a:rPr lang="en-US" sz="2800">
                <a:ea typeface="+mn-lt"/>
                <a:cs typeface="+mn-lt"/>
              </a:rPr>
              <a:t> where ε^2 = 0 and ε ≠ 0).</a:t>
            </a:r>
          </a:p>
          <a:p>
            <a:pPr marL="285750" indent="-285750">
              <a:buFont typeface="Arial"/>
              <a:buChar char="•"/>
            </a:pPr>
            <a:r>
              <a:rPr lang="en-US" sz="2800">
                <a:latin typeface="Calibri"/>
                <a:ea typeface="Calibri"/>
                <a:cs typeface="Calibri"/>
              </a:rPr>
              <a:t>Complex derivatives.</a:t>
            </a:r>
          </a:p>
          <a:p>
            <a:pPr marL="285750" indent="-285750">
              <a:buFont typeface="Arial"/>
              <a:buChar char="•"/>
            </a:pPr>
            <a:r>
              <a:rPr lang="en-US" sz="2800">
                <a:latin typeface="Calibri"/>
                <a:ea typeface="Calibri"/>
                <a:cs typeface="Calibri"/>
              </a:rPr>
              <a:t>Numerical integration (Tanh-Sinh quadrature by default, Gauss-Legendre quadrature for smooth integrands)</a:t>
            </a:r>
          </a:p>
        </p:txBody>
      </p:sp>
    </p:spTree>
    <p:extLst>
      <p:ext uri="{BB962C8B-B14F-4D97-AF65-F5344CB8AC3E}">
        <p14:creationId xmlns:p14="http://schemas.microsoft.com/office/powerpoint/2010/main" val="216185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⎕DIFF: Dual numbers</a:t>
            </a:r>
          </a:p>
        </p:txBody>
      </p:sp>
      <p:pic>
        <p:nvPicPr>
          <p:cNvPr id="3" name="Graphic 2" descr="{\displaystyle {\begin{aligned}{\frac {a+b\varepsilon }{c+d\varepsilon }}&amp;={\frac {(a+b\varepsilon )(c-d\varepsilon )}{(c+d\varepsilon )(c-d\varepsilon )}}\\[5pt]&amp;={\frac {ac-ad\varepsilon +bc\varepsilon -bd\varepsilon ^{2}}{c^{2}+cd\varepsilon -cd\varepsilon -d^{2}\varepsilon ^{2}}}\\[5pt]&amp;={\frac {ac-ad\varepsilon +bc\varepsilon -0}{c^{2}-0}}\\[5pt]&amp;={\frac {ac+\varepsilon (bc-ad)}{c^{2}}}\\[5pt]&amp;={\frac {a}{c}}+{\frac {bc-ad}{c^{2}}}\varepsilon \end{aligned}}}">
            <a:extLst>
              <a:ext uri="{FF2B5EF4-FFF2-40B4-BE49-F238E27FC236}">
                <a16:creationId xmlns:a16="http://schemas.microsoft.com/office/drawing/2014/main" id="{C012A147-AB4D-24B0-A923-F280BDDF97D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4346" y="1749791"/>
            <a:ext cx="4142153" cy="4335340"/>
          </a:xfrm>
          <a:prstGeom prst="rect">
            <a:avLst/>
          </a:prstGeom>
        </p:spPr>
      </p:pic>
      <p:pic>
        <p:nvPicPr>
          <p:cNvPr id="4" name="Graphic 3" descr="{\displaystyle h(x)={\frac {f(x)}{g(x)}}}">
            <a:extLst>
              <a:ext uri="{FF2B5EF4-FFF2-40B4-BE49-F238E27FC236}">
                <a16:creationId xmlns:a16="http://schemas.microsoft.com/office/drawing/2014/main" id="{79D16252-6985-9A69-DA45-3D71F743415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0903" y="1973262"/>
            <a:ext cx="1808040" cy="908782"/>
          </a:xfrm>
          <a:prstGeom prst="rect">
            <a:avLst/>
          </a:prstGeom>
        </p:spPr>
      </p:pic>
      <p:pic>
        <p:nvPicPr>
          <p:cNvPr id="6" name="Graphic 5" descr="{\displaystyle h'(x)={\frac {f'(x)g(x)-f(x)g'(x)}{g(x)^{2}}}.}">
            <a:extLst>
              <a:ext uri="{FF2B5EF4-FFF2-40B4-BE49-F238E27FC236}">
                <a16:creationId xmlns:a16="http://schemas.microsoft.com/office/drawing/2014/main" id="{4C02F01D-D109-3342-D271-89D951C5B7D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529266" y="3213955"/>
            <a:ext cx="5151315" cy="1065090"/>
          </a:xfrm>
          <a:prstGeom prst="rect">
            <a:avLst/>
          </a:prstGeom>
        </p:spPr>
      </p:pic>
      <p:sp>
        <p:nvSpPr>
          <p:cNvPr id="7" name="TextBox 6">
            <a:extLst>
              <a:ext uri="{FF2B5EF4-FFF2-40B4-BE49-F238E27FC236}">
                <a16:creationId xmlns:a16="http://schemas.microsoft.com/office/drawing/2014/main" id="{064635AA-C632-6051-1BC2-61E1BEE8372A}"/>
              </a:ext>
            </a:extLst>
          </p:cNvPr>
          <p:cNvSpPr txBox="1"/>
          <p:nvPr/>
        </p:nvSpPr>
        <p:spPr>
          <a:xfrm>
            <a:off x="5226539" y="5265614"/>
            <a:ext cx="702212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ea typeface="Calibri"/>
                <a:cs typeface="Calibri"/>
              </a:rPr>
              <a:t>Crucial: a = f(x), b = f'(x), c = g(x), d = g'(x)</a:t>
            </a:r>
            <a:endParaRPr lang="en-US" sz="2800">
              <a:latin typeface="APL333"/>
            </a:endParaRPr>
          </a:p>
        </p:txBody>
      </p:sp>
    </p:spTree>
    <p:extLst>
      <p:ext uri="{BB962C8B-B14F-4D97-AF65-F5344CB8AC3E}">
        <p14:creationId xmlns:p14="http://schemas.microsoft.com/office/powerpoint/2010/main" val="339375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⎕DIFF: Complex derivatives</a:t>
            </a:r>
          </a:p>
        </p:txBody>
      </p:sp>
      <p:sp>
        <p:nvSpPr>
          <p:cNvPr id="9" name="TextBox 8">
            <a:extLst>
              <a:ext uri="{FF2B5EF4-FFF2-40B4-BE49-F238E27FC236}">
                <a16:creationId xmlns:a16="http://schemas.microsoft.com/office/drawing/2014/main" id="{79A7C03F-5667-12F9-1656-65EB07303DF8}"/>
              </a:ext>
            </a:extLst>
          </p:cNvPr>
          <p:cNvSpPr txBox="1"/>
          <p:nvPr/>
        </p:nvSpPr>
        <p:spPr>
          <a:xfrm>
            <a:off x="752231" y="1748693"/>
            <a:ext cx="10597659"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ea typeface="Calibri"/>
                <a:cs typeface="Calibri"/>
              </a:rPr>
              <a:t>Many ideas:</a:t>
            </a:r>
          </a:p>
          <a:p>
            <a:pPr marL="457200" indent="-457200">
              <a:buFont typeface="Arial"/>
              <a:buChar char="•"/>
            </a:pPr>
            <a:r>
              <a:rPr lang="en-US" sz="2800" err="1">
                <a:latin typeface="APL333"/>
                <a:ea typeface="Calibri"/>
                <a:cs typeface="Calibri"/>
              </a:rPr>
              <a:t>Frechet</a:t>
            </a:r>
            <a:r>
              <a:rPr lang="en-US" sz="2800">
                <a:latin typeface="APL333"/>
                <a:ea typeface="Calibri"/>
                <a:cs typeface="Calibri"/>
              </a:rPr>
              <a:t> derivative.</a:t>
            </a:r>
          </a:p>
          <a:p>
            <a:pPr marL="457200" indent="-457200">
              <a:buFont typeface="Arial"/>
              <a:buChar char="•"/>
            </a:pPr>
            <a:r>
              <a:rPr lang="en-US" sz="2800">
                <a:latin typeface="APL333"/>
                <a:ea typeface="Calibri"/>
                <a:cs typeface="Calibri"/>
              </a:rPr>
              <a:t>Complex Finite difference stencils.</a:t>
            </a:r>
          </a:p>
          <a:p>
            <a:pPr marL="457200" indent="-457200">
              <a:buFont typeface="Arial"/>
              <a:buChar char="•"/>
            </a:pPr>
            <a:r>
              <a:rPr lang="en-US" sz="2800">
                <a:latin typeface="APL333"/>
                <a:ea typeface="Calibri"/>
                <a:cs typeface="Calibri"/>
              </a:rPr>
              <a:t>...</a:t>
            </a:r>
          </a:p>
        </p:txBody>
      </p:sp>
      <p:sp>
        <p:nvSpPr>
          <p:cNvPr id="10" name="TextBox 9">
            <a:extLst>
              <a:ext uri="{FF2B5EF4-FFF2-40B4-BE49-F238E27FC236}">
                <a16:creationId xmlns:a16="http://schemas.microsoft.com/office/drawing/2014/main" id="{FBCE9D7E-4BF6-05E0-C46D-C2186329400A}"/>
              </a:ext>
            </a:extLst>
          </p:cNvPr>
          <p:cNvSpPr txBox="1"/>
          <p:nvPr/>
        </p:nvSpPr>
        <p:spPr>
          <a:xfrm>
            <a:off x="752231" y="3468077"/>
            <a:ext cx="1059765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800">
              <a:latin typeface="APL333"/>
              <a:ea typeface="Calibri"/>
              <a:cs typeface="Calibri"/>
            </a:endParaRPr>
          </a:p>
        </p:txBody>
      </p:sp>
      <p:sp>
        <p:nvSpPr>
          <p:cNvPr id="11" name="TextBox 10">
            <a:extLst>
              <a:ext uri="{FF2B5EF4-FFF2-40B4-BE49-F238E27FC236}">
                <a16:creationId xmlns:a16="http://schemas.microsoft.com/office/drawing/2014/main" id="{6C037DAA-C824-1006-1BD7-F0EA92049BE1}"/>
              </a:ext>
            </a:extLst>
          </p:cNvPr>
          <p:cNvSpPr txBox="1"/>
          <p:nvPr/>
        </p:nvSpPr>
        <p:spPr>
          <a:xfrm>
            <a:off x="752230" y="4278923"/>
            <a:ext cx="10597658"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latin typeface="APL333"/>
                <a:ea typeface="Calibri"/>
                <a:cs typeface="Calibri"/>
              </a:rPr>
              <a:t>Simple proof of concept: Use Cauchy-Riemann equations!</a:t>
            </a:r>
            <a:endParaRPr lang="en-US" sz="3200">
              <a:ea typeface="Calibri"/>
              <a:cs typeface="Calibri"/>
            </a:endParaRPr>
          </a:p>
          <a:p>
            <a:r>
              <a:rPr lang="en-US" sz="3200" i="1">
                <a:latin typeface="APL333"/>
                <a:ea typeface="Calibri"/>
                <a:cs typeface="Calibri"/>
              </a:rPr>
              <a:t>(</a:t>
            </a:r>
            <a:r>
              <a:rPr lang="en-US" sz="3200" i="1">
                <a:latin typeface="APL333"/>
                <a:ea typeface="+mn-lt"/>
                <a:cs typeface="+mn-lt"/>
              </a:rPr>
              <a:t>Complex Variables with Applications, Jeremy Orloff, MIT)</a:t>
            </a:r>
            <a:endParaRPr lang="en-US" sz="3200" i="1">
              <a:latin typeface="APL333"/>
              <a:ea typeface="Calibri"/>
              <a:cs typeface="Calibri"/>
            </a:endParaRPr>
          </a:p>
          <a:p>
            <a:endParaRPr lang="en-US" sz="3200" i="1">
              <a:latin typeface="APL333"/>
              <a:ea typeface="Calibri"/>
              <a:cs typeface="Calibri"/>
            </a:endParaRPr>
          </a:p>
        </p:txBody>
      </p:sp>
    </p:spTree>
    <p:extLst>
      <p:ext uri="{BB962C8B-B14F-4D97-AF65-F5344CB8AC3E}">
        <p14:creationId xmlns:p14="http://schemas.microsoft.com/office/powerpoint/2010/main" val="279234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⎕DIFF: CR equations</a:t>
            </a:r>
          </a:p>
        </p:txBody>
      </p:sp>
      <p:sp>
        <p:nvSpPr>
          <p:cNvPr id="10" name="TextBox 9">
            <a:extLst>
              <a:ext uri="{FF2B5EF4-FFF2-40B4-BE49-F238E27FC236}">
                <a16:creationId xmlns:a16="http://schemas.microsoft.com/office/drawing/2014/main" id="{FBCE9D7E-4BF6-05E0-C46D-C2186329400A}"/>
              </a:ext>
            </a:extLst>
          </p:cNvPr>
          <p:cNvSpPr txBox="1"/>
          <p:nvPr/>
        </p:nvSpPr>
        <p:spPr>
          <a:xfrm>
            <a:off x="752231" y="3468077"/>
            <a:ext cx="1059765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800">
              <a:latin typeface="APL333"/>
              <a:ea typeface="Calibri"/>
              <a:cs typeface="Calibri"/>
            </a:endParaRPr>
          </a:p>
        </p:txBody>
      </p:sp>
      <p:sp>
        <p:nvSpPr>
          <p:cNvPr id="11" name="TextBox 10">
            <a:extLst>
              <a:ext uri="{FF2B5EF4-FFF2-40B4-BE49-F238E27FC236}">
                <a16:creationId xmlns:a16="http://schemas.microsoft.com/office/drawing/2014/main" id="{6C037DAA-C824-1006-1BD7-F0EA92049BE1}"/>
              </a:ext>
            </a:extLst>
          </p:cNvPr>
          <p:cNvSpPr txBox="1"/>
          <p:nvPr/>
        </p:nvSpPr>
        <p:spPr>
          <a:xfrm>
            <a:off x="840153" y="1484923"/>
            <a:ext cx="10597658"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ea typeface="Calibri"/>
                <a:cs typeface="Calibri"/>
              </a:rPr>
              <a:t>First step: </a:t>
            </a:r>
            <a:r>
              <a:rPr lang="en-US" sz="2800">
                <a:latin typeface="APL333"/>
                <a:ea typeface="+mn-lt"/>
                <a:cs typeface="+mn-lt"/>
              </a:rPr>
              <a:t>f(x + </a:t>
            </a:r>
            <a:r>
              <a:rPr lang="en-US" sz="2800" err="1">
                <a:latin typeface="APL333"/>
                <a:ea typeface="+mn-lt"/>
                <a:cs typeface="+mn-lt"/>
              </a:rPr>
              <a:t>iy</a:t>
            </a:r>
            <a:r>
              <a:rPr lang="en-US" sz="2800">
                <a:latin typeface="APL333"/>
                <a:ea typeface="+mn-lt"/>
                <a:cs typeface="+mn-lt"/>
              </a:rPr>
              <a:t>) = u(x, y) + iv(x, y)</a:t>
            </a:r>
            <a:endParaRPr lang="en-US"/>
          </a:p>
          <a:p>
            <a:endParaRPr lang="en-US" sz="2800">
              <a:latin typeface="APL333"/>
              <a:ea typeface="Calibri"/>
              <a:cs typeface="Calibri"/>
            </a:endParaRPr>
          </a:p>
          <a:p>
            <a:r>
              <a:rPr lang="en-US" sz="2800">
                <a:latin typeface="APL333"/>
                <a:ea typeface="Calibri"/>
                <a:cs typeface="Calibri"/>
              </a:rPr>
              <a:t>Definition: </a:t>
            </a:r>
            <a:r>
              <a:rPr lang="en-US" sz="2800" i="1">
                <a:latin typeface="APL333"/>
                <a:ea typeface="+mn-lt"/>
                <a:cs typeface="+mn-lt"/>
              </a:rPr>
              <a:t>f is complex differentiable at a complex point if and only if the partial derivatives of u and v satisfy the Cauchy-Riemann equations at that point. </a:t>
            </a:r>
            <a:endParaRPr lang="en-US" sz="2800" i="1">
              <a:latin typeface="APL333"/>
              <a:ea typeface="Calibri"/>
              <a:cs typeface="Calibri"/>
            </a:endParaRPr>
          </a:p>
        </p:txBody>
      </p:sp>
      <p:pic>
        <p:nvPicPr>
          <p:cNvPr id="3" name="Graphic 2" descr="{\displaystyle {\frac {\partial u}{\partial x}}={\frac {\partial v}{\partial y}}}">
            <a:extLst>
              <a:ext uri="{FF2B5EF4-FFF2-40B4-BE49-F238E27FC236}">
                <a16:creationId xmlns:a16="http://schemas.microsoft.com/office/drawing/2014/main" id="{740DFF9A-41C8-647C-12B0-8EB21CD509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1782" y="4000012"/>
            <a:ext cx="1900359" cy="1173284"/>
          </a:xfrm>
          <a:prstGeom prst="rect">
            <a:avLst/>
          </a:prstGeom>
        </p:spPr>
      </p:pic>
      <p:pic>
        <p:nvPicPr>
          <p:cNvPr id="7" name="Graphic 6" descr="{\displaystyle {\frac {\partial u}{\partial y}}=-{\frac {\partial v}{\partial x}},}">
            <a:extLst>
              <a:ext uri="{FF2B5EF4-FFF2-40B4-BE49-F238E27FC236}">
                <a16:creationId xmlns:a16="http://schemas.microsoft.com/office/drawing/2014/main" id="{A6FCDE61-5212-764C-2BA8-408A1CB1401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4658" y="5299319"/>
            <a:ext cx="2482605" cy="1183053"/>
          </a:xfrm>
          <a:prstGeom prst="rect">
            <a:avLst/>
          </a:prstGeom>
        </p:spPr>
      </p:pic>
      <p:sp>
        <p:nvSpPr>
          <p:cNvPr id="8" name="TextBox 7">
            <a:extLst>
              <a:ext uri="{FF2B5EF4-FFF2-40B4-BE49-F238E27FC236}">
                <a16:creationId xmlns:a16="http://schemas.microsoft.com/office/drawing/2014/main" id="{7514CE64-9DE6-FC4E-3B47-26BD302C4C7D}"/>
              </a:ext>
            </a:extLst>
          </p:cNvPr>
          <p:cNvSpPr txBox="1"/>
          <p:nvPr/>
        </p:nvSpPr>
        <p:spPr>
          <a:xfrm>
            <a:off x="5089768" y="4142154"/>
            <a:ext cx="6221045"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err="1">
                <a:latin typeface="APL385 Unicode"/>
                <a:ea typeface="+mn-lt"/>
                <a:cs typeface="+mn-lt"/>
              </a:rPr>
              <a:t>cmpxdiff</a:t>
            </a:r>
            <a:r>
              <a:rPr lang="en-US" sz="2400">
                <a:latin typeface="APL385 Unicode"/>
                <a:ea typeface="+mn-lt"/>
                <a:cs typeface="+mn-lt"/>
              </a:rPr>
              <a:t>←{</a:t>
            </a:r>
            <a:endParaRPr lang="en-US" sz="2400">
              <a:latin typeface="APL385 Unicode"/>
            </a:endParaRPr>
          </a:p>
          <a:p>
            <a:r>
              <a:rPr lang="en-US" sz="2400">
                <a:latin typeface="APL385 Unicode"/>
                <a:ea typeface="+mn-lt"/>
                <a:cs typeface="+mn-lt"/>
              </a:rPr>
              <a:t>     f←⍺⍺ ⋄ re←9○⍵ ⋄ im←0J1×11○⍵</a:t>
            </a:r>
            <a:endParaRPr lang="en-US" sz="2400">
              <a:latin typeface="APL385 Unicode"/>
            </a:endParaRPr>
          </a:p>
          <a:p>
            <a:r>
              <a:rPr lang="en-US" sz="2400">
                <a:latin typeface="APL385 Unicode"/>
                <a:ea typeface="+mn-lt"/>
                <a:cs typeface="+mn-lt"/>
              </a:rPr>
              <a:t>     </a:t>
            </a:r>
            <a:r>
              <a:rPr lang="en-US" sz="2400" err="1">
                <a:latin typeface="APL385 Unicode"/>
                <a:ea typeface="+mn-lt"/>
                <a:cs typeface="+mn-lt"/>
              </a:rPr>
              <a:t>dudx</a:t>
            </a:r>
            <a:r>
              <a:rPr lang="en-US" sz="2400">
                <a:latin typeface="APL385 Unicode"/>
                <a:ea typeface="+mn-lt"/>
                <a:cs typeface="+mn-lt"/>
              </a:rPr>
              <a:t>←{9○f ⍵+</a:t>
            </a:r>
            <a:r>
              <a:rPr lang="en-US" sz="2400" err="1">
                <a:latin typeface="APL385 Unicode"/>
                <a:ea typeface="+mn-lt"/>
                <a:cs typeface="+mn-lt"/>
              </a:rPr>
              <a:t>im</a:t>
            </a:r>
            <a:r>
              <a:rPr lang="en-US" sz="2400">
                <a:latin typeface="APL385 Unicode"/>
                <a:ea typeface="+mn-lt"/>
                <a:cs typeface="+mn-lt"/>
              </a:rPr>
              <a:t>}⎕DIFF re</a:t>
            </a:r>
            <a:endParaRPr lang="en-US" sz="2400">
              <a:latin typeface="APL385 Unicode"/>
            </a:endParaRPr>
          </a:p>
          <a:p>
            <a:r>
              <a:rPr lang="en-US" sz="2400">
                <a:latin typeface="APL385 Unicode"/>
                <a:ea typeface="+mn-lt"/>
                <a:cs typeface="+mn-lt"/>
              </a:rPr>
              <a:t>     </a:t>
            </a:r>
            <a:r>
              <a:rPr lang="en-US" sz="2400" err="1">
                <a:latin typeface="APL385 Unicode"/>
                <a:ea typeface="+mn-lt"/>
                <a:cs typeface="+mn-lt"/>
              </a:rPr>
              <a:t>dvdx</a:t>
            </a:r>
            <a:r>
              <a:rPr lang="en-US" sz="2400">
                <a:latin typeface="APL385 Unicode"/>
                <a:ea typeface="+mn-lt"/>
                <a:cs typeface="+mn-lt"/>
              </a:rPr>
              <a:t>←{11○f ⍵+</a:t>
            </a:r>
            <a:r>
              <a:rPr lang="en-US" sz="2400" err="1">
                <a:latin typeface="APL385 Unicode"/>
                <a:ea typeface="+mn-lt"/>
                <a:cs typeface="+mn-lt"/>
              </a:rPr>
              <a:t>im</a:t>
            </a:r>
            <a:r>
              <a:rPr lang="en-US" sz="2400">
                <a:latin typeface="APL385 Unicode"/>
                <a:ea typeface="+mn-lt"/>
                <a:cs typeface="+mn-lt"/>
              </a:rPr>
              <a:t>}⎕DIFF re</a:t>
            </a:r>
            <a:endParaRPr lang="en-US" sz="2400">
              <a:latin typeface="APL385 Unicode"/>
            </a:endParaRPr>
          </a:p>
          <a:p>
            <a:r>
              <a:rPr lang="en-US" sz="2400">
                <a:latin typeface="APL385 Unicode"/>
                <a:ea typeface="+mn-lt"/>
                <a:cs typeface="+mn-lt"/>
              </a:rPr>
              <a:t>     dudx+0J1×dvdx</a:t>
            </a:r>
            <a:endParaRPr lang="en-US" sz="2400">
              <a:latin typeface="APL385 Unicode"/>
            </a:endParaRPr>
          </a:p>
          <a:p>
            <a:pPr algn="l"/>
            <a:r>
              <a:rPr lang="en-US" sz="2400">
                <a:latin typeface="APL385 Unicode"/>
                <a:ea typeface="+mn-lt"/>
                <a:cs typeface="+mn-lt"/>
              </a:rPr>
              <a:t>}</a:t>
            </a:r>
            <a:endParaRPr lang="en-US" sz="2400">
              <a:latin typeface="APL385 Unicode"/>
            </a:endParaRPr>
          </a:p>
        </p:txBody>
      </p:sp>
    </p:spTree>
    <p:extLst>
      <p:ext uri="{BB962C8B-B14F-4D97-AF65-F5344CB8AC3E}">
        <p14:creationId xmlns:p14="http://schemas.microsoft.com/office/powerpoint/2010/main" val="94061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B0F0C-0F1D-9942-F6EB-E7D30E822E2D}"/>
              </a:ext>
            </a:extLst>
          </p:cNvPr>
          <p:cNvSpPr>
            <a:spLocks noGrp="1"/>
          </p:cNvSpPr>
          <p:nvPr>
            <p:ph type="title"/>
          </p:nvPr>
        </p:nvSpPr>
        <p:spPr/>
        <p:txBody>
          <a:bodyPr/>
          <a:lstStyle/>
          <a:p>
            <a:r>
              <a:rPr lang="en-US">
                <a:latin typeface="APL333"/>
                <a:cs typeface="Calibri Light"/>
              </a:rPr>
              <a:t>Who am I?</a:t>
            </a:r>
            <a:endParaRPr lang="en-US">
              <a:latin typeface="APL333"/>
            </a:endParaRPr>
          </a:p>
        </p:txBody>
      </p:sp>
      <p:sp>
        <p:nvSpPr>
          <p:cNvPr id="3" name="Content Placeholder 2">
            <a:extLst>
              <a:ext uri="{FF2B5EF4-FFF2-40B4-BE49-F238E27FC236}">
                <a16:creationId xmlns:a16="http://schemas.microsoft.com/office/drawing/2014/main" id="{DB95A919-79F4-18FB-AD0B-9CA2C85495CA}"/>
              </a:ext>
            </a:extLst>
          </p:cNvPr>
          <p:cNvSpPr>
            <a:spLocks noGrp="1"/>
          </p:cNvSpPr>
          <p:nvPr>
            <p:ph idx="1"/>
          </p:nvPr>
        </p:nvSpPr>
        <p:spPr>
          <a:xfrm>
            <a:off x="838200" y="1825625"/>
            <a:ext cx="5435600" cy="512031"/>
          </a:xfrm>
        </p:spPr>
        <p:txBody>
          <a:bodyPr vert="horz" lIns="91440" tIns="45720" rIns="91440" bIns="45720" rtlCol="0" anchor="t">
            <a:normAutofit/>
          </a:bodyPr>
          <a:lstStyle/>
          <a:p>
            <a:r>
              <a:rPr lang="en-US">
                <a:latin typeface="APL333"/>
                <a:cs typeface="Calibri"/>
              </a:rPr>
              <a:t>Student @ Saarland University</a:t>
            </a:r>
            <a:endParaRPr lang="en-US">
              <a:latin typeface="APL333"/>
            </a:endParaRPr>
          </a:p>
        </p:txBody>
      </p:sp>
      <p:sp>
        <p:nvSpPr>
          <p:cNvPr id="5" name="Content Placeholder 2">
            <a:extLst>
              <a:ext uri="{FF2B5EF4-FFF2-40B4-BE49-F238E27FC236}">
                <a16:creationId xmlns:a16="http://schemas.microsoft.com/office/drawing/2014/main" id="{6B105F5F-1379-E1EF-809B-C32B2CE8108C}"/>
              </a:ext>
            </a:extLst>
          </p:cNvPr>
          <p:cNvSpPr txBox="1">
            <a:spLocks/>
          </p:cNvSpPr>
          <p:nvPr/>
        </p:nvSpPr>
        <p:spPr>
          <a:xfrm>
            <a:off x="834292" y="2414384"/>
            <a:ext cx="5435600" cy="51203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Intern @ </a:t>
            </a:r>
            <a:r>
              <a:rPr lang="en-US" err="1">
                <a:latin typeface="APL333"/>
                <a:cs typeface="Calibri"/>
              </a:rPr>
              <a:t>Dyalog</a:t>
            </a:r>
            <a:r>
              <a:rPr lang="en-US">
                <a:latin typeface="APL333"/>
                <a:cs typeface="Calibri"/>
              </a:rPr>
              <a:t> Ltd.</a:t>
            </a:r>
            <a:endParaRPr lang="en-US">
              <a:latin typeface="APL333"/>
            </a:endParaRPr>
          </a:p>
        </p:txBody>
      </p:sp>
      <p:sp>
        <p:nvSpPr>
          <p:cNvPr id="7" name="Content Placeholder 2">
            <a:extLst>
              <a:ext uri="{FF2B5EF4-FFF2-40B4-BE49-F238E27FC236}">
                <a16:creationId xmlns:a16="http://schemas.microsoft.com/office/drawing/2014/main" id="{469B69A4-BC86-B286-0D9E-1462CD8303ED}"/>
              </a:ext>
            </a:extLst>
          </p:cNvPr>
          <p:cNvSpPr txBox="1">
            <a:spLocks/>
          </p:cNvSpPr>
          <p:nvPr/>
        </p:nvSpPr>
        <p:spPr>
          <a:xfrm>
            <a:off x="834292" y="2999607"/>
            <a:ext cx="10766342" cy="4999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A C programmer enamored with APL's applications to mathematics</a:t>
            </a:r>
          </a:p>
        </p:txBody>
      </p:sp>
      <p:pic>
        <p:nvPicPr>
          <p:cNvPr id="22" name="Picture 21" descr="Finding roots of a polynomial - numerical methods in APL">
            <a:extLst>
              <a:ext uri="{FF2B5EF4-FFF2-40B4-BE49-F238E27FC236}">
                <a16:creationId xmlns:a16="http://schemas.microsoft.com/office/drawing/2014/main" id="{21742C98-6817-45B1-B682-6DFF066CE71A}"/>
              </a:ext>
            </a:extLst>
          </p:cNvPr>
          <p:cNvPicPr>
            <a:picLocks noChangeAspect="1"/>
          </p:cNvPicPr>
          <p:nvPr/>
        </p:nvPicPr>
        <p:blipFill>
          <a:blip r:embed="rId3"/>
          <a:stretch>
            <a:fillRect/>
          </a:stretch>
        </p:blipFill>
        <p:spPr>
          <a:xfrm>
            <a:off x="990229" y="3961473"/>
            <a:ext cx="3729890" cy="1658341"/>
          </a:xfrm>
          <a:prstGeom prst="rect">
            <a:avLst/>
          </a:prstGeom>
        </p:spPr>
      </p:pic>
      <p:sp>
        <p:nvSpPr>
          <p:cNvPr id="26" name="Content Placeholder 2">
            <a:extLst>
              <a:ext uri="{FF2B5EF4-FFF2-40B4-BE49-F238E27FC236}">
                <a16:creationId xmlns:a16="http://schemas.microsoft.com/office/drawing/2014/main" id="{3DAF49FD-5C71-998E-7380-FBE389925931}"/>
              </a:ext>
            </a:extLst>
          </p:cNvPr>
          <p:cNvSpPr txBox="1">
            <a:spLocks/>
          </p:cNvSpPr>
          <p:nvPr/>
        </p:nvSpPr>
        <p:spPr>
          <a:xfrm>
            <a:off x="994135" y="5719454"/>
            <a:ext cx="3725984" cy="37526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a:latin typeface="APL333"/>
                <a:cs typeface="Calibri"/>
              </a:rPr>
              <a:t>Blog: https://palaiologos.rocks</a:t>
            </a:r>
          </a:p>
        </p:txBody>
      </p:sp>
      <p:pic>
        <p:nvPicPr>
          <p:cNvPr id="27" name="Picture 26" descr="Saarland University profile | Powered by IN-PART">
            <a:extLst>
              <a:ext uri="{FF2B5EF4-FFF2-40B4-BE49-F238E27FC236}">
                <a16:creationId xmlns:a16="http://schemas.microsoft.com/office/drawing/2014/main" id="{C975D433-E103-0AD0-B5FC-BBC2F8E76107}"/>
              </a:ext>
            </a:extLst>
          </p:cNvPr>
          <p:cNvPicPr>
            <a:picLocks noChangeAspect="1"/>
          </p:cNvPicPr>
          <p:nvPr/>
        </p:nvPicPr>
        <p:blipFill>
          <a:blip r:embed="rId4"/>
          <a:stretch>
            <a:fillRect/>
          </a:stretch>
        </p:blipFill>
        <p:spPr>
          <a:xfrm>
            <a:off x="6427503" y="1522999"/>
            <a:ext cx="2743198" cy="1108252"/>
          </a:xfrm>
          <a:prstGeom prst="rect">
            <a:avLst/>
          </a:prstGeom>
        </p:spPr>
      </p:pic>
      <p:pic>
        <p:nvPicPr>
          <p:cNvPr id="28" name="Picture 27" descr="Dyalog APL - APL Wiki">
            <a:extLst>
              <a:ext uri="{FF2B5EF4-FFF2-40B4-BE49-F238E27FC236}">
                <a16:creationId xmlns:a16="http://schemas.microsoft.com/office/drawing/2014/main" id="{B5161117-F1C6-F87F-8B3E-7C0CDD3255EF}"/>
              </a:ext>
            </a:extLst>
          </p:cNvPr>
          <p:cNvPicPr>
            <a:picLocks noChangeAspect="1"/>
          </p:cNvPicPr>
          <p:nvPr/>
        </p:nvPicPr>
        <p:blipFill>
          <a:blip r:embed="rId5"/>
          <a:stretch>
            <a:fillRect/>
          </a:stretch>
        </p:blipFill>
        <p:spPr>
          <a:xfrm>
            <a:off x="9844873" y="1379602"/>
            <a:ext cx="1404816" cy="1404816"/>
          </a:xfrm>
          <a:prstGeom prst="rect">
            <a:avLst/>
          </a:prstGeom>
        </p:spPr>
      </p:pic>
      <p:pic>
        <p:nvPicPr>
          <p:cNvPr id="29" name="Picture 28" descr="https://raw.githubusercontent.com/kspalaiologos/kamilalisp/v0.2/logo.png">
            <a:extLst>
              <a:ext uri="{FF2B5EF4-FFF2-40B4-BE49-F238E27FC236}">
                <a16:creationId xmlns:a16="http://schemas.microsoft.com/office/drawing/2014/main" id="{0C492B08-6C45-09EA-9A73-959FE0C1C8E3}"/>
              </a:ext>
            </a:extLst>
          </p:cNvPr>
          <p:cNvPicPr>
            <a:picLocks noChangeAspect="1"/>
          </p:cNvPicPr>
          <p:nvPr/>
        </p:nvPicPr>
        <p:blipFill>
          <a:blip r:embed="rId6"/>
          <a:stretch>
            <a:fillRect/>
          </a:stretch>
        </p:blipFill>
        <p:spPr>
          <a:xfrm>
            <a:off x="5198904" y="3817573"/>
            <a:ext cx="2606431" cy="2095474"/>
          </a:xfrm>
          <a:prstGeom prst="rect">
            <a:avLst/>
          </a:prstGeom>
        </p:spPr>
      </p:pic>
      <p:sp>
        <p:nvSpPr>
          <p:cNvPr id="32" name="Content Placeholder 2">
            <a:extLst>
              <a:ext uri="{FF2B5EF4-FFF2-40B4-BE49-F238E27FC236}">
                <a16:creationId xmlns:a16="http://schemas.microsoft.com/office/drawing/2014/main" id="{991A9101-02EB-8790-9851-4BC11E4979AC}"/>
              </a:ext>
            </a:extLst>
          </p:cNvPr>
          <p:cNvSpPr txBox="1">
            <a:spLocks/>
          </p:cNvSpPr>
          <p:nvPr/>
        </p:nvSpPr>
        <p:spPr>
          <a:xfrm>
            <a:off x="7868696" y="4407400"/>
            <a:ext cx="3725984" cy="912570"/>
          </a:xfrm>
          <a:prstGeom prst="rect">
            <a:avLst/>
          </a:prstGeom>
        </p:spPr>
        <p:txBody>
          <a:bodyPr vert="horz" lIns="91440" tIns="45720" rIns="91440" bIns="45720" rtlCol="0" anchor="t">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atin typeface="APL333"/>
                <a:cs typeface="Calibri"/>
              </a:rPr>
              <a:t>What if APL was made for solving abstract CS and mathematics problems?</a:t>
            </a:r>
          </a:p>
        </p:txBody>
      </p:sp>
    </p:spTree>
    <p:extLst>
      <p:ext uri="{BB962C8B-B14F-4D97-AF65-F5344CB8AC3E}">
        <p14:creationId xmlns:p14="http://schemas.microsoft.com/office/powerpoint/2010/main" val="380870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7" grpId="0" build="p"/>
      <p:bldP spid="26" grpId="0" build="p"/>
      <p:bldP spid="32" grpId="0" build="p"/>
    </p:bldLst>
  </p:timing>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a:t>
            </a:r>
            <a:r>
              <a:rPr lang="en-US">
                <a:ea typeface="+mj-lt"/>
                <a:cs typeface="+mj-lt"/>
              </a:rPr>
              <a:t>⍛</a:t>
            </a:r>
            <a:endParaRPr lang="en-US">
              <a:latin typeface="APL333"/>
              <a:cs typeface="Calibri Light"/>
            </a:endParaRPr>
          </a:p>
        </p:txBody>
      </p:sp>
      <p:pic>
        <p:nvPicPr>
          <p:cNvPr id="4" name="Picture 3" descr="A close-up of a diagram&#10;&#10;Description automatically generated">
            <a:extLst>
              <a:ext uri="{FF2B5EF4-FFF2-40B4-BE49-F238E27FC236}">
                <a16:creationId xmlns:a16="http://schemas.microsoft.com/office/drawing/2014/main" id="{761AE599-1887-7BD4-D578-8F10FB12537E}"/>
              </a:ext>
            </a:extLst>
          </p:cNvPr>
          <p:cNvPicPr>
            <a:picLocks noChangeAspect="1"/>
          </p:cNvPicPr>
          <p:nvPr/>
        </p:nvPicPr>
        <p:blipFill>
          <a:blip r:embed="rId2"/>
          <a:stretch>
            <a:fillRect/>
          </a:stretch>
        </p:blipFill>
        <p:spPr>
          <a:xfrm>
            <a:off x="1314939" y="1861747"/>
            <a:ext cx="4120661" cy="3505734"/>
          </a:xfrm>
          <a:prstGeom prst="rect">
            <a:avLst/>
          </a:prstGeom>
        </p:spPr>
      </p:pic>
      <p:pic>
        <p:nvPicPr>
          <p:cNvPr id="5" name="Picture 4" descr="File:F⍛g.png">
            <a:extLst>
              <a:ext uri="{FF2B5EF4-FFF2-40B4-BE49-F238E27FC236}">
                <a16:creationId xmlns:a16="http://schemas.microsoft.com/office/drawing/2014/main" id="{B0D6071C-43A2-1CA2-D682-33A4D6B4207C}"/>
              </a:ext>
            </a:extLst>
          </p:cNvPr>
          <p:cNvPicPr>
            <a:picLocks noChangeAspect="1"/>
          </p:cNvPicPr>
          <p:nvPr/>
        </p:nvPicPr>
        <p:blipFill>
          <a:blip r:embed="rId3"/>
          <a:stretch>
            <a:fillRect/>
          </a:stretch>
        </p:blipFill>
        <p:spPr>
          <a:xfrm>
            <a:off x="6291629" y="1476375"/>
            <a:ext cx="4591050" cy="3905250"/>
          </a:xfrm>
          <a:prstGeom prst="rect">
            <a:avLst/>
          </a:prstGeom>
        </p:spPr>
      </p:pic>
      <p:sp>
        <p:nvSpPr>
          <p:cNvPr id="3" name="TextBox 2">
            <a:extLst>
              <a:ext uri="{FF2B5EF4-FFF2-40B4-BE49-F238E27FC236}">
                <a16:creationId xmlns:a16="http://schemas.microsoft.com/office/drawing/2014/main" id="{9FD203D7-6B27-FB06-3D7A-02C33B259FD5}"/>
              </a:ext>
            </a:extLst>
          </p:cNvPr>
          <p:cNvSpPr txBox="1"/>
          <p:nvPr/>
        </p:nvSpPr>
        <p:spPr>
          <a:xfrm>
            <a:off x="1316951" y="5283986"/>
            <a:ext cx="4119932"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APL385 Unicode"/>
                <a:ea typeface="+mn-lt"/>
                <a:cs typeface="+mn-lt"/>
              </a:rPr>
              <a:t>  (</a:t>
            </a:r>
            <a:r>
              <a:rPr lang="en-US" sz="2400" err="1">
                <a:latin typeface="APL385 Unicode"/>
                <a:ea typeface="+mn-lt"/>
                <a:cs typeface="+mn-lt"/>
              </a:rPr>
              <a:t>f∘g</a:t>
            </a:r>
            <a:r>
              <a:rPr lang="en-US" sz="2400">
                <a:latin typeface="APL385 Unicode"/>
                <a:ea typeface="+mn-lt"/>
                <a:cs typeface="+mn-lt"/>
              </a:rPr>
              <a:t>) ⍵ ⇔   f (g ⍵)</a:t>
            </a:r>
            <a:endParaRPr lang="en-US" sz="2400">
              <a:latin typeface="APL385 Unicode"/>
            </a:endParaRPr>
          </a:p>
          <a:p>
            <a:r>
              <a:rPr lang="en-US" sz="2400">
                <a:latin typeface="APL385 Unicode"/>
                <a:ea typeface="+mn-lt"/>
                <a:cs typeface="+mn-lt"/>
              </a:rPr>
              <a:t>⍺ (</a:t>
            </a:r>
            <a:r>
              <a:rPr lang="en-US" sz="2400" err="1">
                <a:latin typeface="APL385 Unicode"/>
                <a:ea typeface="+mn-lt"/>
                <a:cs typeface="+mn-lt"/>
              </a:rPr>
              <a:t>f∘g</a:t>
            </a:r>
            <a:r>
              <a:rPr lang="en-US" sz="2400">
                <a:latin typeface="APL385 Unicode"/>
                <a:ea typeface="+mn-lt"/>
                <a:cs typeface="+mn-lt"/>
              </a:rPr>
              <a:t>) ⍵ ⇔ ⍺ f (g ⍵)</a:t>
            </a:r>
            <a:endParaRPr lang="en-US" sz="2400">
              <a:latin typeface="APL385 Unicode"/>
            </a:endParaRPr>
          </a:p>
        </p:txBody>
      </p:sp>
      <p:sp>
        <p:nvSpPr>
          <p:cNvPr id="6" name="TextBox 5">
            <a:extLst>
              <a:ext uri="{FF2B5EF4-FFF2-40B4-BE49-F238E27FC236}">
                <a16:creationId xmlns:a16="http://schemas.microsoft.com/office/drawing/2014/main" id="{E6188DBE-521F-205D-11AF-B80C3294F767}"/>
              </a:ext>
            </a:extLst>
          </p:cNvPr>
          <p:cNvSpPr txBox="1"/>
          <p:nvPr/>
        </p:nvSpPr>
        <p:spPr>
          <a:xfrm>
            <a:off x="6383973" y="5283987"/>
            <a:ext cx="530273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APL385 Unicode"/>
                <a:ea typeface="+mn-lt"/>
                <a:cs typeface="+mn-lt"/>
              </a:rPr>
              <a:t>  (</a:t>
            </a:r>
            <a:r>
              <a:rPr lang="en-US" sz="2400" err="1">
                <a:latin typeface="APL385 Unicode"/>
                <a:ea typeface="+mn-lt"/>
                <a:cs typeface="+mn-lt"/>
              </a:rPr>
              <a:t>f⍛g</a:t>
            </a:r>
            <a:r>
              <a:rPr lang="en-US" sz="2400">
                <a:latin typeface="APL385 Unicode"/>
                <a:ea typeface="+mn-lt"/>
                <a:cs typeface="+mn-lt"/>
              </a:rPr>
              <a:t>) ⍵ ⇔ (f ⍵) g ⍵</a:t>
            </a:r>
            <a:endParaRPr lang="en-US" sz="2400">
              <a:latin typeface="APL385 Unicode"/>
            </a:endParaRPr>
          </a:p>
          <a:p>
            <a:r>
              <a:rPr lang="en-US" sz="2400">
                <a:latin typeface="APL385 Unicode"/>
                <a:ea typeface="+mn-lt"/>
                <a:cs typeface="+mn-lt"/>
              </a:rPr>
              <a:t>⍺ (</a:t>
            </a:r>
            <a:r>
              <a:rPr lang="en-US" sz="2400" err="1">
                <a:latin typeface="APL385 Unicode"/>
                <a:ea typeface="+mn-lt"/>
                <a:cs typeface="+mn-lt"/>
              </a:rPr>
              <a:t>f⍛g</a:t>
            </a:r>
            <a:r>
              <a:rPr lang="en-US" sz="2400">
                <a:latin typeface="APL385 Unicode"/>
                <a:ea typeface="+mn-lt"/>
                <a:cs typeface="+mn-lt"/>
              </a:rPr>
              <a:t>) ⍵ ⇔ (f ⍺) g ⍵</a:t>
            </a:r>
            <a:endParaRPr lang="en-US" sz="2400">
              <a:latin typeface="APL385 Unicode"/>
            </a:endParaRPr>
          </a:p>
        </p:txBody>
      </p:sp>
    </p:spTree>
    <p:extLst>
      <p:ext uri="{BB962C8B-B14F-4D97-AF65-F5344CB8AC3E}">
        <p14:creationId xmlns:p14="http://schemas.microsoft.com/office/powerpoint/2010/main" val="13388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Briefly about </a:t>
            </a:r>
            <a:r>
              <a:rPr lang="en-US">
                <a:ea typeface="+mj-lt"/>
                <a:cs typeface="+mj-lt"/>
              </a:rPr>
              <a:t>⍛</a:t>
            </a:r>
            <a:endParaRPr lang="en-US">
              <a:latin typeface="APL333"/>
              <a:cs typeface="Calibri Light"/>
            </a:endParaRPr>
          </a:p>
        </p:txBody>
      </p:sp>
      <p:sp>
        <p:nvSpPr>
          <p:cNvPr id="3" name="TextBox 2">
            <a:extLst>
              <a:ext uri="{FF2B5EF4-FFF2-40B4-BE49-F238E27FC236}">
                <a16:creationId xmlns:a16="http://schemas.microsoft.com/office/drawing/2014/main" id="{9FD203D7-6B27-FB06-3D7A-02C33B259FD5}"/>
              </a:ext>
            </a:extLst>
          </p:cNvPr>
          <p:cNvSpPr txBox="1"/>
          <p:nvPr/>
        </p:nvSpPr>
        <p:spPr>
          <a:xfrm>
            <a:off x="1160643" y="1894063"/>
            <a:ext cx="366077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a:latin typeface="APL385 Unicode"/>
                <a:ea typeface="+mn-lt"/>
                <a:cs typeface="+mn-lt"/>
              </a:rPr>
              <a:t>⍺ (</a:t>
            </a:r>
            <a:r>
              <a:rPr lang="en-US" sz="4000" err="1">
                <a:latin typeface="APL385 Unicode"/>
                <a:ea typeface="+mn-lt"/>
                <a:cs typeface="+mn-lt"/>
              </a:rPr>
              <a:t>f⍛g∘h</a:t>
            </a:r>
            <a:r>
              <a:rPr lang="en-US" sz="4000">
                <a:latin typeface="APL385 Unicode"/>
                <a:ea typeface="+mn-lt"/>
                <a:cs typeface="+mn-lt"/>
              </a:rPr>
              <a:t>) ⍵</a:t>
            </a:r>
            <a:endParaRPr lang="en-US" sz="4000">
              <a:latin typeface="APL385 Unicode"/>
            </a:endParaRPr>
          </a:p>
        </p:txBody>
      </p:sp>
      <p:pic>
        <p:nvPicPr>
          <p:cNvPr id="7" name="Picture 6" descr="A close-up of a diagram&#10;&#10;Description automatically generated">
            <a:extLst>
              <a:ext uri="{FF2B5EF4-FFF2-40B4-BE49-F238E27FC236}">
                <a16:creationId xmlns:a16="http://schemas.microsoft.com/office/drawing/2014/main" id="{C1255321-F651-1A9C-17B1-D66A90440CC8}"/>
              </a:ext>
            </a:extLst>
          </p:cNvPr>
          <p:cNvPicPr>
            <a:picLocks noChangeAspect="1"/>
          </p:cNvPicPr>
          <p:nvPr/>
        </p:nvPicPr>
        <p:blipFill>
          <a:blip r:embed="rId2"/>
          <a:stretch>
            <a:fillRect/>
          </a:stretch>
        </p:blipFill>
        <p:spPr>
          <a:xfrm>
            <a:off x="1551993" y="2660889"/>
            <a:ext cx="2425397" cy="3822222"/>
          </a:xfrm>
          <a:prstGeom prst="rect">
            <a:avLst/>
          </a:prstGeom>
        </p:spPr>
      </p:pic>
      <p:sp>
        <p:nvSpPr>
          <p:cNvPr id="9" name="TextBox 8">
            <a:extLst>
              <a:ext uri="{FF2B5EF4-FFF2-40B4-BE49-F238E27FC236}">
                <a16:creationId xmlns:a16="http://schemas.microsoft.com/office/drawing/2014/main" id="{579A3773-D5EB-9EB2-9278-160A85B3F312}"/>
              </a:ext>
            </a:extLst>
          </p:cNvPr>
          <p:cNvSpPr txBox="1"/>
          <p:nvPr/>
        </p:nvSpPr>
        <p:spPr>
          <a:xfrm>
            <a:off x="4855308" y="2696307"/>
            <a:ext cx="7178427" cy="38625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50" err="1">
                <a:latin typeface="APL385 Unicode"/>
                <a:ea typeface="+mn-lt"/>
                <a:cs typeface="+mn-lt"/>
              </a:rPr>
              <a:t>Dyalog</a:t>
            </a:r>
            <a:r>
              <a:rPr lang="en-US" sz="2450">
                <a:latin typeface="APL385 Unicode"/>
                <a:ea typeface="+mn-lt"/>
                <a:cs typeface="+mn-lt"/>
              </a:rPr>
              <a:t> APL/S-64 Version 20.0.47746</a:t>
            </a:r>
            <a:endParaRPr lang="en-US" sz="2450">
              <a:latin typeface="APL385 Unicode"/>
            </a:endParaRPr>
          </a:p>
          <a:p>
            <a:r>
              <a:rPr lang="en-US" sz="2450">
                <a:latin typeface="APL385 Unicode"/>
                <a:ea typeface="+mn-lt"/>
                <a:cs typeface="+mn-lt"/>
              </a:rPr>
              <a:t>Serial number: 201845</a:t>
            </a:r>
            <a:endParaRPr lang="en-US" sz="2450">
              <a:latin typeface="APL385 Unicode"/>
              <a:ea typeface="Calibri"/>
              <a:cs typeface="Calibri"/>
            </a:endParaRPr>
          </a:p>
          <a:p>
            <a:r>
              <a:rPr lang="en-US" sz="2450">
                <a:latin typeface="APL385 Unicode"/>
                <a:ea typeface="+mn-lt"/>
                <a:cs typeface="+mn-lt"/>
              </a:rPr>
              <a:t>Wed Sep 27 20:13:12 2023</a:t>
            </a:r>
            <a:endParaRPr lang="en-US" sz="2450">
              <a:latin typeface="APL385 Unicode"/>
            </a:endParaRPr>
          </a:p>
          <a:p>
            <a:r>
              <a:rPr lang="en-US" sz="2450">
                <a:latin typeface="APL385 Unicode"/>
                <a:ea typeface="+mn-lt"/>
                <a:cs typeface="+mn-lt"/>
              </a:rPr>
              <a:t>      5 ⍳⍛×∘| 5 ¯8 ¯2 ¯5 3</a:t>
            </a:r>
            <a:endParaRPr lang="en-US" sz="2450">
              <a:latin typeface="APL385 Unicode"/>
            </a:endParaRPr>
          </a:p>
          <a:p>
            <a:r>
              <a:rPr lang="en-US" sz="2450">
                <a:latin typeface="APL385 Unicode"/>
                <a:ea typeface="+mn-lt"/>
                <a:cs typeface="+mn-lt"/>
              </a:rPr>
              <a:t>5 16 6 20 15</a:t>
            </a:r>
            <a:endParaRPr lang="en-US" sz="2450">
              <a:latin typeface="APL385 Unicode"/>
              <a:ea typeface="Calibri"/>
              <a:cs typeface="Calibri"/>
            </a:endParaRPr>
          </a:p>
          <a:p>
            <a:r>
              <a:rPr lang="en-US" sz="2450">
                <a:latin typeface="APL385 Unicode"/>
                <a:ea typeface="+mn-lt"/>
                <a:cs typeface="+mn-lt"/>
              </a:rPr>
              <a:t>      ⍝ I don't like these:</a:t>
            </a:r>
          </a:p>
          <a:p>
            <a:r>
              <a:rPr lang="en-US" sz="2450">
                <a:latin typeface="APL385 Unicode"/>
                <a:ea typeface="+mn-lt"/>
                <a:cs typeface="+mn-lt"/>
              </a:rPr>
              <a:t>      5 (⍳⍤⊣×|⍤⊢) 5 ¯8 ¯2 ¯5 3</a:t>
            </a:r>
          </a:p>
          <a:p>
            <a:r>
              <a:rPr lang="en-US" sz="2450">
                <a:latin typeface="APL385 Unicode"/>
                <a:ea typeface="+mn-lt"/>
                <a:cs typeface="+mn-lt"/>
              </a:rPr>
              <a:t>5 16 6 20 15</a:t>
            </a:r>
            <a:endParaRPr lang="en-US" sz="2450">
              <a:latin typeface="APL385 Unicode"/>
            </a:endParaRPr>
          </a:p>
          <a:p>
            <a:r>
              <a:rPr lang="en-US" sz="2450">
                <a:latin typeface="APL385 Unicode"/>
                <a:ea typeface="+mn-lt"/>
                <a:cs typeface="+mn-lt"/>
              </a:rPr>
              <a:t>      5 ×⍨∘⍳⍨∘| 5 ¯8 ¯2 ¯5 3</a:t>
            </a:r>
          </a:p>
          <a:p>
            <a:r>
              <a:rPr lang="en-US" sz="2450">
                <a:latin typeface="APL385 Unicode"/>
                <a:ea typeface="+mn-lt"/>
                <a:cs typeface="+mn-lt"/>
              </a:rPr>
              <a:t>5 16 6 20 15</a:t>
            </a:r>
            <a:endParaRPr lang="en-US" sz="2450">
              <a:latin typeface="APL385 Unicode"/>
            </a:endParaRPr>
          </a:p>
        </p:txBody>
      </p:sp>
    </p:spTree>
    <p:extLst>
      <p:ext uri="{BB962C8B-B14F-4D97-AF65-F5344CB8AC3E}">
        <p14:creationId xmlns:p14="http://schemas.microsoft.com/office/powerpoint/2010/main" val="264114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a:xfrm>
            <a:off x="2772507" y="1469048"/>
            <a:ext cx="6656755" cy="1345101"/>
          </a:xfrm>
        </p:spPr>
        <p:txBody>
          <a:bodyPr>
            <a:normAutofit/>
          </a:bodyPr>
          <a:lstStyle/>
          <a:p>
            <a:r>
              <a:rPr lang="en-US" sz="5400">
                <a:latin typeface="APL333"/>
                <a:cs typeface="Calibri Light"/>
              </a:rPr>
              <a:t>Thoughts? Questions?</a:t>
            </a:r>
            <a:endParaRPr lang="en-US" sz="5400">
              <a:ea typeface="Calibri Light"/>
              <a:cs typeface="Calibri Light"/>
            </a:endParaRPr>
          </a:p>
        </p:txBody>
      </p:sp>
      <p:sp>
        <p:nvSpPr>
          <p:cNvPr id="4" name="TextBox 3">
            <a:extLst>
              <a:ext uri="{FF2B5EF4-FFF2-40B4-BE49-F238E27FC236}">
                <a16:creationId xmlns:a16="http://schemas.microsoft.com/office/drawing/2014/main" id="{7F4C79C8-7AF4-E013-45A2-FE4CACA3FF95}"/>
              </a:ext>
            </a:extLst>
          </p:cNvPr>
          <p:cNvSpPr txBox="1"/>
          <p:nvPr/>
        </p:nvSpPr>
        <p:spPr>
          <a:xfrm>
            <a:off x="293078" y="4161691"/>
            <a:ext cx="1160388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lumMod val="50000"/>
                  </a:schemeClr>
                </a:solidFill>
                <a:latin typeface="APL385 Unicode"/>
                <a:ea typeface="+mn-lt"/>
                <a:cs typeface="+mn-lt"/>
              </a:rPr>
              <a:t>z←{(⍎'(',')⍣¯1',⍨((⊂'+⊢×')(1↓∘,,⍤0)⍕¨⌽1↓⍵),⍥∊'+' (⍕⊃⍵) '×⊢')0}</a:t>
            </a:r>
          </a:p>
          <a:p>
            <a:endParaRPr lang="en-US" sz="2400">
              <a:solidFill>
                <a:schemeClr val="bg1">
                  <a:lumMod val="50000"/>
                </a:schemeClr>
              </a:solidFill>
              <a:latin typeface="APL385 Unicode"/>
              <a:ea typeface="+mn-lt"/>
              <a:cs typeface="+mn-lt"/>
            </a:endParaRPr>
          </a:p>
          <a:p>
            <a:r>
              <a:rPr lang="en-US" sz="2400">
                <a:solidFill>
                  <a:schemeClr val="bg1">
                    <a:lumMod val="50000"/>
                  </a:schemeClr>
                </a:solidFill>
                <a:latin typeface="APL385 Unicode"/>
                <a:ea typeface="+mn-lt"/>
                <a:cs typeface="+mn-lt"/>
              </a:rPr>
              <a:t>z 1 2 3 4 5 6        (6+⊢×5+⊢×4+⊢×3+⊢×2+1×⊢) ¯1.491797988</a:t>
            </a:r>
          </a:p>
          <a:p>
            <a:r>
              <a:rPr lang="en-US" sz="2400">
                <a:solidFill>
                  <a:schemeClr val="bg1">
                    <a:lumMod val="50000"/>
                  </a:schemeClr>
                </a:solidFill>
                <a:latin typeface="APL385 Unicode"/>
                <a:ea typeface="+mn-lt"/>
                <a:cs typeface="+mn-lt"/>
              </a:rPr>
              <a:t>   ¯1.491797988         1.580688469E¯9</a:t>
            </a:r>
          </a:p>
          <a:p>
            <a:endParaRPr lang="en-US" sz="2400">
              <a:solidFill>
                <a:schemeClr val="bg1">
                  <a:lumMod val="50000"/>
                </a:schemeClr>
              </a:solidFill>
              <a:latin typeface="APL385 Unicode"/>
              <a:ea typeface="Calibri"/>
              <a:cs typeface="Calibri"/>
            </a:endParaRPr>
          </a:p>
        </p:txBody>
      </p:sp>
    </p:spTree>
    <p:extLst>
      <p:ext uri="{BB962C8B-B14F-4D97-AF65-F5344CB8AC3E}">
        <p14:creationId xmlns:p14="http://schemas.microsoft.com/office/powerpoint/2010/main" val="3134981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B0F0C-0F1D-9942-F6EB-E7D30E822E2D}"/>
              </a:ext>
            </a:extLst>
          </p:cNvPr>
          <p:cNvSpPr>
            <a:spLocks noGrp="1"/>
          </p:cNvSpPr>
          <p:nvPr>
            <p:ph type="title"/>
          </p:nvPr>
        </p:nvSpPr>
        <p:spPr/>
        <p:txBody>
          <a:bodyPr/>
          <a:lstStyle/>
          <a:p>
            <a:r>
              <a:rPr lang="en-US">
                <a:latin typeface="APL333"/>
                <a:cs typeface="Calibri Light"/>
              </a:rPr>
              <a:t>Who am I?</a:t>
            </a:r>
            <a:endParaRPr lang="en-US">
              <a:latin typeface="APL333"/>
            </a:endParaRPr>
          </a:p>
        </p:txBody>
      </p:sp>
      <p:pic>
        <p:nvPicPr>
          <p:cNvPr id="13" name="Picture 12" descr="A screenshot of a message&#10;&#10;Description automatically generated">
            <a:extLst>
              <a:ext uri="{FF2B5EF4-FFF2-40B4-BE49-F238E27FC236}">
                <a16:creationId xmlns:a16="http://schemas.microsoft.com/office/drawing/2014/main" id="{F69D8156-8959-4676-88A5-E84BB106C180}"/>
              </a:ext>
            </a:extLst>
          </p:cNvPr>
          <p:cNvPicPr>
            <a:picLocks noChangeAspect="1"/>
          </p:cNvPicPr>
          <p:nvPr/>
        </p:nvPicPr>
        <p:blipFill>
          <a:blip r:embed="rId3"/>
          <a:stretch>
            <a:fillRect/>
          </a:stretch>
        </p:blipFill>
        <p:spPr>
          <a:xfrm>
            <a:off x="1519238" y="3468565"/>
            <a:ext cx="3748088" cy="881063"/>
          </a:xfrm>
          <a:prstGeom prst="rect">
            <a:avLst/>
          </a:prstGeom>
        </p:spPr>
      </p:pic>
      <p:sp>
        <p:nvSpPr>
          <p:cNvPr id="16" name="Content Placeholder 2">
            <a:extLst>
              <a:ext uri="{FF2B5EF4-FFF2-40B4-BE49-F238E27FC236}">
                <a16:creationId xmlns:a16="http://schemas.microsoft.com/office/drawing/2014/main" id="{8185BFF4-6F18-1EA9-0984-9330973C960D}"/>
              </a:ext>
            </a:extLst>
          </p:cNvPr>
          <p:cNvSpPr txBox="1">
            <a:spLocks/>
          </p:cNvSpPr>
          <p:nvPr/>
        </p:nvSpPr>
        <p:spPr>
          <a:xfrm>
            <a:off x="1519238" y="2956657"/>
            <a:ext cx="3748088" cy="51276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atin typeface="APL333"/>
                <a:cs typeface="Calibri"/>
              </a:rPr>
              <a:t>Summer of 2020:</a:t>
            </a:r>
          </a:p>
        </p:txBody>
      </p:sp>
      <p:pic>
        <p:nvPicPr>
          <p:cNvPr id="19" name="Picture 18" descr="A screenshot of a chat&#10;&#10;Description automatically generated">
            <a:extLst>
              <a:ext uri="{FF2B5EF4-FFF2-40B4-BE49-F238E27FC236}">
                <a16:creationId xmlns:a16="http://schemas.microsoft.com/office/drawing/2014/main" id="{F4971A32-692C-C360-378F-0B11476B1D7C}"/>
              </a:ext>
            </a:extLst>
          </p:cNvPr>
          <p:cNvPicPr>
            <a:picLocks noChangeAspect="1"/>
          </p:cNvPicPr>
          <p:nvPr/>
        </p:nvPicPr>
        <p:blipFill>
          <a:blip r:embed="rId4"/>
          <a:stretch>
            <a:fillRect/>
          </a:stretch>
        </p:blipFill>
        <p:spPr>
          <a:xfrm>
            <a:off x="6238631" y="3473204"/>
            <a:ext cx="3749431" cy="1767744"/>
          </a:xfrm>
          <a:prstGeom prst="rect">
            <a:avLst/>
          </a:prstGeom>
        </p:spPr>
      </p:pic>
      <p:sp>
        <p:nvSpPr>
          <p:cNvPr id="21" name="Content Placeholder 2">
            <a:extLst>
              <a:ext uri="{FF2B5EF4-FFF2-40B4-BE49-F238E27FC236}">
                <a16:creationId xmlns:a16="http://schemas.microsoft.com/office/drawing/2014/main" id="{E8A72D6C-C9AA-8D9D-F56F-3BB947AB4B2F}"/>
              </a:ext>
            </a:extLst>
          </p:cNvPr>
          <p:cNvSpPr txBox="1">
            <a:spLocks/>
          </p:cNvSpPr>
          <p:nvPr/>
        </p:nvSpPr>
        <p:spPr>
          <a:xfrm>
            <a:off x="6237777" y="2951773"/>
            <a:ext cx="3748088" cy="51276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atin typeface="APL333"/>
                <a:cs typeface="Calibri"/>
              </a:rPr>
              <a:t>Spring of 2023:</a:t>
            </a:r>
          </a:p>
        </p:txBody>
      </p:sp>
      <p:sp>
        <p:nvSpPr>
          <p:cNvPr id="8" name="Content Placeholder 2">
            <a:extLst>
              <a:ext uri="{FF2B5EF4-FFF2-40B4-BE49-F238E27FC236}">
                <a16:creationId xmlns:a16="http://schemas.microsoft.com/office/drawing/2014/main" id="{DE431B80-D471-7794-4BBD-B2C252A10189}"/>
              </a:ext>
            </a:extLst>
          </p:cNvPr>
          <p:cNvSpPr txBox="1">
            <a:spLocks/>
          </p:cNvSpPr>
          <p:nvPr/>
        </p:nvSpPr>
        <p:spPr>
          <a:xfrm>
            <a:off x="1611924" y="1876425"/>
            <a:ext cx="9050214" cy="512031"/>
          </a:xfrm>
          <a:prstGeom prst="rect">
            <a:avLst/>
          </a:prstGeom>
        </p:spPr>
        <p:txBody>
          <a:bodyPr vert="horz" lIns="91440" tIns="45720" rIns="91440" bIns="45720" rtlCol="0" anchor="t">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latin typeface="APL333"/>
                <a:cs typeface="Calibri"/>
              </a:rPr>
              <a:t>Learned about Array Programming in 2018 from IRC (#jsoftware).</a:t>
            </a:r>
          </a:p>
        </p:txBody>
      </p:sp>
    </p:spTree>
    <p:extLst>
      <p:ext uri="{BB962C8B-B14F-4D97-AF65-F5344CB8AC3E}">
        <p14:creationId xmlns:p14="http://schemas.microsoft.com/office/powerpoint/2010/main" val="65847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21" grpId="0" build="p"/>
    </p:bldLst>
  </p:timing>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My time at </a:t>
            </a:r>
            <a:r>
              <a:rPr lang="en-US" err="1">
                <a:latin typeface="APL333"/>
                <a:cs typeface="Calibri Light"/>
              </a:rPr>
              <a:t>Dyalog</a:t>
            </a:r>
          </a:p>
        </p:txBody>
      </p:sp>
      <p:sp>
        <p:nvSpPr>
          <p:cNvPr id="4" name="Content Placeholder 2">
            <a:extLst>
              <a:ext uri="{FF2B5EF4-FFF2-40B4-BE49-F238E27FC236}">
                <a16:creationId xmlns:a16="http://schemas.microsoft.com/office/drawing/2014/main" id="{5102D7AD-C40A-16AA-2ACB-1F64B0AF163A}"/>
              </a:ext>
            </a:extLst>
          </p:cNvPr>
          <p:cNvSpPr txBox="1">
            <a:spLocks/>
          </p:cNvSpPr>
          <p:nvPr/>
        </p:nvSpPr>
        <p:spPr>
          <a:xfrm>
            <a:off x="840153" y="1593117"/>
            <a:ext cx="10515600" cy="486910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latin typeface="APL333"/>
                <a:cs typeface="Calibri"/>
              </a:rPr>
              <a:t>APL Array notation:</a:t>
            </a:r>
          </a:p>
          <a:p>
            <a:pPr lvl="1"/>
            <a:r>
              <a:rPr lang="en-US" dirty="0">
                <a:latin typeface="APL333"/>
                <a:cs typeface="Calibri"/>
              </a:rPr>
              <a:t>62582</a:t>
            </a:r>
            <a:r>
              <a:rPr lang="en-US" dirty="0">
                <a:latin typeface="APL333"/>
                <a:ea typeface="+mn-lt"/>
                <a:cs typeface="+mn-lt"/>
              </a:rPr>
              <a:t>⌶</a:t>
            </a:r>
            <a:r>
              <a:rPr lang="en-US" dirty="0">
                <a:latin typeface="APL333"/>
                <a:cs typeface="Calibri"/>
              </a:rPr>
              <a:t>: </a:t>
            </a:r>
            <a:r>
              <a:rPr lang="en-US" dirty="0" err="1">
                <a:latin typeface="APL333"/>
                <a:cs typeface="Calibri"/>
              </a:rPr>
              <a:t>Deserialise</a:t>
            </a:r>
            <a:r>
              <a:rPr lang="en-US" dirty="0">
                <a:latin typeface="APL333"/>
                <a:cs typeface="Calibri"/>
              </a:rPr>
              <a:t> Array Notation to an APL array/object</a:t>
            </a:r>
          </a:p>
          <a:p>
            <a:pPr lvl="1"/>
            <a:r>
              <a:rPr lang="en-US" dirty="0">
                <a:latin typeface="APL333"/>
                <a:cs typeface="Calibri"/>
              </a:rPr>
              <a:t>62583</a:t>
            </a:r>
            <a:r>
              <a:rPr lang="en-US" dirty="0">
                <a:latin typeface="APL333"/>
                <a:ea typeface="+mn-lt"/>
                <a:cs typeface="+mn-lt"/>
              </a:rPr>
              <a:t>⌶</a:t>
            </a:r>
            <a:r>
              <a:rPr lang="en-US" dirty="0">
                <a:latin typeface="APL333"/>
                <a:cs typeface="Calibri"/>
              </a:rPr>
              <a:t>: Prettify Array Notation</a:t>
            </a:r>
            <a:endParaRPr lang="en-US" dirty="0">
              <a:latin typeface="APL333"/>
              <a:ea typeface="+mn-lt"/>
              <a:cs typeface="+mn-lt"/>
            </a:endParaRPr>
          </a:p>
          <a:p>
            <a:pPr lvl="1"/>
            <a:r>
              <a:rPr lang="en-US" dirty="0">
                <a:latin typeface="APL333"/>
                <a:ea typeface="+mn-lt"/>
                <a:cs typeface="+mn-lt"/>
              </a:rPr>
              <a:t>Found a problem with the formal specification</a:t>
            </a:r>
          </a:p>
          <a:p>
            <a:r>
              <a:rPr lang="en-US" dirty="0">
                <a:latin typeface="APL333"/>
                <a:ea typeface="+mn-lt"/>
                <a:cs typeface="+mn-lt"/>
              </a:rPr>
              <a:t>⎕DIFF: Automatic Differentiation.</a:t>
            </a:r>
            <a:endParaRPr lang="en-US" dirty="0">
              <a:latin typeface="APL333"/>
              <a:ea typeface="Calibri"/>
              <a:cs typeface="Calibri"/>
            </a:endParaRPr>
          </a:p>
          <a:p>
            <a:r>
              <a:rPr lang="en-US" dirty="0">
                <a:latin typeface="APL333"/>
                <a:ea typeface="+mn-lt"/>
                <a:cs typeface="+mn-lt"/>
              </a:rPr>
              <a:t>⍛: Reverse Compose.</a:t>
            </a:r>
            <a:endParaRPr lang="en-US" dirty="0">
              <a:latin typeface="APL333"/>
              <a:ea typeface="Calibri"/>
              <a:cs typeface="Calibri"/>
            </a:endParaRPr>
          </a:p>
          <a:p>
            <a:r>
              <a:rPr lang="en-US" sz="2600" dirty="0">
                <a:latin typeface="APL333"/>
                <a:ea typeface="Calibri"/>
                <a:cs typeface="Calibri"/>
              </a:rPr>
              <a:t>Speed up:</a:t>
            </a:r>
            <a:r>
              <a:rPr lang="en-US" sz="2600" dirty="0">
                <a:latin typeface="APL333"/>
                <a:ea typeface="+mn-lt"/>
                <a:cs typeface="+mn-lt"/>
              </a:rPr>
              <a:t> ⍸⍣¯1, N∘⊥⍣¯1⊢M</a:t>
            </a:r>
          </a:p>
          <a:p>
            <a:r>
              <a:rPr lang="en-US" sz="2400" dirty="0">
                <a:latin typeface="APL333"/>
                <a:ea typeface="Calibri"/>
                <a:cs typeface="Calibri"/>
              </a:rPr>
              <a:t>Iverson's monadic dot product (e.g. -.×</a:t>
            </a:r>
            <a:r>
              <a:rPr lang="en-US" sz="2400" dirty="0">
                <a:latin typeface="APL333"/>
                <a:ea typeface="+mn-lt"/>
                <a:cs typeface="+mn-lt"/>
              </a:rPr>
              <a:t> D computes the determinant)</a:t>
            </a:r>
            <a:endParaRPr lang="en-US" dirty="0">
              <a:latin typeface="APL333"/>
              <a:ea typeface="Calibri"/>
              <a:cs typeface="Calibri"/>
            </a:endParaRPr>
          </a:p>
          <a:p>
            <a:r>
              <a:rPr lang="en-US" sz="2200" dirty="0">
                <a:latin typeface="APL333"/>
                <a:ea typeface="Calibri"/>
                <a:cs typeface="Calibri"/>
              </a:rPr>
              <a:t>Obverse (</a:t>
            </a:r>
            <a:r>
              <a:rPr lang="en-US" sz="2200" dirty="0" err="1">
                <a:latin typeface="APL333"/>
                <a:ea typeface="+mn-lt"/>
                <a:cs typeface="+mn-lt"/>
              </a:rPr>
              <a:t>f⍫g</a:t>
            </a:r>
            <a:r>
              <a:rPr lang="en-US" sz="2200" dirty="0">
                <a:latin typeface="APL333"/>
                <a:ea typeface="+mn-lt"/>
                <a:cs typeface="+mn-lt"/>
              </a:rPr>
              <a:t> where f has inverse of g)</a:t>
            </a:r>
          </a:p>
          <a:p>
            <a:r>
              <a:rPr lang="en-US" sz="2000" dirty="0">
                <a:latin typeface="APL333"/>
                <a:ea typeface="Calibri"/>
                <a:cs typeface="Calibri"/>
              </a:rPr>
              <a:t>Monadic </a:t>
            </a:r>
            <a:r>
              <a:rPr lang="en-US" sz="2000" dirty="0">
                <a:latin typeface="APL333"/>
                <a:ea typeface="+mn-lt"/>
                <a:cs typeface="+mn-lt"/>
              </a:rPr>
              <a:t>∨/∧ (demote / promote)</a:t>
            </a:r>
          </a:p>
          <a:p>
            <a:r>
              <a:rPr lang="en-US" sz="1800" dirty="0">
                <a:latin typeface="APL333"/>
                <a:ea typeface="+mn-lt"/>
                <a:cs typeface="+mn-lt"/>
              </a:rPr>
              <a:t>More...</a:t>
            </a:r>
          </a:p>
        </p:txBody>
      </p:sp>
    </p:spTree>
    <p:extLst>
      <p:ext uri="{BB962C8B-B14F-4D97-AF65-F5344CB8AC3E}">
        <p14:creationId xmlns:p14="http://schemas.microsoft.com/office/powerpoint/2010/main" val="306955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dirty="0">
                <a:latin typeface="APL333"/>
                <a:cs typeface="Calibri Light"/>
              </a:rPr>
              <a:t>Array Notation?</a:t>
            </a:r>
          </a:p>
        </p:txBody>
      </p:sp>
      <p:sp>
        <p:nvSpPr>
          <p:cNvPr id="10" name="Content Placeholder 9">
            <a:extLst>
              <a:ext uri="{FF2B5EF4-FFF2-40B4-BE49-F238E27FC236}">
                <a16:creationId xmlns:a16="http://schemas.microsoft.com/office/drawing/2014/main" id="{F15FD8DE-09C3-DB44-70FD-53840885953D}"/>
              </a:ext>
            </a:extLst>
          </p:cNvPr>
          <p:cNvSpPr>
            <a:spLocks noGrp="1"/>
          </p:cNvSpPr>
          <p:nvPr>
            <p:ph idx="1"/>
          </p:nvPr>
        </p:nvSpPr>
        <p:spPr>
          <a:xfrm>
            <a:off x="838200" y="1630240"/>
            <a:ext cx="10515600" cy="1703876"/>
          </a:xfrm>
        </p:spPr>
        <p:txBody>
          <a:bodyPr vert="horz" lIns="91440" tIns="45720" rIns="91440" bIns="45720" rtlCol="0" anchor="t">
            <a:normAutofit fontScale="92500" lnSpcReduction="20000"/>
          </a:bodyPr>
          <a:lstStyle/>
          <a:p>
            <a:r>
              <a:rPr lang="en-US" dirty="0">
                <a:latin typeface="APL333"/>
                <a:cs typeface="Calibri"/>
              </a:rPr>
              <a:t>Implemented by BQN.</a:t>
            </a:r>
          </a:p>
          <a:p>
            <a:r>
              <a:rPr lang="en-US" dirty="0">
                <a:latin typeface="APL333"/>
                <a:ea typeface="+mn-lt"/>
                <a:cs typeface="+mn-lt"/>
              </a:rPr>
              <a:t>Parentheses and brackets may contain many expressions</a:t>
            </a:r>
            <a:endParaRPr lang="en-US" dirty="0">
              <a:latin typeface="APL333"/>
              <a:cs typeface="Calibri"/>
            </a:endParaRPr>
          </a:p>
          <a:p>
            <a:r>
              <a:rPr lang="en-US" dirty="0">
                <a:latin typeface="APL333"/>
                <a:cs typeface="Calibri"/>
              </a:rPr>
              <a:t>Parentheses may be empty!</a:t>
            </a:r>
          </a:p>
          <a:p>
            <a:r>
              <a:rPr lang="en-US" dirty="0">
                <a:latin typeface="APL333"/>
                <a:cs typeface="Calibri"/>
              </a:rPr>
              <a:t>Three basic constructs.</a:t>
            </a:r>
            <a:endParaRPr lang="en-US" dirty="0">
              <a:latin typeface="APL385 Unicode"/>
              <a:cs typeface="Calibri"/>
            </a:endParaRPr>
          </a:p>
        </p:txBody>
      </p:sp>
      <p:sp>
        <p:nvSpPr>
          <p:cNvPr id="11" name="TextBox 10">
            <a:extLst>
              <a:ext uri="{FF2B5EF4-FFF2-40B4-BE49-F238E27FC236}">
                <a16:creationId xmlns:a16="http://schemas.microsoft.com/office/drawing/2014/main" id="{34C00702-F34C-3F8C-3E38-E2CE8F80C460}"/>
              </a:ext>
            </a:extLst>
          </p:cNvPr>
          <p:cNvSpPr txBox="1"/>
          <p:nvPr/>
        </p:nvSpPr>
        <p:spPr>
          <a:xfrm>
            <a:off x="967153" y="3477845"/>
            <a:ext cx="10275275"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nSpc>
                <a:spcPct val="90000"/>
              </a:lnSpc>
              <a:spcBef>
                <a:spcPts val="500"/>
              </a:spcBef>
            </a:pPr>
            <a:r>
              <a:rPr lang="en-US" sz="2400">
                <a:latin typeface="APL385 Unicode"/>
              </a:rPr>
              <a:t>(1⋄2⋄'a'⋄⊢∘-\⍳5⋄'abc') ≡ 1 2 'a' (1 ¯2 3 ¯4 5) '</a:t>
            </a:r>
            <a:r>
              <a:rPr lang="en-US" sz="2400" err="1">
                <a:latin typeface="APL385 Unicode"/>
              </a:rPr>
              <a:t>abc</a:t>
            </a:r>
            <a:r>
              <a:rPr lang="en-US" sz="2400">
                <a:latin typeface="APL385 Unicode"/>
              </a:rPr>
              <a:t>'</a:t>
            </a:r>
          </a:p>
        </p:txBody>
      </p:sp>
      <p:sp>
        <p:nvSpPr>
          <p:cNvPr id="12" name="TextBox 11">
            <a:extLst>
              <a:ext uri="{FF2B5EF4-FFF2-40B4-BE49-F238E27FC236}">
                <a16:creationId xmlns:a16="http://schemas.microsoft.com/office/drawing/2014/main" id="{866644B1-57BD-25C8-8B3C-B09467939FA1}"/>
              </a:ext>
            </a:extLst>
          </p:cNvPr>
          <p:cNvSpPr txBox="1"/>
          <p:nvPr/>
        </p:nvSpPr>
        <p:spPr>
          <a:xfrm>
            <a:off x="1494693" y="3927230"/>
            <a:ext cx="9669583"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lumMod val="50000"/>
                  </a:schemeClr>
                </a:solidFill>
                <a:latin typeface="APL333"/>
                <a:cs typeface="Calibri"/>
              </a:rPr>
              <a:t>(each expression becomes an element in a new vector)</a:t>
            </a:r>
          </a:p>
        </p:txBody>
      </p:sp>
      <p:sp>
        <p:nvSpPr>
          <p:cNvPr id="3" name="TextBox 2">
            <a:extLst>
              <a:ext uri="{FF2B5EF4-FFF2-40B4-BE49-F238E27FC236}">
                <a16:creationId xmlns:a16="http://schemas.microsoft.com/office/drawing/2014/main" id="{6A73555C-7CCB-1E60-9FF9-FAA00AA40FC0}"/>
              </a:ext>
            </a:extLst>
          </p:cNvPr>
          <p:cNvSpPr txBox="1"/>
          <p:nvPr/>
        </p:nvSpPr>
        <p:spPr>
          <a:xfrm>
            <a:off x="967153" y="4513384"/>
            <a:ext cx="10275275"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nSpc>
                <a:spcPct val="90000"/>
              </a:lnSpc>
              <a:spcBef>
                <a:spcPts val="500"/>
              </a:spcBef>
            </a:pPr>
            <a:r>
              <a:rPr lang="en-US" sz="2400">
                <a:latin typeface="APL385 Unicode"/>
                <a:ea typeface="+mn-lt"/>
                <a:cs typeface="+mn-lt"/>
              </a:rPr>
              <a:t>[[1 2 ⋄ 3 4] ⋄ [5 6 ⋄ 7 8]] ≡ 2 2 2⍴⍳8</a:t>
            </a:r>
          </a:p>
        </p:txBody>
      </p:sp>
      <p:sp>
        <p:nvSpPr>
          <p:cNvPr id="4" name="TextBox 3">
            <a:extLst>
              <a:ext uri="{FF2B5EF4-FFF2-40B4-BE49-F238E27FC236}">
                <a16:creationId xmlns:a16="http://schemas.microsoft.com/office/drawing/2014/main" id="{F66A6CC0-4C4E-A3A8-97A0-9F57189861C8}"/>
              </a:ext>
            </a:extLst>
          </p:cNvPr>
          <p:cNvSpPr txBox="1"/>
          <p:nvPr/>
        </p:nvSpPr>
        <p:spPr>
          <a:xfrm>
            <a:off x="1494693" y="4962768"/>
            <a:ext cx="9669583"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lumMod val="50000"/>
                  </a:schemeClr>
                </a:solidFill>
                <a:latin typeface="APL333"/>
                <a:cs typeface="Calibri"/>
              </a:rPr>
              <a:t>(</a:t>
            </a:r>
            <a:r>
              <a:rPr lang="en-US" sz="2000">
                <a:solidFill>
                  <a:schemeClr val="accent2">
                    <a:lumMod val="50000"/>
                  </a:schemeClr>
                </a:solidFill>
                <a:latin typeface="APL333"/>
                <a:ea typeface="+mn-lt"/>
                <a:cs typeface="+mn-lt"/>
              </a:rPr>
              <a:t>each expression becomes a major cell (of rank≥1) in a new array</a:t>
            </a:r>
            <a:r>
              <a:rPr lang="en-US" sz="2000">
                <a:solidFill>
                  <a:schemeClr val="accent2">
                    <a:lumMod val="50000"/>
                  </a:schemeClr>
                </a:solidFill>
                <a:latin typeface="APL333"/>
                <a:cs typeface="Calibri"/>
              </a:rPr>
              <a:t>)</a:t>
            </a:r>
          </a:p>
        </p:txBody>
      </p:sp>
      <p:sp>
        <p:nvSpPr>
          <p:cNvPr id="5" name="TextBox 4">
            <a:extLst>
              <a:ext uri="{FF2B5EF4-FFF2-40B4-BE49-F238E27FC236}">
                <a16:creationId xmlns:a16="http://schemas.microsoft.com/office/drawing/2014/main" id="{8D309449-F031-F17F-0C25-10A4FD52F639}"/>
              </a:ext>
            </a:extLst>
          </p:cNvPr>
          <p:cNvSpPr txBox="1"/>
          <p:nvPr/>
        </p:nvSpPr>
        <p:spPr>
          <a:xfrm>
            <a:off x="957383" y="5548922"/>
            <a:ext cx="10275275"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nSpc>
                <a:spcPct val="90000"/>
              </a:lnSpc>
              <a:spcBef>
                <a:spcPts val="500"/>
              </a:spcBef>
            </a:pPr>
            <a:r>
              <a:rPr lang="en-US" sz="2400">
                <a:latin typeface="APL385 Unicode"/>
                <a:ea typeface="+mn-lt"/>
                <a:cs typeface="+mn-lt"/>
              </a:rPr>
              <a:t>(name: 'Kamila' ⋄ birthday: '09-07-2004')</a:t>
            </a:r>
          </a:p>
        </p:txBody>
      </p:sp>
      <p:sp>
        <p:nvSpPr>
          <p:cNvPr id="6" name="TextBox 5">
            <a:extLst>
              <a:ext uri="{FF2B5EF4-FFF2-40B4-BE49-F238E27FC236}">
                <a16:creationId xmlns:a16="http://schemas.microsoft.com/office/drawing/2014/main" id="{74D6019A-3691-DAB2-6108-F296486DAE6B}"/>
              </a:ext>
            </a:extLst>
          </p:cNvPr>
          <p:cNvSpPr txBox="1"/>
          <p:nvPr/>
        </p:nvSpPr>
        <p:spPr>
          <a:xfrm>
            <a:off x="1533769" y="5968998"/>
            <a:ext cx="9669583"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lumMod val="50000"/>
                  </a:schemeClr>
                </a:solidFill>
                <a:latin typeface="APL333"/>
                <a:cs typeface="Calibri"/>
              </a:rPr>
              <a:t>(</a:t>
            </a:r>
            <a:r>
              <a:rPr lang="en-US" sz="2000">
                <a:solidFill>
                  <a:schemeClr val="accent2">
                    <a:lumMod val="50000"/>
                  </a:schemeClr>
                </a:solidFill>
                <a:latin typeface="APL333"/>
                <a:ea typeface="+mn-lt"/>
                <a:cs typeface="+mn-lt"/>
              </a:rPr>
              <a:t>namespace syntax</a:t>
            </a:r>
            <a:r>
              <a:rPr lang="en-US" sz="2000">
                <a:solidFill>
                  <a:schemeClr val="accent2">
                    <a:lumMod val="50000"/>
                  </a:schemeClr>
                </a:solidFill>
                <a:latin typeface="APL333"/>
                <a:cs typeface="Calibri" panose="020F0502020204030204"/>
              </a:rPr>
              <a:t>)</a:t>
            </a:r>
          </a:p>
        </p:txBody>
      </p:sp>
    </p:spTree>
    <p:extLst>
      <p:ext uri="{BB962C8B-B14F-4D97-AF65-F5344CB8AC3E}">
        <p14:creationId xmlns:p14="http://schemas.microsoft.com/office/powerpoint/2010/main" val="363276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childTnLst>
                                </p:cTn>
                              </p:par>
                              <p:par>
                                <p:cTn id="30" presetID="10"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0" presetClass="entr" presetSubtype="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2" grpId="0"/>
      <p:bldP spid="3"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dirty="0">
                <a:latin typeface="APL333"/>
                <a:cs typeface="Calibri Light"/>
              </a:rPr>
              <a:t>Why Array Notation?</a:t>
            </a:r>
          </a:p>
        </p:txBody>
      </p:sp>
      <p:sp>
        <p:nvSpPr>
          <p:cNvPr id="3" name="Content Placeholder 2">
            <a:extLst>
              <a:ext uri="{FF2B5EF4-FFF2-40B4-BE49-F238E27FC236}">
                <a16:creationId xmlns:a16="http://schemas.microsoft.com/office/drawing/2014/main" id="{0BA91F4D-0C95-E2B2-22D5-CFFD1D10405B}"/>
              </a:ext>
            </a:extLst>
          </p:cNvPr>
          <p:cNvSpPr>
            <a:spLocks noGrp="1"/>
          </p:cNvSpPr>
          <p:nvPr>
            <p:ph idx="1"/>
          </p:nvPr>
        </p:nvSpPr>
        <p:spPr>
          <a:xfrm>
            <a:off x="838200" y="1825625"/>
            <a:ext cx="10515600" cy="2114185"/>
          </a:xfrm>
        </p:spPr>
        <p:txBody>
          <a:bodyPr vert="horz" lIns="91440" tIns="45720" rIns="91440" bIns="45720" rtlCol="0" anchor="t">
            <a:normAutofit/>
          </a:bodyPr>
          <a:lstStyle/>
          <a:p>
            <a:r>
              <a:rPr lang="en-US" b="1" err="1">
                <a:latin typeface="APL333"/>
                <a:cs typeface="Calibri"/>
              </a:rPr>
              <a:t>Dyalog</a:t>
            </a:r>
            <a:r>
              <a:rPr lang="en-US" b="1">
                <a:latin typeface="APL333"/>
                <a:cs typeface="Calibri"/>
              </a:rPr>
              <a:t> has been slowly moving away from workspaces and towards text-based source management.</a:t>
            </a:r>
          </a:p>
          <a:p>
            <a:pPr lvl="1"/>
            <a:r>
              <a:rPr lang="en-US">
                <a:latin typeface="APL333"/>
                <a:ea typeface="+mn-lt"/>
                <a:cs typeface="+mn-lt"/>
              </a:rPr>
              <a:t>Easy to use SCM tools to manage your code.</a:t>
            </a:r>
          </a:p>
          <a:p>
            <a:pPr lvl="1"/>
            <a:r>
              <a:rPr lang="en-US">
                <a:latin typeface="APL333"/>
                <a:cs typeface="Calibri"/>
              </a:rPr>
              <a:t>Easy to modify and inspect the code.</a:t>
            </a:r>
          </a:p>
          <a:p>
            <a:pPr lvl="1"/>
            <a:r>
              <a:rPr lang="en-US">
                <a:latin typeface="APL333"/>
                <a:cs typeface="Calibri"/>
              </a:rPr>
              <a:t>…</a:t>
            </a:r>
          </a:p>
        </p:txBody>
      </p:sp>
      <p:sp>
        <p:nvSpPr>
          <p:cNvPr id="5" name="Content Placeholder 2">
            <a:extLst>
              <a:ext uri="{FF2B5EF4-FFF2-40B4-BE49-F238E27FC236}">
                <a16:creationId xmlns:a16="http://schemas.microsoft.com/office/drawing/2014/main" id="{5E18F1BB-9BAE-63FD-48AE-14938CEB21D6}"/>
              </a:ext>
            </a:extLst>
          </p:cNvPr>
          <p:cNvSpPr txBox="1">
            <a:spLocks/>
          </p:cNvSpPr>
          <p:nvPr/>
        </p:nvSpPr>
        <p:spPr>
          <a:xfrm>
            <a:off x="834292" y="4019794"/>
            <a:ext cx="10505831" cy="98095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It is now possible to </a:t>
            </a:r>
            <a:r>
              <a:rPr lang="en-US" err="1">
                <a:latin typeface="APL333"/>
                <a:cs typeface="Calibri"/>
              </a:rPr>
              <a:t>serialise</a:t>
            </a:r>
            <a:r>
              <a:rPr lang="en-US">
                <a:latin typeface="APL333"/>
                <a:cs typeface="Calibri"/>
              </a:rPr>
              <a:t> and </a:t>
            </a:r>
            <a:r>
              <a:rPr lang="en-US" err="1">
                <a:latin typeface="APL333"/>
                <a:cs typeface="Calibri"/>
              </a:rPr>
              <a:t>deserialise</a:t>
            </a:r>
            <a:r>
              <a:rPr lang="en-US">
                <a:latin typeface="APL333"/>
                <a:cs typeface="Calibri"/>
              </a:rPr>
              <a:t> complex structures (imagine ]Repr on steroids).</a:t>
            </a:r>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4957640"/>
            <a:ext cx="10505831" cy="126426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It is faster than just executing APL, allows for a reasonably formatted multiline array notation and ultimately makes teaching and using APL easier.</a:t>
            </a:r>
          </a:p>
        </p:txBody>
      </p:sp>
    </p:spTree>
    <p:extLst>
      <p:ext uri="{BB962C8B-B14F-4D97-AF65-F5344CB8AC3E}">
        <p14:creationId xmlns:p14="http://schemas.microsoft.com/office/powerpoint/2010/main" val="305757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dirty="0">
                <a:latin typeface="APL333"/>
                <a:cs typeface="Calibri Light"/>
              </a:rPr>
              <a:t>What makes the Array Notation fast?</a:t>
            </a:r>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1655640"/>
            <a:ext cx="10505831" cy="78557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First and foremost: </a:t>
            </a:r>
            <a:r>
              <a:rPr lang="en-US" sz="3600">
                <a:latin typeface="APL333"/>
                <a:cs typeface="Calibri"/>
              </a:rPr>
              <a:t>It is statically </a:t>
            </a:r>
            <a:r>
              <a:rPr lang="en-US" sz="3600" err="1">
                <a:latin typeface="APL333"/>
                <a:cs typeface="Calibri"/>
              </a:rPr>
              <a:t>parseable</a:t>
            </a:r>
            <a:r>
              <a:rPr lang="en-US" sz="3600">
                <a:latin typeface="APL333"/>
                <a:cs typeface="Calibri"/>
              </a:rPr>
              <a:t>!</a:t>
            </a:r>
            <a:endParaRPr lang="en-US"/>
          </a:p>
        </p:txBody>
      </p:sp>
      <p:sp>
        <p:nvSpPr>
          <p:cNvPr id="9" name="Content Placeholder 2">
            <a:extLst>
              <a:ext uri="{FF2B5EF4-FFF2-40B4-BE49-F238E27FC236}">
                <a16:creationId xmlns:a16="http://schemas.microsoft.com/office/drawing/2014/main" id="{9CA32D5B-3C9F-7814-471A-47F040294B97}"/>
              </a:ext>
            </a:extLst>
          </p:cNvPr>
          <p:cNvSpPr txBox="1">
            <a:spLocks/>
          </p:cNvSpPr>
          <p:nvPr/>
        </p:nvSpPr>
        <p:spPr>
          <a:xfrm>
            <a:off x="957384" y="3097579"/>
            <a:ext cx="1762370" cy="78557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err="1">
                <a:latin typeface="APL385 Unicode"/>
                <a:cs typeface="Calibri"/>
              </a:rPr>
              <a:t>n</a:t>
            </a:r>
            <a:r>
              <a:rPr lang="en-US" err="1">
                <a:latin typeface="APL385 Unicode"/>
                <a:ea typeface="+mn-lt"/>
                <a:cs typeface="+mn-lt"/>
              </a:rPr>
              <a:t>←a</a:t>
            </a:r>
            <a:r>
              <a:rPr lang="en-US">
                <a:latin typeface="APL385 Unicode"/>
                <a:ea typeface="+mn-lt"/>
                <a:cs typeface="+mn-lt"/>
              </a:rPr>
              <a:t> b c</a:t>
            </a:r>
            <a:endParaRPr lang="en-US" sz="3600">
              <a:latin typeface="APL385 Unicode"/>
              <a:ea typeface="+mn-lt"/>
              <a:cs typeface="+mn-lt"/>
            </a:endParaRPr>
          </a:p>
        </p:txBody>
      </p:sp>
      <p:sp>
        <p:nvSpPr>
          <p:cNvPr id="10" name="TextBox 9">
            <a:extLst>
              <a:ext uri="{FF2B5EF4-FFF2-40B4-BE49-F238E27FC236}">
                <a16:creationId xmlns:a16="http://schemas.microsoft.com/office/drawing/2014/main" id="{421DDCB4-F46A-B9E9-52F6-E500B83D8C6D}"/>
              </a:ext>
            </a:extLst>
          </p:cNvPr>
          <p:cNvSpPr txBox="1"/>
          <p:nvPr/>
        </p:nvSpPr>
        <p:spPr>
          <a:xfrm>
            <a:off x="3346938" y="2545862"/>
            <a:ext cx="705143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rPr>
              <a:t>n gets: a, b and c stranded together?</a:t>
            </a:r>
            <a:endParaRPr lang="en-US"/>
          </a:p>
        </p:txBody>
      </p:sp>
      <p:sp>
        <p:nvSpPr>
          <p:cNvPr id="11" name="TextBox 10">
            <a:extLst>
              <a:ext uri="{FF2B5EF4-FFF2-40B4-BE49-F238E27FC236}">
                <a16:creationId xmlns:a16="http://schemas.microsoft.com/office/drawing/2014/main" id="{9A54B675-F4C7-7F2E-986D-CEA9EC2597F7}"/>
              </a:ext>
            </a:extLst>
          </p:cNvPr>
          <p:cNvSpPr txBox="1"/>
          <p:nvPr/>
        </p:nvSpPr>
        <p:spPr>
          <a:xfrm>
            <a:off x="3346938" y="3063631"/>
            <a:ext cx="705143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rPr>
              <a:t>n gets: a and c applied to b?</a:t>
            </a:r>
            <a:endParaRPr lang="en-US"/>
          </a:p>
        </p:txBody>
      </p:sp>
      <p:sp>
        <p:nvSpPr>
          <p:cNvPr id="12" name="TextBox 11">
            <a:extLst>
              <a:ext uri="{FF2B5EF4-FFF2-40B4-BE49-F238E27FC236}">
                <a16:creationId xmlns:a16="http://schemas.microsoft.com/office/drawing/2014/main" id="{DF727950-D72B-D303-3BB2-E36925C1E145}"/>
              </a:ext>
            </a:extLst>
          </p:cNvPr>
          <p:cNvSpPr txBox="1"/>
          <p:nvPr/>
        </p:nvSpPr>
        <p:spPr>
          <a:xfrm>
            <a:off x="3346938" y="3620477"/>
            <a:ext cx="725658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rPr>
              <a:t>n gets: c applied to b, and then applied to a?</a:t>
            </a:r>
            <a:endParaRPr lang="en-US"/>
          </a:p>
        </p:txBody>
      </p:sp>
      <p:sp>
        <p:nvSpPr>
          <p:cNvPr id="13" name="TextBox 12">
            <a:extLst>
              <a:ext uri="{FF2B5EF4-FFF2-40B4-BE49-F238E27FC236}">
                <a16:creationId xmlns:a16="http://schemas.microsoft.com/office/drawing/2014/main" id="{9BBC63D8-F1EA-FB96-77EC-4DC49F6EC93C}"/>
              </a:ext>
            </a:extLst>
          </p:cNvPr>
          <p:cNvSpPr txBox="1"/>
          <p:nvPr/>
        </p:nvSpPr>
        <p:spPr>
          <a:xfrm>
            <a:off x="836246" y="4499708"/>
            <a:ext cx="763758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PL333"/>
              </a:rPr>
              <a:t>Meanwhile: we know what</a:t>
            </a:r>
            <a:r>
              <a:rPr lang="en-US" sz="2800">
                <a:latin typeface="APL333"/>
                <a:ea typeface="+mn-lt"/>
                <a:cs typeface="+mn-lt"/>
              </a:rPr>
              <a:t> (</a:t>
            </a:r>
            <a:r>
              <a:rPr lang="en-US" sz="2800" err="1">
                <a:latin typeface="APL333"/>
                <a:ea typeface="+mn-lt"/>
                <a:cs typeface="+mn-lt"/>
              </a:rPr>
              <a:t>a⋄b⋄c</a:t>
            </a:r>
            <a:r>
              <a:rPr lang="en-US" sz="2800">
                <a:latin typeface="APL333"/>
                <a:ea typeface="+mn-lt"/>
                <a:cs typeface="+mn-lt"/>
              </a:rPr>
              <a:t>) is!</a:t>
            </a:r>
            <a:endParaRPr lang="en-US">
              <a:latin typeface="APL333"/>
              <a:cs typeface="Calibri" panose="020F0502020204030204"/>
            </a:endParaRPr>
          </a:p>
        </p:txBody>
      </p:sp>
      <p:sp>
        <p:nvSpPr>
          <p:cNvPr id="15" name="TextBox 14">
            <a:extLst>
              <a:ext uri="{FF2B5EF4-FFF2-40B4-BE49-F238E27FC236}">
                <a16:creationId xmlns:a16="http://schemas.microsoft.com/office/drawing/2014/main" id="{6FE8DE6D-884F-ACBC-1317-CDB8C595F122}"/>
              </a:ext>
            </a:extLst>
          </p:cNvPr>
          <p:cNvSpPr txBox="1"/>
          <p:nvPr/>
        </p:nvSpPr>
        <p:spPr>
          <a:xfrm>
            <a:off x="6809154" y="4405922"/>
            <a:ext cx="477519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lumMod val="50000"/>
                  </a:schemeClr>
                </a:solidFill>
                <a:latin typeface="APL333"/>
                <a:cs typeface="Calibri"/>
              </a:rPr>
              <a:t>(Each expression becomes an element in a new vector. This is always a strand.)</a:t>
            </a:r>
            <a:endParaRPr lang="en-US">
              <a:solidFill>
                <a:schemeClr val="accent2">
                  <a:lumMod val="50000"/>
                </a:schemeClr>
              </a:solidFill>
            </a:endParaRPr>
          </a:p>
        </p:txBody>
      </p:sp>
    </p:spTree>
    <p:extLst>
      <p:ext uri="{BB962C8B-B14F-4D97-AF65-F5344CB8AC3E}">
        <p14:creationId xmlns:p14="http://schemas.microsoft.com/office/powerpoint/2010/main" val="42836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dirty="0">
                <a:latin typeface="APL333"/>
                <a:cs typeface="Calibri Light"/>
              </a:rPr>
              <a:t>What makes the Array Notation fast?</a:t>
            </a:r>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1655640"/>
            <a:ext cx="10505831" cy="137172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The "fast execute" mechanism: Because the array notation is a subset of APL, we can assume/scan for certain things to determine the value of the expression without executing it.</a:t>
            </a:r>
          </a:p>
        </p:txBody>
      </p:sp>
      <p:sp>
        <p:nvSpPr>
          <p:cNvPr id="4" name="Content Placeholder 2">
            <a:extLst>
              <a:ext uri="{FF2B5EF4-FFF2-40B4-BE49-F238E27FC236}">
                <a16:creationId xmlns:a16="http://schemas.microsoft.com/office/drawing/2014/main" id="{5102D7AD-C40A-16AA-2ACB-1F64B0AF163A}"/>
              </a:ext>
            </a:extLst>
          </p:cNvPr>
          <p:cNvSpPr txBox="1">
            <a:spLocks/>
          </p:cNvSpPr>
          <p:nvPr/>
        </p:nvSpPr>
        <p:spPr>
          <a:xfrm>
            <a:off x="830384" y="2951040"/>
            <a:ext cx="10515600" cy="6781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PL333"/>
                <a:cs typeface="Calibri"/>
              </a:rPr>
              <a:t>E.g.: Use </a:t>
            </a:r>
            <a:r>
              <a:rPr lang="en-US">
                <a:latin typeface="APL333"/>
                <a:ea typeface="+mn-lt"/>
                <a:cs typeface="+mn-lt"/>
              </a:rPr>
              <a:t>62582⌶</a:t>
            </a:r>
            <a:r>
              <a:rPr lang="en-US">
                <a:latin typeface="APL333"/>
                <a:ea typeface="Calibri"/>
                <a:cs typeface="Calibri"/>
              </a:rPr>
              <a:t> </a:t>
            </a:r>
            <a:r>
              <a:rPr lang="en-US">
                <a:latin typeface="APL333"/>
                <a:cs typeface="Calibri"/>
              </a:rPr>
              <a:t>to evaluate constants:</a:t>
            </a:r>
            <a:endParaRPr lang="en-US"/>
          </a:p>
        </p:txBody>
      </p:sp>
      <p:sp>
        <p:nvSpPr>
          <p:cNvPr id="3" name="TextBox 2">
            <a:extLst>
              <a:ext uri="{FF2B5EF4-FFF2-40B4-BE49-F238E27FC236}">
                <a16:creationId xmlns:a16="http://schemas.microsoft.com/office/drawing/2014/main" id="{34C18DC0-717A-3355-7878-C1ADBFA5F629}"/>
              </a:ext>
            </a:extLst>
          </p:cNvPr>
          <p:cNvSpPr txBox="1"/>
          <p:nvPr/>
        </p:nvSpPr>
        <p:spPr>
          <a:xfrm>
            <a:off x="1084384" y="3497384"/>
            <a:ext cx="10158044"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chemeClr val="accent1">
                    <a:lumMod val="75000"/>
                  </a:schemeClr>
                </a:solidFill>
                <a:latin typeface="APL385 Unicode"/>
                <a:ea typeface="+mn-lt"/>
                <a:cs typeface="+mn-lt"/>
              </a:rPr>
              <a:t>    x←⍕÷?⍨1000000⋄y←⍕{'''','''',⍨⎕a[(?10)↑?⍨10]}¨⍳2000⋄z←x,y,x,y,x,y</a:t>
            </a:r>
          </a:p>
          <a:p>
            <a:endParaRPr lang="en-US">
              <a:latin typeface="APL385 Unicode"/>
              <a:ea typeface="+mn-lt"/>
              <a:cs typeface="+mn-lt"/>
            </a:endParaRPr>
          </a:p>
          <a:p>
            <a:r>
              <a:rPr lang="en-US" b="1">
                <a:solidFill>
                  <a:schemeClr val="accent1">
                    <a:lumMod val="75000"/>
                  </a:schemeClr>
                </a:solidFill>
                <a:latin typeface="APL385 Unicode"/>
                <a:ea typeface="+mn-lt"/>
                <a:cs typeface="+mn-lt"/>
              </a:rPr>
              <a:t>    </a:t>
            </a:r>
            <a:r>
              <a:rPr lang="en-US" b="1" err="1">
                <a:solidFill>
                  <a:schemeClr val="accent1">
                    <a:lumMod val="75000"/>
                  </a:schemeClr>
                </a:solidFill>
                <a:latin typeface="APL385 Unicode"/>
                <a:ea typeface="+mn-lt"/>
                <a:cs typeface="+mn-lt"/>
              </a:rPr>
              <a:t>cmpx</a:t>
            </a:r>
            <a:r>
              <a:rPr lang="en-US" b="1">
                <a:solidFill>
                  <a:schemeClr val="accent1">
                    <a:lumMod val="75000"/>
                  </a:schemeClr>
                </a:solidFill>
                <a:latin typeface="APL385 Unicode"/>
                <a:ea typeface="+mn-lt"/>
                <a:cs typeface="+mn-lt"/>
              </a:rPr>
              <a:t> '62582⌶x' '⍎x'</a:t>
            </a:r>
            <a:endParaRPr lang="en-US" b="1">
              <a:solidFill>
                <a:schemeClr val="accent1">
                  <a:lumMod val="75000"/>
                </a:schemeClr>
              </a:solidFill>
              <a:latin typeface="APL385 Unicode"/>
            </a:endParaRPr>
          </a:p>
          <a:p>
            <a:r>
              <a:rPr lang="en-US">
                <a:latin typeface="APL385 Unicode"/>
                <a:ea typeface="+mn-lt"/>
                <a:cs typeface="+mn-lt"/>
              </a:rPr>
              <a:t>  62582⌶x → 2.5E¯3 |   0% ⎕⎕⎕⎕⎕⎕⎕⎕⎕⎕⎕⎕⎕⎕⎕     </a:t>
            </a:r>
          </a:p>
          <a:p>
            <a:r>
              <a:rPr lang="en-US">
                <a:latin typeface="APL385 Unicode"/>
                <a:ea typeface="+mn-lt"/>
                <a:cs typeface="+mn-lt"/>
              </a:rPr>
              <a:t>  ⍎x      → 3.3E¯3 | +31% ⎕⎕⎕⎕⎕⎕⎕⎕⎕⎕⎕⎕⎕⎕⎕⎕⎕⎕⎕⎕</a:t>
            </a:r>
            <a:endParaRPr lang="en-US">
              <a:latin typeface="APL385 Unicode"/>
            </a:endParaRPr>
          </a:p>
          <a:p>
            <a:r>
              <a:rPr lang="en-US" b="1">
                <a:solidFill>
                  <a:schemeClr val="accent1">
                    <a:lumMod val="75000"/>
                  </a:schemeClr>
                </a:solidFill>
                <a:latin typeface="APL385 Unicode"/>
                <a:ea typeface="+mn-lt"/>
                <a:cs typeface="+mn-lt"/>
              </a:rPr>
              <a:t>    </a:t>
            </a:r>
            <a:r>
              <a:rPr lang="en-US" b="1" err="1">
                <a:solidFill>
                  <a:schemeClr val="accent1">
                    <a:lumMod val="75000"/>
                  </a:schemeClr>
                </a:solidFill>
                <a:latin typeface="APL385 Unicode"/>
                <a:ea typeface="+mn-lt"/>
                <a:cs typeface="+mn-lt"/>
              </a:rPr>
              <a:t>cmpx</a:t>
            </a:r>
            <a:r>
              <a:rPr lang="en-US" b="1">
                <a:solidFill>
                  <a:schemeClr val="accent1">
                    <a:lumMod val="75000"/>
                  </a:schemeClr>
                </a:solidFill>
                <a:latin typeface="APL385 Unicode"/>
                <a:ea typeface="+mn-lt"/>
                <a:cs typeface="+mn-lt"/>
              </a:rPr>
              <a:t> '62582⌶y' '⍎y'</a:t>
            </a:r>
            <a:endParaRPr lang="en-US">
              <a:solidFill>
                <a:schemeClr val="accent1">
                  <a:lumMod val="75000"/>
                </a:schemeClr>
              </a:solidFill>
              <a:latin typeface="APL385 Unicode"/>
            </a:endParaRPr>
          </a:p>
          <a:p>
            <a:r>
              <a:rPr lang="en-US">
                <a:latin typeface="APL385 Unicode"/>
                <a:ea typeface="+mn-lt"/>
                <a:cs typeface="+mn-lt"/>
              </a:rPr>
              <a:t>  62582⌶y → 1.9E¯4 |     0% ⎕                   </a:t>
            </a:r>
            <a:endParaRPr lang="en-US">
              <a:latin typeface="APL385 Unicode"/>
            </a:endParaRPr>
          </a:p>
          <a:p>
            <a:r>
              <a:rPr lang="en-US">
                <a:latin typeface="APL385 Unicode"/>
                <a:ea typeface="+mn-lt"/>
                <a:cs typeface="+mn-lt"/>
              </a:rPr>
              <a:t>  ⍎y      → 5.1E¯3 | +2650% ⎕⎕⎕⎕⎕⎕⎕⎕⎕⎕⎕⎕⎕⎕⎕⎕⎕⎕⎕⎕</a:t>
            </a:r>
            <a:endParaRPr lang="en-US">
              <a:latin typeface="APL385 Unicode"/>
            </a:endParaRPr>
          </a:p>
          <a:p>
            <a:r>
              <a:rPr lang="en-US" b="1">
                <a:solidFill>
                  <a:schemeClr val="accent1">
                    <a:lumMod val="75000"/>
                  </a:schemeClr>
                </a:solidFill>
                <a:latin typeface="APL385 Unicode"/>
                <a:ea typeface="+mn-lt"/>
                <a:cs typeface="+mn-lt"/>
              </a:rPr>
              <a:t>    </a:t>
            </a:r>
            <a:r>
              <a:rPr lang="en-US" b="1" err="1">
                <a:solidFill>
                  <a:schemeClr val="accent1">
                    <a:lumMod val="75000"/>
                  </a:schemeClr>
                </a:solidFill>
                <a:latin typeface="APL385 Unicode"/>
                <a:ea typeface="+mn-lt"/>
                <a:cs typeface="+mn-lt"/>
              </a:rPr>
              <a:t>cmpx</a:t>
            </a:r>
            <a:r>
              <a:rPr lang="en-US" b="1">
                <a:solidFill>
                  <a:schemeClr val="accent1">
                    <a:lumMod val="75000"/>
                  </a:schemeClr>
                </a:solidFill>
                <a:latin typeface="APL385 Unicode"/>
                <a:ea typeface="+mn-lt"/>
                <a:cs typeface="+mn-lt"/>
              </a:rPr>
              <a:t> '62582⌶z' '⍎z'</a:t>
            </a:r>
            <a:endParaRPr lang="en-US" b="1" err="1">
              <a:solidFill>
                <a:schemeClr val="accent1">
                  <a:lumMod val="75000"/>
                </a:schemeClr>
              </a:solidFill>
              <a:latin typeface="APL385 Unicode"/>
            </a:endParaRPr>
          </a:p>
          <a:p>
            <a:r>
              <a:rPr lang="en-US">
                <a:latin typeface="APL385 Unicode"/>
                <a:ea typeface="+mn-lt"/>
                <a:cs typeface="+mn-lt"/>
              </a:rPr>
              <a:t>  62582⌶z → 8.8E¯3 |     0% ⎕                   </a:t>
            </a:r>
            <a:endParaRPr lang="en-US">
              <a:latin typeface="APL385 Unicode"/>
            </a:endParaRPr>
          </a:p>
          <a:p>
            <a:r>
              <a:rPr lang="en-US">
                <a:latin typeface="APL385 Unicode"/>
                <a:ea typeface="+mn-lt"/>
                <a:cs typeface="+mn-lt"/>
              </a:rPr>
              <a:t>  ⍎z      → 2.0E¯1 | +2221% ⎕⎕⎕⎕⎕⎕⎕⎕⎕⎕⎕⎕⎕⎕⎕⎕⎕⎕⎕⎕</a:t>
            </a:r>
            <a:endParaRPr lang="en-US">
              <a:latin typeface="APL385 Unicode"/>
            </a:endParaRPr>
          </a:p>
        </p:txBody>
      </p:sp>
    </p:spTree>
    <p:extLst>
      <p:ext uri="{BB962C8B-B14F-4D97-AF65-F5344CB8AC3E}">
        <p14:creationId xmlns:p14="http://schemas.microsoft.com/office/powerpoint/2010/main" val="290720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37AF-66D2-4558-CEAD-777E4FEA6EA2}"/>
              </a:ext>
            </a:extLst>
          </p:cNvPr>
          <p:cNvSpPr>
            <a:spLocks noGrp="1"/>
          </p:cNvSpPr>
          <p:nvPr>
            <p:ph type="title"/>
          </p:nvPr>
        </p:nvSpPr>
        <p:spPr/>
        <p:txBody>
          <a:bodyPr/>
          <a:lstStyle/>
          <a:p>
            <a:r>
              <a:rPr lang="en-US">
                <a:latin typeface="APL333"/>
                <a:cs typeface="Calibri Light"/>
              </a:rPr>
              <a:t>User Story</a:t>
            </a:r>
            <a:endParaRPr lang="en-US"/>
          </a:p>
        </p:txBody>
      </p:sp>
      <p:sp>
        <p:nvSpPr>
          <p:cNvPr id="6" name="Content Placeholder 2">
            <a:extLst>
              <a:ext uri="{FF2B5EF4-FFF2-40B4-BE49-F238E27FC236}">
                <a16:creationId xmlns:a16="http://schemas.microsoft.com/office/drawing/2014/main" id="{6B0ADC12-FCA3-C5DE-E1AF-8843D7B05685}"/>
              </a:ext>
            </a:extLst>
          </p:cNvPr>
          <p:cNvSpPr txBox="1">
            <a:spLocks/>
          </p:cNvSpPr>
          <p:nvPr/>
        </p:nvSpPr>
        <p:spPr>
          <a:xfrm>
            <a:off x="834292" y="1655640"/>
            <a:ext cx="10505831" cy="335487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PL333"/>
                <a:cs typeface="Calibri"/>
              </a:rPr>
              <a:t>Scenario: Over 40MB of real-world text and numeric data in </a:t>
            </a:r>
            <a:r>
              <a:rPr lang="en-US" dirty="0" err="1">
                <a:latin typeface="APL333"/>
                <a:cs typeface="Calibri"/>
              </a:rPr>
              <a:t>Dyalog</a:t>
            </a:r>
            <a:r>
              <a:rPr lang="en-US" dirty="0">
                <a:latin typeface="APL333"/>
                <a:cs typeface="Calibri"/>
              </a:rPr>
              <a:t> component files stored as arrays, namespaces, etc...</a:t>
            </a:r>
          </a:p>
          <a:p>
            <a:r>
              <a:rPr lang="en-US" dirty="0">
                <a:latin typeface="APL333"/>
                <a:ea typeface="Calibri" panose="020F0502020204030204"/>
                <a:cs typeface="Calibri" panose="020F0502020204030204"/>
              </a:rPr>
              <a:t>Problem: One must be able to periodically find differences between old and new versions of the database and make it accessible to software that is not </a:t>
            </a:r>
            <a:r>
              <a:rPr lang="en-US" dirty="0" err="1">
                <a:latin typeface="APL333"/>
                <a:ea typeface="Calibri" panose="020F0502020204030204"/>
                <a:cs typeface="Calibri" panose="020F0502020204030204"/>
              </a:rPr>
              <a:t>Dyalog</a:t>
            </a:r>
            <a:r>
              <a:rPr lang="en-US" dirty="0">
                <a:latin typeface="APL333"/>
                <a:ea typeface="Calibri" panose="020F0502020204030204"/>
                <a:cs typeface="Calibri" panose="020F0502020204030204"/>
              </a:rPr>
              <a:t> APL.</a:t>
            </a:r>
          </a:p>
          <a:p>
            <a:r>
              <a:rPr lang="en-US" dirty="0">
                <a:latin typeface="APL333"/>
                <a:ea typeface="Calibri" panose="020F0502020204030204"/>
                <a:cs typeface="Calibri" panose="020F0502020204030204"/>
              </a:rPr>
              <a:t>Possible solution: export as JSON? Develop a custom format?</a:t>
            </a:r>
          </a:p>
          <a:p>
            <a:r>
              <a:rPr lang="en-US" dirty="0">
                <a:latin typeface="APL333"/>
                <a:ea typeface="Calibri" panose="020F0502020204030204"/>
                <a:cs typeface="Calibri" panose="020F0502020204030204"/>
              </a:rPr>
              <a:t>Caveat:</a:t>
            </a:r>
          </a:p>
        </p:txBody>
      </p:sp>
      <p:sp>
        <p:nvSpPr>
          <p:cNvPr id="5" name="TextBox 4">
            <a:extLst>
              <a:ext uri="{FF2B5EF4-FFF2-40B4-BE49-F238E27FC236}">
                <a16:creationId xmlns:a16="http://schemas.microsoft.com/office/drawing/2014/main" id="{C16C7F01-CB45-6A54-D4C0-58A983C5182E}"/>
              </a:ext>
            </a:extLst>
          </p:cNvPr>
          <p:cNvSpPr txBox="1"/>
          <p:nvPr/>
        </p:nvSpPr>
        <p:spPr>
          <a:xfrm>
            <a:off x="1123461" y="4943230"/>
            <a:ext cx="9864967"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C00000"/>
                </a:solidFill>
                <a:latin typeface="APL385 Unicode"/>
                <a:ea typeface="+mn-lt"/>
                <a:cs typeface="+mn-lt"/>
              </a:rPr>
              <a:t>DOMAIN ERROR: the right argument cannot be converted</a:t>
            </a:r>
          </a:p>
          <a:p>
            <a:r>
              <a:rPr lang="en-US" sz="2400">
                <a:solidFill>
                  <a:srgbClr val="C00000"/>
                </a:solidFill>
                <a:latin typeface="APL385 Unicode"/>
                <a:ea typeface="+mn-lt"/>
                <a:cs typeface="+mn-lt"/>
              </a:rPr>
              <a:t>      ⎕JSON 2 2⍴4</a:t>
            </a:r>
          </a:p>
          <a:p>
            <a:r>
              <a:rPr lang="en-US" sz="2400">
                <a:solidFill>
                  <a:srgbClr val="C00000"/>
                </a:solidFill>
                <a:latin typeface="APL385 Unicode"/>
                <a:ea typeface="+mn-lt"/>
                <a:cs typeface="+mn-lt"/>
              </a:rPr>
              <a:t>      ∧</a:t>
            </a:r>
          </a:p>
          <a:p>
            <a:endParaRPr lang="en-US" sz="2400">
              <a:solidFill>
                <a:srgbClr val="C00000"/>
              </a:solidFill>
              <a:latin typeface="APL385 Unicode"/>
              <a:ea typeface="+mn-lt"/>
              <a:cs typeface="+mn-lt"/>
            </a:endParaRPr>
          </a:p>
        </p:txBody>
      </p:sp>
    </p:spTree>
    <p:extLst>
      <p:ext uri="{BB962C8B-B14F-4D97-AF65-F5344CB8AC3E}">
        <p14:creationId xmlns:p14="http://schemas.microsoft.com/office/powerpoint/2010/main" val="342817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1734</Words>
  <Application>Microsoft Office PowerPoint</Application>
  <PresentationFormat>Widescreen</PresentationFormat>
  <Paragraphs>170</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APL333</vt:lpstr>
      <vt:lpstr>APL385 Unicode</vt:lpstr>
      <vt:lpstr>Arial</vt:lpstr>
      <vt:lpstr>Calibri</vt:lpstr>
      <vt:lpstr>Calibri Light</vt:lpstr>
      <vt:lpstr>office theme</vt:lpstr>
      <vt:lpstr>An Implementation of APL Array Notation</vt:lpstr>
      <vt:lpstr>Who am I?</vt:lpstr>
      <vt:lpstr>Who am I?</vt:lpstr>
      <vt:lpstr>My time at Dyalog</vt:lpstr>
      <vt:lpstr>Array Notation?</vt:lpstr>
      <vt:lpstr>Why Array Notation?</vt:lpstr>
      <vt:lpstr>What makes the Array Notation fast?</vt:lpstr>
      <vt:lpstr>What makes the Array Notation fast?</vt:lpstr>
      <vt:lpstr>User Story</vt:lpstr>
      <vt:lpstr>User Story</vt:lpstr>
      <vt:lpstr>User Story</vt:lpstr>
      <vt:lpstr>User Story</vt:lpstr>
      <vt:lpstr>A dive into ⎕SE</vt:lpstr>
      <vt:lpstr>A dive into ⎕SE</vt:lpstr>
      <vt:lpstr>Briefly about ⎕DIFF</vt:lpstr>
      <vt:lpstr>Briefly about ⎕DIFF</vt:lpstr>
      <vt:lpstr>Briefly about ⎕DIFF: Dual numbers</vt:lpstr>
      <vt:lpstr>Briefly about ⎕DIFF: Complex derivatives</vt:lpstr>
      <vt:lpstr>Briefly about ⎕DIFF: CR equations</vt:lpstr>
      <vt:lpstr>Briefly about ⍛</vt:lpstr>
      <vt:lpstr>Briefly about ⍛</vt:lpstr>
      <vt:lpstr>Thoughts?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Fiona Smith</cp:lastModifiedBy>
  <cp:revision>13</cp:revision>
  <dcterms:created xsi:type="dcterms:W3CDTF">2023-09-22T07:33:07Z</dcterms:created>
  <dcterms:modified xsi:type="dcterms:W3CDTF">2023-10-23T17:56:41Z</dcterms:modified>
</cp:coreProperties>
</file>