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332" r:id="rId3"/>
    <p:sldId id="262" r:id="rId4"/>
    <p:sldId id="263" r:id="rId5"/>
    <p:sldId id="308" r:id="rId6"/>
    <p:sldId id="271" r:id="rId7"/>
    <p:sldId id="309" r:id="rId8"/>
    <p:sldId id="310" r:id="rId9"/>
    <p:sldId id="317" r:id="rId10"/>
    <p:sldId id="264" r:id="rId11"/>
    <p:sldId id="318" r:id="rId12"/>
    <p:sldId id="321" r:id="rId13"/>
    <p:sldId id="306" r:id="rId14"/>
    <p:sldId id="313" r:id="rId15"/>
    <p:sldId id="315" r:id="rId16"/>
    <p:sldId id="277" r:id="rId17"/>
    <p:sldId id="316" r:id="rId18"/>
    <p:sldId id="314" r:id="rId19"/>
    <p:sldId id="327" r:id="rId20"/>
    <p:sldId id="279" r:id="rId21"/>
    <p:sldId id="280" r:id="rId22"/>
    <p:sldId id="281" r:id="rId23"/>
    <p:sldId id="322" r:id="rId24"/>
    <p:sldId id="282" r:id="rId25"/>
    <p:sldId id="283" r:id="rId26"/>
    <p:sldId id="288" r:id="rId27"/>
    <p:sldId id="287" r:id="rId28"/>
    <p:sldId id="312" r:id="rId29"/>
    <p:sldId id="328" r:id="rId30"/>
    <p:sldId id="284" r:id="rId31"/>
    <p:sldId id="290" r:id="rId32"/>
    <p:sldId id="291" r:id="rId33"/>
    <p:sldId id="292" r:id="rId34"/>
    <p:sldId id="319" r:id="rId35"/>
    <p:sldId id="320" r:id="rId36"/>
    <p:sldId id="293" r:id="rId37"/>
    <p:sldId id="326" r:id="rId38"/>
    <p:sldId id="323" r:id="rId39"/>
    <p:sldId id="324" r:id="rId40"/>
    <p:sldId id="325" r:id="rId41"/>
    <p:sldId id="331" r:id="rId42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45"/>
    </p:embeddedFont>
    <p:embeddedFont>
      <p:font typeface="APL385 Unicode" panose="020B0709000202000203" pitchFamily="49" charset="0"/>
      <p:regular r:id="rId46"/>
    </p:embeddedFont>
    <p:embeddedFont>
      <p:font typeface="APL386 Unicode" panose="020B0709000202000203" pitchFamily="50" charset="0"/>
      <p:regular r:id="rId47"/>
    </p:embeddedFont>
    <p:embeddedFont>
      <p:font typeface="MV Boli" panose="02000500030200090000" pitchFamily="2" charset="0"/>
      <p:regular r:id="rId48"/>
    </p:embeddedFont>
    <p:embeddedFont>
      <p:font typeface="Sarabun" panose="00000500000000000000" pitchFamily="2" charset="-34"/>
      <p:regular r:id="rId49"/>
      <p:bold r:id="rId50"/>
      <p:italic r:id="rId51"/>
      <p:boldItalic r:id="rId52"/>
    </p:embeddedFont>
    <p:embeddedFont>
      <p:font typeface="Segoe UI Emoji" panose="020B0502040204020203" pitchFamily="34" charset="0"/>
      <p:regular r:id="rId53"/>
    </p:embeddedFont>
    <p:embeddedFont>
      <p:font typeface="Wingdings 2" panose="05020102010507070707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5A6D8F"/>
    <a:srgbClr val="3B475E"/>
    <a:srgbClr val="ED7F00"/>
    <a:srgbClr val="FDFDF5"/>
    <a:srgbClr val="F6F6D9"/>
    <a:srgbClr val="BBB5D6"/>
    <a:srgbClr val="928ABD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6" autoAdjust="0"/>
    <p:restoredTop sz="95508" autoAdjust="0"/>
  </p:normalViewPr>
  <p:slideViewPr>
    <p:cSldViewPr snapToGrid="0">
      <p:cViewPr varScale="1">
        <p:scale>
          <a:sx n="126" d="100"/>
          <a:sy n="126" d="100"/>
        </p:scale>
        <p:origin x="12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NUL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2024-09-19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2024-09-19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85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47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9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75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39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282828"/>
                </a:solidFill>
                <a:latin typeface="Sarabun" panose="00000500000000000000" pitchFamily="2" charset="-34"/>
              </a:rPr>
              <a:t>Setting and Getting Variable Values Mk II</a:t>
            </a:r>
            <a:endParaRPr lang="en-US" sz="1600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and Getting Variable Values Mk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082-5970-6DA6-F0A1-8DA3BD4228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129189"/>
            <a:ext cx="2520088" cy="33559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GB" sz="2400" dirty="0"/>
          </a:p>
          <a:p>
            <a:pPr lvl="0">
              <a:spcAft>
                <a:spcPts val="0"/>
              </a:spcAft>
            </a:pPr>
            <a:endParaRPr lang="en-GB" sz="800" dirty="0"/>
          </a:p>
          <a:p>
            <a:pPr>
              <a:spcAft>
                <a:spcPts val="0"/>
              </a:spcAft>
            </a:pPr>
            <a:r>
              <a:rPr lang="en-GB" sz="1600" dirty="0"/>
              <a:t>Values w/ fallbacks</a:t>
            </a:r>
          </a:p>
          <a:p>
            <a:pPr>
              <a:spcAft>
                <a:spcPts val="0"/>
              </a:spcAft>
            </a:pPr>
            <a:endParaRPr lang="en-GB" sz="1200" dirty="0"/>
          </a:p>
          <a:p>
            <a:pPr>
              <a:spcAft>
                <a:spcPts val="0"/>
              </a:spcAft>
            </a:pPr>
            <a:r>
              <a:rPr lang="en-GB" sz="1600" dirty="0"/>
              <a:t>Values w/o fallbacks</a:t>
            </a:r>
          </a:p>
          <a:p>
            <a:pPr>
              <a:spcAft>
                <a:spcPts val="0"/>
              </a:spcAft>
            </a:pPr>
            <a:endParaRPr lang="en-GB" sz="1200" dirty="0"/>
          </a:p>
          <a:p>
            <a:pPr>
              <a:spcAft>
                <a:spcPts val="0"/>
              </a:spcAft>
            </a:pPr>
            <a:r>
              <a:rPr lang="en-GB" sz="1600" dirty="0"/>
              <a:t>Single name w/ fallback</a:t>
            </a:r>
          </a:p>
          <a:p>
            <a:pPr>
              <a:spcAft>
                <a:spcPts val="0"/>
              </a:spcAft>
            </a:pPr>
            <a:endParaRPr lang="en-GB" sz="1200" dirty="0"/>
          </a:p>
          <a:p>
            <a:pPr>
              <a:spcAft>
                <a:spcPts val="0"/>
              </a:spcAft>
            </a:pPr>
            <a:r>
              <a:rPr lang="en-GB" sz="1600" dirty="0"/>
              <a:t>Single name w/o fallback</a:t>
            </a:r>
          </a:p>
          <a:p>
            <a:pPr>
              <a:spcAft>
                <a:spcPts val="0"/>
              </a:spcAft>
            </a:pPr>
            <a:endParaRPr lang="en-GB" sz="1200" dirty="0"/>
          </a:p>
          <a:p>
            <a:pPr>
              <a:spcAft>
                <a:spcPts val="0"/>
              </a:spcAft>
            </a:pPr>
            <a:endParaRPr lang="en-GB" sz="2400" dirty="0"/>
          </a:p>
          <a:p>
            <a:pPr lvl="0">
              <a:spcAft>
                <a:spcPts val="0"/>
              </a:spcAft>
            </a:pPr>
            <a:endParaRPr lang="en-GB" sz="800" dirty="0"/>
          </a:p>
          <a:p>
            <a:pPr>
              <a:spcAft>
                <a:spcPts val="0"/>
              </a:spcAft>
            </a:pPr>
            <a:r>
              <a:rPr lang="en-GB" sz="1600" dirty="0"/>
              <a:t>Name–value pairs</a:t>
            </a:r>
          </a:p>
          <a:p>
            <a:pPr>
              <a:spcAft>
                <a:spcPts val="0"/>
              </a:spcAft>
            </a:pPr>
            <a:endParaRPr lang="en-GB" sz="1200" dirty="0"/>
          </a:p>
          <a:p>
            <a:pPr>
              <a:spcAft>
                <a:spcPts val="0"/>
              </a:spcAft>
            </a:pPr>
            <a:r>
              <a:rPr lang="en-GB" sz="1600" dirty="0"/>
              <a:t>Two separate lists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29189"/>
            <a:ext cx="6400398" cy="345365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By name:</a:t>
            </a:r>
          </a:p>
          <a:p>
            <a:pPr marL="0" indent="0">
              <a:spcAft>
                <a:spcPts val="0"/>
              </a:spcAft>
              <a:buNone/>
            </a:pPr>
            <a:endParaRPr lang="en-GB" sz="800" dirty="0"/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⎕VGET ('name1' val1) 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⎕VGET 'name1' 'name2'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⎕VGET ⊂'name1' val1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⎕VGET 'name1'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By </a:t>
            </a:r>
            <a:r>
              <a:rPr lang="en-GB" dirty="0" err="1"/>
              <a:t>nameclass</a:t>
            </a:r>
            <a:r>
              <a:rPr lang="en-GB" dirty="0"/>
              <a:t>: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800" dirty="0"/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(name1 val1)(name2 val2)←source ⎕VGET ¯2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(</a:t>
            </a:r>
            <a:r>
              <a:rPr lang="en-GB" sz="1600" dirty="0" err="1">
                <a:latin typeface="APL385 Unicode" panose="020B0709000202000203" pitchFamily="49" charset="0"/>
              </a:rPr>
              <a:t>nameMatrix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valueVector</a:t>
            </a:r>
            <a:r>
              <a:rPr lang="en-GB" sz="1600" dirty="0">
                <a:latin typeface="APL385 Unicode" panose="020B0709000202000203" pitchFamily="49" charset="0"/>
              </a:rPr>
              <a:t>)←source ⎕VGET 2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D8E8-F91E-62D1-CA29-6E5D4BD111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⎕VGET</a:t>
            </a:r>
            <a:r>
              <a:rPr lang="en-GB" dirty="0"/>
              <a:t>: Value Get</a:t>
            </a:r>
          </a:p>
        </p:txBody>
      </p:sp>
    </p:spTree>
    <p:extLst>
      <p:ext uri="{BB962C8B-B14F-4D97-AF65-F5344CB8AC3E}">
        <p14:creationId xmlns:p14="http://schemas.microsoft.com/office/powerpoint/2010/main" val="13604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D7714F-3D80-C938-72A3-A3B67DA5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ref1 ref2 …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'name'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'name1' 'name2' …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ref1 'name1' ref2 …</a:t>
            </a:r>
          </a:p>
          <a:p>
            <a:pPr marL="0" indent="0" algn="ctr">
              <a:buNone/>
            </a:pPr>
            <a:r>
              <a:rPr lang="en-GB" sz="2000" b="1" dirty="0"/>
              <a:t>everything on right to each on left</a:t>
            </a:r>
          </a:p>
          <a:p>
            <a:pPr marL="0" indent="0" algn="ctr">
              <a:buNone/>
            </a:pPr>
            <a:r>
              <a:rPr lang="en-GB" sz="2000" b="1" dirty="0"/>
              <a:t>result structure from left argument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082-5970-6DA6-F0A1-8DA3BD4228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Namespace reference</a:t>
            </a:r>
          </a:p>
          <a:p>
            <a:pPr marL="0" indent="0">
              <a:buNone/>
            </a:pPr>
            <a:r>
              <a:rPr lang="en-GB" sz="2000" dirty="0"/>
              <a:t>Several references</a:t>
            </a:r>
          </a:p>
          <a:p>
            <a:pPr marL="0" indent="0">
              <a:buNone/>
            </a:pPr>
            <a:r>
              <a:rPr lang="en-GB" sz="2000" dirty="0"/>
              <a:t>Namespace name</a:t>
            </a:r>
          </a:p>
          <a:p>
            <a:pPr marL="0" indent="0">
              <a:buNone/>
            </a:pPr>
            <a:r>
              <a:rPr lang="en-GB" sz="2000" dirty="0"/>
              <a:t>Several names</a:t>
            </a:r>
          </a:p>
          <a:p>
            <a:pPr marL="0" indent="0">
              <a:buNone/>
            </a:pPr>
            <a:r>
              <a:rPr lang="en-GB" sz="2000" dirty="0"/>
              <a:t>Any mixture of the above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F816B0-7922-89FD-8F3B-50E89681A1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33" panose="020B0700000202000203" pitchFamily="34" charset="0"/>
              </a:rPr>
              <a:t>source</a:t>
            </a:r>
            <a:r>
              <a:rPr lang="en-GB" dirty="0"/>
              <a:t> &amp; </a:t>
            </a:r>
            <a:r>
              <a:rPr lang="en-GB" dirty="0">
                <a:latin typeface="APL333" panose="020B0700000202000203" pitchFamily="34" charset="0"/>
              </a:rPr>
              <a:t>target</a:t>
            </a:r>
            <a:r>
              <a:rPr lang="en-GB" dirty="0"/>
              <a:t>: flexibility</a:t>
            </a:r>
            <a:endParaRPr lang="en-GB" dirty="0">
              <a:latin typeface="APL333" panose="020B0700000202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244815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Merge into new ns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Merge into existing ns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2730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ref←       ⎕NS ns1 ns2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ref←</a:t>
            </a:r>
            <a:r>
              <a:rPr lang="en-GB" sz="1600" dirty="0" err="1">
                <a:latin typeface="APL385 Unicode" panose="020B0709000202000203" pitchFamily="49" charset="0"/>
              </a:rPr>
              <a:t>target</a:t>
            </a:r>
            <a:r>
              <a:rPr lang="en-GB" sz="1600" dirty="0">
                <a:latin typeface="APL385 Unicode" panose="020B0709000202000203" pitchFamily="49" charset="0"/>
              </a:rPr>
              <a:t> ⎕NS ns1 ns2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6846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90E79-2F82-9D4F-4C42-8FE2DA90F1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06F43-7AF0-4161-DE7C-597BB30A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37" y="1264925"/>
            <a:ext cx="7005527" cy="685535"/>
          </a:xfrm>
        </p:spPr>
        <p:txBody>
          <a:bodyPr/>
          <a:lstStyle/>
          <a:p>
            <a:pPr algn="ctr"/>
            <a:r>
              <a:rPr lang="en-GB" dirty="0"/>
              <a:t>Let’s see that in context!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BE33-21D0-165B-A3B7-6939A46FA813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🧐</a:t>
            </a:r>
          </a:p>
        </p:txBody>
      </p:sp>
    </p:spTree>
    <p:extLst>
      <p:ext uri="{BB962C8B-B14F-4D97-AF65-F5344CB8AC3E}">
        <p14:creationId xmlns:p14="http://schemas.microsoft.com/office/powerpoint/2010/main" val="156221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vals←namespace</a:t>
            </a:r>
            <a:r>
              <a:rPr lang="en-GB" dirty="0">
                <a:latin typeface="APL385 Unicode" panose="020B0709000202000203" pitchFamily="49" charset="0"/>
              </a:rPr>
              <a:t> ⎕VGET </a:t>
            </a:r>
            <a:r>
              <a:rPr lang="en-GB" dirty="0" err="1">
                <a:latin typeface="APL385 Unicode" panose="020B0709000202000203" pitchFamily="49" charset="0"/>
              </a:rPr>
              <a:t>namesVector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63234" cy="685535"/>
          </a:xfrm>
        </p:spPr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Get the values of variables </a:t>
            </a:r>
            <a:br>
              <a:rPr lang="en-GB" dirty="0"/>
            </a:br>
            <a:r>
              <a:rPr lang="en-GB" dirty="0"/>
              <a:t>using an array of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41324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vals←namespace</a:t>
            </a:r>
            <a:r>
              <a:rPr lang="en-GB" dirty="0">
                <a:latin typeface="APL385 Unicode" panose="020B0709000202000203" pitchFamily="49" charset="0"/>
              </a:rPr>
              <a:t> ⎕VGET </a:t>
            </a:r>
            <a:r>
              <a:rPr lang="en-GB" dirty="0" err="1">
                <a:latin typeface="APL385 Unicode" panose="020B0709000202000203" pitchFamily="49" charset="0"/>
              </a:rPr>
              <a:t>namesMatrix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877496" cy="685535"/>
          </a:xfrm>
        </p:spPr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Get the values of variables </a:t>
            </a:r>
            <a:br>
              <a:rPr lang="en-GB" dirty="0"/>
            </a:br>
            <a:r>
              <a:rPr lang="en-GB" dirty="0"/>
              <a:t>using an array of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220450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 ⎕VSET </a:t>
            </a:r>
            <a:r>
              <a:rPr lang="en-GB" dirty="0" err="1">
                <a:latin typeface="APL385 Unicode" panose="020B0709000202000203" pitchFamily="49" charset="0"/>
              </a:rPr>
              <a:t>nameValuePairs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variables using arrays containing name–value pairs</a:t>
            </a:r>
          </a:p>
        </p:txBody>
      </p:sp>
    </p:spTree>
    <p:extLst>
      <p:ext uri="{BB962C8B-B14F-4D97-AF65-F5344CB8AC3E}">
        <p14:creationId xmlns:p14="http://schemas.microsoft.com/office/powerpoint/2010/main" val="10603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 ⎕VSET </a:t>
            </a:r>
            <a:r>
              <a:rPr lang="en-GB" dirty="0" err="1">
                <a:latin typeface="APL385 Unicode" panose="020B0709000202000203" pitchFamily="49" charset="0"/>
              </a:rPr>
              <a:t>namesMatrix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valuesVector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variables using arrays containing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286396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 r←{x} Foo 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x←⎕</a:t>
            </a:r>
            <a:r>
              <a:rPr lang="en-GB" dirty="0" err="1">
                <a:latin typeface="APL385 Unicode" panose="020B0709000202000203" pitchFamily="49" charset="0"/>
              </a:rPr>
              <a:t>VGET⊂'x</a:t>
            </a:r>
            <a:r>
              <a:rPr lang="en-GB" dirty="0">
                <a:latin typeface="APL385 Unicode" panose="020B0709000202000203" pitchFamily="49" charset="0"/>
              </a:rPr>
              <a:t>' 42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a default left argument </a:t>
            </a:r>
            <a:br>
              <a:rPr lang="en-GB" dirty="0"/>
            </a:br>
            <a:r>
              <a:rPr lang="en-GB" dirty="0"/>
              <a:t>for an ambivalent tradfn</a:t>
            </a:r>
          </a:p>
        </p:txBody>
      </p:sp>
    </p:spTree>
    <p:extLst>
      <p:ext uri="{BB962C8B-B14F-4D97-AF65-F5344CB8AC3E}">
        <p14:creationId xmlns:p14="http://schemas.microsoft.com/office/powerpoint/2010/main" val="155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 r←{x} Foo 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:If 42=⎕</a:t>
            </a:r>
            <a:r>
              <a:rPr lang="en-GB" dirty="0" err="1">
                <a:latin typeface="APL385 Unicode" panose="020B0709000202000203" pitchFamily="49" charset="0"/>
              </a:rPr>
              <a:t>VGET⊂'x</a:t>
            </a:r>
            <a:r>
              <a:rPr lang="en-GB" dirty="0">
                <a:latin typeface="APL385 Unicode" panose="020B0709000202000203" pitchFamily="49" charset="0"/>
              </a:rPr>
              <a:t>' 42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answer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:Else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…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a default left argument </a:t>
            </a:r>
            <a:br>
              <a:rPr lang="en-GB" dirty="0"/>
            </a:br>
            <a:r>
              <a:rPr lang="en-GB" dirty="0"/>
              <a:t>for an ambivalent tradfn</a:t>
            </a:r>
          </a:p>
        </p:txBody>
      </p:sp>
    </p:spTree>
    <p:extLst>
      <p:ext uri="{BB962C8B-B14F-4D97-AF65-F5344CB8AC3E}">
        <p14:creationId xmlns:p14="http://schemas.microsoft.com/office/powerpoint/2010/main" val="1608693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AB637-DC15-DFCF-BBCE-956D3A6B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5739" y="4023437"/>
            <a:ext cx="7953850" cy="664125"/>
          </a:xfrm>
        </p:spPr>
        <p:txBody>
          <a:bodyPr/>
          <a:lstStyle/>
          <a:p>
            <a:r>
              <a:rPr lang="en-GB" sz="2400" dirty="0"/>
              <a:t>Adám Brudzewsky — just call me </a:t>
            </a:r>
            <a:r>
              <a:rPr lang="en-GB" sz="2400" i="1" dirty="0"/>
              <a:t>Adam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6F46D3-3AB4-193C-9CCE-66AE1002EC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D21D-5365-0CB4-53C8-04AE57B0D3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D6E320CA-C38F-128B-F1BE-71BFFC75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E2957F7-204F-2E87-1D8E-EEF9AF3293A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/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/>
          </a:p>
          <a:p>
            <a:r>
              <a:rPr lang="en-GB" dirty="0"/>
              <a:t>APL language</a:t>
            </a:r>
          </a:p>
          <a:p>
            <a:r>
              <a:rPr lang="en-GB" dirty="0"/>
              <a:t>Teaching APL</a:t>
            </a:r>
          </a:p>
          <a:p>
            <a:r>
              <a:rPr lang="en-GB" dirty="0"/>
              <a:t>APL in text files</a:t>
            </a:r>
          </a:p>
          <a:p>
            <a:r>
              <a:rPr lang="en-GB" dirty="0"/>
              <a:t>Online communities and services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i="1" dirty="0"/>
              <a:t>… plus much more</a:t>
            </a:r>
          </a:p>
        </p:txBody>
      </p:sp>
    </p:spTree>
    <p:extLst>
      <p:ext uri="{BB962C8B-B14F-4D97-AF65-F5344CB8AC3E}">
        <p14:creationId xmlns:p14="http://schemas.microsoft.com/office/powerpoint/2010/main" val="31622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new←⎕NS defaults input</a:t>
            </a:r>
          </a:p>
          <a:p>
            <a:pPr>
              <a:spcAft>
                <a:spcPts val="0"/>
              </a:spcAft>
            </a:pPr>
            <a:r>
              <a:rPr lang="en-GB" dirty="0"/>
              <a:t>All names from both namespaces included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latin typeface="APL385 Unicode" panose="020B0709000202000203" pitchFamily="49" charset="0"/>
              </a:rPr>
              <a:t>input</a:t>
            </a:r>
            <a:r>
              <a:rPr lang="en-GB" dirty="0"/>
              <a:t>’s values prevail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new←⎕NS namespaces</a:t>
            </a:r>
          </a:p>
          <a:p>
            <a:pPr>
              <a:spcAft>
                <a:spcPts val="0"/>
              </a:spcAft>
            </a:pPr>
            <a:r>
              <a:rPr lang="en-GB" dirty="0"/>
              <a:t>All names from all namespaces included</a:t>
            </a:r>
          </a:p>
          <a:p>
            <a:r>
              <a:rPr lang="en-GB" dirty="0"/>
              <a:t>Rightmost values prevail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Base a new namespace </a:t>
            </a:r>
            <a:br>
              <a:rPr lang="en-GB" dirty="0"/>
            </a:br>
            <a:r>
              <a:rPr lang="en-GB" dirty="0"/>
              <a:t>on two source namespaces</a:t>
            </a:r>
          </a:p>
        </p:txBody>
      </p:sp>
    </p:spTree>
    <p:extLst>
      <p:ext uri="{BB962C8B-B14F-4D97-AF65-F5344CB8AC3E}">
        <p14:creationId xmlns:p14="http://schemas.microsoft.com/office/powerpoint/2010/main" val="25834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6045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myFamily</a:t>
            </a:r>
            <a:r>
              <a:rPr lang="en-GB" dirty="0">
                <a:latin typeface="APL385 Unicode" panose="020B0709000202000203" pitchFamily="49" charset="0"/>
              </a:rPr>
              <a:t> ⎕VGET ⊂'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families ⎕VGET ⊂'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myFamily</a:t>
            </a:r>
            <a:r>
              <a:rPr lang="en-GB" dirty="0">
                <a:latin typeface="APL385 Unicode" panose="020B0709000202000203" pitchFamily="49" charset="0"/>
              </a:rPr>
              <a:t> ⎕VGET ('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'⍬)('</a:t>
            </a:r>
            <a:r>
              <a:rPr lang="en-GB" dirty="0" err="1">
                <a:latin typeface="APL385 Unicode" panose="020B0709000202000203" pitchFamily="49" charset="0"/>
              </a:rPr>
              <a:t>kidNames</a:t>
            </a:r>
            <a:r>
              <a:rPr lang="en-GB" dirty="0">
                <a:latin typeface="APL385 Unicode" panose="020B0709000202000203" pitchFamily="49" charset="0"/>
              </a:rPr>
              <a:t>'(0⍴⊂''))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families ⎕VGET ('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'⍬)('</a:t>
            </a:r>
            <a:r>
              <a:rPr lang="en-GB" dirty="0" err="1">
                <a:latin typeface="APL385 Unicode" panose="020B0709000202000203" pitchFamily="49" charset="0"/>
              </a:rPr>
              <a:t>kidNames</a:t>
            </a:r>
            <a:r>
              <a:rPr lang="en-GB" dirty="0">
                <a:latin typeface="APL385 Unicode" panose="020B0709000202000203" pitchFamily="49" charset="0"/>
              </a:rPr>
              <a:t>'(0⍴⊂''))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Query data objects, </a:t>
            </a:r>
            <a:br>
              <a:rPr lang="en-GB" dirty="0"/>
            </a:br>
            <a:r>
              <a:rPr lang="en-GB" dirty="0"/>
              <a:t>but some have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6098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←(⎕NS⍬)⎕VSET (↑names) values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←(⎕NS⍬)⎕VSET↓⍉↑names 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Construct a namespace </a:t>
            </a:r>
            <a:br>
              <a:rPr lang="en-GB" dirty="0"/>
            </a:br>
            <a:r>
              <a:rPr lang="en-GB" dirty="0"/>
              <a:t>from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24975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  ()  ⎕VSET (↑names) values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  ()  ⎕VSET↓⍉↑names 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Construct a namespace </a:t>
            </a:r>
            <a:br>
              <a:rPr lang="en-GB" dirty="0"/>
            </a:br>
            <a:r>
              <a:rPr lang="en-GB" dirty="0"/>
              <a:t>from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340410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myInstance</a:t>
            </a:r>
            <a:r>
              <a:rPr lang="en-GB" dirty="0">
                <a:latin typeface="APL385 Unicode" panose="020B0709000202000203" pitchFamily="49" charset="0"/>
              </a:rPr>
              <a:t> ⎕VSET('name1' val1)('name2' val2)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Populate class fields </a:t>
            </a:r>
            <a:br>
              <a:rPr lang="en-GB" dirty="0"/>
            </a:br>
            <a:r>
              <a:rPr lang="en-GB" dirty="0"/>
              <a:t>from name–value pairs</a:t>
            </a:r>
          </a:p>
        </p:txBody>
      </p:sp>
    </p:spTree>
    <p:extLst>
      <p:ext uri="{BB962C8B-B14F-4D97-AF65-F5344CB8AC3E}">
        <p14:creationId xmlns:p14="http://schemas.microsoft.com/office/powerpoint/2010/main" val="10653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     (↓⍉data)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42701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(↑header)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388774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 2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330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982770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'(2 1)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VSET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header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)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106629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982770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'(2 1)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VSET   header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2319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442E73A-2892-7DD2-0041-32F2812FD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8DEFB5-CEC3-5DF7-CB54-659D77C457C8}"/>
              </a:ext>
            </a:extLst>
          </p:cNvPr>
          <p:cNvSpPr/>
          <p:nvPr/>
        </p:nvSpPr>
        <p:spPr>
          <a:xfrm>
            <a:off x="6202680" y="1320800"/>
            <a:ext cx="2255520" cy="25019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968638"/>
            <a:ext cx="8528375" cy="35583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get the values of variables using an array of variable names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set variables using arrays containing names and values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set a default left argument for an ambivalent </a:t>
            </a:r>
            <a:r>
              <a:rPr lang="en-GB" dirty="0" err="1"/>
              <a:t>tradfn</a:t>
            </a:r>
            <a:endParaRPr lang="en-GB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base a new namespace on two source namespaces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query data objects, but some have missing values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construct a namespace from names and values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populate class fields from name–value pairs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convert between tables and namespaces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check the value of an optional global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2023, I wanted to…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9086218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↑0(7162⌶)header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'(2 1)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namespace←() ⎕VSET </a:t>
            </a: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↑0(7162⌶)header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1454665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data)←namespace ⎕VGET 2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data header ⎕CSV path</a:t>
            </a:r>
          </a:p>
          <a:p>
            <a:pPr marL="179070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179070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pairs←namespace</a:t>
            </a:r>
            <a:r>
              <a:rPr lang="en-GB" dirty="0">
                <a:latin typeface="APL385 Unicode" panose="020B0709000202000203" pitchFamily="49" charset="0"/>
              </a:rPr>
              <a:t> ⎕VGET ¯2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data)←↓⍉↑pairs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header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⍪⍉↑data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507021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data)←namespace ⎕VGET 2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data (1(7162⌶)header) ⎕CSV path</a:t>
            </a:r>
          </a:p>
          <a:p>
            <a:pPr marL="179070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179070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pairs←namespace</a:t>
            </a:r>
            <a:r>
              <a:rPr lang="en-GB" dirty="0">
                <a:latin typeface="APL385 Unicode" panose="020B0709000202000203" pitchFamily="49" charset="0"/>
              </a:rPr>
              <a:t> ⎕VGET ¯2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data)←↓⍉↑pairs</a:t>
            </a:r>
          </a:p>
          <a:p>
            <a:pPr marL="179070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(1(7162⌶)header)⍪⍉↑data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425239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6682329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nl-NL" dirty="0">
                <a:latin typeface="APL385 Unicode" panose="020B0709000202000203" pitchFamily="49" charset="0"/>
              </a:rPr>
              <a:t>(names vals)←ns ⎕VGET 2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16291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15253-C16C-8A56-23BB-AD42C12FF620}"/>
              </a:ext>
            </a:extLst>
          </p:cNvPr>
          <p:cNvSpPr/>
          <p:nvPr/>
        </p:nvSpPr>
        <p:spPr>
          <a:xfrm>
            <a:off x="8041481" y="4017169"/>
            <a:ext cx="1000125" cy="66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6682329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nl-NL" dirty="0">
                <a:latin typeface="APL385 Unicode" panose="020B0709000202000203" pitchFamily="49" charset="0"/>
              </a:rPr>
              <a:t>(names vals)←ns ⎕VGET 2 ⋄ </a:t>
            </a:r>
            <a:r>
              <a:rPr lang="en-GB" dirty="0">
                <a:latin typeface="APL385 Unicode" panose="020B0709000202000203" pitchFamily="49" charset="0"/>
              </a:rPr>
              <a:t>(↓names),↑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┌───┬───┬───┬─────┬────┐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│DA │En │To │Tre  │Fire│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├───┼───┼───┼─────┼────┤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│EN │</a:t>
            </a:r>
            <a:r>
              <a:rPr lang="en-GB" dirty="0" err="1">
                <a:latin typeface="APL385 Unicode" panose="020B0709000202000203" pitchFamily="49" charset="0"/>
              </a:rPr>
              <a:t>One│Two│Three│Four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├───┼───┼───┼─────┼────┤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│NUM│1  │2  │3    │4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└───┴───┴───┴─────┴────┘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774129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0036337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nl-NL" dirty="0">
                <a:latin typeface="APL385 Unicode" panose="020B0709000202000203" pitchFamily="49" charset="0"/>
              </a:rPr>
              <a:t>(names vals)←ns ⎕VGET 2 ⋄ ⍉</a:t>
            </a:r>
            <a:r>
              <a:rPr lang="en-GB" dirty="0">
                <a:latin typeface="APL385 Unicode" panose="020B0709000202000203" pitchFamily="49" charset="0"/>
              </a:rPr>
              <a:t>(↓names),↑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┌────┬─────┬───┐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│DA  │EN   │NUM│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│En  │One  │1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│To  │Two  │2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│Tre │Three│3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</a:t>
            </a:r>
            <a:r>
              <a:rPr lang="en-GB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Fire│Four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│4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└────┴─────┴───┘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387779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⎕VGET⊂'DEBUG' 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:Trap (⎕VGET⊂'DEBUG' 0)↓0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:Trap ⎕VGET⊂'DEBUG' 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Check the value </a:t>
            </a:r>
            <a:br>
              <a:rPr lang="en-GB" dirty="0"/>
            </a:br>
            <a:r>
              <a:rPr lang="en-GB" dirty="0"/>
              <a:t>of an optional global</a:t>
            </a:r>
          </a:p>
        </p:txBody>
      </p:sp>
    </p:spTree>
    <p:extLst>
      <p:ext uri="{BB962C8B-B14F-4D97-AF65-F5344CB8AC3E}">
        <p14:creationId xmlns:p14="http://schemas.microsoft.com/office/powerpoint/2010/main" val="22063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5FD0C-48B9-2148-A147-5BF6144F0E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7450" y="1264924"/>
            <a:ext cx="2584451" cy="361091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Font typeface="Wingdings 2" panose="05020102010507070707" pitchFamily="18" charset="2"/>
              <a:buNone/>
            </a:pPr>
            <a:r>
              <a:rPr lang="en-GB" b="1" dirty="0"/>
              <a:t>Namespace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⎕NS </a:t>
            </a:r>
            <a:r>
              <a:rPr lang="en-GB" sz="2000" dirty="0" err="1">
                <a:latin typeface="APL333" panose="020B0700000202000203" pitchFamily="34" charset="0"/>
              </a:rPr>
              <a:t>ns</a:t>
            </a:r>
            <a:r>
              <a:rPr lang="en-GB" sz="2000" dirty="0">
                <a:latin typeface="APL333" panose="020B0700000202000203" pitchFamily="34" charset="0"/>
              </a:rPr>
              <a:t> </a:t>
            </a:r>
            <a:r>
              <a:rPr lang="en-GB" sz="2000" dirty="0" err="1">
                <a:latin typeface="APL333" panose="020B0700000202000203" pitchFamily="34" charset="0"/>
              </a:rPr>
              <a:t>ns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33" panose="020B0700000202000203" pitchFamily="34" charset="0"/>
              <a:ea typeface="+mn-ea"/>
              <a:cs typeface="+mn-cs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target'⎕NS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⎕NS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A8D14-974A-D490-7665-6B1A97B632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465314-EFA8-E798-4295-A70AD34BD8EE}"/>
              </a:ext>
            </a:extLst>
          </p:cNvPr>
          <p:cNvSpPr txBox="1">
            <a:spLocks/>
          </p:cNvSpPr>
          <p:nvPr/>
        </p:nvSpPr>
        <p:spPr>
          <a:xfrm>
            <a:off x="3279600" y="1264925"/>
            <a:ext cx="25848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Font typeface="Wingdings 2" panose="05020102010507070707" pitchFamily="18" charset="2"/>
              <a:buNone/>
            </a:pPr>
            <a:r>
              <a:rPr lang="en-GB" b="1" dirty="0"/>
              <a:t>Value Get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name </a:t>
            </a:r>
            <a:r>
              <a:rPr lang="en-GB" sz="2000" dirty="0" err="1">
                <a:latin typeface="APL333" panose="020B0700000202000203" pitchFamily="34" charset="0"/>
              </a:rPr>
              <a:t>name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(name </a:t>
            </a:r>
            <a:r>
              <a:rPr lang="en-GB" sz="2000" dirty="0" err="1">
                <a:latin typeface="APL333" panose="020B0700000202000203" pitchFamily="34" charset="0"/>
              </a:rPr>
              <a:t>val</a:t>
            </a:r>
            <a:r>
              <a:rPr lang="en-GB" sz="2000" dirty="0">
                <a:latin typeface="APL333" panose="020B0700000202000203" pitchFamily="34" charset="0"/>
              </a:rPr>
              <a:t>)…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names </a:t>
            </a:r>
            <a:r>
              <a:rPr lang="en-GB" sz="2000" dirty="0" err="1">
                <a:latin typeface="APL333" panose="020B0700000202000203" pitchFamily="34" charset="0"/>
              </a:rPr>
              <a:t>vals</a:t>
            </a: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5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type </a:t>
            </a:r>
            <a:r>
              <a:rPr lang="en-GB" sz="2000" dirty="0" err="1">
                <a:latin typeface="APL333" panose="020B0700000202000203" pitchFamily="34" charset="0"/>
              </a:rPr>
              <a:t>type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target'⎕VGET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⎕VGET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1050" dirty="0">
              <a:latin typeface="APL333" panose="020B0700000202000203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83B4AB-5ECB-78A5-08AB-B96A618064A8}"/>
              </a:ext>
            </a:extLst>
          </p:cNvPr>
          <p:cNvSpPr/>
          <p:nvPr/>
        </p:nvSpPr>
        <p:spPr>
          <a:xfrm>
            <a:off x="7590603" y="2350278"/>
            <a:ext cx="899374" cy="900000"/>
          </a:xfrm>
          <a:prstGeom prst="wedgeRoundRectCallout">
            <a:avLst>
              <a:gd name="adj1" fmla="val 99874"/>
              <a:gd name="adj2" fmla="val 49956"/>
              <a:gd name="adj3" fmla="val 16667"/>
            </a:avLst>
          </a:prstGeom>
          <a:solidFill>
            <a:srgbClr val="FF6600"/>
          </a:solidFill>
          <a:ln w="31750" cap="rnd"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80000" bIns="0" rtlCol="0" anchor="ctr" anchorCtr="0"/>
          <a:lstStyle/>
          <a:p>
            <a:pPr algn="ctr"/>
            <a:r>
              <a:rPr lang="en-GB" sz="7200" dirty="0">
                <a:ln w="28575">
                  <a:noFill/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Speech Bubble: Rectangle with Corners Rounded 8" hidden="1">
            <a:extLst>
              <a:ext uri="{FF2B5EF4-FFF2-40B4-BE49-F238E27FC236}">
                <a16:creationId xmlns:a16="http://schemas.microsoft.com/office/drawing/2014/main" id="{2E5E1986-BA07-2AFF-7EC7-E68730D7C006}"/>
              </a:ext>
            </a:extLst>
          </p:cNvPr>
          <p:cNvSpPr/>
          <p:nvPr/>
        </p:nvSpPr>
        <p:spPr>
          <a:xfrm>
            <a:off x="7281989" y="3148263"/>
            <a:ext cx="1668971" cy="455249"/>
          </a:xfrm>
          <a:prstGeom prst="wedgeRoundRectCallout">
            <a:avLst>
              <a:gd name="adj1" fmla="val 20808"/>
              <a:gd name="adj2" fmla="val 130612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2584800" cy="367949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GB" b="1" dirty="0"/>
              <a:t>Value Set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name </a:t>
            </a:r>
            <a:r>
              <a:rPr lang="en-GB" sz="2000" dirty="0" err="1">
                <a:latin typeface="APL333" panose="020B0700000202000203" pitchFamily="34" charset="0"/>
              </a:rPr>
              <a:t>name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(name </a:t>
            </a:r>
            <a:r>
              <a:rPr lang="en-GB" sz="2000" dirty="0" err="1">
                <a:latin typeface="APL333" panose="020B0700000202000203" pitchFamily="34" charset="0"/>
              </a:rPr>
              <a:t>val</a:t>
            </a:r>
            <a:r>
              <a:rPr lang="en-GB" sz="2000" dirty="0">
                <a:latin typeface="APL333" panose="020B0700000202000203" pitchFamily="34" charset="0"/>
              </a:rPr>
              <a:t>)…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names </a:t>
            </a:r>
            <a:r>
              <a:rPr lang="en-GB" sz="2000" dirty="0" err="1">
                <a:latin typeface="APL333" panose="020B0700000202000203" pitchFamily="34" charset="0"/>
              </a:rPr>
              <a:t>vals</a:t>
            </a:r>
            <a:endParaRPr lang="en-GB" sz="2000" dirty="0">
              <a:latin typeface="APL333" panose="020B0700000202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33" panose="020B0700000202000203" pitchFamily="34" charset="0"/>
              <a:ea typeface="+mn-ea"/>
              <a:cs typeface="+mn-cs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target'⎕VSET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⎕VSET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9ED8A0-4465-CD35-1A35-567B70B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(⎕VGET </a:t>
            </a:r>
            <a:r>
              <a:rPr lang="en-GB" dirty="0" err="1">
                <a:latin typeface="APL385 Unicode" panose="020B0709000202000203" pitchFamily="49" charset="0"/>
              </a:rPr>
              <a:t>fnName</a:t>
            </a:r>
            <a:r>
              <a:rPr lang="en-GB" dirty="0">
                <a:latin typeface="APL385 Unicode" panose="020B0709000202000203" pitchFamily="49" charset="0"/>
              </a:rPr>
              <a:t>)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(⍎</a:t>
            </a:r>
            <a:r>
              <a:rPr lang="en-GB" dirty="0" err="1">
                <a:latin typeface="APL385 Unicode" panose="020B0709000202000203" pitchFamily="49" charset="0"/>
              </a:rPr>
              <a:t>fnName</a:t>
            </a:r>
            <a:r>
              <a:rPr lang="en-GB" dirty="0">
                <a:latin typeface="APL385 Unicode" panose="020B0709000202000203" pitchFamily="49" charset="0"/>
              </a:rPr>
              <a:t>)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(⎕OR </a:t>
            </a:r>
            <a:r>
              <a:rPr lang="en-GB" dirty="0" err="1">
                <a:latin typeface="APL385 Unicode" panose="020B0709000202000203" pitchFamily="49" charset="0"/>
              </a:rPr>
              <a:t>fnName</a:t>
            </a:r>
            <a:r>
              <a:rPr lang="en-GB" dirty="0">
                <a:latin typeface="APL385 Unicode" panose="020B0709000202000203" pitchFamily="49" charset="0"/>
              </a:rPr>
              <a:t>){⍺⍺ ⍵} argument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83530"/>
            <a:ext cx="7921569" cy="685535"/>
          </a:xfrm>
        </p:spPr>
        <p:txBody>
          <a:bodyPr anchor="b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Call a function when given its name?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1F26A-F20B-C898-7D21-98A54EF73EDC}"/>
              </a:ext>
            </a:extLst>
          </p:cNvPr>
          <p:cNvSpPr/>
          <p:nvPr/>
        </p:nvSpPr>
        <p:spPr>
          <a:xfrm rot="19626444" flipH="1">
            <a:off x="5457202" y="4057648"/>
            <a:ext cx="4823274" cy="522657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NEW IDEA</a:t>
            </a:r>
          </a:p>
        </p:txBody>
      </p:sp>
    </p:spTree>
    <p:extLst>
      <p:ext uri="{BB962C8B-B14F-4D97-AF65-F5344CB8AC3E}">
        <p14:creationId xmlns:p14="http://schemas.microsoft.com/office/powerpoint/2010/main" val="38036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(namespace ⎕VGET </a:t>
            </a:r>
            <a:r>
              <a:rPr lang="en-GB" dirty="0" err="1">
                <a:latin typeface="APL385 Unicode" panose="020B0709000202000203" pitchFamily="49" charset="0"/>
              </a:rPr>
              <a:t>fnName</a:t>
            </a:r>
            <a:r>
              <a:rPr lang="en-GB" dirty="0">
                <a:latin typeface="APL385 Unicode" panose="020B0709000202000203" pitchFamily="49" charset="0"/>
              </a:rPr>
              <a:t>)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namespace⍎fnName</a:t>
            </a:r>
            <a:r>
              <a:rPr lang="en-GB" dirty="0">
                <a:latin typeface="APL385 Unicode" panose="020B0709000202000203" pitchFamily="49" charset="0"/>
              </a:rPr>
              <a:t>) argument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namespace.⎕OR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fnName</a:t>
            </a:r>
            <a:r>
              <a:rPr lang="en-GB" dirty="0">
                <a:latin typeface="APL385 Unicode" panose="020B0709000202000203" pitchFamily="49" charset="0"/>
              </a:rPr>
              <a:t>){⍺⍺ ⍵} argument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886AA-1CE2-CE32-2261-3986FDC687D2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😉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9C084B1-65A7-C695-4C9C-C3C8C10B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83530"/>
            <a:ext cx="7921569" cy="685535"/>
          </a:xfrm>
        </p:spPr>
        <p:txBody>
          <a:bodyPr anchor="b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Call a function when given its name?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8647E4-A77C-D81C-228C-A11F15A6156B}"/>
              </a:ext>
            </a:extLst>
          </p:cNvPr>
          <p:cNvSpPr/>
          <p:nvPr/>
        </p:nvSpPr>
        <p:spPr>
          <a:xfrm rot="19626444" flipH="1">
            <a:off x="5457202" y="4057648"/>
            <a:ext cx="4823274" cy="522657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NEW IDEA</a:t>
            </a:r>
          </a:p>
        </p:txBody>
      </p:sp>
    </p:spTree>
    <p:extLst>
      <p:ext uri="{BB962C8B-B14F-4D97-AF65-F5344CB8AC3E}">
        <p14:creationId xmlns:p14="http://schemas.microsoft.com/office/powerpoint/2010/main" val="95805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42673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Separate name list and value list: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target{⍺.{⍎⍺,'←⍵'}¨/⍵}names </a:t>
            </a:r>
            <a:r>
              <a:rPr lang="en-GB" sz="2200" dirty="0" err="1">
                <a:latin typeface="APL385 Unicode" panose="020B0709000202000203" pitchFamily="49" charset="0"/>
              </a:rPr>
              <a:t>vals</a:t>
            </a: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endParaRPr lang="en-GB" sz="2200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lv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List of name–value pairs:</a:t>
            </a: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target{⍺.{⍎⍺,'←⍵'}/¨⍵}('name1' val1)('name2' val2)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endParaRPr lang="en-GB" sz="2200" dirty="0">
              <a:solidFill>
                <a:srgbClr val="FF6600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A7954-8159-5F62-14B1-30F3C879A7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2776A-672E-55F4-5300-95108D5A18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8759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5FD0C-48B9-2148-A147-5BF6144F0E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7450" y="1264924"/>
            <a:ext cx="2584451" cy="361091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Font typeface="Wingdings 2" panose="05020102010507070707" pitchFamily="18" charset="2"/>
              <a:buNone/>
            </a:pPr>
            <a:r>
              <a:rPr lang="en-GB" b="1" dirty="0"/>
              <a:t>Namespace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⎕NS </a:t>
            </a:r>
            <a:r>
              <a:rPr lang="en-GB" sz="2000" dirty="0" err="1">
                <a:latin typeface="APL333" panose="020B0700000202000203" pitchFamily="34" charset="0"/>
              </a:rPr>
              <a:t>ns</a:t>
            </a:r>
            <a:r>
              <a:rPr lang="en-GB" sz="2000" dirty="0">
                <a:latin typeface="APL333" panose="020B0700000202000203" pitchFamily="34" charset="0"/>
              </a:rPr>
              <a:t> </a:t>
            </a:r>
            <a:r>
              <a:rPr lang="en-GB" sz="2000" dirty="0" err="1">
                <a:latin typeface="APL333" panose="020B0700000202000203" pitchFamily="34" charset="0"/>
              </a:rPr>
              <a:t>ns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33" panose="020B0700000202000203" pitchFamily="34" charset="0"/>
              <a:ea typeface="+mn-ea"/>
              <a:cs typeface="+mn-cs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target'⎕NS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⎕NS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A8D14-974A-D490-7665-6B1A97B632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465314-EFA8-E798-4295-A70AD34BD8EE}"/>
              </a:ext>
            </a:extLst>
          </p:cNvPr>
          <p:cNvSpPr txBox="1">
            <a:spLocks/>
          </p:cNvSpPr>
          <p:nvPr/>
        </p:nvSpPr>
        <p:spPr>
          <a:xfrm>
            <a:off x="3279600" y="1264925"/>
            <a:ext cx="25848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Font typeface="Wingdings 2" panose="05020102010507070707" pitchFamily="18" charset="2"/>
              <a:buNone/>
            </a:pPr>
            <a:r>
              <a:rPr lang="en-GB" b="1" dirty="0"/>
              <a:t>Value Get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name </a:t>
            </a:r>
            <a:r>
              <a:rPr lang="en-GB" sz="2000" dirty="0" err="1">
                <a:latin typeface="APL333" panose="020B0700000202000203" pitchFamily="34" charset="0"/>
              </a:rPr>
              <a:t>name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(name </a:t>
            </a:r>
            <a:r>
              <a:rPr lang="en-GB" sz="2000" dirty="0" err="1">
                <a:latin typeface="APL333" panose="020B0700000202000203" pitchFamily="34" charset="0"/>
              </a:rPr>
              <a:t>val</a:t>
            </a:r>
            <a:r>
              <a:rPr lang="en-GB" sz="2000" dirty="0">
                <a:latin typeface="APL333" panose="020B0700000202000203" pitchFamily="34" charset="0"/>
              </a:rPr>
              <a:t>)…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names </a:t>
            </a:r>
            <a:r>
              <a:rPr lang="en-GB" sz="2000" dirty="0" err="1">
                <a:latin typeface="APL333" panose="020B0700000202000203" pitchFamily="34" charset="0"/>
              </a:rPr>
              <a:t>vals</a:t>
            </a: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5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⎕VGET type </a:t>
            </a:r>
            <a:r>
              <a:rPr lang="en-GB" sz="2000" dirty="0" err="1">
                <a:latin typeface="APL333" panose="020B0700000202000203" pitchFamily="34" charset="0"/>
              </a:rPr>
              <a:t>type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target'⎕VGET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⎕VGET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105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(⎕VGET </a:t>
            </a:r>
            <a:r>
              <a:rPr lang="en-GB" sz="2000" dirty="0" err="1">
                <a:latin typeface="APL333" panose="020B0700000202000203" pitchFamily="34" charset="0"/>
              </a:rPr>
              <a:t>fnName</a:t>
            </a:r>
            <a:r>
              <a:rPr lang="en-GB" sz="2000" dirty="0">
                <a:latin typeface="APL333" panose="020B0700000202000203" pitchFamily="34" charset="0"/>
              </a:rPr>
              <a:t>) </a:t>
            </a:r>
            <a:r>
              <a:rPr lang="en-GB" sz="2000" dirty="0" err="1">
                <a:latin typeface="APL333" panose="020B0700000202000203" pitchFamily="34" charset="0"/>
              </a:rPr>
              <a:t>arg</a:t>
            </a:r>
            <a:endParaRPr lang="en-GB" sz="2000" dirty="0">
              <a:latin typeface="APL333" panose="020B0700000202000203" pitchFamily="34" charset="0"/>
            </a:endParaRPr>
          </a:p>
        </p:txBody>
      </p:sp>
      <p:sp>
        <p:nvSpPr>
          <p:cNvPr id="9" name="Speech Bubble: Rectangle with Corners Rounded 8" hidden="1">
            <a:extLst>
              <a:ext uri="{FF2B5EF4-FFF2-40B4-BE49-F238E27FC236}">
                <a16:creationId xmlns:a16="http://schemas.microsoft.com/office/drawing/2014/main" id="{2E5E1986-BA07-2AFF-7EC7-E68730D7C006}"/>
              </a:ext>
            </a:extLst>
          </p:cNvPr>
          <p:cNvSpPr/>
          <p:nvPr/>
        </p:nvSpPr>
        <p:spPr>
          <a:xfrm>
            <a:off x="7281989" y="3148263"/>
            <a:ext cx="1668971" cy="455249"/>
          </a:xfrm>
          <a:prstGeom prst="wedgeRoundRectCallout">
            <a:avLst>
              <a:gd name="adj1" fmla="val 20808"/>
              <a:gd name="adj2" fmla="val 130612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 it?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BC9683F-81AA-CAE3-F36D-2281923A5120}"/>
              </a:ext>
            </a:extLst>
          </p:cNvPr>
          <p:cNvSpPr/>
          <p:nvPr/>
        </p:nvSpPr>
        <p:spPr>
          <a:xfrm>
            <a:off x="7590603" y="2350278"/>
            <a:ext cx="899374" cy="900000"/>
          </a:xfrm>
          <a:prstGeom prst="wedgeRoundRectCallout">
            <a:avLst>
              <a:gd name="adj1" fmla="val 99874"/>
              <a:gd name="adj2" fmla="val 49956"/>
              <a:gd name="adj3" fmla="val 16667"/>
            </a:avLst>
          </a:prstGeom>
          <a:solidFill>
            <a:srgbClr val="FF6600"/>
          </a:solidFill>
          <a:ln w="31750" cap="rnd"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80000" bIns="0" rtlCol="0" anchor="ctr" anchorCtr="0"/>
          <a:lstStyle/>
          <a:p>
            <a:pPr algn="ctr"/>
            <a:r>
              <a:rPr lang="en-GB" sz="7200" dirty="0">
                <a:ln w="28575">
                  <a:noFill/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2584800" cy="367949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GB" b="1" dirty="0"/>
              <a:t>Value Set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name </a:t>
            </a:r>
            <a:r>
              <a:rPr lang="en-GB" sz="2000" dirty="0" err="1">
                <a:latin typeface="APL333" panose="020B0700000202000203" pitchFamily="34" charset="0"/>
              </a:rPr>
              <a:t>name</a:t>
            </a:r>
            <a:r>
              <a:rPr lang="en-GB" sz="2000" dirty="0">
                <a:latin typeface="APL333" panose="020B0700000202000203" pitchFamily="34" charset="0"/>
              </a:rPr>
              <a:t>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(name </a:t>
            </a:r>
            <a:r>
              <a:rPr lang="en-GB" sz="2000" dirty="0" err="1">
                <a:latin typeface="APL333" panose="020B0700000202000203" pitchFamily="34" charset="0"/>
              </a:rPr>
              <a:t>val</a:t>
            </a:r>
            <a:r>
              <a:rPr lang="en-GB" sz="2000" dirty="0">
                <a:latin typeface="APL333" panose="020B0700000202000203" pitchFamily="34" charset="0"/>
              </a:rPr>
              <a:t>)…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⎕VSET names </a:t>
            </a:r>
            <a:r>
              <a:rPr lang="en-GB" sz="2000" dirty="0" err="1">
                <a:latin typeface="APL333" panose="020B0700000202000203" pitchFamily="34" charset="0"/>
              </a:rPr>
              <a:t>vals</a:t>
            </a:r>
            <a:endParaRPr lang="en-GB" sz="2000" dirty="0">
              <a:latin typeface="APL333" panose="020B0700000202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33" panose="020B0700000202000203" pitchFamily="34" charset="0"/>
              <a:ea typeface="+mn-ea"/>
              <a:cs typeface="+mn-cs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GB" sz="1000" dirty="0">
              <a:latin typeface="APL333" panose="020B0700000202000203" pitchFamily="34" charset="0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'</a:t>
            </a:r>
            <a:r>
              <a:rPr lang="en-GB" sz="2000" dirty="0" err="1">
                <a:latin typeface="APL333" panose="020B0700000202000203" pitchFamily="34" charset="0"/>
              </a:rPr>
              <a:t>target'⎕VSET</a:t>
            </a:r>
            <a:r>
              <a:rPr lang="en-GB" sz="2000" dirty="0">
                <a:latin typeface="APL333" panose="020B0700000202000203" pitchFamily="34" charset="0"/>
              </a:rPr>
              <a:t> 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GB" sz="2000" dirty="0">
                <a:latin typeface="APL333" panose="020B0700000202000203" pitchFamily="34" charset="0"/>
              </a:rPr>
              <a:t>ref </a:t>
            </a:r>
            <a:r>
              <a:rPr lang="en-GB" sz="2000" dirty="0" err="1">
                <a:latin typeface="APL333" panose="020B0700000202000203" pitchFamily="34" charset="0"/>
              </a:rPr>
              <a:t>ref</a:t>
            </a:r>
            <a:r>
              <a:rPr lang="en-GB" sz="2000" dirty="0">
                <a:latin typeface="APL333" panose="020B0700000202000203" pitchFamily="34" charset="0"/>
              </a:rPr>
              <a:t>… ⎕VSET …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543F1E-E030-CF46-7647-C702A5B6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19798-AD49-6358-2D5B-B61E9B89D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nv1←'type' 'key'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nv2←'set' 'base'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⎕VSET nv1 nv2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nv1 nv2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┌──────────┬──────────┐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│┌────┬───┐│┌───┬────┐│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││</a:t>
            </a:r>
            <a:r>
              <a:rPr lang="en-GB" sz="2000" dirty="0" err="1">
                <a:latin typeface="APL385 Unicode" panose="020B0709000202000203" pitchFamily="49" charset="0"/>
              </a:rPr>
              <a:t>type│key</a:t>
            </a:r>
            <a:r>
              <a:rPr lang="en-GB" sz="2000" dirty="0">
                <a:latin typeface="APL385 Unicode" panose="020B0709000202000203" pitchFamily="49" charset="0"/>
              </a:rPr>
              <a:t>│││</a:t>
            </a:r>
            <a:r>
              <a:rPr lang="en-GB" sz="2000" dirty="0" err="1">
                <a:latin typeface="APL385 Unicode" panose="020B0709000202000203" pitchFamily="49" charset="0"/>
              </a:rPr>
              <a:t>set│base</a:t>
            </a:r>
            <a:r>
              <a:rPr lang="en-GB" sz="2000" dirty="0">
                <a:latin typeface="APL385 Unicode" panose="020B0709000202000203" pitchFamily="49" charset="0"/>
              </a:rPr>
              <a:t>││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│└────┴───┘│└───┴────┘│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└──────────┴──────────┘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A1D2-439A-12FA-8CD3-A45FB093F5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names←'type</a:t>
            </a:r>
            <a:r>
              <a:rPr lang="en-GB" sz="2000" dirty="0">
                <a:latin typeface="APL385 Unicode" panose="020B0709000202000203" pitchFamily="49" charset="0"/>
              </a:rPr>
              <a:t>' 'key'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values←'set</a:t>
            </a:r>
            <a:r>
              <a:rPr lang="en-GB" sz="2000" dirty="0">
                <a:latin typeface="APL385 Unicode" panose="020B0709000202000203" pitchFamily="49" charset="0"/>
              </a:rPr>
              <a:t>' 'base'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⎕VSET names value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names values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┌──────────┬──────────┐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│┌────┬───┐│┌───┬────┐│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││</a:t>
            </a:r>
            <a:r>
              <a:rPr lang="en-GB" sz="2000" dirty="0" err="1">
                <a:latin typeface="APL385 Unicode" panose="020B0709000202000203" pitchFamily="49" charset="0"/>
              </a:rPr>
              <a:t>type│key</a:t>
            </a:r>
            <a:r>
              <a:rPr lang="en-GB" sz="2000" dirty="0">
                <a:latin typeface="APL385 Unicode" panose="020B0709000202000203" pitchFamily="49" charset="0"/>
              </a:rPr>
              <a:t>│││</a:t>
            </a:r>
            <a:r>
              <a:rPr lang="en-GB" sz="2000" dirty="0" err="1">
                <a:latin typeface="APL385 Unicode" panose="020B0709000202000203" pitchFamily="49" charset="0"/>
              </a:rPr>
              <a:t>set│base</a:t>
            </a:r>
            <a:r>
              <a:rPr lang="en-GB" sz="2000" dirty="0">
                <a:latin typeface="APL385 Unicode" panose="020B0709000202000203" pitchFamily="49" charset="0"/>
              </a:rPr>
              <a:t>││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│└────┴───┘│└───┴────┘│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└──────────┴──────────┘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6D15D-65BF-6427-6751-42F4891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matrix name list?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0638F-22B8-7B00-05DC-6B55EBF002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953-E32E-D154-C816-EB1B1A3DC6C5}"/>
              </a:ext>
            </a:extLst>
          </p:cNvPr>
          <p:cNvSpPr txBox="1"/>
          <p:nvPr/>
        </p:nvSpPr>
        <p:spPr>
          <a:xfrm>
            <a:off x="4078605" y="270513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30045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42673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Separate name list and value list: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target{⍺.{⍎⍺,'←⍵'}¨/⍵}names </a:t>
            </a:r>
            <a:r>
              <a:rPr lang="en-GB" sz="2200" dirty="0" err="1">
                <a:latin typeface="APL385 Unicode" panose="020B0709000202000203" pitchFamily="49" charset="0"/>
              </a:rPr>
              <a:t>vals</a:t>
            </a: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solidFill>
                  <a:srgbClr val="FF6600"/>
                </a:solidFill>
                <a:latin typeface="APL385 Unicode" panose="020B0709000202000203" pitchFamily="49" charset="0"/>
              </a:rPr>
              <a:t>target     ⎕VSET    (↑names)</a:t>
            </a:r>
            <a:r>
              <a:rPr lang="en-GB" sz="2200" dirty="0" err="1">
                <a:solidFill>
                  <a:srgbClr val="FF6600"/>
                </a:solidFill>
                <a:latin typeface="APL385 Unicode" panose="020B0709000202000203" pitchFamily="49" charset="0"/>
              </a:rPr>
              <a:t>vals</a:t>
            </a:r>
            <a:endParaRPr lang="en-GB" sz="2200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lv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List of name–value pairs:</a:t>
            </a: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latin typeface="APL385 Unicode" panose="020B0709000202000203" pitchFamily="49" charset="0"/>
              </a:rPr>
              <a:t>target{⍺.{⍎⍺,'←⍵'}/¨⍵}('name1' val1)('name2' val2)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200" dirty="0">
                <a:solidFill>
                  <a:srgbClr val="FF6600"/>
                </a:solidFill>
                <a:latin typeface="APL385 Unicode" panose="020B0709000202000203" pitchFamily="49" charset="0"/>
              </a:rPr>
              <a:t>target    </a:t>
            </a:r>
            <a:r>
              <a:rPr lang="en-GB" sz="1100" dirty="0">
                <a:solidFill>
                  <a:srgbClr val="FF6600"/>
                </a:solidFill>
                <a:latin typeface="APL385 Unicode" panose="020B0709000202000203" pitchFamily="49" charset="0"/>
              </a:rPr>
              <a:t> </a:t>
            </a:r>
            <a:r>
              <a:rPr lang="en-GB" sz="2200" dirty="0">
                <a:solidFill>
                  <a:srgbClr val="FF6600"/>
                </a:solidFill>
                <a:latin typeface="APL385 Unicode" panose="020B0709000202000203" pitchFamily="49" charset="0"/>
              </a:rPr>
              <a:t> ⎕VSET </a:t>
            </a:r>
            <a:r>
              <a:rPr lang="en-GB" sz="1100" dirty="0">
                <a:solidFill>
                  <a:srgbClr val="FF6600"/>
                </a:solidFill>
                <a:latin typeface="APL385 Unicode" panose="020B0709000202000203" pitchFamily="49" charset="0"/>
              </a:rPr>
              <a:t> </a:t>
            </a:r>
            <a:r>
              <a:rPr lang="en-GB" sz="2200" dirty="0">
                <a:solidFill>
                  <a:srgbClr val="FF6600"/>
                </a:solidFill>
                <a:latin typeface="APL385 Unicode" panose="020B0709000202000203" pitchFamily="49" charset="0"/>
              </a:rPr>
              <a:t>    ('name1' val1)('name2' val2)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A7954-8159-5F62-14B1-30F3C879A7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2776A-672E-55F4-5300-95108D5A18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4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62A2-9959-F548-41D2-50DA0167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63236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target{⍺.{⍎⍺,'←⍵'}/¨⍵}('name1'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⎕VSET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nvs←100⍴⊂'Data' 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"⎕SE{⍺.{⍎⍺,'←⍵'}/¨⍵}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 "⎕SE ⎕VSET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⎕SE{⍺.{⍎⍺,'←⍵'}/¨⍵}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→ 2.0E¯4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* ⎕SE ⎕VSET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         → 7.3E¯5 | -63% ⎕⎕⎕⎕⎕⎕⎕⎕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F017A-2FFA-9345-904E-ECB7A3ED88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178F6A-06BC-68EF-C8D2-B3DCEB2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Set: performance</a:t>
            </a:r>
          </a:p>
        </p:txBody>
      </p:sp>
      <p:sp>
        <p:nvSpPr>
          <p:cNvPr id="6" name="Smile">
            <a:extLst>
              <a:ext uri="{FF2B5EF4-FFF2-40B4-BE49-F238E27FC236}">
                <a16:creationId xmlns:a16="http://schemas.microsoft.com/office/drawing/2014/main" id="{BA161DC5-A9E0-6E23-95BC-240F6BB30A3A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🙂</a:t>
            </a:r>
          </a:p>
        </p:txBody>
      </p:sp>
    </p:spTree>
    <p:extLst>
      <p:ext uri="{BB962C8B-B14F-4D97-AF65-F5344CB8AC3E}">
        <p14:creationId xmlns:p14="http://schemas.microsoft.com/office/powerpoint/2010/main" val="5061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42673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Separate name list and value list: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target{⍺.{6::⍵ ⋄ ⍎⍺}¨/⍵}names </a:t>
            </a:r>
            <a:r>
              <a:rPr lang="en-GB" sz="2000" dirty="0" err="1">
                <a:latin typeface="APL385 Unicode" panose="020B0709000202000203" pitchFamily="49" charset="0"/>
              </a:rPr>
              <a:t>vals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target      ⎕VGET     (↑names)</a:t>
            </a:r>
            <a:r>
              <a:rPr lang="en-GB" sz="2000" dirty="0" err="1">
                <a:solidFill>
                  <a:srgbClr val="FF6600"/>
                </a:solidFill>
                <a:latin typeface="APL385 Unicode" panose="020B0709000202000203" pitchFamily="49" charset="0"/>
              </a:rPr>
              <a:t>vals</a:t>
            </a:r>
            <a:endParaRPr lang="en-GB" sz="2000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lv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dirty="0"/>
              <a:t>List of name–value pairs:</a:t>
            </a: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target{⍺.{6::⍵ ⋄ ⍎⍺}/¨⍵}('name1' val1)('name2' val2)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target      </a:t>
            </a:r>
            <a:r>
              <a:rPr lang="en-GB" sz="1050" dirty="0">
                <a:solidFill>
                  <a:srgbClr val="FF66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⎕VGET</a:t>
            </a:r>
            <a:r>
              <a:rPr lang="en-GB" sz="1050" dirty="0">
                <a:solidFill>
                  <a:srgbClr val="FF66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      ('name1' val1)('name2' val2)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A7954-8159-5F62-14B1-30F3C879A7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2776A-672E-55F4-5300-95108D5A18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target{⍺{</a:t>
            </a:r>
            <a:r>
              <a:rPr lang="en-GB" sz="1600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6::</a:t>
            </a:r>
            <a:r>
              <a:rPr lang="en-GB" sz="1600" dirty="0">
                <a:latin typeface="APL385 Unicode" panose="020B0709000202000203" pitchFamily="49" charset="0"/>
              </a:rPr>
              <a:t>⍵ ⋄ ⍺⍺⍎⍺}/¨⍵}('name1'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  ⎕VGET       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nvs←100⍴('Data' 0)('Miss' 0)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"⎕SE{⍺{6::⍵ ⋄ ⍺⍺⍎⍺}/¨⍵}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 "⎕SE ⎕VGET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⎕SE{⍺{6::⍵ ⋄ ⍺⍺⍎⍺}/¨⍵}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→ 2.0E¯3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 ⎕VGET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            → 7.4E¯4 | -64% ⎕⎕⎕⎕⎕⎕⎕⎕                         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Get: Performance</a:t>
            </a:r>
          </a:p>
        </p:txBody>
      </p:sp>
      <p:sp>
        <p:nvSpPr>
          <p:cNvPr id="2" name="Smile">
            <a:extLst>
              <a:ext uri="{FF2B5EF4-FFF2-40B4-BE49-F238E27FC236}">
                <a16:creationId xmlns:a16="http://schemas.microsoft.com/office/drawing/2014/main" id="{8AA40951-9800-F222-9242-48171C3A430A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🙂</a:t>
            </a:r>
          </a:p>
        </p:txBody>
      </p:sp>
    </p:spTree>
    <p:extLst>
      <p:ext uri="{BB962C8B-B14F-4D97-AF65-F5344CB8AC3E}">
        <p14:creationId xmlns:p14="http://schemas.microsoft.com/office/powerpoint/2010/main" val="4184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244815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Add vars with values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Set single variable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Two separate lists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2730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ref←</a:t>
            </a:r>
            <a:r>
              <a:rPr lang="en-GB" sz="1600" dirty="0" err="1">
                <a:latin typeface="APL385 Unicode" panose="020B0709000202000203" pitchFamily="49" charset="0"/>
              </a:rPr>
              <a:t>target</a:t>
            </a:r>
            <a:r>
              <a:rPr lang="en-GB" sz="1600" dirty="0">
                <a:latin typeface="APL385 Unicode" panose="020B0709000202000203" pitchFamily="49" charset="0"/>
              </a:rPr>
              <a:t> ⎕VSET ('name1' val1) 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ref←</a:t>
            </a:r>
            <a:r>
              <a:rPr lang="en-GB" sz="1600" dirty="0" err="1">
                <a:latin typeface="APL385 Unicode" panose="020B0709000202000203" pitchFamily="49" charset="0"/>
              </a:rPr>
              <a:t>target</a:t>
            </a:r>
            <a:r>
              <a:rPr lang="en-GB" sz="1600" dirty="0">
                <a:latin typeface="APL385 Unicode" panose="020B0709000202000203" pitchFamily="49" charset="0"/>
              </a:rPr>
              <a:t> ⎕VSET ⊂'name1' 'val1'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… ⎕VSET (↑'name1' 'name2') (val1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⎕VSET</a:t>
            </a:r>
            <a:r>
              <a:rPr lang="en-GB" dirty="0"/>
              <a:t>: Value Set</a:t>
            </a:r>
          </a:p>
        </p:txBody>
      </p:sp>
    </p:spTree>
    <p:extLst>
      <p:ext uri="{BB962C8B-B14F-4D97-AF65-F5344CB8AC3E}">
        <p14:creationId xmlns:p14="http://schemas.microsoft.com/office/powerpoint/2010/main" val="20553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21164</TotalTime>
  <Words>2014</Words>
  <Application>Microsoft Office PowerPoint</Application>
  <PresentationFormat>On-screen Show (16:9)</PresentationFormat>
  <Paragraphs>353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Wingdings</vt:lpstr>
      <vt:lpstr>APL386 Unicode</vt:lpstr>
      <vt:lpstr>MV Boli</vt:lpstr>
      <vt:lpstr>Segoe UI Emoji</vt:lpstr>
      <vt:lpstr>Calibri</vt:lpstr>
      <vt:lpstr>Wingdings 2</vt:lpstr>
      <vt:lpstr>APL385 Unicode</vt:lpstr>
      <vt:lpstr>Sarabun</vt:lpstr>
      <vt:lpstr>APL333</vt:lpstr>
      <vt:lpstr>Arial</vt:lpstr>
      <vt:lpstr>Courier New</vt:lpstr>
      <vt:lpstr>Office Theme</vt:lpstr>
      <vt:lpstr>Setting and Getting Variable Values Mk II</vt:lpstr>
      <vt:lpstr>PowerPoint Presentation</vt:lpstr>
      <vt:lpstr>In 2023, I wanted to…</vt:lpstr>
      <vt:lpstr>Set</vt:lpstr>
      <vt:lpstr>Set</vt:lpstr>
      <vt:lpstr>Set: performance</vt:lpstr>
      <vt:lpstr>Get</vt:lpstr>
      <vt:lpstr>Get: Performance</vt:lpstr>
      <vt:lpstr>⎕VSET: Value Set</vt:lpstr>
      <vt:lpstr>⎕VGET: Value Get</vt:lpstr>
      <vt:lpstr>source &amp; target: flexibility</vt:lpstr>
      <vt:lpstr>⎕NS extension</vt:lpstr>
      <vt:lpstr>Let’s see that in context!</vt:lpstr>
      <vt:lpstr>Get the values of variables  using an array of variable names</vt:lpstr>
      <vt:lpstr>Get the values of variables  using an array of variable names</vt:lpstr>
      <vt:lpstr>Set variables using arrays containing name–value pairs</vt:lpstr>
      <vt:lpstr>Set variables using arrays containing names and values</vt:lpstr>
      <vt:lpstr>Set a default left argument  for an ambivalent tradfn</vt:lpstr>
      <vt:lpstr>Set a default left argument  for an ambivalent tradfn</vt:lpstr>
      <vt:lpstr>Base a new namespace  on two source namespaces</vt:lpstr>
      <vt:lpstr>Query data objects,  but some have missing values</vt:lpstr>
      <vt:lpstr>Construct a namespace  from names and values</vt:lpstr>
      <vt:lpstr>Construct a namespace  from names and values</vt:lpstr>
      <vt:lpstr>Populate class fields  from name–value pairs</vt:lpstr>
      <vt:lpstr>Convert  table to namespace</vt:lpstr>
      <vt:lpstr>Convert  table to namespace</vt:lpstr>
      <vt:lpstr>Convert  table to namespace</vt:lpstr>
      <vt:lpstr>Convert  table to namespace</vt:lpstr>
      <vt:lpstr>Convert  table to namespace</vt:lpstr>
      <vt:lpstr>Convert  table to namespace</vt:lpstr>
      <vt:lpstr>Convert  namespace to table</vt:lpstr>
      <vt:lpstr>Convert  namespace to table</vt:lpstr>
      <vt:lpstr>Convert  namespace to table</vt:lpstr>
      <vt:lpstr>Convert  namespace to table</vt:lpstr>
      <vt:lpstr>Convert  namespace to table</vt:lpstr>
      <vt:lpstr>Check the value  of an optional global</vt:lpstr>
      <vt:lpstr>PowerPoint Presentation</vt:lpstr>
      <vt:lpstr>Call a function when given its name?</vt:lpstr>
      <vt:lpstr>Call a function when given its name?</vt:lpstr>
      <vt:lpstr>PowerPoint Presentation</vt:lpstr>
      <vt:lpstr>Why a matrix name list?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259</cp:revision>
  <dcterms:created xsi:type="dcterms:W3CDTF">2019-07-25T11:46:05Z</dcterms:created>
  <dcterms:modified xsi:type="dcterms:W3CDTF">2024-09-19T14:52:01Z</dcterms:modified>
</cp:coreProperties>
</file>