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034" r:id="rId2"/>
    <p:sldId id="1035" r:id="rId3"/>
    <p:sldId id="1037" r:id="rId4"/>
    <p:sldId id="1072" r:id="rId5"/>
    <p:sldId id="1069" r:id="rId6"/>
    <p:sldId id="1073" r:id="rId7"/>
    <p:sldId id="1046" r:id="rId8"/>
    <p:sldId id="1125" r:id="rId9"/>
    <p:sldId id="1126" r:id="rId10"/>
    <p:sldId id="1128" r:id="rId11"/>
    <p:sldId id="1129" r:id="rId12"/>
    <p:sldId id="1124" r:id="rId13"/>
    <p:sldId id="1127" r:id="rId14"/>
    <p:sldId id="1079" r:id="rId15"/>
    <p:sldId id="1047" r:id="rId16"/>
    <p:sldId id="1074" r:id="rId17"/>
    <p:sldId id="1076" r:id="rId18"/>
    <p:sldId id="1075" r:id="rId19"/>
    <p:sldId id="1049" r:id="rId20"/>
    <p:sldId id="1050" r:id="rId21"/>
    <p:sldId id="557" r:id="rId22"/>
    <p:sldId id="1084" r:id="rId23"/>
    <p:sldId id="1100" r:id="rId24"/>
    <p:sldId id="1102" r:id="rId25"/>
    <p:sldId id="1114" r:id="rId26"/>
    <p:sldId id="1117" r:id="rId27"/>
    <p:sldId id="1118" r:id="rId28"/>
    <p:sldId id="1119" r:id="rId29"/>
    <p:sldId id="1099" r:id="rId30"/>
    <p:sldId id="1122" r:id="rId31"/>
    <p:sldId id="1098" r:id="rId32"/>
    <p:sldId id="1058" r:id="rId33"/>
    <p:sldId id="1121" r:id="rId34"/>
    <p:sldId id="1048" r:id="rId35"/>
    <p:sldId id="1051" r:id="rId36"/>
    <p:sldId id="1067" r:id="rId37"/>
    <p:sldId id="1133" r:id="rId38"/>
    <p:sldId id="1130" r:id="rId39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42"/>
    </p:embeddedFont>
    <p:embeddedFont>
      <p:font typeface="Sarabun" panose="020B0604020202020204" charset="-34"/>
      <p:regular r:id="rId43"/>
      <p:bold r:id="rId44"/>
      <p:italic r:id="rId45"/>
      <p:boldItalic r:id="rId46"/>
    </p:embeddedFont>
    <p:embeddedFont>
      <p:font typeface="Wingdings 2" panose="05020102010507070707" pitchFamily="18" charset="2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A6D8F"/>
    <a:srgbClr val="3B475E"/>
    <a:srgbClr val="ED7F00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508" autoAdjust="0"/>
  </p:normalViewPr>
  <p:slideViewPr>
    <p:cSldViewPr snapToGrid="0">
      <p:cViewPr varScale="1">
        <p:scale>
          <a:sx n="252" d="100"/>
          <a:sy n="252" d="100"/>
        </p:scale>
        <p:origin x="605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NUL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24/09/2024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24/09/2024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28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pic>
        <p:nvPicPr>
          <p:cNvPr id="10" name="Picture 9" descr="A person in a striped sweater&#10;&#10;Description automatically generated">
            <a:extLst>
              <a:ext uri="{FF2B5EF4-FFF2-40B4-BE49-F238E27FC236}">
                <a16:creationId xmlns:a16="http://schemas.microsoft.com/office/drawing/2014/main" id="{86F30E02-62B8-269D-AD9A-9BC5077EE9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4" y="3579587"/>
            <a:ext cx="1402083" cy="14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5704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6A3A7A7-E601-DCD6-5E54-400DB2BA94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9391" y="4009185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80A913AA-B1FE-852E-E245-5AF85CECEC69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6228711" y="3754567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0259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Everywhere WC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5" y="4818698"/>
            <a:ext cx="939483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50" r:id="rId4"/>
    <p:sldLayoutId id="2147483652" r:id="rId5"/>
    <p:sldLayoutId id="2147483654" r:id="rId6"/>
    <p:sldLayoutId id="214748365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EWC =</a:t>
            </a:r>
            <a:br>
              <a:rPr lang="en-GB" dirty="0"/>
            </a:br>
            <a:r>
              <a:rPr lang="en-GB" dirty="0"/>
              <a:t>Everywhere</a:t>
            </a:r>
            <a:br>
              <a:rPr lang="en-GB" dirty="0"/>
            </a:br>
            <a:r>
              <a:rPr lang="en-GB" dirty="0"/>
              <a:t>WC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3487-DB22-D97F-151C-E62169C7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8127" y="3911011"/>
            <a:ext cx="1732760" cy="664125"/>
          </a:xfrm>
        </p:spPr>
        <p:txBody>
          <a:bodyPr/>
          <a:lstStyle/>
          <a:p>
            <a:r>
              <a:rPr lang="en-GB" dirty="0"/>
              <a:t>Morten Kromberg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757B1-98A9-0150-B94B-5BDB7E7108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2BCC27-A734-241B-1410-39377534FFC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353B-9072-7F51-4459-22C43735F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2415D6-7BBE-D767-8161-FE96DBDE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079B08-AD8E-FCF9-A111-41A7827AE2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A4104-7CD6-3B0D-FBFF-B2D450226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25036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C5802D-B7D0-68DC-D0E7-D8D536C88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115" y="171745"/>
            <a:ext cx="2886075" cy="3171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5513BB-E098-8C1D-707C-DDFC55B59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581" y="1609430"/>
            <a:ext cx="21240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DC240F-FE21-8B59-D102-966F01CCECE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880A4-50F3-71F0-4D78-7936D6A28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917DE3-0ECF-8F5E-EE26-CD089572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1BEF23-BA4A-BC61-C236-7BDB5D6BBAA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32DAA-5461-5517-4624-1468660CD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33337"/>
            <a:ext cx="76485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0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EECD70-B12C-2030-8CAF-3F9B3B51A2A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2B1A9-B7BD-F7CC-0829-96B5C4E8B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766D39-6184-6261-3923-01B9AECF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0FB9C3-6CBF-CC62-840C-D28F74C306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69585-97DB-8C61-B15A-B7D73E3DE565}"/>
              </a:ext>
            </a:extLst>
          </p:cNvPr>
          <p:cNvSpPr txBox="1"/>
          <p:nvPr/>
        </p:nvSpPr>
        <p:spPr>
          <a:xfrm>
            <a:off x="2288005" y="2271645"/>
            <a:ext cx="4576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We will document how to create your own extensions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439F95-EFEE-66F1-A493-36D3C6B038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56"/>
          <a:stretch/>
        </p:blipFill>
        <p:spPr>
          <a:xfrm>
            <a:off x="462584" y="0"/>
            <a:ext cx="8218831" cy="513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9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969228-152C-FA86-21B2-4E34D47059F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A306C-C7E6-D8D3-84AA-4C2D1CB2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A6A189-C64B-4367-957A-592F24C4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D99AA3-26B7-75D4-7FAF-E8FD3230E82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0910BD-0841-0434-DC99-99115EE3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488" y="0"/>
            <a:ext cx="68050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9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0E618E-74C1-4D56-48F4-577AE1B61F9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3DD55-A7E7-67D1-CE1B-BC790636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13B7E4-68EB-2FAE-B2F6-1FA14BB4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DB8AD-BE24-FA03-BF36-B5FC3A54AFF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EE2DF-F129-45C2-7A8C-5E8FB01BC4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41"/>
          <a:stretch/>
        </p:blipFill>
        <p:spPr>
          <a:xfrm>
            <a:off x="0" y="0"/>
            <a:ext cx="9144000" cy="474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2DD5E-1060-004A-C90D-C1ED2476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227" y="953192"/>
            <a:ext cx="6092513" cy="3242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sz="1800" dirty="0"/>
              <a:t>Conga server is created listening on port 22322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HTMLRenderer or Web Browser launched at</a:t>
            </a:r>
            <a:br>
              <a:rPr lang="da-DK" sz="1800" dirty="0"/>
            </a:br>
            <a:r>
              <a:rPr lang="da-DK" sz="1800" dirty="0"/>
              <a:t>http://localhost:22322/index.html</a:t>
            </a:r>
            <a:endParaRPr lang="LID4096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9A8A2C-2744-49BA-6352-C52B91D1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How Does it Work?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5EEB9-6A5E-1378-3768-0E3F5F3F4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7" y="953192"/>
            <a:ext cx="3008918" cy="2486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C97F17-272E-AF42-897A-F0C14FEE1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88" y="1998439"/>
            <a:ext cx="6691312" cy="31450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3F7B15-B8DA-AD52-213C-5CBA1502922A}"/>
              </a:ext>
            </a:extLst>
          </p:cNvPr>
          <p:cNvSpPr/>
          <p:nvPr/>
        </p:nvSpPr>
        <p:spPr>
          <a:xfrm>
            <a:off x="5553075" y="3619500"/>
            <a:ext cx="2466975" cy="200025"/>
          </a:xfrm>
          <a:prstGeom prst="rect">
            <a:avLst/>
          </a:prstGeom>
          <a:solidFill>
            <a:srgbClr val="ED7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45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D759AB-565D-73D7-446D-864956E6084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B8DB8-C1EE-53DA-94E3-0B6E8C29A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CA6800-79FD-F5B7-40F8-D859AC57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7478E4-0CEC-8AF0-5016-DD8D3F95E60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517DA7-C037-1752-8CBE-216F0316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857537-5D58-7CCF-BEFF-149C3949E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63" y="2123838"/>
            <a:ext cx="6973273" cy="1524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F8C16A-859F-7ED9-ADF7-99C4F5CAAA25}"/>
              </a:ext>
            </a:extLst>
          </p:cNvPr>
          <p:cNvSpPr txBox="1"/>
          <p:nvPr/>
        </p:nvSpPr>
        <p:spPr>
          <a:xfrm>
            <a:off x="971063" y="1627439"/>
            <a:ext cx="302679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 ”React” application runs...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533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4E694-2FC6-BBCC-584E-516CF3DDE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06148" cy="32420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400" b="1" dirty="0"/>
              <a:t>Log messages are timestamped mm.ss.ttt since session start. </a:t>
            </a:r>
            <a:br>
              <a:rPr lang="da-DK" sz="1400" b="1" dirty="0"/>
            </a:br>
            <a:r>
              <a:rPr lang="da-DK" sz="1400" b="1" dirty="0"/>
              <a:t>R=Receive, T=Transmit, C=Create</a:t>
            </a:r>
            <a:br>
              <a:rPr lang="da-DK" sz="1400" dirty="0"/>
            </a:br>
            <a:r>
              <a:rPr lang="da-DK" sz="1400" dirty="0"/>
              <a:t>07:53.071 C:  Socket connected from [::1]:57082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400" b="1" dirty="0"/>
              <a:t>JavaScript Client tells us something about it’s environment:</a:t>
            </a:r>
            <a:br>
              <a:rPr lang="da-DK" sz="1400" dirty="0"/>
            </a:br>
            <a:r>
              <a:rPr lang="da-DK" sz="1400" dirty="0"/>
              <a:t>07:53.077 R:  #2: {"DeviceCapabilities":</a:t>
            </a:r>
            <a:br>
              <a:rPr lang="da-DK" sz="1400" dirty="0"/>
            </a:br>
            <a:r>
              <a:rPr lang="da-DK" sz="1400" dirty="0"/>
              <a:t>                                {"ViewPort":[301,401],"ScreenSize":[1440,2560],"DPR":1,"PPI":200}} </a:t>
            </a:r>
            <a:br>
              <a:rPr lang="da-DK" sz="1400" dirty="0"/>
            </a:br>
            <a:r>
              <a:rPr lang="da-DK" sz="1400" dirty="0"/>
              <a:t>07:53.083 R:  #2: {"Initialise":</a:t>
            </a:r>
            <a:br>
              <a:rPr lang="da-DK" sz="1400" dirty="0"/>
            </a:br>
            <a:r>
              <a:rPr lang="da-DK" sz="1400" dirty="0"/>
              <a:t>                                {"Version":"0.2.0","Name":"EWC Client","URL":"http://localhost:22322/"}}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400" b="1" dirty="0"/>
              <a:t>APL Server says how it wants things (you can customise these):</a:t>
            </a:r>
            <a:br>
              <a:rPr lang="da-DK" sz="1400" dirty="0"/>
            </a:br>
            <a:r>
              <a:rPr lang="da-DK" sz="1400" dirty="0"/>
              <a:t>07:53.134 T:  {"Options":{"ID":"Locale","Properties":{"Decimal":".",</a:t>
            </a:r>
            <a:br>
              <a:rPr lang="da-DK" sz="1400" dirty="0"/>
            </a:br>
            <a:r>
              <a:rPr lang="da-DK" sz="1400" dirty="0"/>
              <a:t>                       "LongDate":"D. MMMM YYYY","ShortDate":"DD-MM-YYYY","Thousand":","}}} </a:t>
            </a:r>
            <a:br>
              <a:rPr lang="da-DK" sz="1400" dirty="0"/>
            </a:br>
            <a:r>
              <a:rPr lang="da-DK" sz="1400" dirty="0"/>
              <a:t>07:53.190 T:  {"Options":{"ID":"Fonts","Properties":{"Scale":1}}}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477038-EDF1-247C-8AC4-1EFF8AD7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A WebSocket is Born</a:t>
            </a:r>
            <a:endParaRPr lang="LID4096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4C379A-2907-17E3-33E1-EB719FD6031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513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D5B9-87D6-D2C4-57A1-A9B4F84CE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4"/>
            <a:ext cx="8820473" cy="387857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100" b="1" dirty="0">
                <a:latin typeface="APL385 Unicode" panose="020B0709000202000203" pitchFamily="49" charset="0"/>
              </a:rPr>
              <a:t>'F1' </a:t>
            </a:r>
            <a:r>
              <a:rPr lang="en-US" sz="1100" b="1" dirty="0" err="1">
                <a:latin typeface="APL385 Unicode" panose="020B0709000202000203" pitchFamily="49" charset="0"/>
              </a:rPr>
              <a:t>eWC</a:t>
            </a:r>
            <a:r>
              <a:rPr lang="en-US" sz="1100" b="1" dirty="0">
                <a:latin typeface="APL385 Unicode" panose="020B0709000202000203" pitchFamily="49" charset="0"/>
              </a:rPr>
              <a:t> 'Form' 'Buttons' (50 50) (200 300) ('Coord' 'Pixel')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100" dirty="0"/>
              <a:t>    </a:t>
            </a:r>
            <a:r>
              <a:rPr lang="da-DK" sz="1100" dirty="0">
                <a:sym typeface="Wingdings" panose="05000000000000000000" pitchFamily="2" charset="2"/>
              </a:rPr>
              <a:t></a:t>
            </a:r>
            <a:r>
              <a:rPr lang="en-US" sz="1100" dirty="0"/>
              <a:t> </a:t>
            </a:r>
            <a:r>
              <a:rPr lang="da-DK" sz="1100" dirty="0">
                <a:latin typeface="APL385 Unicode" panose="020B0709000202000203" pitchFamily="49" charset="0"/>
              </a:rPr>
              <a:t>{"WC": {"ID":"F1", </a:t>
            </a:r>
            <a:br>
              <a:rPr lang="da-DK" sz="1100" dirty="0">
                <a:latin typeface="APL385 Unicode" panose="020B0709000202000203" pitchFamily="49" charset="0"/>
              </a:rPr>
            </a:br>
            <a:r>
              <a:rPr lang="da-DK" sz="1100" dirty="0">
                <a:latin typeface="APL385 Unicode" panose="020B0709000202000203" pitchFamily="49" charset="0"/>
              </a:rPr>
              <a:t>           "Properties":{"Caption":"Buttons","Coord":"Pixel",</a:t>
            </a:r>
            <a:br>
              <a:rPr lang="da-DK" sz="1100" dirty="0">
                <a:latin typeface="APL385 Unicode" panose="020B0709000202000203" pitchFamily="49" charset="0"/>
              </a:rPr>
            </a:br>
            <a:r>
              <a:rPr lang="da-DK" sz="1100" dirty="0">
                <a:latin typeface="APL385 Unicode" panose="020B0709000202000203" pitchFamily="49" charset="0"/>
              </a:rPr>
              <a:t>           "Posn":[0,0],"Size":[200,300],"Type":"Form"}}}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100" b="1" dirty="0">
                <a:latin typeface="APL385 Unicode" panose="020B0709000202000203" pitchFamily="49" charset="0"/>
              </a:rPr>
              <a:t>'F1.STATUS' </a:t>
            </a:r>
            <a:r>
              <a:rPr lang="en-US" sz="1100" b="1" dirty="0" err="1">
                <a:latin typeface="APL385 Unicode" panose="020B0709000202000203" pitchFamily="49" charset="0"/>
              </a:rPr>
              <a:t>eWC</a:t>
            </a:r>
            <a:r>
              <a:rPr lang="en-US" sz="1100" b="1" dirty="0">
                <a:latin typeface="APL385 Unicode" panose="020B0709000202000203" pitchFamily="49" charset="0"/>
              </a:rPr>
              <a:t> 'Label' 'Click on something!' (175 10) (23 300)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100" dirty="0">
                <a:sym typeface="Wingdings" panose="05000000000000000000" pitchFamily="2" charset="2"/>
              </a:rPr>
              <a:t>    </a:t>
            </a:r>
            <a:r>
              <a:rPr lang="en-US" sz="1100" dirty="0"/>
              <a:t> </a:t>
            </a:r>
            <a:r>
              <a:rPr lang="en-US" sz="1100" dirty="0">
                <a:latin typeface="APL385 Unicode" panose="020B0709000202000203" pitchFamily="49" charset="0"/>
              </a:rPr>
              <a:t>{"WC":{"ID":"F1.STATUS", </a:t>
            </a:r>
            <a:br>
              <a:rPr lang="en-US" sz="1100" dirty="0">
                <a:latin typeface="APL385 Unicode" panose="020B0709000202000203" pitchFamily="49" charset="0"/>
              </a:rPr>
            </a:br>
            <a:r>
              <a:rPr lang="en-US" sz="1100" dirty="0">
                <a:latin typeface="APL385 Unicode" panose="020B0709000202000203" pitchFamily="49" charset="0"/>
              </a:rPr>
              <a:t>           "Properties":{"</a:t>
            </a:r>
            <a:r>
              <a:rPr lang="en-US" sz="1100" dirty="0" err="1">
                <a:latin typeface="APL385 Unicode" panose="020B0709000202000203" pitchFamily="49" charset="0"/>
              </a:rPr>
              <a:t>Caption":"Click</a:t>
            </a:r>
            <a:r>
              <a:rPr lang="en-US" sz="1100" dirty="0">
                <a:latin typeface="APL385 Unicode" panose="020B0709000202000203" pitchFamily="49" charset="0"/>
              </a:rPr>
              <a:t> on something!",</a:t>
            </a:r>
            <a:br>
              <a:rPr lang="en-US" sz="1100" dirty="0">
                <a:latin typeface="APL385 Unicode" panose="020B0709000202000203" pitchFamily="49" charset="0"/>
              </a:rPr>
            </a:br>
            <a:r>
              <a:rPr lang="en-US" sz="1100" dirty="0">
                <a:latin typeface="APL385 Unicode" panose="020B0709000202000203" pitchFamily="49" charset="0"/>
              </a:rPr>
              <a:t>           "</a:t>
            </a:r>
            <a:r>
              <a:rPr lang="en-US" sz="1100" dirty="0" err="1">
                <a:latin typeface="APL385 Unicode" panose="020B0709000202000203" pitchFamily="49" charset="0"/>
              </a:rPr>
              <a:t>Posn</a:t>
            </a:r>
            <a:r>
              <a:rPr lang="en-US" sz="1100" dirty="0">
                <a:latin typeface="APL385 Unicode" panose="020B0709000202000203" pitchFamily="49" charset="0"/>
              </a:rPr>
              <a:t>":[175,10],"Size":[23,300],"</a:t>
            </a:r>
            <a:r>
              <a:rPr lang="en-US" sz="1100" dirty="0" err="1">
                <a:latin typeface="APL385 Unicode" panose="020B0709000202000203" pitchFamily="49" charset="0"/>
              </a:rPr>
              <a:t>Type":"Label</a:t>
            </a:r>
            <a:r>
              <a:rPr lang="en-US" sz="1100" dirty="0">
                <a:latin typeface="APL385 Unicode" panose="020B0709000202000203" pitchFamily="49" charset="0"/>
              </a:rPr>
              <a:t>"}}}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100" dirty="0"/>
              <a:t>(user selects Ice Cream)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100" dirty="0">
                <a:sym typeface="Wingdings" panose="05000000000000000000" pitchFamily="2" charset="2"/>
              </a:rPr>
              <a:t>     </a:t>
            </a:r>
            <a:r>
              <a:rPr lang="en-US" sz="1100" dirty="0">
                <a:latin typeface="APL385 Unicode" panose="020B0709000202000203" pitchFamily="49" charset="0"/>
                <a:sym typeface="Wingdings" panose="05000000000000000000" pitchFamily="2" charset="2"/>
              </a:rPr>
              <a:t>{"Event":{"EventName":"Select","ID":"F1.ICE"}}</a:t>
            </a:r>
            <a:br>
              <a:rPr lang="en-US" sz="900" dirty="0">
                <a:latin typeface="APL385 Unicode" panose="020B0709000202000203" pitchFamily="49" charset="0"/>
                <a:sym typeface="Wingdings" panose="05000000000000000000" pitchFamily="2" charset="2"/>
              </a:rPr>
            </a:br>
            <a:br>
              <a:rPr lang="en-US" sz="900" dirty="0">
                <a:sym typeface="Wingdings" panose="05000000000000000000" pitchFamily="2" charset="2"/>
              </a:rPr>
            </a:br>
            <a:r>
              <a:rPr lang="en-US" sz="1100" b="1" dirty="0">
                <a:latin typeface="APL385 Unicode" panose="020B0709000202000203" pitchFamily="49" charset="0"/>
                <a:sym typeface="Wingdings" panose="05000000000000000000" pitchFamily="2" charset="2"/>
              </a:rPr>
              <a:t>optstate←'F1.ICE' </a:t>
            </a:r>
            <a:r>
              <a:rPr lang="en-US" sz="1100" b="1" dirty="0" err="1">
                <a:latin typeface="APL385 Unicode" panose="020B0709000202000203" pitchFamily="49" charset="0"/>
                <a:sym typeface="Wingdings" panose="05000000000000000000" pitchFamily="2" charset="2"/>
              </a:rPr>
              <a:t>eWG</a:t>
            </a:r>
            <a:r>
              <a:rPr lang="en-US" sz="1100" b="1" dirty="0">
                <a:latin typeface="APL385 Unicode" panose="020B0709000202000203" pitchFamily="49" charset="0"/>
                <a:sym typeface="Wingdings" panose="05000000000000000000" pitchFamily="2" charset="2"/>
              </a:rPr>
              <a:t> 'State'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100" dirty="0">
                <a:latin typeface="APL385 Unicode" panose="020B0709000202000203" pitchFamily="49" charset="0"/>
                <a:sym typeface="Wingdings" panose="05000000000000000000" pitchFamily="2" charset="2"/>
              </a:rPr>
              <a:t>  {"WG":{"ID":"F1.ICE","Properties":["State"],"WGID":"7"}}     ⍝ Ask client for state of F1.ICE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100" dirty="0">
                <a:latin typeface="APL385 Unicode" panose="020B0709000202000203" pitchFamily="49" charset="0"/>
                <a:sym typeface="Wingdings" panose="05000000000000000000" pitchFamily="2" charset="2"/>
              </a:rPr>
              <a:t>  {"WG":{"ID":"F1.ICE","Properties":{"State":1},"WGID":"7"}}   ⍝ State=1</a:t>
            </a:r>
            <a:br>
              <a:rPr lang="en-US" sz="1100" dirty="0">
                <a:latin typeface="APL385 Unicode" panose="020B0709000202000203" pitchFamily="49" charset="0"/>
                <a:sym typeface="Wingdings" panose="05000000000000000000" pitchFamily="2" charset="2"/>
              </a:rPr>
            </a:br>
            <a:endParaRPr lang="en-US" sz="200" dirty="0">
              <a:latin typeface="APL385 Unicode" panose="020B0709000202000203" pitchFamily="49" charset="0"/>
              <a:sym typeface="Wingdings" panose="05000000000000000000" pitchFamily="2" charset="2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015B90-32A1-1395-048A-7B4FB0D3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Typical Web Socket Traffic</a:t>
            </a:r>
            <a:endParaRPr lang="LID4096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DA7B0-B069-18A0-F276-A4732974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045" y="109104"/>
            <a:ext cx="2817387" cy="21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CCFDF-47E8-4180-7316-E6C16842803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8A807-6287-DC4C-D257-BF22D285E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08F535-7774-B8F9-EBCC-07AA6BFC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0066CF-BB6E-903D-4060-CB5B8F7D25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E97DB7-8EF2-274A-8F74-9E7F19BF6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213"/>
          <a:stretch/>
        </p:blipFill>
        <p:spPr>
          <a:xfrm>
            <a:off x="0" y="0"/>
            <a:ext cx="9144000" cy="47725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FE782D-C65C-F6FD-56AE-99B8C65B1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522"/>
            <a:ext cx="5375426" cy="5156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8B328-B521-A3F3-6FFD-C8E166201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824" y="2899120"/>
            <a:ext cx="5672364" cy="22443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64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5A0DA-2741-A5A1-A301-E426901974A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D09639-B13C-2734-D5E9-4C84B0D69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2800" b="1" dirty="0">
                <a:latin typeface="+mn-lt"/>
              </a:rPr>
              <a:t>1. Protect existing investments</a:t>
            </a:r>
          </a:p>
          <a:p>
            <a:r>
              <a:rPr lang="da-DK" dirty="0">
                <a:latin typeface="+mn-lt"/>
              </a:rPr>
              <a:t>Since 1990, </a:t>
            </a:r>
            <a:r>
              <a:rPr lang="da-DK" dirty="0">
                <a:latin typeface="APL385 Unicode" panose="020B0709000202000203" pitchFamily="49" charset="0"/>
              </a:rPr>
              <a:t>⎕WC</a:t>
            </a:r>
            <a:r>
              <a:rPr lang="da-DK" dirty="0"/>
              <a:t> has made it possible for domain experts to be ”full stack” developers</a:t>
            </a:r>
          </a:p>
          <a:p>
            <a:r>
              <a:rPr lang="da-DK" dirty="0">
                <a:latin typeface="APL385 Unicode" panose="020B0709000202000203" pitchFamily="49" charset="0"/>
              </a:rPr>
              <a:t>⎕WC</a:t>
            </a:r>
            <a:r>
              <a:rPr lang="da-DK" dirty="0"/>
              <a:t> is perhaps the most important</a:t>
            </a:r>
            <a:br>
              <a:rPr lang="da-DK" dirty="0"/>
            </a:br>
            <a:r>
              <a:rPr lang="da-DK" dirty="0"/>
              <a:t>reason why Dyalog has been successful</a:t>
            </a:r>
          </a:p>
          <a:p>
            <a:r>
              <a:rPr lang="da-DK" dirty="0">
                <a:latin typeface="APL385 Unicode" panose="020B0709000202000203" pitchFamily="49" charset="0"/>
              </a:rPr>
              <a:t>⎕WC</a:t>
            </a:r>
            <a:r>
              <a:rPr lang="da-DK" dirty="0"/>
              <a:t> is is restricted to the Microsoft Windows desktop, which is fading</a:t>
            </a:r>
          </a:p>
          <a:p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6EF2BC8-4C8A-04FE-DB92-61F3D2F7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Why EWC?</a:t>
            </a:r>
            <a:endParaRPr lang="LID4096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DDDEE47-C19A-97BF-9751-C090C3436E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1931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B1FDCA-7162-C78D-63EF-21BE80C51A1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DE633-F824-F1F1-8362-8687C48CB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1D2922-D713-F3B6-8E5A-13B6F743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48BD88-384C-0DDB-51BA-86CF84CFCB8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58345-14BB-5A41-F92B-4EFA71ABD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7EC1D-F5B6-2CB1-8A2E-54D7A4CD4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674"/>
            <a:ext cx="7109509" cy="66200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CC0763-7EAA-4E79-BBBB-2B3AD701B8AA}"/>
              </a:ext>
            </a:extLst>
          </p:cNvPr>
          <p:cNvSpPr txBox="1"/>
          <p:nvPr/>
        </p:nvSpPr>
        <p:spPr>
          <a:xfrm>
            <a:off x="6416040" y="2769622"/>
            <a:ext cx="1689886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Being added as</a:t>
            </a:r>
            <a:br>
              <a:rPr lang="da-DK" dirty="0"/>
            </a:br>
            <a:r>
              <a:rPr lang="da-DK" dirty="0"/>
              <a:t>applications</a:t>
            </a:r>
            <a:br>
              <a:rPr lang="da-DK" dirty="0"/>
            </a:br>
            <a:r>
              <a:rPr lang="da-DK" dirty="0"/>
              <a:t>need them.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224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3B71-B543-1671-FE30-E91D4039C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Limited set of Classes &amp; Props</a:t>
            </a:r>
          </a:p>
          <a:p>
            <a:r>
              <a:rPr lang="da-DK" sz="2000" dirty="0"/>
              <a:t>Coord Pixel only</a:t>
            </a:r>
          </a:p>
          <a:p>
            <a:r>
              <a:rPr lang="da-DK" sz="2000" dirty="0"/>
              <a:t>No direct assignment and reference to properties – </a:t>
            </a:r>
            <a:br>
              <a:rPr lang="da-DK" sz="2000" dirty="0"/>
            </a:br>
            <a:r>
              <a:rPr lang="da-DK" sz="2000" dirty="0"/>
              <a:t>must use </a:t>
            </a:r>
            <a:r>
              <a:rPr lang="da-DK" sz="2000" dirty="0">
                <a:latin typeface="APL385 Unicode" panose="020B0709000202000203" pitchFamily="49" charset="0"/>
              </a:rPr>
              <a:t>⎕WS</a:t>
            </a:r>
            <a:r>
              <a:rPr lang="da-DK" sz="2000" dirty="0"/>
              <a:t> / </a:t>
            </a:r>
            <a:r>
              <a:rPr lang="da-DK" sz="2000" dirty="0">
                <a:latin typeface="APL385 Unicode" panose="020B0709000202000203" pitchFamily="49" charset="0"/>
              </a:rPr>
              <a:t>⎕WG</a:t>
            </a:r>
          </a:p>
          <a:p>
            <a:r>
              <a:rPr lang="da-DK" sz="2000" dirty="0"/>
              <a:t>No creation using </a:t>
            </a:r>
            <a:r>
              <a:rPr lang="da-DK" sz="2000" dirty="0">
                <a:latin typeface="APL385 Unicode" panose="020B0709000202000203" pitchFamily="49" charset="0"/>
              </a:rPr>
              <a:t>⎕NEW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95342-2825-E79A-CFA5-217985A4747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Images and ImageLists are handled differently (better!) </a:t>
            </a:r>
          </a:p>
          <a:p>
            <a:r>
              <a:rPr lang="da-DK" sz="2000" dirty="0"/>
              <a:t>Validation and Error Messages weaker / different</a:t>
            </a:r>
          </a:p>
          <a:p>
            <a:r>
              <a:rPr lang="da-DK" sz="2000" dirty="0">
                <a:latin typeface="APL385 Unicode" panose="020B0709000202000203" pitchFamily="49" charset="0"/>
              </a:rPr>
              <a:t>⎕NQ</a:t>
            </a:r>
            <a:r>
              <a:rPr lang="da-DK" sz="2000" dirty="0"/>
              <a:t> may not behave exactly as under Windows</a:t>
            </a:r>
          </a:p>
          <a:p>
            <a:r>
              <a:rPr lang="da-DK" sz="2000" dirty="0"/>
              <a:t>Callbacks returning new event codes is questionable</a:t>
            </a:r>
          </a:p>
          <a:p>
            <a:pPr marL="0" indent="0">
              <a:buNone/>
            </a:pPr>
            <a:endParaRPr lang="LID4096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723758-85C8-40CC-F08A-711862F7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7063860" cy="685535"/>
          </a:xfrm>
        </p:spPr>
        <p:txBody>
          <a:bodyPr/>
          <a:lstStyle/>
          <a:p>
            <a:r>
              <a:rPr lang="da-DK" dirty="0"/>
              <a:t>Significant Limitations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95499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DCF6-599B-10F3-ABB8-2FBD3D809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534598" cy="32420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/>
              <a:t>EWC tries to "ignore" use of missing features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/>
              <a:t>Get something up and running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sz="1400" dirty="0"/>
              <a:t>Then modify your code or ask Dyalog to add support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/>
              <a:t>If you try to create an instance of an unsupported class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1200" dirty="0"/>
              <a:t>            </a:t>
            </a:r>
            <a:r>
              <a:rPr lang="da-DK" sz="1200" dirty="0">
                <a:latin typeface="APL385 Unicode" panose="020B0709000202000203" pitchFamily="49" charset="0"/>
              </a:rPr>
              <a:t>FOO[7] 'W0' eWC 'Widget' 'Hello World' ('Size' (300 400))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40:32.702 W:   *** Warning: at FOO[7] - WC W0 - unsupported class "widget" </a:t>
            </a:r>
            <a:br>
              <a:rPr lang="da-DK" sz="1050" dirty="0">
                <a:latin typeface="APL385 Unicode" panose="020B0709000202000203" pitchFamily="49" charset="0"/>
              </a:rPr>
            </a:br>
            <a:endParaRPr lang="da-DK" sz="1050" dirty="0">
              <a:latin typeface="APL385 Unicode" panose="020B0709000202000203" pitchFamily="49" charset="0"/>
            </a:endParaRPr>
          </a:p>
          <a:p>
            <a:pPr>
              <a:spcAft>
                <a:spcPts val="600"/>
              </a:spcAft>
            </a:pPr>
            <a:r>
              <a:rPr lang="da-DK" sz="1800" dirty="0"/>
              <a:t>The following still creates a form, ignoring the unsupported feature: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kumimoji="0" lang="da-DK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da-DK" sz="1200" dirty="0"/>
              <a:t> </a:t>
            </a:r>
            <a:r>
              <a:rPr lang="da-DK" sz="1200" dirty="0">
                <a:latin typeface="APL385 Unicode" panose="020B0709000202000203" pitchFamily="49" charset="0"/>
              </a:rPr>
              <a:t>FOO[7] </a:t>
            </a:r>
            <a: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'F0' eWC 'Form' 'Hello World' ('Size' (300 400)) ('Dockable' 1)</a:t>
            </a:r>
            <a:b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38:58.307 W: *** Warning: at</a:t>
            </a:r>
            <a:r>
              <a:rPr kumimoji="0" lang="da-DK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FOO[7]</a:t>
            </a:r>
            <a:r>
              <a:rPr kumimoji="0" lang="LID4096" altLang="LID4096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- Unsupported on form: Dockable </a:t>
            </a:r>
            <a:endParaRPr lang="LID4096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FD40D9-F30C-101B-6B56-DD4F0B634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Unsupported Features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969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9C208-C1BD-5D85-2FAC-61B447D12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Ribbon family of controls</a:t>
            </a:r>
          </a:p>
          <a:p>
            <a:r>
              <a:rPr lang="da-DK" dirty="0"/>
              <a:t>ApexCharts</a:t>
            </a:r>
          </a:p>
          <a:p>
            <a:r>
              <a:rPr lang="da-DK" dirty="0"/>
              <a:t>”Flex” instead of Posn + Size</a:t>
            </a:r>
          </a:p>
          <a:p>
            <a:r>
              <a:rPr lang="da-DK" dirty="0"/>
              <a:t>DIY Extensions</a:t>
            </a:r>
            <a:br>
              <a:rPr lang="da-DK" dirty="0"/>
            </a:br>
            <a:r>
              <a:rPr lang="da-DK" dirty="0"/>
              <a:t>(KendoUI)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BDA617-3403-C1D5-D465-9CFD3980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Extensions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B78EBC-77A1-46AC-E857-F351818CE01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0930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25A4-B672-CF30-A191-D77A58260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7DA496-7659-9F11-64C5-3287B8C6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Ribbons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CC759B-764A-A346-5F60-2C1185AB2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47" y="2657475"/>
            <a:ext cx="9023083" cy="1892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962D99-FD8B-985D-5303-B6127864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200" y="711970"/>
            <a:ext cx="6439799" cy="168616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CA556E-E1E8-8EAB-E0E7-6E04A61E180C}"/>
              </a:ext>
            </a:extLst>
          </p:cNvPr>
          <p:cNvCxnSpPr>
            <a:cxnSpLocks/>
          </p:cNvCxnSpPr>
          <p:nvPr/>
        </p:nvCxnSpPr>
        <p:spPr>
          <a:xfrm flipH="1" flipV="1">
            <a:off x="3014663" y="2433637"/>
            <a:ext cx="314325" cy="311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602EF0-1A89-603C-F3B3-AFB5E69ACD30}"/>
              </a:ext>
            </a:extLst>
          </p:cNvPr>
          <p:cNvCxnSpPr>
            <a:cxnSpLocks/>
          </p:cNvCxnSpPr>
          <p:nvPr/>
        </p:nvCxnSpPr>
        <p:spPr>
          <a:xfrm flipV="1">
            <a:off x="3276600" y="2433637"/>
            <a:ext cx="971550" cy="809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3B95BF-304E-AC0E-B451-62FDCCBFB542}"/>
              </a:ext>
            </a:extLst>
          </p:cNvPr>
          <p:cNvCxnSpPr>
            <a:cxnSpLocks/>
          </p:cNvCxnSpPr>
          <p:nvPr/>
        </p:nvCxnSpPr>
        <p:spPr>
          <a:xfrm flipV="1">
            <a:off x="3419475" y="2476500"/>
            <a:ext cx="3467100" cy="128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46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A9C88F-BF8C-8345-E270-A7A050DED82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67E5-D717-E268-B9DF-4066B2CEF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4714BE-D154-E8B2-E5B4-F0A3E300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ApexCharts – Four Demos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CA5FF4-77D1-8E75-C8DA-7B1449E61F6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35CCC-71EE-1E68-B96F-6821DBAF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91" y="953192"/>
            <a:ext cx="2523914" cy="1989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D93AD-0A5B-BCDE-3F9A-565C2DF7A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27" y="953192"/>
            <a:ext cx="2629012" cy="2072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F0B3E-5F65-6E69-64A6-7C8F1C6B1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665" y="2656953"/>
            <a:ext cx="2685276" cy="21167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D7624B-C28E-3885-9D01-1C4D98B56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429" y="2656952"/>
            <a:ext cx="2685276" cy="21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75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B3A2-D327-F752-1DF3-222E6BB73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800" dirty="0">
                <a:latin typeface="APL385 Unicode" panose="020B0709000202000203" pitchFamily="49" charset="0"/>
              </a:rPr>
              <a:t>Options</a:t>
            </a:r>
            <a:r>
              <a:rPr lang="da-DK" sz="1800" dirty="0"/>
              <a:t> are passed straight through</a:t>
            </a:r>
            <a:br>
              <a:rPr lang="da-DK" sz="1800" dirty="0"/>
            </a:br>
            <a:r>
              <a:rPr lang="da-DK" sz="1800" dirty="0"/>
              <a:t>(JSON string or APL namespace)</a:t>
            </a:r>
          </a:p>
          <a:p>
            <a:r>
              <a:rPr lang="da-DK" sz="1800" dirty="0">
                <a:latin typeface="APL385 Unicode" panose="020B0709000202000203" pitchFamily="49" charset="0"/>
              </a:rPr>
              <a:t>Series</a:t>
            </a:r>
            <a:r>
              <a:rPr lang="da-DK" sz="1800" dirty="0"/>
              <a:t> can be in several APL-friendly formats:</a:t>
            </a:r>
            <a:br>
              <a:rPr lang="da-DK" sz="1800" dirty="0"/>
            </a:br>
            <a:endParaRPr lang="da-DK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70CB17-E7FB-F2B2-DAAA-9B0D2DE7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ApexCharts Design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460A53-C22A-50E8-CA85-B645E4574E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B0756-85E8-234C-6340-28B6EB331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75" y="4006280"/>
            <a:ext cx="8200180" cy="595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045415-9E7D-4183-718B-02E648AE4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75" y="3107950"/>
            <a:ext cx="8203336" cy="652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9EBB0-27FD-BB63-6526-B6B180AE1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75" y="2481703"/>
            <a:ext cx="6138487" cy="4042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792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60DFD-E1C5-51BA-A271-FEAFE0955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The SVG property allows us to retrieve the SVG for the chart</a:t>
            </a:r>
          </a:p>
          <a:p>
            <a:r>
              <a:rPr lang="da-DK" sz="2000" dirty="0"/>
              <a:t>Use ApexCharts in an invisible  HTMLRenderer to generate charts</a:t>
            </a:r>
            <a:endParaRPr lang="LID4096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9C09D8-B058-3818-2CC0-BCC7DAB7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ApexCharts SVG Property</a:t>
            </a:r>
            <a:endParaRPr lang="LID4096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0424D6D-6B0A-47D7-5E17-BB5FD26F5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51" y="2791385"/>
            <a:ext cx="877676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≢svg←'F1.BAR' eWG 'SVG' </a:t>
            </a:r>
            <a:b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29820</a:t>
            </a:r>
            <a:b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da-DK" altLang="LID4096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4 80⍴svg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&lt;svg id="SvgjsSvg1006" width="780" height="540" xmlns="http://www.w3.org/2000/sv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g" version="1.1" xmlns:xlink="http://www.w3.org/1999/xlink" xmlns:svgjs="http://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svgjs.dev" class="apexcharts-svg" xmlns:data="ApexChartsNS" transform="translate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(0, 0)" style="background: transparent;"&gt;&lt;foreignObject x="0" y="0" width="780" </a:t>
            </a:r>
          </a:p>
        </p:txBody>
      </p:sp>
    </p:spTree>
    <p:extLst>
      <p:ext uri="{BB962C8B-B14F-4D97-AF65-F5344CB8AC3E}">
        <p14:creationId xmlns:p14="http://schemas.microsoft.com/office/powerpoint/2010/main" val="4171643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68E17C-0BAF-C464-F2C9-19B83FF9213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58291-4D39-4C6E-0B06-9CB8B9E2D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Slide from Neil on what JS was needed to add ApexCharts will be here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2A6374-8D08-F2D0-B3C4-5B92F8DF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Extending EWC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F023C-F7BF-C460-6CBC-23A62F8024C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A6C95-25D6-5EB6-E028-1C8C2809A6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9352"/>
          <a:stretch/>
        </p:blipFill>
        <p:spPr>
          <a:xfrm>
            <a:off x="292100" y="1083323"/>
            <a:ext cx="4770413" cy="3758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601694-142E-DCE5-D994-E6FC3E96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944"/>
          <a:stretch/>
        </p:blipFill>
        <p:spPr>
          <a:xfrm>
            <a:off x="4727163" y="0"/>
            <a:ext cx="4418835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6626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22C60A-A2C0-B53F-6E90-7A85196C916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C1B64-1242-F26F-3EBC-2E0D30ACC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/>
              <a:t>Still VERY experimental – Feedback Please!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/>
              <a:t>The Flex property can be set on containers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sz="1600" dirty="0">
                <a:latin typeface="APL385 Unicode" panose="020B0709000202000203" pitchFamily="49" charset="0"/>
              </a:rPr>
              <a:t>'Flex' 'fill'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/>
              <a:t>Form should fill the available space (Forms only)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sz="1600" dirty="0">
                <a:latin typeface="APL385 Unicode" panose="020B0709000202000203" pitchFamily="49" charset="0"/>
              </a:rPr>
              <a:t>'Flex' 'row'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/>
              <a:t>Stack controls horizontally (Any container object)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sz="1600" dirty="0">
                <a:latin typeface="APL385 Unicode" panose="020B0709000202000203" pitchFamily="49" charset="0"/>
              </a:rPr>
              <a:t>'Flex' 'column'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+mn-lt"/>
              </a:rPr>
              <a:t>No comment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>
                <a:latin typeface="+mn-lt"/>
              </a:rPr>
              <a:t>By default, </a:t>
            </a:r>
            <a:r>
              <a:rPr lang="da-DK" sz="1800" dirty="0">
                <a:latin typeface="APL385 Unicode" panose="020B0709000202000203" pitchFamily="49" charset="0"/>
              </a:rPr>
              <a:t>'fill'</a:t>
            </a:r>
            <a:r>
              <a:rPr lang="da-DK" sz="1800" dirty="0">
                <a:latin typeface="+mn-lt"/>
              </a:rPr>
              <a:t> sets column orientation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800" dirty="0">
                <a:latin typeface="+mn-lt"/>
              </a:rPr>
              <a:t>CSS property allows you to add additional CSS styling</a:t>
            </a:r>
            <a:endParaRPr lang="da-DK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CAD771-19E9-21F2-04D6-77B38AE8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Flex – Instead of Posn &amp; Size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8D5E46-E915-D3AB-A60A-516BA27FA97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8056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5A0DA-2741-A5A1-A301-E426901974A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D09639-B13C-2734-D5E9-4C84B0D69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800" b="1" dirty="0">
                <a:latin typeface="+mn-lt"/>
              </a:rPr>
              <a:t>2. Build New Applications</a:t>
            </a:r>
          </a:p>
          <a:p>
            <a:r>
              <a:rPr lang="da-DK" dirty="0">
                <a:latin typeface="+mn-lt"/>
              </a:rPr>
              <a:t>EWC can easily be extended with JavaScript libraries</a:t>
            </a:r>
          </a:p>
          <a:p>
            <a:r>
              <a:rPr lang="da-DK" dirty="0">
                <a:latin typeface="+mn-lt"/>
              </a:rPr>
              <a:t>Potential migration path for existing code to ”responsive” layout</a:t>
            </a:r>
          </a:p>
          <a:p>
            <a:pPr lvl="1"/>
            <a:r>
              <a:rPr lang="da-DK" dirty="0">
                <a:latin typeface="+mn-lt"/>
              </a:rPr>
              <a:t>Replace Posn/Size with Flex CSS</a:t>
            </a:r>
          </a:p>
          <a:p>
            <a:r>
              <a:rPr lang="da-DK" dirty="0">
                <a:latin typeface="+mn-lt"/>
              </a:rPr>
              <a:t>EWC is a uniquely interactive web development environment</a:t>
            </a:r>
            <a:endParaRPr lang="da-DK" dirty="0"/>
          </a:p>
          <a:p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6EF2BC8-4C8A-04FE-DB92-61F3D2F7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Why EWC?</a:t>
            </a:r>
            <a:endParaRPr lang="LID4096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DDDEE47-C19A-97BF-9751-C090C3436E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5193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B0959-8E70-5A35-9346-DDE638ECB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 Subform with Flex becomes a "StackPanel"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5DE08F-6D5B-14A3-FE8A-53210BA0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SubForm = "StackPanel"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9CF3E3-B7A9-1FE3-3B1D-5B1BCEA2B2B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FB6DD1-ED6B-E351-E62D-8B9240610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691" y="3059841"/>
            <a:ext cx="3772838" cy="2000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EFAC41-09BD-1B02-083B-F92E5BDD5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36" y="3059841"/>
            <a:ext cx="2744177" cy="1447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139634-331F-3FDF-F4C9-ABFA7DCD0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49" y="2100317"/>
            <a:ext cx="7827872" cy="8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8BC642-2C2F-FBA7-1371-4F01E4E8295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A9F0-925E-92D5-7726-931A2533D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551EC9-15BF-0E0C-333C-E2A034AD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186F5-B230-2F90-3705-510751518A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5B974-C60A-03BB-7988-01053250A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73208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DDD2A3-18C9-128A-3DDA-D780CB771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1623060"/>
            <a:ext cx="4610100" cy="3520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BD4FB0-F6D5-0FD2-0B19-F9F1A3528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508" y="-5715"/>
            <a:ext cx="6375492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DC48E-7E21-D6F7-7D97-E9202532D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381823" cy="32420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600" dirty="0"/>
              <a:t>Intended for multi-user applications.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600" dirty="0">
                <a:latin typeface="APL385 Unicode" panose="020B0709000202000203" pitchFamily="49" charset="0"/>
              </a:rPr>
              <a:t>    EWC.Init 'Multi'</a:t>
            </a:r>
            <a:r>
              <a:rPr lang="da-DK" sz="1600" dirty="0">
                <a:latin typeface="+mn-lt"/>
              </a:rPr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600" dirty="0">
                <a:latin typeface="+mn-lt"/>
              </a:rPr>
              <a:t>Must be called from a namespace which contains a function names </a:t>
            </a:r>
            <a:r>
              <a:rPr lang="da-DK" sz="1600" dirty="0">
                <a:latin typeface="APL385 Unicode" panose="020B0709000202000203" pitchFamily="49" charset="0"/>
              </a:rPr>
              <a:t>Initialise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600" dirty="0">
                <a:latin typeface="+mn-lt"/>
              </a:rPr>
              <a:t>Initialise MUST create and </a:t>
            </a:r>
            <a:r>
              <a:rPr lang="da-DK" sz="1600" dirty="0">
                <a:latin typeface="APL385 Unicode" panose="020B0709000202000203" pitchFamily="49" charset="0"/>
              </a:rPr>
              <a:t>eDQ</a:t>
            </a:r>
            <a:r>
              <a:rPr lang="da-DK" sz="1600" dirty="0">
                <a:latin typeface="+mn-lt"/>
              </a:rPr>
              <a:t> a Form (and </a:t>
            </a:r>
            <a:r>
              <a:rPr lang="da-DK" sz="1600" dirty="0">
                <a:latin typeface="APL385 Unicode" panose="020B0709000202000203" pitchFamily="49" charset="0"/>
              </a:rPr>
              <a:t>demo.Run</a:t>
            </a:r>
            <a:r>
              <a:rPr lang="da-DK" sz="1600" dirty="0">
                <a:latin typeface="+mn-lt"/>
              </a:rPr>
              <a:t> will do this)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600" dirty="0">
                <a:latin typeface="+mn-lt"/>
              </a:rPr>
              <a:t>This namespace will be cloned for each new Browser connection, and </a:t>
            </a:r>
            <a:r>
              <a:rPr lang="da-DK" sz="1600" dirty="0">
                <a:latin typeface="APL385 Unicode" panose="020B0709000202000203" pitchFamily="49" charset="0"/>
              </a:rPr>
              <a:t>Initialise</a:t>
            </a:r>
            <a:r>
              <a:rPr lang="da-DK" sz="1600" dirty="0">
                <a:latin typeface="+mn-lt"/>
              </a:rPr>
              <a:t> will be called on a new thread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600" dirty="0">
                <a:latin typeface="+mn-lt"/>
              </a:rPr>
              <a:t>Notice each user is suspended in </a:t>
            </a:r>
            <a:r>
              <a:rPr lang="da-DK" sz="1600" dirty="0">
                <a:latin typeface="APL385 Unicode" panose="020B0709000202000203" pitchFamily="49" charset="0"/>
              </a:rPr>
              <a:t>∆DQ</a:t>
            </a:r>
            <a:r>
              <a:rPr lang="da-DK" sz="1600" dirty="0">
                <a:latin typeface="+mn-lt"/>
              </a:rPr>
              <a:t> in a namespace named </a:t>
            </a:r>
            <a:r>
              <a:rPr lang="da-DK" sz="1600" dirty="0">
                <a:latin typeface="APL385 Unicode" panose="020B0709000202000203" pitchFamily="49" charset="0"/>
              </a:rPr>
              <a:t>demo_n</a:t>
            </a:r>
            <a:r>
              <a:rPr lang="da-DK" sz="1600" dirty="0">
                <a:latin typeface="+mn-lt"/>
              </a:rPr>
              <a:t>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LID4096" sz="1400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FF80A8-30F7-89E3-30F6-4239B787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 User Mode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9C7A4-D751-91D6-139C-21FEA0D9322E}"/>
              </a:ext>
            </a:extLst>
          </p:cNvPr>
          <p:cNvSpPr txBox="1"/>
          <p:nvPr/>
        </p:nvSpPr>
        <p:spPr>
          <a:xfrm>
            <a:off x="4978098" y="1264925"/>
            <a:ext cx="399660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APL385 Unicode" panose="020B0709000202000203" pitchFamily="49" charset="0"/>
              </a:rPr>
              <a:t>      demo.Run 'Multi'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(lots of output as two sessions connect)</a:t>
            </a:r>
            <a:br>
              <a:rPr lang="da-DK" sz="1200" dirty="0">
                <a:latin typeface="APL385 Unicode" panose="020B0709000202000203" pitchFamily="49" charset="0"/>
              </a:rPr>
            </a:b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     )si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·   #.EWC.∆DQ[42]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·   #.demo_1.Initialise[13]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&amp;5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·   #.EWC.∆DQ[42]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·   #.demo_2.Initialise[13]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&amp;6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[#.EWC.[LIB]] #.EWC.Conga.LIB.Wait[8]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[#.EWC.[wss]] #.EWC.wss.Listen[2]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·   #.EWC.wss.Start[14]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&amp;4</a:t>
            </a:r>
          </a:p>
        </p:txBody>
      </p:sp>
    </p:spTree>
    <p:extLst>
      <p:ext uri="{BB962C8B-B14F-4D97-AF65-F5344CB8AC3E}">
        <p14:creationId xmlns:p14="http://schemas.microsoft.com/office/powerpoint/2010/main" val="1140515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EA9632-FA2A-32A8-7CDE-D9960DC6E22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DemoButtons">
            <a:hlinkClick r:id="" action="ppaction://media"/>
            <a:extLst>
              <a:ext uri="{FF2B5EF4-FFF2-40B4-BE49-F238E27FC236}">
                <a16:creationId xmlns:a16="http://schemas.microsoft.com/office/drawing/2014/main" id="{A7959A47-73EE-FB36-6582-44180123ADE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413" y="931887"/>
            <a:ext cx="5910261" cy="422132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683985-EC48-08E8-5583-C679B067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Selenium Testing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030935-01D2-F55A-4287-E95B56BE1E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10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E6BC8-B593-61F2-5BD6-37A1513A5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400398" cy="324204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dirty="0"/>
              <a:t>Supported subset has been driven by the needs of two launch customers</a:t>
            </a:r>
            <a:endParaRPr lang="LID4096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One converting a mature asset management system which needs to move off the Windows desktop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One building new web components in APL to enhance an existing C#/JS based web app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dirty="0"/>
              <a:t>Both of these should be up &amp; running very soon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BAB959-C7E5-F7A4-1930-4C656E23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Current Status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58219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E6BC8-B593-61F2-5BD6-37A1513A5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513041" cy="3242040"/>
          </a:xfrm>
        </p:spPr>
        <p:txBody>
          <a:bodyPr>
            <a:normAutofit fontScale="92500"/>
          </a:bodyPr>
          <a:lstStyle/>
          <a:p>
            <a:r>
              <a:rPr lang="da-DK" dirty="0"/>
              <a:t>Worked on prototype for 12+ months with an external contractor</a:t>
            </a:r>
          </a:p>
          <a:p>
            <a:r>
              <a:rPr lang="da-DK" dirty="0"/>
              <a:t>Now Augmented with a full-time JavaScript developer</a:t>
            </a:r>
          </a:p>
          <a:p>
            <a:r>
              <a:rPr lang="da-DK" dirty="0"/>
              <a:t>Free and Open Source</a:t>
            </a:r>
          </a:p>
          <a:p>
            <a:pPr lvl="1"/>
            <a:r>
              <a:rPr lang="da-DK" dirty="0"/>
              <a:t>We will document how to create your own extensions</a:t>
            </a:r>
          </a:p>
          <a:p>
            <a:r>
              <a:rPr lang="da-DK" dirty="0"/>
              <a:t>We expect to add features quickly this winter</a:t>
            </a:r>
          </a:p>
          <a:p>
            <a:pPr lvl="1"/>
            <a:r>
              <a:rPr lang="da-DK" dirty="0"/>
              <a:t>Send us sample apps / tell us what you need!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BAB959-C7E5-F7A4-1930-4C656E23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EWC Status, Continued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D9E39D-CE44-12A8-40AA-3F86C2E2EB5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42502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BCAAC1-4977-593E-B263-E130D68EB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844" y="87682"/>
            <a:ext cx="5504156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4E763C5-9DCF-9392-D74C-75DE0C49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032" y="0"/>
            <a:ext cx="6507968" cy="685535"/>
          </a:xfrm>
          <a:solidFill>
            <a:schemeClr val="accent2"/>
          </a:solidFill>
        </p:spPr>
        <p:txBody>
          <a:bodyPr/>
          <a:lstStyle/>
          <a:p>
            <a:r>
              <a:rPr lang="da-DK" dirty="0"/>
              <a:t>https://github.com/dyalog/ewc</a:t>
            </a:r>
            <a:endParaRPr lang="LID4096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23E1C53-BE43-C4EB-72FF-74F37F22C001}"/>
              </a:ext>
            </a:extLst>
          </p:cNvPr>
          <p:cNvSpPr txBox="1">
            <a:spLocks/>
          </p:cNvSpPr>
          <p:nvPr/>
        </p:nvSpPr>
        <p:spPr>
          <a:xfrm>
            <a:off x="3109935" y="3478060"/>
            <a:ext cx="2140560" cy="41753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2400" dirty="0"/>
              <a:t>Clone the repo</a:t>
            </a:r>
            <a:endParaRPr lang="LID4096" sz="24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5E94B0F-D392-EAAB-1319-90D74BF802FA}"/>
              </a:ext>
            </a:extLst>
          </p:cNvPr>
          <p:cNvSpPr/>
          <p:nvPr/>
        </p:nvSpPr>
        <p:spPr>
          <a:xfrm>
            <a:off x="5419595" y="3607496"/>
            <a:ext cx="319414" cy="2254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50F8B91B-AD6E-7A05-E4F0-A52CEC88609E}"/>
              </a:ext>
            </a:extLst>
          </p:cNvPr>
          <p:cNvSpPr txBox="1">
            <a:spLocks/>
          </p:cNvSpPr>
          <p:nvPr/>
        </p:nvSpPr>
        <p:spPr>
          <a:xfrm>
            <a:off x="3109935" y="4636195"/>
            <a:ext cx="2140560" cy="41753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2400" dirty="0"/>
              <a:t>UnZip</a:t>
            </a:r>
            <a:endParaRPr lang="LID4096" sz="24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71532EB-C7BE-112B-E021-0D518E6E0E0D}"/>
              </a:ext>
            </a:extLst>
          </p:cNvPr>
          <p:cNvSpPr/>
          <p:nvPr/>
        </p:nvSpPr>
        <p:spPr>
          <a:xfrm>
            <a:off x="5419595" y="4765631"/>
            <a:ext cx="319414" cy="2254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E2858E-6F55-7746-7814-A5A0F5B6E271}"/>
              </a:ext>
            </a:extLst>
          </p:cNvPr>
          <p:cNvSpPr txBox="1"/>
          <p:nvPr/>
        </p:nvSpPr>
        <p:spPr>
          <a:xfrm>
            <a:off x="3109935" y="408941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OR</a:t>
            </a:r>
            <a:endParaRPr lang="LID4096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3528E8-6479-76C9-7CAB-E3FD0544D195}"/>
              </a:ext>
            </a:extLst>
          </p:cNvPr>
          <p:cNvSpPr txBox="1"/>
          <p:nvPr/>
        </p:nvSpPr>
        <p:spPr>
          <a:xfrm>
            <a:off x="676555" y="889348"/>
            <a:ext cx="1798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/>
              <a:t>To play...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2232578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BCAAC1-4977-593E-B263-E130D68EB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844" y="87682"/>
            <a:ext cx="5504156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4E763C5-9DCF-9392-D74C-75DE0C49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032" y="0"/>
            <a:ext cx="6507968" cy="685535"/>
          </a:xfrm>
          <a:solidFill>
            <a:schemeClr val="accent2"/>
          </a:solidFill>
        </p:spPr>
        <p:txBody>
          <a:bodyPr/>
          <a:lstStyle/>
          <a:p>
            <a:r>
              <a:rPr lang="da-DK" dirty="0"/>
              <a:t>https://github.com/dyalog/ewc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7E700-2FD9-77F7-A506-30920617BAF8}"/>
              </a:ext>
            </a:extLst>
          </p:cNvPr>
          <p:cNvSpPr txBox="1"/>
          <p:nvPr/>
        </p:nvSpPr>
        <p:spPr>
          <a:xfrm>
            <a:off x="375780" y="1569256"/>
            <a:ext cx="491020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0" i="0" dirty="0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      ]</a:t>
            </a:r>
            <a:r>
              <a:rPr lang="en-US" sz="1800" b="0" i="0" dirty="0" err="1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link.create</a:t>
            </a:r>
            <a:r>
              <a:rPr lang="en-US" sz="1800" b="0" i="0" dirty="0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 # /path/to/</a:t>
            </a:r>
            <a:r>
              <a:rPr lang="en-US" sz="1800" b="0" i="0" dirty="0" err="1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ewc</a:t>
            </a:r>
            <a:endParaRPr lang="en-US" sz="1800" b="0" i="0" dirty="0">
              <a:solidFill>
                <a:srgbClr val="36464E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US" sz="1800" b="0" i="0" dirty="0">
              <a:solidFill>
                <a:srgbClr val="36464E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36464E"/>
                </a:solidFill>
                <a:latin typeface="APL385 Unicode" panose="020B0709000202000203" pitchFamily="49" charset="0"/>
              </a:rPr>
              <a:t>      </a:t>
            </a:r>
            <a:r>
              <a:rPr lang="en-US" sz="1800" b="0" i="0" dirty="0" err="1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demo.Run</a:t>
            </a:r>
            <a:r>
              <a:rPr lang="en-US" sz="1800" b="0" i="0" dirty="0">
                <a:solidFill>
                  <a:srgbClr val="36464E"/>
                </a:solidFill>
                <a:effectLst/>
                <a:latin typeface="APL385 Unicode" panose="020B0709000202000203" pitchFamily="49" charset="0"/>
              </a:rPr>
              <a:t> 'Desktop'</a:t>
            </a:r>
          </a:p>
        </p:txBody>
      </p:sp>
    </p:spTree>
    <p:extLst>
      <p:ext uri="{BB962C8B-B14F-4D97-AF65-F5344CB8AC3E}">
        <p14:creationId xmlns:p14="http://schemas.microsoft.com/office/powerpoint/2010/main" val="2230867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7EF1EAC-14BD-1D90-8D09-6EF89423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739" y="1953515"/>
            <a:ext cx="1295883" cy="2051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6A8478-95CC-1D45-B2C2-153EBBE80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06" y="1953515"/>
            <a:ext cx="1480741" cy="162734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A9C88F-BF8C-8345-E270-A7A050DED82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4714BE-D154-E8B2-E5B4-F0A3E300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Thank You!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CA5FF4-77D1-8E75-C8DA-7B1449E61F6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3D93AD-0A5B-BCDE-3F9A-565C2DF7A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463" y="856141"/>
            <a:ext cx="2629012" cy="2072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F0B3E-5F65-6E69-64A6-7C8F1C6B1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305" y="2920424"/>
            <a:ext cx="2685276" cy="2116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DA407E-5F0D-92AD-A771-4B2708626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663" y="1129884"/>
            <a:ext cx="2085978" cy="4013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624066-0842-96DD-0CE0-2A94AFA7C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64" y="1016808"/>
            <a:ext cx="3375230" cy="883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0C5E29-2794-120E-10EB-E57004FF36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71" y="3212854"/>
            <a:ext cx="3820438" cy="40725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ACC97C-9CBC-CAD8-5581-1BDE7858CB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3477" y="1794944"/>
            <a:ext cx="1606693" cy="123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70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C4822F-B198-24A9-155B-814EE154F89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A9A2E-4DCD-1911-E5E1-087E7907F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20DF4A-0101-1393-35B4-87F529D2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demo.Run 'Desktop'</a:t>
            </a:r>
            <a:endParaRPr lang="LID4096" dirty="0">
              <a:latin typeface="APL385 Unicode" panose="020B0709000202000203" pitchFamily="49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020735-C952-0C29-59AE-E9183DAD75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F9A8B-1C7A-84B1-A8FA-A6539361D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48" y="1264925"/>
            <a:ext cx="38385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8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8B412E-6C30-9CE5-3837-F12618C13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013" y="1916648"/>
            <a:ext cx="2886075" cy="2219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D2030A-87ED-986B-15F3-DA1CEB65C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18" y="451398"/>
            <a:ext cx="4029637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7C0A0CC-77DB-3DFA-369E-5BFEF16AB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988"/>
            <a:ext cx="9144000" cy="3382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8B412E-6C30-9CE5-3837-F12618C13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56" y="1234859"/>
            <a:ext cx="28860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12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9DB95-EF98-BCA2-6E93-60AA0C66D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Demos of </a:t>
            </a:r>
            <a:br>
              <a:rPr lang="da-DK" dirty="0"/>
            </a:br>
            <a:r>
              <a:rPr lang="da-DK" dirty="0"/>
              <a:t>Extensions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7156B6-95FF-4EBA-0DBC-0ECBD93F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Demo Application</a:t>
            </a:r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956125-7AEA-F0A8-ABF4-D461B766D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0" y="2186632"/>
            <a:ext cx="1849131" cy="2329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3871D8-E907-17BD-A9CB-196F48CD6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53" y="0"/>
            <a:ext cx="66093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4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18A57A-9F5E-8CDF-26D2-33531FEC24F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61AD9-410D-93B9-66A3-F153AEFD5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868E42-0C87-CE95-B25B-74380E79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7D61E3-80F3-BF58-32DF-36C4F59B82A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A9E6D3-7D58-76F8-2D2A-F794E8D13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90" y="0"/>
            <a:ext cx="8566822" cy="51434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A43BDE-D940-31B7-1BE3-A5A7096B2F9B}"/>
              </a:ext>
            </a:extLst>
          </p:cNvPr>
          <p:cNvSpPr txBox="1"/>
          <p:nvPr/>
        </p:nvSpPr>
        <p:spPr>
          <a:xfrm>
            <a:off x="4919942" y="1245834"/>
            <a:ext cx="350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latin typeface="APL385 Unicode" panose="020B0709000202000203" pitchFamily="49" charset="0"/>
              </a:rPr>
              <a:t>demo.Run 'Browser'</a:t>
            </a:r>
            <a:endParaRPr lang="LID4096" sz="24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A572CA-4913-9482-824E-B19281B6749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4E52-C7A8-8E24-BE4C-739746AD9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4ED970-6231-4F30-5DC6-45456BF0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8DAB04-88B6-7831-11A4-65936D30A9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08C6DD-A5D2-6206-9650-7FC938B9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88" y="0"/>
            <a:ext cx="85668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5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20827</TotalTime>
  <Words>1392</Words>
  <Application>Microsoft Office PowerPoint</Application>
  <PresentationFormat>On-screen Show (16:9)</PresentationFormat>
  <Paragraphs>126</Paragraphs>
  <Slides>38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Wingdings</vt:lpstr>
      <vt:lpstr>Wingdings 2</vt:lpstr>
      <vt:lpstr>Courier New</vt:lpstr>
      <vt:lpstr>Arial</vt:lpstr>
      <vt:lpstr>Sarabun</vt:lpstr>
      <vt:lpstr>Calibri</vt:lpstr>
      <vt:lpstr>APL385 Unicode</vt:lpstr>
      <vt:lpstr>Office Theme</vt:lpstr>
      <vt:lpstr>EWC = Everywhere WC</vt:lpstr>
      <vt:lpstr>Why EWC?</vt:lpstr>
      <vt:lpstr>Why EWC?</vt:lpstr>
      <vt:lpstr>demo.Run 'Desktop'</vt:lpstr>
      <vt:lpstr>PowerPoint Presentation</vt:lpstr>
      <vt:lpstr>PowerPoint Presentation</vt:lpstr>
      <vt:lpstr>The Demo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it Work?</vt:lpstr>
      <vt:lpstr>PowerPoint Presentation</vt:lpstr>
      <vt:lpstr>A WebSocket is Born</vt:lpstr>
      <vt:lpstr>Typical Web Socket Traffic</vt:lpstr>
      <vt:lpstr>PowerPoint Presentation</vt:lpstr>
      <vt:lpstr>PowerPoint Presentation</vt:lpstr>
      <vt:lpstr>Significant Limitations</vt:lpstr>
      <vt:lpstr>Unsupported Features</vt:lpstr>
      <vt:lpstr>Extensions</vt:lpstr>
      <vt:lpstr>Ribbons</vt:lpstr>
      <vt:lpstr>ApexCharts – Four Demos</vt:lpstr>
      <vt:lpstr>ApexCharts Design</vt:lpstr>
      <vt:lpstr>ApexCharts SVG Property</vt:lpstr>
      <vt:lpstr>Extending EWC</vt:lpstr>
      <vt:lpstr>Flex – Instead of Posn &amp; Size</vt:lpstr>
      <vt:lpstr>SubForm = "StackPanel"</vt:lpstr>
      <vt:lpstr>PowerPoint Presentation</vt:lpstr>
      <vt:lpstr>Multi User Mode</vt:lpstr>
      <vt:lpstr>Selenium Testing</vt:lpstr>
      <vt:lpstr>Current Status</vt:lpstr>
      <vt:lpstr>EWC Status, Continued</vt:lpstr>
      <vt:lpstr>https://github.com/dyalog/ewc</vt:lpstr>
      <vt:lpstr>https://github.com/dyalog/ewc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263</cp:revision>
  <dcterms:created xsi:type="dcterms:W3CDTF">2019-07-25T11:46:05Z</dcterms:created>
  <dcterms:modified xsi:type="dcterms:W3CDTF">2024-09-24T07:37:41Z</dcterms:modified>
</cp:coreProperties>
</file>