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saveSubsetFonts="1">
  <p:sldMasterIdLst>
    <p:sldMasterId id="2147483648" r:id="rId1"/>
  </p:sldMasterIdLst>
  <p:notesMasterIdLst>
    <p:notesMasterId r:id="rId143"/>
  </p:notesMasterIdLst>
  <p:handoutMasterIdLst>
    <p:handoutMasterId r:id="rId144"/>
  </p:handoutMasterIdLst>
  <p:sldIdLst>
    <p:sldId id="259" r:id="rId2"/>
    <p:sldId id="260" r:id="rId3"/>
    <p:sldId id="262" r:id="rId4"/>
    <p:sldId id="263" r:id="rId5"/>
    <p:sldId id="264" r:id="rId6"/>
    <p:sldId id="271" r:id="rId7"/>
    <p:sldId id="272" r:id="rId8"/>
    <p:sldId id="265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266" r:id="rId39"/>
    <p:sldId id="273" r:id="rId40"/>
    <p:sldId id="274" r:id="rId41"/>
    <p:sldId id="275" r:id="rId42"/>
    <p:sldId id="278" r:id="rId43"/>
    <p:sldId id="277" r:id="rId44"/>
    <p:sldId id="276" r:id="rId45"/>
    <p:sldId id="279" r:id="rId46"/>
    <p:sldId id="280" r:id="rId47"/>
    <p:sldId id="281" r:id="rId48"/>
    <p:sldId id="284" r:id="rId49"/>
    <p:sldId id="285" r:id="rId50"/>
    <p:sldId id="282" r:id="rId51"/>
    <p:sldId id="286" r:id="rId52"/>
    <p:sldId id="287" r:id="rId53"/>
    <p:sldId id="283" r:id="rId54"/>
    <p:sldId id="269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2" r:id="rId88"/>
    <p:sldId id="353" r:id="rId89"/>
    <p:sldId id="354" r:id="rId90"/>
    <p:sldId id="355" r:id="rId91"/>
    <p:sldId id="356" r:id="rId92"/>
    <p:sldId id="357" r:id="rId93"/>
    <p:sldId id="350" r:id="rId94"/>
    <p:sldId id="351" r:id="rId95"/>
    <p:sldId id="358" r:id="rId96"/>
    <p:sldId id="359" r:id="rId97"/>
    <p:sldId id="360" r:id="rId98"/>
    <p:sldId id="361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42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378" r:id="rId117"/>
    <p:sldId id="379" r:id="rId118"/>
    <p:sldId id="380" r:id="rId119"/>
    <p:sldId id="381" r:id="rId120"/>
    <p:sldId id="382" r:id="rId121"/>
    <p:sldId id="383" r:id="rId122"/>
    <p:sldId id="384" r:id="rId123"/>
    <p:sldId id="385" r:id="rId124"/>
    <p:sldId id="386" r:id="rId125"/>
    <p:sldId id="387" r:id="rId126"/>
    <p:sldId id="388" r:id="rId127"/>
    <p:sldId id="389" r:id="rId128"/>
    <p:sldId id="390" r:id="rId129"/>
    <p:sldId id="391" r:id="rId130"/>
    <p:sldId id="392" r:id="rId131"/>
    <p:sldId id="393" r:id="rId132"/>
    <p:sldId id="394" r:id="rId133"/>
    <p:sldId id="395" r:id="rId134"/>
    <p:sldId id="396" r:id="rId135"/>
    <p:sldId id="397" r:id="rId136"/>
    <p:sldId id="398" r:id="rId137"/>
    <p:sldId id="399" r:id="rId138"/>
    <p:sldId id="400" r:id="rId139"/>
    <p:sldId id="401" r:id="rId140"/>
    <p:sldId id="402" r:id="rId141"/>
    <p:sldId id="403" r:id="rId142"/>
  </p:sldIdLst>
  <p:sldSz cx="9144000" cy="5143500" type="screen16x9"/>
  <p:notesSz cx="6858000" cy="9144000"/>
  <p:embeddedFontLst>
    <p:embeddedFont>
      <p:font typeface="APL333" panose="020B0700000202000203" pitchFamily="34" charset="0"/>
      <p:regular r:id="rId145"/>
    </p:embeddedFont>
    <p:embeddedFont>
      <p:font typeface="APL385 Unicode" panose="020B0709000202000203" pitchFamily="49" charset="0"/>
      <p:regular r:id="rId146"/>
    </p:embeddedFont>
    <p:embeddedFont>
      <p:font typeface="Sarabun" panose="020B0604020202020204" charset="-34"/>
      <p:regular r:id="rId147"/>
      <p:bold r:id="rId148"/>
      <p:italic r:id="rId149"/>
      <p:boldItalic r:id="rId150"/>
    </p:embeddedFont>
    <p:embeddedFont>
      <p:font typeface="Wingdings 2" panose="05020102010507070707" pitchFamily="18" charset="2"/>
      <p:regular r:id="rId1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A6D8F"/>
    <a:srgbClr val="3B475E"/>
    <a:srgbClr val="ED7F00"/>
    <a:srgbClr val="FDFDF5"/>
    <a:srgbClr val="F6F6D9"/>
    <a:srgbClr val="BBB5D6"/>
    <a:srgbClr val="928ABD"/>
    <a:srgbClr val="3735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5521" autoAdjust="0"/>
  </p:normalViewPr>
  <p:slideViewPr>
    <p:cSldViewPr snapToGrid="0">
      <p:cViewPr varScale="1">
        <p:scale>
          <a:sx n="101" d="100"/>
          <a:sy n="101" d="100"/>
        </p:scale>
        <p:origin x="1200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2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5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6.fntdata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7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notesMaster" Target="notesMasters/notesMaster1.xml"/><Relationship Id="rId148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handoutMaster" Target="handoutMasters/handoutMaster1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17/09/2024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17/09/2024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05740" y="4023437"/>
            <a:ext cx="1732760" cy="66412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i="0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982246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Glasgow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3" y="534519"/>
            <a:ext cx="2039329" cy="33648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90E7845-2A67-E20F-B274-C028D9DE46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95289" y="1682858"/>
            <a:ext cx="1351184" cy="173783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FF9E41-7D19-942B-7E48-7229E88721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5A1B3A2-B67B-97C0-5922-C5E5774A4147}"/>
              </a:ext>
            </a:extLst>
          </p:cNvPr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445060" y="3768819"/>
            <a:ext cx="1177213" cy="1158817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/>
              <a:t>Profile picture</a:t>
            </a:r>
          </a:p>
        </p:txBody>
      </p:sp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417983"/>
            <a:ext cx="2127975" cy="3088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D952242-8C5B-5D1C-6EEB-5EED6E14074A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54350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6B9AF9E6-AA45-9785-A1CE-16C2DFAA1EE0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D421E95-D184-F593-396A-1A5CE1C16842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ADD9B8E7-D289-52C5-BF85-DF39F0452610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New Function for Shell Calls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C5741-2586-9026-BBB0-7FC530AB64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05" y="4818698"/>
            <a:ext cx="939483" cy="1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6131D-FAD6-6DEB-EA1F-0D7CA9CE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60" y="1688053"/>
            <a:ext cx="5371349" cy="1767394"/>
          </a:xfrm>
        </p:spPr>
        <p:txBody>
          <a:bodyPr/>
          <a:lstStyle/>
          <a:p>
            <a:r>
              <a:rPr lang="en-GB" noProof="0" dirty="0"/>
              <a:t>New Function for Shell Calls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93487-DB22-D97F-151C-E62169C75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/>
              <a:t>Peter Mikkelsen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757B1-98A9-0150-B94B-5BDB7E71085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48B45B-4830-963F-84BF-B50E343EB9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25" y="3768725"/>
            <a:ext cx="1158875" cy="1158875"/>
          </a:xfrm>
        </p:spPr>
      </p:pic>
    </p:spTree>
    <p:extLst>
      <p:ext uri="{BB962C8B-B14F-4D97-AF65-F5344CB8AC3E}">
        <p14:creationId xmlns:p14="http://schemas.microsoft.com/office/powerpoint/2010/main" val="2685236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display/skærm/fremvisning&#10;&#10;Automatisk genereret beskrivelse">
            <a:extLst>
              <a:ext uri="{FF2B5EF4-FFF2-40B4-BE49-F238E27FC236}">
                <a16:creationId xmlns:a16="http://schemas.microsoft.com/office/drawing/2014/main" id="{85DAFC50-0AD7-2BE6-FFB5-EAD718EB5F3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6959871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9F9E27B-11A1-E086-C8CD-535A924635C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9192154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1B0ACC8-4204-4ECB-DF16-2F277CB0C72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785614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74AAC47-4818-3C3C-DC1A-5F3EB50D7DF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170619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FA8FC41-572B-D58C-2A4A-E7A03CB12E5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6382147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3BC6C36-2F3E-9548-9D3F-105CB8F9BDD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7776573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C4F86B9-C86A-D8C2-1114-52850C7257B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8554799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9332783-9B93-A4B7-8402-E2179C48DDB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92014096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14FE4011-37C4-0E6C-0637-F8FA0B9CA62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1584815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9743CE90-5B33-E273-7A47-CD4DFA9DBD2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0864536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03BB3F1-6F5D-8038-285C-EBF6B95510A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169365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916F636E-61AC-37D3-C921-C8F690ED4CA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37706089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A88D005-0DC7-3051-2959-7E1595F6878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1927890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82518076-DA6B-CAC2-FD03-6F09167B0B3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0030360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943D8D0-37F8-C05F-232A-088E9B3D047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3100943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66F37A25-F95D-6CB6-FBAD-30C6BD6E3FB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5056653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01449751-DFC6-6367-9F62-F9EBDFA1946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3633369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B8AD6808-E5D5-5E45-B34B-577AAEC0377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11441274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C061712-6725-8A2B-D863-4DD18E50C8A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53250948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82840548-AF9C-50AC-44BD-BF4EAEF7A8C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29611026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E029B13-2A29-E9FA-E260-02845D0FC2D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5065289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1A02B13-5F80-452B-CF7D-2D5570866D5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191563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79043D8F-5C37-6FEB-E9C9-B1BC54641FA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75165024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C30E8E3-B12D-473A-FE83-DE243ADFFD9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58794608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DC4F849-B714-C7B0-9533-0EDE4A88A72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1330321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2222834-51BF-F257-4D0D-9E172484D7D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9364373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C8993B6-6115-5CF7-D7FA-1EEDE2C72E0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2909172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1FD8A487-E4A1-BCF1-A65C-04AD59C64FA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71825537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0F575C8-D8C5-A48E-F893-F4F1C61D084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9335294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C372E0D-6D1D-5937-68F1-531423BF5B3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03322580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DC4D03F-E1E2-1BE7-5B17-9A241DFDD4F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0261469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8728255-66EE-3352-4ABA-5D76863A83F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85986437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0066776A-D708-0779-839B-1ECDF17EC7C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411670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294A407-D2EE-9479-A019-B6AD63EE832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368622200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096527D-C1DC-243C-822E-649838F2265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51758598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D267D2C-91C7-F4C8-7B08-2FFBD47AAC3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47004014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867EA32-261E-8A71-6156-1E357B96750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/>
        </p:blipFill>
        <p:spPr>
          <a:xfrm>
            <a:off x="0" y="0"/>
            <a:ext cx="9569301" cy="5143500"/>
          </a:xfrm>
          <a:noFill/>
        </p:spPr>
      </p:pic>
    </p:spTree>
    <p:extLst>
      <p:ext uri="{BB962C8B-B14F-4D97-AF65-F5344CB8AC3E}">
        <p14:creationId xmlns:p14="http://schemas.microsoft.com/office/powerpoint/2010/main" val="285757172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FE6F097-F2A9-2360-8BC7-BC9AACF467F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/>
        </p:blipFill>
        <p:spPr>
          <a:xfrm>
            <a:off x="0" y="0"/>
            <a:ext cx="9569302" cy="5143500"/>
          </a:xfrm>
          <a:noFill/>
        </p:spPr>
      </p:pic>
    </p:spTree>
    <p:extLst>
      <p:ext uri="{BB962C8B-B14F-4D97-AF65-F5344CB8AC3E}">
        <p14:creationId xmlns:p14="http://schemas.microsoft.com/office/powerpoint/2010/main" val="334205834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8221FAD6-ECEB-7305-8D7A-CFDEBA60DC5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82111678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6077ECBC-A0ED-36C7-AE37-1BF9936B0D8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06478822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CAA7F40-8982-41FF-8CB6-5124F9FA2B0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51175896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A54E1D7-DF83-F29B-9C47-68DB7178D5D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33872358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B9CA414-E6FE-4B91-7718-CAA8E33DC14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5742531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ED227C9-898D-0172-D75F-3CDD62C1484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/>
        </p:blipFill>
        <p:spPr>
          <a:xfrm>
            <a:off x="0" y="0"/>
            <a:ext cx="9569302" cy="5143500"/>
          </a:xfrm>
          <a:noFill/>
        </p:spPr>
      </p:pic>
    </p:spTree>
    <p:extLst>
      <p:ext uri="{BB962C8B-B14F-4D97-AF65-F5344CB8AC3E}">
        <p14:creationId xmlns:p14="http://schemas.microsoft.com/office/powerpoint/2010/main" val="3721109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0993A00-D482-9321-450E-79EB0E3A979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02856655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7138C0A2-F05D-D270-20AF-2C374C63192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593C5D-8F93-A776-0189-EA830E568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This is of </a:t>
            </a:r>
            <a:r>
              <a:rPr lang="da-DK" dirty="0" err="1"/>
              <a:t>course</a:t>
            </a:r>
            <a:r>
              <a:rPr lang="da-DK" dirty="0"/>
              <a:t> </a:t>
            </a:r>
            <a:r>
              <a:rPr lang="da-DK" dirty="0" err="1"/>
              <a:t>only</a:t>
            </a:r>
            <a:r>
              <a:rPr lang="da-DK" dirty="0"/>
              <a:t> an </a:t>
            </a:r>
            <a:r>
              <a:rPr lang="da-DK" dirty="0" err="1"/>
              <a:t>example</a:t>
            </a:r>
            <a:endParaRPr lang="da-DK" dirty="0"/>
          </a:p>
          <a:p>
            <a:r>
              <a:rPr lang="da-DK" dirty="0" err="1"/>
              <a:t>Wrap</a:t>
            </a:r>
            <a:r>
              <a:rPr lang="da-DK" dirty="0"/>
              <a:t> it up in a class</a:t>
            </a:r>
          </a:p>
          <a:p>
            <a:pPr lvl="1"/>
            <a:r>
              <a:rPr lang="da-DK" dirty="0" err="1">
                <a:latin typeface="APL385 Unicode" panose="020B0709000202000203" pitchFamily="49" charset="0"/>
              </a:rPr>
              <a:t>p←⎕NEW</a:t>
            </a:r>
            <a:r>
              <a:rPr lang="da-DK" dirty="0">
                <a:latin typeface="APL385 Unicode" panose="020B0709000202000203" pitchFamily="49" charset="0"/>
              </a:rPr>
              <a:t> </a:t>
            </a:r>
            <a:r>
              <a:rPr lang="da-DK" dirty="0" err="1">
                <a:latin typeface="APL385 Unicode" panose="020B0709000202000203" pitchFamily="49" charset="0"/>
              </a:rPr>
              <a:t>python</a:t>
            </a:r>
            <a:endParaRPr lang="da-DK" dirty="0">
              <a:latin typeface="APL385 Unicode" panose="020B0709000202000203" pitchFamily="49" charset="0"/>
            </a:endParaRPr>
          </a:p>
          <a:p>
            <a:pPr lvl="1"/>
            <a:r>
              <a:rPr lang="da-DK" dirty="0">
                <a:latin typeface="APL385 Unicode" panose="020B0709000202000203" pitchFamily="49" charset="0"/>
              </a:rPr>
              <a:t>…</a:t>
            </a:r>
            <a:endParaRPr lang="en-GB" dirty="0">
              <a:latin typeface="APL385 Unicode" panose="020B0709000202000203" pitchFamily="49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0E9456E-27C5-26DD-9B3C-0B3711FB5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Demo</a:t>
            </a:r>
            <a:endParaRPr lang="en-GB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96F5B839-8623-61F4-10F7-88822B32BB4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62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6D67EE66-B80B-86D6-83AC-9549D3F58E8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76F8D52-B0B0-A4FF-C486-A8F39AC83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New system </a:t>
            </a:r>
            <a:r>
              <a:rPr lang="da-DK" dirty="0" err="1"/>
              <a:t>function</a:t>
            </a:r>
            <a:r>
              <a:rPr lang="da-DK" dirty="0"/>
              <a:t> in version 20</a:t>
            </a:r>
            <a:endParaRPr lang="en-GB" dirty="0"/>
          </a:p>
          <a:p>
            <a:r>
              <a:rPr lang="en-GB" dirty="0"/>
              <a:t>We think the design is complete</a:t>
            </a:r>
          </a:p>
          <a:p>
            <a:pPr lvl="1"/>
            <a:r>
              <a:rPr lang="en-GB" dirty="0"/>
              <a:t>Come see me if you disagree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9CB4253-5CC4-ABA6-BA15-AE1A5CB5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Summary</a:t>
            </a:r>
            <a:endParaRPr lang="en-GB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614F0C9-02CA-9949-6D8F-D93A1F46317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83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57A3495-5A6B-5B84-8DA7-27DDC646160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920976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5C9D7265-83DE-36CF-B973-9B1D17C545E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727027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A989C9B5-C999-E8F3-3F9B-6D27EE74583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069040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4DA6E06-E279-FA3F-66AB-DECC50DDBF0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246761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B20A5659-78E4-3A2B-E69A-50109F5BB7D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515624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734822-1E84-5F2F-4744-99FE7A6E9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8528373" cy="3242040"/>
          </a:xfrm>
        </p:spPr>
        <p:txBody>
          <a:bodyPr/>
          <a:lstStyle/>
          <a:p>
            <a:r>
              <a:rPr lang="en-GB" noProof="0" dirty="0"/>
              <a:t>Overview of </a:t>
            </a:r>
            <a:r>
              <a:rPr lang="en-GB" noProof="0" dirty="0">
                <a:latin typeface="APL385 Unicode" panose="020B0709000202000203" pitchFamily="49" charset="0"/>
              </a:rPr>
              <a:t>⎕SHELL</a:t>
            </a:r>
          </a:p>
          <a:p>
            <a:r>
              <a:rPr lang="en-GB" noProof="0" dirty="0"/>
              <a:t>An improved version of </a:t>
            </a:r>
            <a:r>
              <a:rPr lang="en-GB" noProof="0" dirty="0">
                <a:latin typeface="APL385 Unicode" panose="020B0709000202000203" pitchFamily="49" charset="0"/>
              </a:rPr>
              <a:t>⎕SH</a:t>
            </a:r>
            <a:r>
              <a:rPr lang="en-GB" noProof="0" dirty="0"/>
              <a:t>/</a:t>
            </a:r>
            <a:r>
              <a:rPr lang="en-GB" noProof="0" dirty="0">
                <a:latin typeface="APL385 Unicode" panose="020B0709000202000203" pitchFamily="49" charset="0"/>
              </a:rPr>
              <a:t>⎕CMD</a:t>
            </a:r>
          </a:p>
          <a:p>
            <a:pPr lvl="1"/>
            <a:r>
              <a:rPr lang="en-GB" noProof="0" dirty="0"/>
              <a:t>More control over a lot of things</a:t>
            </a:r>
          </a:p>
          <a:p>
            <a:r>
              <a:rPr lang="en-GB" noProof="0" dirty="0"/>
              <a:t>Last year I explained the "why"</a:t>
            </a:r>
          </a:p>
          <a:p>
            <a:pPr lvl="1"/>
            <a:r>
              <a:rPr lang="en-GB" noProof="0" dirty="0"/>
              <a:t>Design has changed a bit</a:t>
            </a:r>
          </a:p>
          <a:p>
            <a:pPr lvl="1"/>
            <a:r>
              <a:rPr lang="en-GB" noProof="0" dirty="0"/>
              <a:t>More focus on what the system function can do this year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AFF71D3-B65B-882E-5875-B041C9F07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Introduction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1FBA0631-5920-9ED0-7792-247646FA851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1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371CB381-1186-2712-6DD8-0BA7D719CBA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623691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CD5875A2-5D29-11C2-C2BA-359AE220493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3542188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DB541DA7-A67D-8143-B7FD-5885618C65E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64709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A373EF53-A944-C8BA-52C4-FC74DF95385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779648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nummer/tal&#10;&#10;Automatisk genereret beskrivelse">
            <a:extLst>
              <a:ext uri="{FF2B5EF4-FFF2-40B4-BE49-F238E27FC236}">
                <a16:creationId xmlns:a16="http://schemas.microsoft.com/office/drawing/2014/main" id="{55BDA984-A2B2-2FAD-3C84-B7DFDF065AC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565022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E505D54E-2BA5-5FEC-AF51-E658E521461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3176139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nummer/tal&#10;&#10;Automatisk genereret beskrivelse">
            <a:extLst>
              <a:ext uri="{FF2B5EF4-FFF2-40B4-BE49-F238E27FC236}">
                <a16:creationId xmlns:a16="http://schemas.microsoft.com/office/drawing/2014/main" id="{7EEC6CC5-1979-5CCA-4685-C051F97AF19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4177626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nummer/tal&#10;&#10;Automatisk genereret beskrivelse">
            <a:extLst>
              <a:ext uri="{FF2B5EF4-FFF2-40B4-BE49-F238E27FC236}">
                <a16:creationId xmlns:a16="http://schemas.microsoft.com/office/drawing/2014/main" id="{CD777E49-4517-1AA1-D518-CCB70051E43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372097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8E3007C8-EE04-7FDA-0370-E1273180615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765217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B62329F6-EE6D-5313-EA17-B701239AF55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095980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395848B-C72C-A3F9-8A34-F9EC5AF9F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820473" cy="3610918"/>
          </a:xfrm>
        </p:spPr>
        <p:txBody>
          <a:bodyPr>
            <a:normAutofit/>
          </a:bodyPr>
          <a:lstStyle/>
          <a:p>
            <a:r>
              <a:rPr lang="en-GB" noProof="0" dirty="0"/>
              <a:t>Short version: </a:t>
            </a:r>
            <a:r>
              <a:rPr lang="en-GB" noProof="0" dirty="0">
                <a:latin typeface="APL385 Unicode" panose="020B0709000202000203" pitchFamily="49" charset="0"/>
              </a:rPr>
              <a:t>⎕SH</a:t>
            </a:r>
            <a:r>
              <a:rPr lang="en-GB" noProof="0" dirty="0"/>
              <a:t> makes too many choices for us</a:t>
            </a:r>
          </a:p>
          <a:p>
            <a:pPr lvl="1"/>
            <a:r>
              <a:rPr lang="en-GB" dirty="0"/>
              <a:t>If we disagree, there is no way to change them</a:t>
            </a:r>
          </a:p>
          <a:p>
            <a:r>
              <a:rPr lang="en-GB" dirty="0"/>
              <a:t>Examples:</a:t>
            </a:r>
          </a:p>
          <a:p>
            <a:pPr lvl="1"/>
            <a:r>
              <a:rPr lang="en-GB" dirty="0"/>
              <a:t>Always picks up standard output as lines of text with specific encoding</a:t>
            </a:r>
          </a:p>
          <a:p>
            <a:pPr lvl="1"/>
            <a:r>
              <a:rPr lang="en-GB" dirty="0"/>
              <a:t>Assumes non-zero exit codes are always bad</a:t>
            </a:r>
          </a:p>
          <a:p>
            <a:pPr lvl="1"/>
            <a:r>
              <a:rPr lang="en-GB" dirty="0"/>
              <a:t>Blocks all other thread while it waits</a:t>
            </a:r>
          </a:p>
          <a:p>
            <a:r>
              <a:rPr lang="en-GB" dirty="0"/>
              <a:t>Difficult to extend </a:t>
            </a:r>
            <a:r>
              <a:rPr lang="en-GB" dirty="0">
                <a:latin typeface="APL385 Unicode" panose="020B0709000202000203" pitchFamily="49" charset="0"/>
              </a:rPr>
              <a:t>⎕SH</a:t>
            </a:r>
            <a:r>
              <a:rPr lang="en-GB" dirty="0"/>
              <a:t> enough, without breaking changes</a:t>
            </a:r>
          </a:p>
          <a:p>
            <a:pPr lvl="1"/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0F113E4-6D79-7721-F172-276D3B7D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613052" cy="685535"/>
          </a:xfrm>
        </p:spPr>
        <p:txBody>
          <a:bodyPr/>
          <a:lstStyle/>
          <a:p>
            <a:r>
              <a:rPr lang="en-GB" sz="3200" noProof="0" dirty="0"/>
              <a:t>Why provide an alternative to </a:t>
            </a:r>
            <a:r>
              <a:rPr lang="en-GB" sz="3200" noProof="0" dirty="0">
                <a:latin typeface="APL333" panose="020B0700000202000203" pitchFamily="34" charset="0"/>
              </a:rPr>
              <a:t>⎕SH</a:t>
            </a:r>
            <a:r>
              <a:rPr lang="en-GB" sz="3200" noProof="0" dirty="0"/>
              <a:t>?</a:t>
            </a:r>
            <a:endParaRPr lang="en-GB" sz="3200" noProof="0" dirty="0">
              <a:latin typeface="APL333" panose="020B0700000202000203" pitchFamily="34" charset="0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FF5806EA-03E8-7F69-2639-FBCD3D6B6D7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5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3A06E361-0C27-5BFB-548D-283428C322E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062926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948E4C4D-047C-28BE-FF58-DD7187A9676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215021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8FD3A6C4-DAFC-DC90-6D3A-A9D7F7051F6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526869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FF242F68-5B7E-C991-E0E2-F42B00C657D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173868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CFA3A35B-A201-9633-9BDB-5F00577A7B4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3688370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0079CB22-8A65-D217-5EF3-14267D74A88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42973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&#10;&#10;Automatisk genereret beskrivelse">
            <a:extLst>
              <a:ext uri="{FF2B5EF4-FFF2-40B4-BE49-F238E27FC236}">
                <a16:creationId xmlns:a16="http://schemas.microsoft.com/office/drawing/2014/main" id="{CDF4BDE7-A50D-A47C-54FC-5B75B670DA1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755364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dsholder til indhold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1CDBA269-E99A-DB66-ADA4-3F6F0218114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117030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408767CC-D22D-DC41-878E-65062E99927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64400B-CF16-5638-DEF8-6124C373D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variant options</a:t>
            </a:r>
          </a:p>
          <a:p>
            <a:r>
              <a:rPr lang="en-GB" dirty="0"/>
              <a:t>Typical usage won’t require much</a:t>
            </a:r>
          </a:p>
          <a:p>
            <a:r>
              <a:rPr lang="en-GB" dirty="0"/>
              <a:t>Let me know if you disagree with the defaults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9D1A8E1-8F8E-38AF-ADEA-A788BC6D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Overview of the variant options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A702E0F5-70A8-1E49-42B9-A94D49821A7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13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Simply changes the working directory of the child process</a:t>
            </a:r>
          </a:p>
          <a:p>
            <a:r>
              <a:rPr lang="en-GB" dirty="0"/>
              <a:t>By default, the same as the interpreter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</a:t>
            </a:r>
            <a:r>
              <a:rPr lang="en-GB" dirty="0" err="1">
                <a:latin typeface="APL385 Unicode" panose="020B0709000202000203" pitchFamily="49" charset="0"/>
              </a:rPr>
              <a:t>WorkingDir</a:t>
            </a:r>
            <a:r>
              <a:rPr lang="en-GB" dirty="0">
                <a:latin typeface="APL385 Unicode" panose="020B0709000202000203" pitchFamily="49" charset="0"/>
              </a:rPr>
              <a:t>' path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00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E29531-8857-FBF7-E0A4-6FB5EED44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494241" cy="3242040"/>
          </a:xfrm>
        </p:spPr>
        <p:txBody>
          <a:bodyPr>
            <a:normAutofit lnSpcReduction="10000"/>
          </a:bodyPr>
          <a:lstStyle/>
          <a:p>
            <a:r>
              <a:rPr lang="en-GB" noProof="0" dirty="0"/>
              <a:t>Monadic system function </a:t>
            </a:r>
            <a:r>
              <a:rPr lang="en-GB" noProof="0" dirty="0">
                <a:latin typeface="APL385 Unicode" panose="020B0709000202000203" pitchFamily="49" charset="0"/>
              </a:rPr>
              <a:t>R←⎕SHELL </a:t>
            </a:r>
            <a:r>
              <a:rPr lang="en-GB" noProof="0" dirty="0" err="1">
                <a:latin typeface="APL385 Unicode" panose="020B0709000202000203" pitchFamily="49" charset="0"/>
              </a:rPr>
              <a:t>cmd</a:t>
            </a:r>
            <a:endParaRPr lang="en-GB" noProof="0" dirty="0">
              <a:latin typeface="APL385 Unicode" panose="020B0709000202000203" pitchFamily="49" charset="0"/>
            </a:endParaRPr>
          </a:p>
          <a:p>
            <a:pPr lvl="1"/>
            <a:r>
              <a:rPr lang="en-GB" dirty="0">
                <a:latin typeface="APL385 Unicode" panose="020B0709000202000203" pitchFamily="49" charset="0"/>
              </a:rPr>
              <a:t>'Command arg1 arg2'</a:t>
            </a:r>
            <a:r>
              <a:rPr lang="en-GB" dirty="0"/>
              <a:t> - run via system shell</a:t>
            </a:r>
          </a:p>
          <a:p>
            <a:pPr lvl="1"/>
            <a:r>
              <a:rPr lang="en-GB" dirty="0">
                <a:latin typeface="APL385 Unicode" panose="020B0709000202000203" pitchFamily="49" charset="0"/>
              </a:rPr>
              <a:t>'</a:t>
            </a:r>
            <a:r>
              <a:rPr lang="en-GB" noProof="0" dirty="0">
                <a:latin typeface="APL385 Unicode" panose="020B0709000202000203" pitchFamily="49" charset="0"/>
              </a:rPr>
              <a:t>Command' </a:t>
            </a:r>
            <a:r>
              <a:rPr lang="en-GB" dirty="0">
                <a:latin typeface="APL385 Unicode" panose="020B0709000202000203" pitchFamily="49" charset="0"/>
              </a:rPr>
              <a:t>'</a:t>
            </a:r>
            <a:r>
              <a:rPr lang="en-GB" noProof="0" dirty="0">
                <a:latin typeface="APL385 Unicode" panose="020B0709000202000203" pitchFamily="49" charset="0"/>
              </a:rPr>
              <a:t>arg1' 'arg2</a:t>
            </a:r>
            <a:r>
              <a:rPr lang="en-GB" dirty="0">
                <a:latin typeface="APL385 Unicode" panose="020B0709000202000203" pitchFamily="49" charset="0"/>
              </a:rPr>
              <a:t>'</a:t>
            </a:r>
            <a:r>
              <a:rPr lang="en-GB" noProof="0" dirty="0">
                <a:latin typeface="+mn-lt"/>
              </a:rPr>
              <a:t> - execute command directly</a:t>
            </a:r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Supports many variant options to change the defaults</a:t>
            </a:r>
          </a:p>
          <a:p>
            <a:r>
              <a:rPr lang="en-GB" dirty="0">
                <a:latin typeface="+mn-lt"/>
              </a:rPr>
              <a:t>Result is a five-element nested vector</a:t>
            </a:r>
          </a:p>
          <a:p>
            <a:pPr lvl="1"/>
            <a:r>
              <a:rPr lang="en-GB" dirty="0">
                <a:latin typeface="APL385 Unicode" panose="020B0709000202000203" pitchFamily="49" charset="0"/>
              </a:rPr>
              <a:t>(</a:t>
            </a:r>
            <a:r>
              <a:rPr lang="en-GB" dirty="0" err="1">
                <a:latin typeface="APL385 Unicode" panose="020B0709000202000203" pitchFamily="49" charset="0"/>
              </a:rPr>
              <a:t>StreamData</a:t>
            </a:r>
            <a:r>
              <a:rPr lang="en-GB" dirty="0">
                <a:latin typeface="APL385 Unicode" panose="020B0709000202000203" pitchFamily="49" charset="0"/>
              </a:rPr>
              <a:t> </a:t>
            </a:r>
            <a:r>
              <a:rPr lang="en-GB" dirty="0" err="1">
                <a:latin typeface="APL385 Unicode" panose="020B0709000202000203" pitchFamily="49" charset="0"/>
              </a:rPr>
              <a:t>StreamIds</a:t>
            </a:r>
            <a:r>
              <a:rPr lang="en-GB" dirty="0">
                <a:latin typeface="APL385 Unicode" panose="020B0709000202000203" pitchFamily="49" charset="0"/>
              </a:rPr>
              <a:t> </a:t>
            </a:r>
            <a:r>
              <a:rPr lang="en-GB" dirty="0" err="1">
                <a:latin typeface="APL385 Unicode" panose="020B0709000202000203" pitchFamily="49" charset="0"/>
              </a:rPr>
              <a:t>ExitCode</a:t>
            </a:r>
            <a:r>
              <a:rPr lang="en-GB" dirty="0">
                <a:latin typeface="APL385 Unicode" panose="020B0709000202000203" pitchFamily="49" charset="0"/>
              </a:rPr>
              <a:t> </a:t>
            </a:r>
            <a:r>
              <a:rPr lang="en-GB" dirty="0" err="1">
                <a:latin typeface="APL385 Unicode" panose="020B0709000202000203" pitchFamily="49" charset="0"/>
              </a:rPr>
              <a:t>ExitReason</a:t>
            </a:r>
            <a:r>
              <a:rPr lang="en-GB" dirty="0">
                <a:latin typeface="APL385 Unicode" panose="020B0709000202000203" pitchFamily="49" charset="0"/>
              </a:rPr>
              <a:t> </a:t>
            </a:r>
            <a:r>
              <a:rPr lang="en-GB" dirty="0" err="1">
                <a:latin typeface="APL385 Unicode" panose="020B0709000202000203" pitchFamily="49" charset="0"/>
              </a:rPr>
              <a:t>Pid</a:t>
            </a:r>
            <a:r>
              <a:rPr lang="en-GB" dirty="0">
                <a:latin typeface="APL385 Unicode" panose="020B0709000202000203" pitchFamily="49" charset="0"/>
              </a:rPr>
              <a:t>)</a:t>
            </a:r>
          </a:p>
          <a:p>
            <a:pPr lvl="1"/>
            <a:r>
              <a:rPr lang="en-GB" dirty="0">
                <a:latin typeface="+mn-lt"/>
              </a:rPr>
              <a:t>More complicated, but </a:t>
            </a:r>
            <a:r>
              <a:rPr lang="en-GB" dirty="0">
                <a:latin typeface="APL385 Unicode" panose="020B0709000202000203" pitchFamily="49" charset="0"/>
              </a:rPr>
              <a:t>⊃⊃⎕SHELL</a:t>
            </a:r>
            <a:r>
              <a:rPr lang="en-GB" dirty="0">
                <a:latin typeface="+mn-lt"/>
              </a:rPr>
              <a:t> is almost equivalent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CA74B5B-97C5-3DF7-1CE4-E0F177F14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latin typeface="APL333" panose="020B0700000202000203" pitchFamily="34" charset="0"/>
              </a:rPr>
              <a:t>⎕SHELL</a:t>
            </a:r>
            <a:r>
              <a:rPr lang="en-GB" noProof="0" dirty="0"/>
              <a:t> overview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11DECF64-7658-3898-14B5-2984A35FE77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9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Every process has a set of environment variables</a:t>
            </a:r>
          </a:p>
          <a:p>
            <a:r>
              <a:rPr lang="en-GB" dirty="0"/>
              <a:t>By default, inherits the set from the interpreter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</a:t>
            </a:r>
            <a:r>
              <a:rPr lang="en-GB" dirty="0" err="1">
                <a:latin typeface="APL385 Unicode" panose="020B0709000202000203" pitchFamily="49" charset="0"/>
              </a:rPr>
              <a:t>InheritEnv</a:t>
            </a:r>
            <a:r>
              <a:rPr lang="en-GB" dirty="0">
                <a:latin typeface="APL385 Unicode" panose="020B0709000202000203" pitchFamily="49" charset="0"/>
              </a:rPr>
              <a:t>' bool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3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Allows the user to add/set additional environment variables</a:t>
            </a:r>
          </a:p>
          <a:p>
            <a:pPr lvl="1"/>
            <a:r>
              <a:rPr lang="en-GB" dirty="0"/>
              <a:t>Overwrites any inherited values</a:t>
            </a:r>
          </a:p>
          <a:p>
            <a:r>
              <a:rPr lang="en-GB" dirty="0"/>
              <a:t>Examples:</a:t>
            </a:r>
          </a:p>
          <a:p>
            <a:pPr lvl="1"/>
            <a:r>
              <a:rPr lang="en-GB" dirty="0"/>
              <a:t>Provide configuration options</a:t>
            </a:r>
          </a:p>
          <a:p>
            <a:pPr lvl="1"/>
            <a:r>
              <a:rPr lang="en-GB" dirty="0"/>
              <a:t>Set an API key</a:t>
            </a:r>
          </a:p>
          <a:p>
            <a:r>
              <a:rPr lang="en-GB" dirty="0"/>
              <a:t>2 column matrix or name-value pairs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⍠'Env' </a:t>
            </a:r>
            <a:r>
              <a:rPr lang="en-GB" dirty="0" err="1">
                <a:latin typeface="APL385 Unicode" panose="020B0709000202000203" pitchFamily="49" charset="0"/>
              </a:rPr>
              <a:t>namesAndValues</a:t>
            </a:r>
            <a:endParaRPr lang="en-GB" dirty="0">
              <a:latin typeface="APL385 Unicode" panose="020B0709000202000203" pitchFamily="49" charset="0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3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Makes it possible to use another shell than </a:t>
            </a:r>
            <a:r>
              <a:rPr lang="en-GB" dirty="0" err="1"/>
              <a:t>powershell</a:t>
            </a:r>
            <a:r>
              <a:rPr lang="en-GB" dirty="0"/>
              <a:t> or /bin/</a:t>
            </a:r>
            <a:r>
              <a:rPr lang="en-GB" dirty="0" err="1"/>
              <a:t>sh</a:t>
            </a:r>
            <a:endParaRPr lang="en-GB" dirty="0"/>
          </a:p>
          <a:p>
            <a:pPr lvl="1"/>
            <a:r>
              <a:rPr lang="en-GB" dirty="0"/>
              <a:t>Only relevant when right argument is simple</a:t>
            </a:r>
          </a:p>
          <a:p>
            <a:r>
              <a:rPr lang="en-GB" dirty="0"/>
              <a:t>Examples:</a:t>
            </a:r>
          </a:p>
          <a:p>
            <a:pPr lvl="1"/>
            <a:r>
              <a:rPr lang="en-GB" dirty="0">
                <a:latin typeface="APL385 Unicode" panose="020B0709000202000203" pitchFamily="49" charset="0"/>
              </a:rPr>
              <a:t>'/bin/bash' '-c'</a:t>
            </a:r>
          </a:p>
          <a:p>
            <a:pPr lvl="1"/>
            <a:r>
              <a:rPr lang="en-GB" dirty="0">
                <a:latin typeface="APL385 Unicode" panose="020B0709000202000203" pitchFamily="49" charset="0"/>
              </a:rPr>
              <a:t>'CMD.EXE' '/C'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⍠'Shell' </a:t>
            </a:r>
            <a:r>
              <a:rPr lang="en-GB" dirty="0" err="1">
                <a:latin typeface="APL385 Unicode" panose="020B0709000202000203" pitchFamily="49" charset="0"/>
              </a:rPr>
              <a:t>shellSpec</a:t>
            </a:r>
            <a:endParaRPr lang="en-GB" dirty="0">
              <a:latin typeface="APL385 Unicode" panose="020B0709000202000203" pitchFamily="49" charset="0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71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⎕SH</a:t>
            </a:r>
            <a:r>
              <a:rPr lang="en-GB" dirty="0"/>
              <a:t> checks the exit code and produce domain error if non-zero</a:t>
            </a:r>
          </a:p>
          <a:p>
            <a:r>
              <a:rPr lang="en-GB" dirty="0"/>
              <a:t>In </a:t>
            </a:r>
            <a:r>
              <a:rPr lang="en-GB" dirty="0">
                <a:latin typeface="APL385 Unicode" panose="020B0709000202000203" pitchFamily="49" charset="0"/>
              </a:rPr>
              <a:t>⎕SHELL</a:t>
            </a:r>
            <a:r>
              <a:rPr lang="en-GB" dirty="0"/>
              <a:t> that is optional</a:t>
            </a:r>
          </a:p>
          <a:p>
            <a:pPr lvl="1"/>
            <a:r>
              <a:rPr lang="en-GB" dirty="0"/>
              <a:t>Makes it possible to deal with non-zero exits and still get the output produced</a:t>
            </a:r>
          </a:p>
          <a:p>
            <a:pPr lvl="1"/>
            <a:r>
              <a:rPr lang="en-GB" dirty="0"/>
              <a:t>Much easier figure out what went wrong when the error messages aren’t lost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</a:t>
            </a:r>
            <a:r>
              <a:rPr lang="en-GB" dirty="0" err="1">
                <a:latin typeface="APL385 Unicode" panose="020B0709000202000203" pitchFamily="49" charset="0"/>
              </a:rPr>
              <a:t>ExitCheck</a:t>
            </a:r>
            <a:r>
              <a:rPr lang="en-GB" dirty="0">
                <a:latin typeface="APL385 Unicode" panose="020B0709000202000203" pitchFamily="49" charset="0"/>
              </a:rPr>
              <a:t>' bool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21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programs finish "quickly"</a:t>
            </a:r>
          </a:p>
          <a:p>
            <a:r>
              <a:rPr lang="en-GB" dirty="0"/>
              <a:t>Some might hang or take a very long time</a:t>
            </a:r>
          </a:p>
          <a:p>
            <a:r>
              <a:rPr lang="en-GB" dirty="0"/>
              <a:t>Set a timeout and cause the </a:t>
            </a:r>
            <a:r>
              <a:rPr lang="en-GB" dirty="0">
                <a:latin typeface="APL385 Unicode" panose="020B0709000202000203" pitchFamily="49" charset="0"/>
              </a:rPr>
              <a:t>⎕SHELL</a:t>
            </a:r>
            <a:r>
              <a:rPr lang="en-GB" dirty="0"/>
              <a:t> call to return after a while</a:t>
            </a:r>
          </a:p>
          <a:p>
            <a:pPr lvl="1"/>
            <a:r>
              <a:rPr lang="en-GB" dirty="0"/>
              <a:t>No </a:t>
            </a:r>
            <a:r>
              <a:rPr lang="en-GB" dirty="0">
                <a:latin typeface="APL385 Unicode" panose="020B0709000202000203" pitchFamily="49" charset="0"/>
              </a:rPr>
              <a:t>TIMEOUT</a:t>
            </a:r>
            <a:r>
              <a:rPr lang="en-GB" dirty="0"/>
              <a:t> error</a:t>
            </a:r>
          </a:p>
          <a:p>
            <a:pPr lvl="1"/>
            <a:r>
              <a:rPr lang="en-GB" dirty="0"/>
              <a:t>Data collected so far is available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⍠'Timeout' milliseconds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7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696905" cy="3610918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APL385 Unicode" panose="020B0709000202000203" pitchFamily="49" charset="0"/>
              </a:rPr>
              <a:t>⎕SHELL</a:t>
            </a:r>
            <a:r>
              <a:rPr lang="en-GB" dirty="0"/>
              <a:t> can stop before the child process</a:t>
            </a:r>
          </a:p>
          <a:p>
            <a:r>
              <a:rPr lang="en-GB" dirty="0"/>
              <a:t>Child process potentially still running</a:t>
            </a:r>
          </a:p>
          <a:p>
            <a:r>
              <a:rPr lang="en-GB" dirty="0"/>
              <a:t>Requires cleanup</a:t>
            </a:r>
          </a:p>
          <a:p>
            <a:r>
              <a:rPr lang="en-GB" dirty="0"/>
              <a:t>Automatically send a signal to the child process</a:t>
            </a:r>
          </a:p>
          <a:p>
            <a:pPr lvl="1"/>
            <a:r>
              <a:rPr lang="en-GB" dirty="0">
                <a:latin typeface="APL385 Unicode" panose="020B0709000202000203" pitchFamily="49" charset="0"/>
              </a:rPr>
              <a:t>SIGTERM</a:t>
            </a:r>
            <a:r>
              <a:rPr lang="en-GB" dirty="0"/>
              <a:t> by default</a:t>
            </a:r>
          </a:p>
          <a:p>
            <a:pPr lvl="1"/>
            <a:r>
              <a:rPr lang="en-GB" dirty="0"/>
              <a:t>On windows we don’t have signals, but 9 (</a:t>
            </a:r>
            <a:r>
              <a:rPr lang="en-GB" dirty="0">
                <a:latin typeface="APL385 Unicode" panose="020B0709000202000203" pitchFamily="49" charset="0"/>
              </a:rPr>
              <a:t>SIGKILL</a:t>
            </a:r>
            <a:r>
              <a:rPr lang="en-GB" dirty="0"/>
              <a:t>) calls </a:t>
            </a:r>
            <a:r>
              <a:rPr lang="en-GB" dirty="0" err="1">
                <a:latin typeface="APL385 Unicode" panose="020B0709000202000203" pitchFamily="49" charset="0"/>
              </a:rPr>
              <a:t>TerminateProcess</a:t>
            </a:r>
            <a:endParaRPr lang="en-GB" dirty="0">
              <a:latin typeface="APL385 Unicode" panose="020B0709000202000203" pitchFamily="49" charset="0"/>
            </a:endParaRPr>
          </a:p>
          <a:p>
            <a:pPr lvl="1"/>
            <a:r>
              <a:rPr lang="en-GB" dirty="0"/>
              <a:t>Often the child process dies on own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⍠'Signal' number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64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88DCB18E-AF07-5717-8B2B-36E24B44DE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⎕CMD</a:t>
            </a:r>
            <a:r>
              <a:rPr lang="en-GB" dirty="0"/>
              <a:t> on windows supports specifying initial window mode</a:t>
            </a:r>
          </a:p>
          <a:p>
            <a:pPr lvl="1"/>
            <a:r>
              <a:rPr lang="en-GB" dirty="0"/>
              <a:t>Hidden, Maximised …</a:t>
            </a:r>
          </a:p>
          <a:p>
            <a:pPr lvl="1"/>
            <a:r>
              <a:rPr lang="en-GB" dirty="0"/>
              <a:t>Done via a nested right argument</a:t>
            </a:r>
          </a:p>
          <a:p>
            <a:pPr marL="400050" indent="-342900"/>
            <a:r>
              <a:rPr lang="en-GB" dirty="0"/>
              <a:t>Exactly the same thing</a:t>
            </a:r>
          </a:p>
          <a:p>
            <a:pPr marL="800100" lvl="1" indent="-342900"/>
            <a:r>
              <a:rPr lang="en-GB" dirty="0"/>
              <a:t>Variant option because right argument means something else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⍠'Window' mode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88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198173" cy="3242040"/>
          </a:xfrm>
        </p:spPr>
        <p:txBody>
          <a:bodyPr/>
          <a:lstStyle/>
          <a:p>
            <a:r>
              <a:rPr lang="en-GB" dirty="0"/>
              <a:t>Which output streams to collect, and what to do with the data</a:t>
            </a:r>
          </a:p>
          <a:p>
            <a:r>
              <a:rPr lang="en-GB" dirty="0"/>
              <a:t>Default is to collect </a:t>
            </a:r>
            <a:r>
              <a:rPr lang="en-GB" dirty="0" err="1"/>
              <a:t>stdout</a:t>
            </a:r>
            <a:r>
              <a:rPr lang="en-GB" dirty="0"/>
              <a:t> as text, and redirect stderr to </a:t>
            </a:r>
            <a:r>
              <a:rPr lang="en-GB" dirty="0" err="1"/>
              <a:t>stdout</a:t>
            </a:r>
            <a:endParaRPr lang="en-GB" dirty="0"/>
          </a:p>
          <a:p>
            <a:r>
              <a:rPr lang="en-GB" dirty="0"/>
              <a:t>2-column matrix or vector of </a:t>
            </a:r>
            <a:r>
              <a:rPr lang="en-GB" dirty="0" err="1"/>
              <a:t>streamId</a:t>
            </a:r>
            <a:r>
              <a:rPr lang="en-GB" dirty="0"/>
              <a:t>-target pairs</a:t>
            </a:r>
          </a:p>
          <a:p>
            <a:r>
              <a:rPr lang="en-GB" dirty="0"/>
              <a:t>Quite a few possible targets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⍠'Output' redirections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2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105973" cy="3242040"/>
          </a:xfrm>
        </p:spPr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('Stream' </a:t>
            </a:r>
            <a:r>
              <a:rPr lang="en-GB" dirty="0" err="1">
                <a:latin typeface="APL385 Unicode" panose="020B0709000202000203" pitchFamily="49" charset="0"/>
              </a:rPr>
              <a:t>StreamNum</a:t>
            </a:r>
            <a:r>
              <a:rPr lang="en-GB" dirty="0">
                <a:latin typeface="APL385 Unicode" panose="020B0709000202000203" pitchFamily="49" charset="0"/>
              </a:rPr>
              <a:t>)</a:t>
            </a:r>
            <a:r>
              <a:rPr lang="en-GB" dirty="0"/>
              <a:t> or just </a:t>
            </a:r>
            <a:r>
              <a:rPr lang="en-GB" dirty="0" err="1">
                <a:latin typeface="APL385 Unicode" panose="020B0709000202000203" pitchFamily="49" charset="0"/>
              </a:rPr>
              <a:t>StreamNum</a:t>
            </a:r>
            <a:endParaRPr lang="en-GB" dirty="0">
              <a:latin typeface="APL385 Unicode" panose="020B0709000202000203" pitchFamily="49" charset="0"/>
            </a:endParaRPr>
          </a:p>
          <a:p>
            <a:r>
              <a:rPr lang="en-GB" dirty="0">
                <a:latin typeface="APL385 Unicode" panose="020B0709000202000203" pitchFamily="49" charset="0"/>
              </a:rPr>
              <a:t>('File' </a:t>
            </a:r>
            <a:r>
              <a:rPr lang="en-GB" dirty="0" err="1">
                <a:latin typeface="APL385 Unicode" panose="020B0709000202000203" pitchFamily="49" charset="0"/>
              </a:rPr>
              <a:t>TieNum</a:t>
            </a:r>
            <a:r>
              <a:rPr lang="en-GB" dirty="0">
                <a:latin typeface="APL385 Unicode" panose="020B0709000202000203" pitchFamily="49" charset="0"/>
              </a:rPr>
              <a:t>)</a:t>
            </a:r>
            <a:r>
              <a:rPr lang="en-GB" dirty="0"/>
              <a:t> or just </a:t>
            </a:r>
            <a:r>
              <a:rPr lang="en-GB" dirty="0" err="1">
                <a:latin typeface="APL385 Unicode" panose="020B0709000202000203" pitchFamily="49" charset="0"/>
              </a:rPr>
              <a:t>TieNum</a:t>
            </a:r>
            <a:endParaRPr lang="en-GB" dirty="0">
              <a:latin typeface="APL385 Unicode" panose="020B0709000202000203" pitchFamily="49" charset="0"/>
            </a:endParaRPr>
          </a:p>
          <a:p>
            <a:r>
              <a:rPr lang="en-GB" dirty="0">
                <a:latin typeface="APL385 Unicode" panose="020B0709000202000203" pitchFamily="49" charset="0"/>
              </a:rPr>
              <a:t>('File' </a:t>
            </a:r>
            <a:r>
              <a:rPr lang="en-GB" dirty="0" err="1">
                <a:latin typeface="APL385 Unicode" panose="020B0709000202000203" pitchFamily="49" charset="0"/>
              </a:rPr>
              <a:t>FilePath</a:t>
            </a:r>
            <a:r>
              <a:rPr lang="en-GB" dirty="0">
                <a:latin typeface="APL385 Unicode" panose="020B0709000202000203" pitchFamily="49" charset="0"/>
              </a:rPr>
              <a:t>)</a:t>
            </a:r>
          </a:p>
          <a:p>
            <a:r>
              <a:rPr lang="en-GB" dirty="0">
                <a:latin typeface="APL385 Unicode" panose="020B0709000202000203" pitchFamily="49" charset="0"/>
              </a:rPr>
              <a:t>('Array' </a:t>
            </a:r>
            <a:r>
              <a:rPr lang="en-GB" dirty="0" err="1">
                <a:latin typeface="APL385 Unicode" panose="020B0709000202000203" pitchFamily="49" charset="0"/>
              </a:rPr>
              <a:t>DataType</a:t>
            </a:r>
            <a:r>
              <a:rPr lang="en-GB" dirty="0">
                <a:latin typeface="APL385 Unicode" panose="020B0709000202000203" pitchFamily="49" charset="0"/>
              </a:rPr>
              <a:t>)</a:t>
            </a:r>
          </a:p>
          <a:p>
            <a:r>
              <a:rPr lang="en-GB" dirty="0">
                <a:latin typeface="APL385 Unicode" panose="020B0709000202000203" pitchFamily="49" charset="0"/>
              </a:rPr>
              <a:t>('Array' </a:t>
            </a:r>
            <a:r>
              <a:rPr lang="en-GB" dirty="0" err="1">
                <a:latin typeface="APL385 Unicode" panose="020B0709000202000203" pitchFamily="49" charset="0"/>
              </a:rPr>
              <a:t>TextEncoding</a:t>
            </a:r>
            <a:r>
              <a:rPr lang="en-GB" dirty="0">
                <a:latin typeface="APL385 Unicode" panose="020B0709000202000203" pitchFamily="49" charset="0"/>
              </a:rPr>
              <a:t>)</a:t>
            </a:r>
            <a:r>
              <a:rPr lang="en-GB" dirty="0"/>
              <a:t> or just </a:t>
            </a:r>
            <a:r>
              <a:rPr lang="en-GB" dirty="0">
                <a:latin typeface="APL385 Unicode" panose="020B0709000202000203" pitchFamily="49" charset="0"/>
              </a:rPr>
              <a:t>'Array'</a:t>
            </a:r>
          </a:p>
          <a:p>
            <a:r>
              <a:rPr lang="en-GB" dirty="0">
                <a:latin typeface="APL385 Unicode" panose="020B0709000202000203" pitchFamily="49" charset="0"/>
              </a:rPr>
              <a:t>'Null'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⍠'Output' redirections</a:t>
            </a:r>
            <a:endParaRPr lang="en-GB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490273" cy="3242040"/>
          </a:xfrm>
        </p:spPr>
        <p:txBody>
          <a:bodyPr>
            <a:normAutofit/>
          </a:bodyPr>
          <a:lstStyle/>
          <a:p>
            <a:r>
              <a:rPr lang="en-GB" dirty="0">
                <a:latin typeface="APL385 Unicode" panose="020B0709000202000203" pitchFamily="49" charset="0"/>
              </a:rPr>
              <a:t>('Callback' </a:t>
            </a:r>
            <a:r>
              <a:rPr lang="en-GB" dirty="0" err="1">
                <a:latin typeface="APL385 Unicode" panose="020B0709000202000203" pitchFamily="49" charset="0"/>
              </a:rPr>
              <a:t>Fn</a:t>
            </a:r>
            <a:r>
              <a:rPr lang="en-GB" dirty="0">
                <a:latin typeface="APL385 Unicode" panose="020B0709000202000203" pitchFamily="49" charset="0"/>
              </a:rPr>
              <a:t> </a:t>
            </a:r>
            <a:r>
              <a:rPr lang="en-GB" dirty="0" err="1">
                <a:latin typeface="APL385 Unicode" panose="020B0709000202000203" pitchFamily="49" charset="0"/>
              </a:rPr>
              <a:t>EncodingOrType</a:t>
            </a:r>
            <a:r>
              <a:rPr lang="en-GB" dirty="0">
                <a:latin typeface="APL385 Unicode" panose="020B0709000202000203" pitchFamily="49" charset="0"/>
              </a:rPr>
              <a:t>)</a:t>
            </a:r>
          </a:p>
          <a:p>
            <a:r>
              <a:rPr lang="en-GB" dirty="0">
                <a:latin typeface="APL385 Unicode" panose="020B0709000202000203" pitchFamily="49" charset="0"/>
              </a:rPr>
              <a:t>('Callback' </a:t>
            </a:r>
            <a:r>
              <a:rPr lang="en-GB" dirty="0" err="1">
                <a:latin typeface="APL385 Unicode" panose="020B0709000202000203" pitchFamily="49" charset="0"/>
              </a:rPr>
              <a:t>Fn</a:t>
            </a:r>
            <a:r>
              <a:rPr lang="en-GB" dirty="0">
                <a:latin typeface="APL385 Unicode" panose="020B0709000202000203" pitchFamily="49" charset="0"/>
              </a:rPr>
              <a:t>)</a:t>
            </a:r>
          </a:p>
          <a:p>
            <a:pPr lvl="1"/>
            <a:r>
              <a:rPr lang="en-GB" dirty="0"/>
              <a:t>Whenever data is produced, run a callback function to deal with it</a:t>
            </a:r>
          </a:p>
          <a:p>
            <a:r>
              <a:rPr lang="en-GB" dirty="0" err="1">
                <a:latin typeface="APL385 Unicode" panose="020B0709000202000203" pitchFamily="49" charset="0"/>
              </a:rPr>
              <a:t>Fn</a:t>
            </a:r>
            <a:r>
              <a:rPr lang="en-GB" dirty="0"/>
              <a:t> is name of function, or </a:t>
            </a:r>
            <a:r>
              <a:rPr lang="en-GB" dirty="0">
                <a:latin typeface="APL385 Unicode" panose="020B0709000202000203" pitchFamily="49" charset="0"/>
              </a:rPr>
              <a:t>(</a:t>
            </a:r>
            <a:r>
              <a:rPr lang="en-GB" dirty="0" err="1">
                <a:latin typeface="APL385 Unicode" panose="020B0709000202000203" pitchFamily="49" charset="0"/>
              </a:rPr>
              <a:t>FnName</a:t>
            </a:r>
            <a:r>
              <a:rPr lang="en-GB" dirty="0">
                <a:latin typeface="APL385 Unicode" panose="020B0709000202000203" pitchFamily="49" charset="0"/>
              </a:rPr>
              <a:t> </a:t>
            </a:r>
            <a:r>
              <a:rPr lang="en-GB" dirty="0" err="1">
                <a:latin typeface="APL385 Unicode" panose="020B0709000202000203" pitchFamily="49" charset="0"/>
              </a:rPr>
              <a:t>LeftArg</a:t>
            </a:r>
            <a:r>
              <a:rPr lang="en-GB" dirty="0">
                <a:latin typeface="APL385 Unicode" panose="020B0709000202000203" pitchFamily="49" charset="0"/>
              </a:rPr>
              <a:t>)</a:t>
            </a:r>
          </a:p>
          <a:p>
            <a:pPr marL="400050" indent="-342900"/>
            <a:r>
              <a:rPr lang="en-GB" dirty="0"/>
              <a:t>Callback passed a namespace with information</a:t>
            </a:r>
          </a:p>
          <a:p>
            <a:pPr marL="400050" indent="-342900"/>
            <a:r>
              <a:rPr lang="en-GB" dirty="0"/>
              <a:t>Data does not show up in the </a:t>
            </a:r>
            <a:r>
              <a:rPr lang="en-GB" dirty="0">
                <a:latin typeface="APL385 Unicode" panose="020B0709000202000203" pitchFamily="49" charset="0"/>
              </a:rPr>
              <a:t>⎕SHELL</a:t>
            </a:r>
            <a:r>
              <a:rPr lang="en-GB" dirty="0"/>
              <a:t> result value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⍠'Output' redirections</a:t>
            </a:r>
            <a:endParaRPr lang="en-GB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0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053ED8E-1D86-3CF2-F831-06E97CEB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4"/>
            <a:ext cx="8733976" cy="3467713"/>
          </a:xfrm>
        </p:spPr>
        <p:txBody>
          <a:bodyPr>
            <a:normAutofit/>
          </a:bodyPr>
          <a:lstStyle/>
          <a:p>
            <a:r>
              <a:rPr lang="en-GB" dirty="0" err="1">
                <a:latin typeface="APL385 Unicode" panose="020B0709000202000203" pitchFamily="49" charset="0"/>
              </a:rPr>
              <a:t>StreamData</a:t>
            </a:r>
            <a:r>
              <a:rPr lang="en-GB" dirty="0"/>
              <a:t> and </a:t>
            </a:r>
            <a:r>
              <a:rPr lang="en-GB" dirty="0" err="1">
                <a:latin typeface="APL385 Unicode" panose="020B0709000202000203" pitchFamily="49" charset="0"/>
              </a:rPr>
              <a:t>StreamIds</a:t>
            </a:r>
            <a:endParaRPr lang="en-GB" dirty="0">
              <a:latin typeface="APL385 Unicode" panose="020B0709000202000203" pitchFamily="49" charset="0"/>
            </a:endParaRPr>
          </a:p>
          <a:p>
            <a:pPr lvl="1"/>
            <a:r>
              <a:rPr lang="en-GB" dirty="0"/>
              <a:t>Vectors of the same length</a:t>
            </a:r>
          </a:p>
          <a:p>
            <a:r>
              <a:rPr lang="en-GB" dirty="0">
                <a:latin typeface="APL385 Unicode" panose="020B0709000202000203" pitchFamily="49" charset="0"/>
              </a:rPr>
              <a:t>⎕SHELL</a:t>
            </a:r>
            <a:r>
              <a:rPr lang="en-GB" dirty="0"/>
              <a:t> can collect output from different "streams"</a:t>
            </a:r>
          </a:p>
          <a:p>
            <a:pPr lvl="1"/>
            <a:r>
              <a:rPr lang="en-GB" dirty="0"/>
              <a:t>Controllable via variant options</a:t>
            </a:r>
          </a:p>
          <a:p>
            <a:r>
              <a:rPr lang="en-GB" dirty="0"/>
              <a:t>Each collected stream has its number in </a:t>
            </a:r>
            <a:r>
              <a:rPr lang="en-GB" dirty="0" err="1">
                <a:latin typeface="APL385 Unicode" panose="020B0709000202000203" pitchFamily="49" charset="0"/>
              </a:rPr>
              <a:t>StreamIds</a:t>
            </a:r>
            <a:endParaRPr lang="en-GB" dirty="0">
              <a:latin typeface="APL385 Unicode" panose="020B0709000202000203" pitchFamily="49" charset="0"/>
            </a:endParaRPr>
          </a:p>
          <a:p>
            <a:r>
              <a:rPr lang="en-GB" dirty="0"/>
              <a:t>Data at the corresponding position of </a:t>
            </a:r>
            <a:r>
              <a:rPr lang="en-GB" dirty="0" err="1">
                <a:latin typeface="APL385 Unicode" panose="020B0709000202000203" pitchFamily="49" charset="0"/>
              </a:rPr>
              <a:t>StreamData</a:t>
            </a:r>
            <a:endParaRPr lang="en-GB" dirty="0">
              <a:latin typeface="APL385 Unicode" panose="020B0709000202000203" pitchFamily="49" charset="0"/>
            </a:endParaRPr>
          </a:p>
          <a:p>
            <a:pPr lvl="1"/>
            <a:r>
              <a:rPr lang="en-GB" dirty="0"/>
              <a:t>Default is to redirect stderr (2) to </a:t>
            </a:r>
            <a:r>
              <a:rPr lang="en-GB" dirty="0" err="1"/>
              <a:t>stdout</a:t>
            </a:r>
            <a:r>
              <a:rPr lang="en-GB" dirty="0"/>
              <a:t> (1), and collect </a:t>
            </a:r>
            <a:r>
              <a:rPr lang="en-GB" dirty="0" err="1"/>
              <a:t>stdout</a:t>
            </a: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359B8B-8563-1795-6DDB-EFEE9D9C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 look at the result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B0F76243-13C9-DE2F-6D16-3886ADAD64B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50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020373" cy="3242040"/>
          </a:xfrm>
        </p:spPr>
        <p:txBody>
          <a:bodyPr/>
          <a:lstStyle/>
          <a:p>
            <a:r>
              <a:rPr lang="en-GB" dirty="0"/>
              <a:t>Controls what the child process sees when it tries to read from its input streams</a:t>
            </a:r>
          </a:p>
          <a:p>
            <a:r>
              <a:rPr lang="en-GB" dirty="0"/>
              <a:t>By default, only stdin is setup, such that the child process gets no data</a:t>
            </a:r>
          </a:p>
          <a:p>
            <a:r>
              <a:rPr lang="en-GB" dirty="0"/>
              <a:t>2-column matrix or vector of </a:t>
            </a:r>
            <a:r>
              <a:rPr lang="en-GB" dirty="0" err="1"/>
              <a:t>streamId</a:t>
            </a:r>
            <a:r>
              <a:rPr lang="en-GB" dirty="0"/>
              <a:t>-source pairs</a:t>
            </a:r>
          </a:p>
          <a:p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⍠'Input' redirections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1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020373" cy="3242040"/>
          </a:xfrm>
        </p:spPr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('File' </a:t>
            </a:r>
            <a:r>
              <a:rPr lang="en-GB" dirty="0" err="1">
                <a:latin typeface="APL385 Unicode" panose="020B0709000202000203" pitchFamily="49" charset="0"/>
              </a:rPr>
              <a:t>TieNum</a:t>
            </a:r>
            <a:r>
              <a:rPr lang="en-GB" dirty="0">
                <a:latin typeface="APL385 Unicode" panose="020B0709000202000203" pitchFamily="49" charset="0"/>
              </a:rPr>
              <a:t>)</a:t>
            </a:r>
            <a:r>
              <a:rPr lang="en-GB" dirty="0"/>
              <a:t> or just </a:t>
            </a:r>
            <a:r>
              <a:rPr lang="en-GB" dirty="0" err="1">
                <a:latin typeface="APL385 Unicode" panose="020B0709000202000203" pitchFamily="49" charset="0"/>
              </a:rPr>
              <a:t>TieNum</a:t>
            </a:r>
            <a:endParaRPr lang="en-GB" dirty="0">
              <a:latin typeface="APL385 Unicode" panose="020B0709000202000203" pitchFamily="49" charset="0"/>
            </a:endParaRPr>
          </a:p>
          <a:p>
            <a:r>
              <a:rPr lang="en-GB" dirty="0">
                <a:latin typeface="APL385 Unicode" panose="020B0709000202000203" pitchFamily="49" charset="0"/>
              </a:rPr>
              <a:t>('File' </a:t>
            </a:r>
            <a:r>
              <a:rPr lang="en-GB" dirty="0" err="1">
                <a:latin typeface="APL385 Unicode" panose="020B0709000202000203" pitchFamily="49" charset="0"/>
              </a:rPr>
              <a:t>FilePath</a:t>
            </a:r>
            <a:r>
              <a:rPr lang="en-GB" dirty="0">
                <a:latin typeface="APL385 Unicode" panose="020B0709000202000203" pitchFamily="49" charset="0"/>
              </a:rPr>
              <a:t>)</a:t>
            </a:r>
          </a:p>
          <a:p>
            <a:r>
              <a:rPr lang="en-GB" dirty="0">
                <a:latin typeface="APL385 Unicode" panose="020B0709000202000203" pitchFamily="49" charset="0"/>
              </a:rPr>
              <a:t>('Array' Data Type)</a:t>
            </a:r>
          </a:p>
          <a:p>
            <a:r>
              <a:rPr lang="en-GB" dirty="0">
                <a:latin typeface="APL385 Unicode" panose="020B0709000202000203" pitchFamily="49" charset="0"/>
              </a:rPr>
              <a:t>('Array' </a:t>
            </a:r>
            <a:r>
              <a:rPr lang="en-GB" dirty="0" err="1">
                <a:latin typeface="APL385 Unicode" panose="020B0709000202000203" pitchFamily="49" charset="0"/>
              </a:rPr>
              <a:t>TextData</a:t>
            </a:r>
            <a:r>
              <a:rPr lang="en-GB" dirty="0">
                <a:latin typeface="APL385 Unicode" panose="020B0709000202000203" pitchFamily="49" charset="0"/>
              </a:rPr>
              <a:t> Encoding)</a:t>
            </a:r>
          </a:p>
          <a:p>
            <a:r>
              <a:rPr lang="en-GB" dirty="0">
                <a:latin typeface="APL385 Unicode" panose="020B0709000202000203" pitchFamily="49" charset="0"/>
              </a:rPr>
              <a:t>('Array' </a:t>
            </a:r>
            <a:r>
              <a:rPr lang="en-GB" dirty="0" err="1">
                <a:latin typeface="APL385 Unicode" panose="020B0709000202000203" pitchFamily="49" charset="0"/>
              </a:rPr>
              <a:t>TextData</a:t>
            </a:r>
            <a:r>
              <a:rPr lang="en-GB" dirty="0">
                <a:latin typeface="APL385 Unicode" panose="020B0709000202000203" pitchFamily="49" charset="0"/>
              </a:rPr>
              <a:t> Encoding Newline)</a:t>
            </a:r>
          </a:p>
          <a:p>
            <a:r>
              <a:rPr lang="en-GB" dirty="0">
                <a:latin typeface="APL385 Unicode" panose="020B0709000202000203" pitchFamily="49" charset="0"/>
              </a:rPr>
              <a:t>'Null'</a:t>
            </a:r>
          </a:p>
          <a:p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⍠'Input' redirections</a:t>
            </a:r>
            <a:endParaRPr lang="en-GB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76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4"/>
            <a:ext cx="8553773" cy="3751575"/>
          </a:xfrm>
        </p:spPr>
        <p:txBody>
          <a:bodyPr>
            <a:normAutofit/>
          </a:bodyPr>
          <a:lstStyle/>
          <a:p>
            <a:r>
              <a:rPr lang="en-GB" dirty="0">
                <a:latin typeface="APL385 Unicode" panose="020B0709000202000203" pitchFamily="49" charset="0"/>
              </a:rPr>
              <a:t>('Token' </a:t>
            </a:r>
            <a:r>
              <a:rPr lang="en-GB" dirty="0" err="1">
                <a:latin typeface="APL385 Unicode" panose="020B0709000202000203" pitchFamily="49" charset="0"/>
              </a:rPr>
              <a:t>tokenNumber</a:t>
            </a:r>
            <a:r>
              <a:rPr lang="en-GB" dirty="0">
                <a:latin typeface="APL385 Unicode" panose="020B0709000202000203" pitchFamily="49" charset="0"/>
              </a:rPr>
              <a:t>)</a:t>
            </a:r>
          </a:p>
          <a:p>
            <a:r>
              <a:rPr lang="en-GB" dirty="0"/>
              <a:t>All the other sources required all data to be specified before running </a:t>
            </a:r>
            <a:r>
              <a:rPr lang="en-GB" dirty="0">
                <a:latin typeface="APL385 Unicode" panose="020B0709000202000203" pitchFamily="49" charset="0"/>
              </a:rPr>
              <a:t>⎕SHELL</a:t>
            </a:r>
          </a:p>
          <a:p>
            <a:r>
              <a:rPr lang="en-GB" dirty="0"/>
              <a:t>Send additional data:</a:t>
            </a:r>
          </a:p>
          <a:p>
            <a:pPr lvl="1"/>
            <a:r>
              <a:rPr lang="en-GB" dirty="0">
                <a:latin typeface="APL385 Unicode" panose="020B0709000202000203" pitchFamily="49" charset="0"/>
              </a:rPr>
              <a:t>('Array' …) ⎕TPUT </a:t>
            </a:r>
            <a:r>
              <a:rPr lang="en-GB" dirty="0" err="1">
                <a:latin typeface="APL385 Unicode" panose="020B0709000202000203" pitchFamily="49" charset="0"/>
              </a:rPr>
              <a:t>tokenNumber</a:t>
            </a:r>
            <a:endParaRPr lang="en-GB" dirty="0">
              <a:latin typeface="APL385 Unicode" panose="020B0709000202000203" pitchFamily="49" charset="0"/>
            </a:endParaRPr>
          </a:p>
          <a:p>
            <a:r>
              <a:rPr lang="en-GB" dirty="0"/>
              <a:t>Tell </a:t>
            </a:r>
            <a:r>
              <a:rPr lang="en-GB" dirty="0">
                <a:latin typeface="APL385 Unicode" panose="020B0709000202000203" pitchFamily="49" charset="0"/>
              </a:rPr>
              <a:t>⎕SHELL</a:t>
            </a:r>
            <a:r>
              <a:rPr lang="en-GB" dirty="0"/>
              <a:t> that no more data will appear:</a:t>
            </a:r>
          </a:p>
          <a:p>
            <a:pPr lvl="1"/>
            <a:r>
              <a:rPr lang="en-GB" dirty="0">
                <a:latin typeface="APL385 Unicode" panose="020B0709000202000203" pitchFamily="49" charset="0"/>
              </a:rPr>
              <a:t>⎕TPUT </a:t>
            </a:r>
            <a:r>
              <a:rPr lang="en-GB" dirty="0" err="1">
                <a:latin typeface="APL385 Unicode" panose="020B0709000202000203" pitchFamily="49" charset="0"/>
              </a:rPr>
              <a:t>tokenNumber</a:t>
            </a:r>
            <a:endParaRPr lang="en-GB" dirty="0">
              <a:latin typeface="APL385 Unicode" panose="020B0709000202000203" pitchFamily="49" charset="0"/>
            </a:endParaRPr>
          </a:p>
          <a:p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5 Unicode" panose="020B0709000202000203" pitchFamily="49" charset="0"/>
              </a:rPr>
              <a:t>⍠'Input' redirections</a:t>
            </a:r>
            <a:endParaRPr lang="en-GB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5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972F27-A139-1336-CF99-5CA817728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4"/>
            <a:ext cx="8121973" cy="3408676"/>
          </a:xfrm>
        </p:spPr>
        <p:txBody>
          <a:bodyPr>
            <a:normAutofit/>
          </a:bodyPr>
          <a:lstStyle/>
          <a:p>
            <a:r>
              <a:rPr lang="en-GB" dirty="0">
                <a:latin typeface="APL385 Unicode" panose="020B0709000202000203" pitchFamily="49" charset="0"/>
              </a:rPr>
              <a:t>⎕SHELL</a:t>
            </a:r>
            <a:r>
              <a:rPr lang="en-GB" dirty="0"/>
              <a:t> always sets up redirections for the three standard streams if not explicitly setup</a:t>
            </a:r>
          </a:p>
          <a:p>
            <a:r>
              <a:rPr lang="en-GB" dirty="0"/>
              <a:t>Input:</a:t>
            </a:r>
          </a:p>
          <a:p>
            <a:pPr lvl="1"/>
            <a:r>
              <a:rPr lang="en-GB" dirty="0">
                <a:latin typeface="APL385 Unicode" panose="020B0709000202000203" pitchFamily="49" charset="0"/>
              </a:rPr>
              <a:t>0 'Null'</a:t>
            </a:r>
          </a:p>
          <a:p>
            <a:r>
              <a:rPr lang="en-GB" dirty="0"/>
              <a:t>Output:</a:t>
            </a:r>
          </a:p>
          <a:p>
            <a:pPr lvl="1"/>
            <a:r>
              <a:rPr lang="en-GB" dirty="0">
                <a:latin typeface="APL385 Unicode" panose="020B0709000202000203" pitchFamily="49" charset="0"/>
              </a:rPr>
              <a:t>2 ('Stream' 1)</a:t>
            </a:r>
          </a:p>
          <a:p>
            <a:pPr lvl="1"/>
            <a:r>
              <a:rPr lang="en-GB" dirty="0">
                <a:latin typeface="APL385 Unicode" panose="020B0709000202000203" pitchFamily="49" charset="0"/>
              </a:rPr>
              <a:t>1 'Array'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3A22C0-F402-30BF-BBF7-0756657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Default redirections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2ADB502-7B6D-B465-F69C-61C5865175C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7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054F0A64-7A29-740B-50D9-A7529D09093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AF66443-D87C-28E3-1DC8-50B4BAFD5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to use </a:t>
            </a:r>
            <a:r>
              <a:rPr lang="da-DK" dirty="0">
                <a:latin typeface="APL385 Unicode" panose="020B0709000202000203" pitchFamily="49" charset="0"/>
              </a:rPr>
              <a:t>⎕SHELL</a:t>
            </a:r>
            <a:r>
              <a:rPr lang="da-DK" dirty="0"/>
              <a:t> to </a:t>
            </a:r>
            <a:r>
              <a:rPr lang="en-GB" dirty="0"/>
              <a:t>run </a:t>
            </a:r>
            <a:r>
              <a:rPr lang="en-GB" dirty="0">
                <a:latin typeface="APL385 Unicode" panose="020B0709000202000203" pitchFamily="49" charset="0"/>
              </a:rPr>
              <a:t>python3</a:t>
            </a:r>
          </a:p>
          <a:p>
            <a:r>
              <a:rPr lang="en-GB" dirty="0">
                <a:latin typeface="+mn-lt"/>
              </a:rPr>
              <a:t>Some variant options will be used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80E7F7F-4BE5-750C-3A75-8FEB72253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Demo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5C3CBDC8-03CA-9533-C4BC-03E7341BB2E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4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6A66BC3D-CDA8-7F46-808C-4E6FCCBBED8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1478536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ABDC43A3-9DBC-D593-238A-AE893C06E94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6765375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4DAFA72-3CD0-EED8-EF7C-21424BB5311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8799940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6A2DCC5-ED20-9C4B-5910-D25664E932F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6755102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75B6C05E-2ED3-3A0E-45BB-D605BE19ED5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85707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053ED8E-1D86-3CF2-F831-06E97CEB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4"/>
            <a:ext cx="8414073" cy="3442999"/>
          </a:xfrm>
        </p:spPr>
        <p:txBody>
          <a:bodyPr>
            <a:normAutofit/>
          </a:bodyPr>
          <a:lstStyle/>
          <a:p>
            <a:r>
              <a:rPr lang="en-GB" dirty="0" err="1">
                <a:latin typeface="APL385 Unicode" panose="020B0709000202000203" pitchFamily="49" charset="0"/>
              </a:rPr>
              <a:t>ExitCode</a:t>
            </a:r>
            <a:r>
              <a:rPr lang="en-GB" dirty="0"/>
              <a:t> and </a:t>
            </a:r>
            <a:r>
              <a:rPr lang="en-GB" dirty="0" err="1">
                <a:latin typeface="APL385 Unicode" panose="020B0709000202000203" pitchFamily="49" charset="0"/>
              </a:rPr>
              <a:t>ExitReason</a:t>
            </a:r>
            <a:endParaRPr lang="en-GB" dirty="0">
              <a:latin typeface="APL385 Unicode" panose="020B0709000202000203" pitchFamily="49" charset="0"/>
            </a:endParaRPr>
          </a:p>
          <a:p>
            <a:pPr lvl="1"/>
            <a:r>
              <a:rPr lang="en-GB" dirty="0"/>
              <a:t>Integers that tells us why </a:t>
            </a:r>
            <a:r>
              <a:rPr lang="en-GB" dirty="0">
                <a:latin typeface="APL385 Unicode" panose="020B0709000202000203" pitchFamily="49" charset="0"/>
              </a:rPr>
              <a:t>⎕SHELL</a:t>
            </a:r>
            <a:r>
              <a:rPr lang="en-GB" dirty="0"/>
              <a:t> stopped</a:t>
            </a:r>
          </a:p>
          <a:p>
            <a:r>
              <a:rPr lang="en-GB" dirty="0" err="1">
                <a:latin typeface="APL385 Unicode" panose="020B0709000202000203" pitchFamily="49" charset="0"/>
              </a:rPr>
              <a:t>ExitReason</a:t>
            </a:r>
            <a:r>
              <a:rPr lang="en-GB" dirty="0" err="1"/>
              <a:t>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0: normal exit. </a:t>
            </a:r>
            <a:r>
              <a:rPr lang="en-GB" dirty="0" err="1">
                <a:latin typeface="APL385 Unicode" panose="020B0709000202000203" pitchFamily="49" charset="0"/>
              </a:rPr>
              <a:t>ExitCode</a:t>
            </a:r>
            <a:r>
              <a:rPr lang="en-GB" dirty="0"/>
              <a:t> is the exit code</a:t>
            </a:r>
          </a:p>
          <a:p>
            <a:pPr lvl="1"/>
            <a:r>
              <a:rPr lang="en-GB" dirty="0"/>
              <a:t>1: terminated by signal. </a:t>
            </a:r>
            <a:r>
              <a:rPr lang="en-GB" dirty="0" err="1">
                <a:latin typeface="APL385 Unicode" panose="020B0709000202000203" pitchFamily="49" charset="0"/>
              </a:rPr>
              <a:t>ExitCode</a:t>
            </a:r>
            <a:r>
              <a:rPr lang="en-GB" dirty="0"/>
              <a:t> is the negated signal number</a:t>
            </a:r>
          </a:p>
          <a:p>
            <a:pPr lvl="1"/>
            <a:r>
              <a:rPr lang="en-GB" dirty="0"/>
              <a:t>2: </a:t>
            </a:r>
            <a:r>
              <a:rPr lang="en-GB" dirty="0">
                <a:latin typeface="APL385 Unicode" panose="020B0709000202000203" pitchFamily="49" charset="0"/>
              </a:rPr>
              <a:t>⎕SHELL</a:t>
            </a:r>
            <a:r>
              <a:rPr lang="en-GB" dirty="0"/>
              <a:t> timed out. </a:t>
            </a:r>
            <a:r>
              <a:rPr lang="en-GB" dirty="0" err="1">
                <a:latin typeface="APL385 Unicode" panose="020B0709000202000203" pitchFamily="49" charset="0"/>
              </a:rPr>
              <a:t>ExitCode</a:t>
            </a:r>
            <a:r>
              <a:rPr lang="en-GB" dirty="0"/>
              <a:t> is always </a:t>
            </a:r>
            <a:r>
              <a:rPr lang="en-GB" dirty="0">
                <a:latin typeface="APL385 Unicode" panose="020B0709000202000203" pitchFamily="49" charset="0"/>
              </a:rPr>
              <a:t>¯1006</a:t>
            </a:r>
          </a:p>
          <a:p>
            <a:pPr lvl="1"/>
            <a:r>
              <a:rPr lang="en-GB" dirty="0"/>
              <a:t>3: </a:t>
            </a:r>
            <a:r>
              <a:rPr lang="en-GB" dirty="0">
                <a:latin typeface="APL385 Unicode" panose="020B0709000202000203" pitchFamily="49" charset="0"/>
              </a:rPr>
              <a:t>⎕SHELL</a:t>
            </a:r>
            <a:r>
              <a:rPr lang="en-GB" dirty="0"/>
              <a:t> interrupted. </a:t>
            </a:r>
            <a:r>
              <a:rPr lang="en-GB" dirty="0" err="1">
                <a:latin typeface="APL385 Unicode" panose="020B0709000202000203" pitchFamily="49" charset="0"/>
              </a:rPr>
              <a:t>Exitcode</a:t>
            </a:r>
            <a:r>
              <a:rPr lang="en-GB" dirty="0"/>
              <a:t> is always </a:t>
            </a:r>
            <a:r>
              <a:rPr lang="en-GB" dirty="0">
                <a:latin typeface="APL385 Unicode" panose="020B0709000202000203" pitchFamily="49" charset="0"/>
              </a:rPr>
              <a:t>¯1002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359B8B-8563-1795-6DDB-EFEE9D9C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 look at the result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B0F76243-13C9-DE2F-6D16-3886ADAD64B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02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09D1CAA-8497-E024-98FB-085AEE3F6A7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4718321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A2A4096D-4E95-947C-B853-FE01ADBAA21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7237115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663CF9C7-4BDF-A7D2-37AE-F4437003BDF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7548793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8F45B759-1CC2-2B45-E6DE-772523EE31E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53523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9B02EDF-4ADC-AC45-6EA2-AC960C704E0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2107593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1404CABA-9418-2C69-D4D4-035C3FEB6FB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7662015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0D560D3-AC8F-6327-329F-F619C076CB8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9604110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B6B17D6-1970-7330-A3B8-89CC66511EA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059921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D8E98E3-C018-AC08-55B1-3924586F470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8306157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A3C4281-B0A1-CC83-EE71-3FBC954A9B4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95661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053ED8E-1D86-3CF2-F831-06E97CEB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103781" cy="3242040"/>
          </a:xfrm>
        </p:spPr>
        <p:txBody>
          <a:bodyPr/>
          <a:lstStyle/>
          <a:p>
            <a:r>
              <a:rPr lang="en-GB" dirty="0" err="1">
                <a:latin typeface="APL385 Unicode" panose="020B0709000202000203" pitchFamily="49" charset="0"/>
              </a:rPr>
              <a:t>Pid</a:t>
            </a:r>
            <a:endParaRPr lang="en-GB" dirty="0">
              <a:latin typeface="APL385 Unicode" panose="020B0709000202000203" pitchFamily="49" charset="0"/>
            </a:endParaRPr>
          </a:p>
          <a:p>
            <a:pPr lvl="1"/>
            <a:r>
              <a:rPr lang="en-GB" dirty="0"/>
              <a:t>Process ID if the child process is still running</a:t>
            </a:r>
          </a:p>
          <a:p>
            <a:r>
              <a:rPr lang="en-GB" dirty="0"/>
              <a:t>This is only relevant when </a:t>
            </a:r>
            <a:r>
              <a:rPr lang="en-GB" dirty="0" err="1">
                <a:latin typeface="APL385 Unicode" panose="020B0709000202000203" pitchFamily="49" charset="0"/>
              </a:rPr>
              <a:t>ExitReason</a:t>
            </a:r>
            <a:r>
              <a:rPr lang="en-GB" dirty="0"/>
              <a:t> is 2 or 3</a:t>
            </a:r>
          </a:p>
          <a:p>
            <a:r>
              <a:rPr lang="en-GB" dirty="0"/>
              <a:t>Additional cleanup might be required to get rid of the process</a:t>
            </a:r>
          </a:p>
          <a:p>
            <a:pPr lvl="1"/>
            <a:r>
              <a:rPr lang="en-GB" dirty="0"/>
              <a:t>Some I-beams will be provided to help with that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359B8B-8563-1795-6DDB-EFEE9D9C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 look at the result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B0F76243-13C9-DE2F-6D16-3886ADAD64B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5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0B1E803F-A3F7-E0EC-FCA4-96C4D58CE10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0147720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9F92BBD-D992-39DA-0AE6-01DB616C1C6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1368905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9281BB7-8ADB-53BC-21ED-F42CA702E1D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9534248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56E3DD4-B4FA-1762-8EA1-4C9985D1C92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3802573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7359224E-073D-3149-EBF6-3531AC941F9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52008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2439CA4-0575-E677-CD6E-2F9087B7843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7923193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724ADA8-061A-DE18-8742-A5687321F20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9325010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68811A20-4BAB-C3CB-A35C-3174F345932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0655756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8555AFE-1E11-3356-72EF-508E8D8F9AB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9073883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860606D-E825-42CE-5E6D-01F00CAA730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651694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515E1F44-6148-5960-F88C-ECD90C45C52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09F7154-1000-0A0B-561C-D160F620E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Let’s have a quick look in the session</a:t>
            </a:r>
          </a:p>
          <a:p>
            <a:r>
              <a:rPr lang="en-GB" dirty="0"/>
              <a:t>(Screenshots of the demo)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7E933B-AA95-38B9-B841-5B89F4616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Demo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ACF90A1-DBEE-DE6E-9373-63A6BFD0929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74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E1E5E3D-2DCE-1369-A532-6AA44B67147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9629145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02D5DFC-74AF-413D-1D1E-0F496589CA7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922759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29113AC-27C6-7BFE-B9ED-1BC675D9147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6646769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464BAD8-E93F-220D-44CA-540E80E3605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4509607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682C4D2-1C42-E56A-E1DF-158307A4624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8634486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6E08F4A1-91EA-817B-675D-CCC184A3F8A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0461819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software&#10;&#10;Automatisk genereret beskrivelse">
            <a:extLst>
              <a:ext uri="{FF2B5EF4-FFF2-40B4-BE49-F238E27FC236}">
                <a16:creationId xmlns:a16="http://schemas.microsoft.com/office/drawing/2014/main" id="{C040856B-ABF4-E135-0480-9A4528D72A4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4648612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939E87A-03AE-DC88-D24B-76BDF999CA5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6603406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B80305E-FD7E-0461-C5D1-7A038428195B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6526571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C496652-7995-504E-4EBE-ECC65F47224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706363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, skærmbillede, display/skærm/fremvisning, Font/skrifttype">
            <a:extLst>
              <a:ext uri="{FF2B5EF4-FFF2-40B4-BE49-F238E27FC236}">
                <a16:creationId xmlns:a16="http://schemas.microsoft.com/office/drawing/2014/main" id="{B2BD73FF-3FC3-FE12-04E4-691D4B5A5AC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88" y="288139"/>
            <a:ext cx="8251825" cy="4167172"/>
          </a:xfrm>
          <a:noFill/>
        </p:spPr>
      </p:pic>
    </p:spTree>
    <p:extLst>
      <p:ext uri="{BB962C8B-B14F-4D97-AF65-F5344CB8AC3E}">
        <p14:creationId xmlns:p14="http://schemas.microsoft.com/office/powerpoint/2010/main" val="29507040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31F49CD3-DC77-B382-274E-24D299CFB45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8706644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AC9912C0-CA44-4A2C-5970-95A13AB89DE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7546803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8E9C47D-71B3-ED05-8D04-A02D83A1D67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27750049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648971F-4EBE-CA5D-239C-D8014919BDF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3337861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EAD3FFEA-AA5F-2D22-47CE-AE7027A644F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1620678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86C71C36-EA3C-34B6-71B5-071211D4F50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42036726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21002FC9-EDF8-850A-6C5E-040AE43CDA1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7301840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7D361CE-F505-C580-B1D3-CBC9C82102A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5067277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69A77D4A-F703-ED13-61F5-E113D3A4972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960785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1B7E89AC-C7F5-F9A9-68CA-B97BEA94DA9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4444" b="-1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1852723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3506</TotalTime>
  <Words>1028</Words>
  <Application>Microsoft Office PowerPoint</Application>
  <PresentationFormat>On-screen Show (16:9)</PresentationFormat>
  <Paragraphs>154</Paragraphs>
  <Slides>141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50" baseType="lpstr">
      <vt:lpstr>APL385 Unicode</vt:lpstr>
      <vt:lpstr>Wingdings</vt:lpstr>
      <vt:lpstr>Wingdings 2</vt:lpstr>
      <vt:lpstr>APL333</vt:lpstr>
      <vt:lpstr>Sarabun</vt:lpstr>
      <vt:lpstr>Courier New</vt:lpstr>
      <vt:lpstr>Arial</vt:lpstr>
      <vt:lpstr>Calibri</vt:lpstr>
      <vt:lpstr>Office Theme</vt:lpstr>
      <vt:lpstr>New Function for Shell Calls</vt:lpstr>
      <vt:lpstr>Introduction</vt:lpstr>
      <vt:lpstr>Why provide an alternative to ⎕SH?</vt:lpstr>
      <vt:lpstr>⎕SHELL overview</vt:lpstr>
      <vt:lpstr>A look at the result</vt:lpstr>
      <vt:lpstr>A look at the result</vt:lpstr>
      <vt:lpstr>A look at the result</vt:lpstr>
      <vt:lpstr>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the variant options</vt:lpstr>
      <vt:lpstr>⍠'WorkingDir' path</vt:lpstr>
      <vt:lpstr>⍠'InheritEnv' bool</vt:lpstr>
      <vt:lpstr>⍠'Env' namesAndValues</vt:lpstr>
      <vt:lpstr>⍠'Shell' shellSpec</vt:lpstr>
      <vt:lpstr>⍠'ExitCheck' bool</vt:lpstr>
      <vt:lpstr>⍠'Timeout' milliseconds</vt:lpstr>
      <vt:lpstr>⍠'Signal' number</vt:lpstr>
      <vt:lpstr>⍠'Window' mode</vt:lpstr>
      <vt:lpstr>⍠'Output' redirections</vt:lpstr>
      <vt:lpstr>⍠'Output' redirections</vt:lpstr>
      <vt:lpstr>⍠'Output' redirections</vt:lpstr>
      <vt:lpstr>⍠'Input' redirections</vt:lpstr>
      <vt:lpstr>⍠'Input' redirections</vt:lpstr>
      <vt:lpstr>⍠'Input' redirections</vt:lpstr>
      <vt:lpstr>Default redirections</vt:lpstr>
      <vt:lpstr>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</vt:lpstr>
      <vt:lpstr>Summary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Fiona Smith</cp:lastModifiedBy>
  <cp:revision>313</cp:revision>
  <dcterms:created xsi:type="dcterms:W3CDTF">2019-07-25T11:46:05Z</dcterms:created>
  <dcterms:modified xsi:type="dcterms:W3CDTF">2024-09-17T17:33:18Z</dcterms:modified>
</cp:coreProperties>
</file>