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77" r:id="rId3"/>
    <p:sldId id="267" r:id="rId4"/>
    <p:sldId id="264" r:id="rId5"/>
    <p:sldId id="272" r:id="rId6"/>
    <p:sldId id="276" r:id="rId7"/>
    <p:sldId id="260" r:id="rId8"/>
    <p:sldId id="273" r:id="rId9"/>
    <p:sldId id="263" r:id="rId10"/>
    <p:sldId id="280" r:id="rId11"/>
    <p:sldId id="268" r:id="rId12"/>
    <p:sldId id="271" r:id="rId13"/>
    <p:sldId id="269" r:id="rId14"/>
    <p:sldId id="270" r:id="rId15"/>
    <p:sldId id="262" r:id="rId16"/>
    <p:sldId id="261" r:id="rId17"/>
    <p:sldId id="265" r:id="rId18"/>
    <p:sldId id="274" r:id="rId19"/>
    <p:sldId id="278" r:id="rId20"/>
    <p:sldId id="279" r:id="rId21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24"/>
    </p:embeddedFont>
    <p:embeddedFont>
      <p:font typeface="Sarabun" panose="020B0604020202020204" charset="-34"/>
      <p:regular r:id="rId25"/>
      <p:bold r:id="rId26"/>
      <p:italic r:id="rId27"/>
      <p:boldItalic r:id="rId28"/>
    </p:embeddedFont>
    <p:embeddedFont>
      <p:font typeface="Wingdings 2" panose="05020102010507070707" pitchFamily="18" charset="2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A6D8F"/>
    <a:srgbClr val="3B475E"/>
    <a:srgbClr val="ED7F00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438" autoAdjust="0"/>
  </p:normalViewPr>
  <p:slideViewPr>
    <p:cSldViewPr snapToGrid="0">
      <p:cViewPr varScale="1">
        <p:scale>
          <a:sx n="85" d="100"/>
          <a:sy n="85" d="100"/>
        </p:scale>
        <p:origin x="1334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24/09/2024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24/09/2024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Aarush Bhat</a:t>
            </a:r>
          </a:p>
          <a:p>
            <a:r>
              <a:rPr lang="en-IN" dirty="0"/>
              <a:t>1.5 years at Dyalog</a:t>
            </a:r>
          </a:p>
          <a:p>
            <a:r>
              <a:rPr lang="en-IN" dirty="0"/>
              <a:t>First time presenting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483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framework</a:t>
            </a:r>
          </a:p>
          <a:p>
            <a:r>
              <a:rPr lang="en-US" dirty="0"/>
              <a:t>Point to </a:t>
            </a:r>
            <a:r>
              <a:rPr lang="en-US" dirty="0" err="1"/>
              <a:t>jds</a:t>
            </a:r>
            <a:r>
              <a:rPr lang="en-US" dirty="0"/>
              <a:t> presentation</a:t>
            </a:r>
          </a:p>
          <a:p>
            <a:r>
              <a:rPr lang="en-US" dirty="0"/>
              <a:t>Point out fundamental in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999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model functions are</a:t>
            </a:r>
          </a:p>
          <a:p>
            <a:r>
              <a:rPr lang="en-US" dirty="0"/>
              <a:t>What we think about before writing them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493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Explain what the tests generally look like</a:t>
            </a:r>
          </a:p>
          <a:p>
            <a:pPr marL="171450" indent="-171450" algn="l">
              <a:buFontTx/>
              <a:buChar char="-"/>
            </a:pPr>
            <a:r>
              <a:rPr lang="en-US" dirty="0"/>
              <a:t>properties of the primitive</a:t>
            </a:r>
          </a:p>
          <a:p>
            <a:pPr marL="171450" indent="-171450" algn="l">
              <a:buFontTx/>
              <a:buChar char="-"/>
            </a:pPr>
            <a:r>
              <a:rPr lang="en-US" dirty="0"/>
              <a:t>Logical tests</a:t>
            </a:r>
          </a:p>
          <a:p>
            <a:pPr marL="171450" indent="-171450" algn="l">
              <a:buFontTx/>
              <a:buChar char="-"/>
            </a:pPr>
            <a:r>
              <a:rPr lang="en-US" dirty="0"/>
              <a:t>Model tests</a:t>
            </a:r>
          </a:p>
          <a:p>
            <a:pPr marL="171450" indent="-171450" algn="l">
              <a:buFontTx/>
              <a:buChar char="-"/>
            </a:pPr>
            <a:r>
              <a:rPr lang="en-US" dirty="0"/>
              <a:t>Correct Error tests</a:t>
            </a:r>
          </a:p>
          <a:p>
            <a:pPr marL="171450" indent="-171450" algn="l">
              <a:buFontTx/>
              <a:buChar char="-"/>
            </a:pPr>
            <a:r>
              <a:rPr lang="en-US" dirty="0"/>
              <a:t>Cross datatype tests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362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are the variations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602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for the amount and variety of data tested, number of tests in total</a:t>
            </a:r>
          </a:p>
          <a:p>
            <a:r>
              <a:rPr lang="en-US" dirty="0"/>
              <a:t>Todo: need to add tests for multiply here</a:t>
            </a:r>
          </a:p>
          <a:p>
            <a:r>
              <a:rPr lang="en-US" dirty="0"/>
              <a:t>83,184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673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code and variations we look at code coverage</a:t>
            </a:r>
          </a:p>
          <a:p>
            <a:r>
              <a:rPr lang="en-US" dirty="0"/>
              <a:t>Explain what code coverage is</a:t>
            </a:r>
          </a:p>
          <a:p>
            <a:r>
              <a:rPr lang="en-US" dirty="0"/>
              <a:t>Data about code coverage</a:t>
            </a:r>
          </a:p>
          <a:p>
            <a:r>
              <a:rPr lang="en-US" dirty="0"/>
              <a:t>Avg Jump in codecoverage of the features currently covered: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230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More data- 20 mins, can be increased to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03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Summary</a:t>
            </a:r>
          </a:p>
          <a:p>
            <a:r>
              <a:rPr lang="en-IN" dirty="0"/>
              <a:t>Not for finding flaws right now, but for making changes </a:t>
            </a:r>
          </a:p>
          <a:p>
            <a:r>
              <a:rPr lang="en-IN" dirty="0"/>
              <a:t>Different kind of problem solving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835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Reinforcing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814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dirty="0"/>
              <a:t>Ullu does not only finds bugs in Dyalog APL but makes the developers confident to explore</a:t>
            </a:r>
          </a:p>
          <a:p>
            <a:r>
              <a:rPr lang="en-IN" sz="1200" dirty="0"/>
              <a:t>Logical and actual coverage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13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08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Test framework which helps to have comprehensive coverage for all new and old features for dyalog apl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050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Shuffle- 50k times longer, parallel </a:t>
            </a:r>
            <a:r>
              <a:rPr lang="en-US" dirty="0" err="1"/>
              <a:t>qas</a:t>
            </a:r>
            <a:r>
              <a:rPr lang="en-US" dirty="0"/>
              <a:t>- </a:t>
            </a:r>
            <a:r>
              <a:rPr lang="en-US" dirty="0" err="1"/>
              <a:t>upto</a:t>
            </a:r>
            <a:r>
              <a:rPr lang="en-US" dirty="0"/>
              <a:t> 10 days- </a:t>
            </a:r>
            <a:r>
              <a:rPr lang="en-US" dirty="0" err="1"/>
              <a:t>everytime</a:t>
            </a:r>
            <a:r>
              <a:rPr lang="en-US" dirty="0"/>
              <a:t> ROS pockets are restricted, it shuffles</a:t>
            </a:r>
          </a:p>
          <a:p>
            <a:r>
              <a:rPr lang="en-US" dirty="0"/>
              <a:t>Fuzz- </a:t>
            </a:r>
            <a:r>
              <a:rPr lang="en-US" dirty="0" err="1"/>
              <a:t>Americal</a:t>
            </a:r>
            <a:r>
              <a:rPr lang="en-US" dirty="0"/>
              <a:t> fuzzy loop - </a:t>
            </a:r>
            <a:r>
              <a:rPr lang="en-I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test huge numbers of expressions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668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Test framework which helps to have comprehensive coverage for all new and old features for </a:t>
            </a:r>
            <a:r>
              <a:rPr lang="en-US" dirty="0" err="1"/>
              <a:t>dyalog</a:t>
            </a:r>
            <a:r>
              <a:rPr lang="en-US" dirty="0"/>
              <a:t> </a:t>
            </a:r>
            <a:r>
              <a:rPr lang="en-US" dirty="0" err="1"/>
              <a:t>apl</a:t>
            </a:r>
            <a:endParaRPr lang="en-US" dirty="0"/>
          </a:p>
          <a:p>
            <a:r>
              <a:rPr lang="en-US" dirty="0"/>
              <a:t>Structed approach to </a:t>
            </a:r>
            <a:r>
              <a:rPr lang="en-US" dirty="0" err="1"/>
              <a:t>qas</a:t>
            </a:r>
            <a:endParaRPr lang="en-US" dirty="0"/>
          </a:p>
          <a:p>
            <a:r>
              <a:rPr lang="en-US" dirty="0"/>
              <a:t>Fresh eyes</a:t>
            </a:r>
          </a:p>
          <a:p>
            <a:r>
              <a:rPr lang="en-US" dirty="0"/>
              <a:t>New, independent, 40 years ago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00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ullu really do?</a:t>
            </a:r>
          </a:p>
          <a:p>
            <a:r>
              <a:rPr lang="en-US" dirty="0"/>
              <a:t>- Explain that we pick up a primitive and grill it until all cases are covered</a:t>
            </a:r>
            <a:endParaRPr lang="en-IN" dirty="0"/>
          </a:p>
          <a:p>
            <a:r>
              <a:rPr lang="en-US" dirty="0"/>
              <a:t>- Find Bugs, Irregularities, Edge cases, Code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126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why was ullu needed: to test the functionality other than focusing on testing mostly the code</a:t>
            </a:r>
          </a:p>
          <a:p>
            <a:r>
              <a:rPr lang="en-IN" dirty="0"/>
              <a:t>Getting tests to be on a global level covering all the interactions that the code has with the users</a:t>
            </a:r>
          </a:p>
          <a:p>
            <a:r>
              <a:rPr lang="en-US" dirty="0"/>
              <a:t>Battle Testing</a:t>
            </a:r>
          </a:p>
          <a:p>
            <a:r>
              <a:rPr lang="en-US" dirty="0"/>
              <a:t>All primitives</a:t>
            </a:r>
          </a:p>
          <a:p>
            <a:r>
              <a:rPr lang="en-US" dirty="0"/>
              <a:t>All data types</a:t>
            </a:r>
          </a:p>
          <a:p>
            <a:r>
              <a:rPr lang="en-US" dirty="0"/>
              <a:t>Lots of data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705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Explain the variety of primitives that have been 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85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Explain the variety of primitives that have been 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 err="1"/>
              <a:t>ullu</a:t>
            </a:r>
            <a:r>
              <a:rPr lang="en-US" dirty="0"/>
              <a:t>: Tests for </a:t>
            </a:r>
            <a:r>
              <a:rPr lang="en-US" dirty="0" err="1"/>
              <a:t>Dyalog</a:t>
            </a:r>
            <a:r>
              <a:rPr lang="en-US" dirty="0"/>
              <a:t> APL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B9AF9E6-AA45-9785-A1CE-16C2DFAA1EE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D421E95-D184-F593-396A-1A5CE1C16842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DD9B8E7-D289-52C5-BF85-DF39F045261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err="1"/>
              <a:t>ullu</a:t>
            </a:r>
            <a:r>
              <a:rPr lang="en-US" dirty="0"/>
              <a:t>: Tests for </a:t>
            </a:r>
            <a:r>
              <a:rPr lang="en-US" dirty="0" err="1"/>
              <a:t>Dyalog</a:t>
            </a:r>
            <a:r>
              <a:rPr lang="en-US" dirty="0"/>
              <a:t> APL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ullu: Tests for Dyalog APL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5" y="4818698"/>
            <a:ext cx="939483" cy="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yalog/ull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ullu: Tests for Dyalog APL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93487-DB22-D97F-151C-E62169C7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7719" y="4263475"/>
            <a:ext cx="1732760" cy="664125"/>
          </a:xfrm>
        </p:spPr>
        <p:txBody>
          <a:bodyPr/>
          <a:lstStyle/>
          <a:p>
            <a:r>
              <a:rPr lang="en-GB" dirty="0"/>
              <a:t>Aarush Bhat</a:t>
            </a:r>
          </a:p>
          <a:p>
            <a:r>
              <a:rPr lang="en-GB" dirty="0"/>
              <a:t>Dyalog Ltd.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8170375-C10C-D830-142D-F4603E0E20D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Content Placeholder 6" descr="Profile picture of Aarush Bhat">
            <a:extLst>
              <a:ext uri="{FF2B5EF4-FFF2-40B4-BE49-F238E27FC236}">
                <a16:creationId xmlns:a16="http://schemas.microsoft.com/office/drawing/2014/main" id="{1316A037-D8EB-9D1E-78AC-753DE7975C9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3768725"/>
            <a:ext cx="1158875" cy="1158875"/>
          </a:xfrm>
        </p:spPr>
      </p:pic>
    </p:spTree>
    <p:extLst>
      <p:ext uri="{BB962C8B-B14F-4D97-AF65-F5344CB8AC3E}">
        <p14:creationId xmlns:p14="http://schemas.microsoft.com/office/powerpoint/2010/main" val="268523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2333-7CEA-2E84-929E-9044B1B2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dirty="0"/>
              <a:t>greater (dyadic &gt;)</a:t>
            </a:r>
          </a:p>
          <a:p>
            <a:pPr>
              <a:lnSpc>
                <a:spcPct val="90000"/>
              </a:lnSpc>
            </a:pPr>
            <a:r>
              <a:rPr lang="en-IN" dirty="0"/>
              <a:t>less (dyadic &lt;)</a:t>
            </a:r>
          </a:p>
          <a:p>
            <a:pPr>
              <a:lnSpc>
                <a:spcPct val="90000"/>
              </a:lnSpc>
            </a:pPr>
            <a:r>
              <a:rPr lang="en-IN" dirty="0"/>
              <a:t>exponential (dyadic *)</a:t>
            </a:r>
          </a:p>
          <a:p>
            <a:pPr>
              <a:lnSpc>
                <a:spcPct val="90000"/>
              </a:lnSpc>
            </a:pPr>
            <a:r>
              <a:rPr lang="en-IN" dirty="0"/>
              <a:t>grade (⍋⍒)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1DFC9E-394D-7045-CD2F-3D87E00F985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</p:spPr>
        <p:txBody>
          <a:bodyPr/>
          <a:lstStyle/>
          <a:p>
            <a:r>
              <a:rPr lang="en-US" dirty="0"/>
              <a:t>not equal (dyadic ≠)</a:t>
            </a:r>
          </a:p>
          <a:p>
            <a:r>
              <a:rPr lang="en-US" dirty="0"/>
              <a:t>not (monadic ~)</a:t>
            </a:r>
          </a:p>
          <a:p>
            <a:r>
              <a:rPr lang="en-US" dirty="0"/>
              <a:t>union (dyadic ∪)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460F0-6DDD-065A-7A4D-99A0B7BD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</p:spPr>
        <p:txBody>
          <a:bodyPr anchor="b">
            <a:noAutofit/>
          </a:bodyPr>
          <a:lstStyle/>
          <a:p>
            <a:r>
              <a:rPr lang="en-IN" sz="3000" dirty="0"/>
              <a:t>Next up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18B373C-DA02-059C-30C6-2B3CBA50492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36581" y="0"/>
            <a:ext cx="2207419" cy="132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2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2333-7CEA-2E84-929E-9044B1B29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Define fundamental scenarios</a:t>
            </a:r>
          </a:p>
          <a:p>
            <a:r>
              <a:rPr lang="en-US" dirty="0"/>
              <a:t>Explore the codebase</a:t>
            </a:r>
          </a:p>
          <a:p>
            <a:r>
              <a:rPr lang="en-US" dirty="0"/>
              <a:t>Check code coverage</a:t>
            </a:r>
          </a:p>
          <a:p>
            <a:r>
              <a:rPr lang="en-US" dirty="0"/>
              <a:t>Check user issues</a:t>
            </a:r>
          </a:p>
          <a:p>
            <a:r>
              <a:rPr lang="en-US" dirty="0"/>
              <a:t>Verify interpreter limits</a:t>
            </a:r>
          </a:p>
          <a:p>
            <a:r>
              <a:rPr lang="en-US" dirty="0"/>
              <a:t>Check displayed errors</a:t>
            </a:r>
          </a:p>
          <a:p>
            <a:r>
              <a:rPr lang="en-US" dirty="0"/>
              <a:t>Remove dead code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460F0-6DDD-065A-7A4D-99A0B7BD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6608F-E29B-076D-8ADF-69084FEFB6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74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2333-7CEA-2E84-929E-9044B1B2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/>
          </a:bodyPr>
          <a:lstStyle/>
          <a:p>
            <a:r>
              <a:rPr lang="en-IN" sz="2600" dirty="0"/>
              <a:t>Unique R←∪Y</a:t>
            </a:r>
          </a:p>
          <a:p>
            <a:pPr lvl="1"/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{</a:t>
            </a:r>
            <a:r>
              <a:rPr lang="en-IN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0</a:t>
            </a:r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=≢</a:t>
            </a:r>
            <a:r>
              <a:rPr lang="en-IN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⍵</a:t>
            </a:r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:</a:t>
            </a:r>
            <a:r>
              <a:rPr lang="en-IN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⍵</a:t>
            </a:r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 ⋄ ↑,⊃{</a:t>
            </a:r>
            <a:r>
              <a:rPr lang="en-IN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⍺</a:t>
            </a:r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,(∧/</a:t>
            </a:r>
            <a:r>
              <a:rPr lang="en-IN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⍺</a:t>
            </a:r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≢¨</a:t>
            </a:r>
            <a:r>
              <a:rPr lang="en-IN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⍵</a:t>
            </a:r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)/</a:t>
            </a:r>
            <a:r>
              <a:rPr lang="en-IN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⍵</a:t>
            </a:r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}⍨/⌽⊂¨⊂⍤</a:t>
            </a:r>
            <a:r>
              <a:rPr lang="en-IN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¯1</a:t>
            </a:r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⊢</a:t>
            </a:r>
            <a:r>
              <a:rPr lang="en-IN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⍵</a:t>
            </a:r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}</a:t>
            </a:r>
          </a:p>
          <a:p>
            <a:r>
              <a:rPr lang="pt-BR" sz="2600" dirty="0"/>
              <a:t>Add R←X+Y</a:t>
            </a:r>
          </a:p>
          <a:p>
            <a:pPr lvl="1"/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{</a:t>
            </a:r>
            <a:r>
              <a:rPr lang="en-IN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⍺</a:t>
            </a:r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--</a:t>
            </a:r>
            <a:r>
              <a:rPr lang="en-IN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⍵</a:t>
            </a:r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}</a:t>
            </a:r>
          </a:p>
          <a:p>
            <a:r>
              <a:rPr lang="pt-BR" sz="2600" dirty="0"/>
              <a:t>Magnitude R←|Y</a:t>
            </a:r>
          </a:p>
          <a:p>
            <a:pPr lvl="1"/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{</a:t>
            </a:r>
            <a:r>
              <a:rPr lang="en-IN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⍵</a:t>
            </a:r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×(</a:t>
            </a:r>
            <a:r>
              <a:rPr lang="en-IN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¯1</a:t>
            </a:r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@(∊∘</a:t>
            </a:r>
            <a:r>
              <a:rPr lang="en-IN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0</a:t>
            </a:r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)(</a:t>
            </a:r>
            <a:r>
              <a:rPr lang="en-IN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⍵</a:t>
            </a:r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&gt;</a:t>
            </a:r>
            <a:r>
              <a:rPr lang="en-IN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0</a:t>
            </a:r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))}</a:t>
            </a:r>
          </a:p>
          <a:p>
            <a:endParaRPr lang="en-IN" b="0" dirty="0">
              <a:solidFill>
                <a:srgbClr val="9CDCFE"/>
              </a:solidFill>
              <a:effectLst/>
              <a:highlight>
                <a:srgbClr val="1F1F1F"/>
              </a:highlight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460F0-6DDD-065A-7A4D-99A0B7BD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Model 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6608F-E29B-076D-8ADF-69084FEFB6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3918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2333-7CEA-2E84-929E-9044B1B2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/>
          </a:bodyPr>
          <a:lstStyle/>
          <a:p>
            <a:r>
              <a:rPr lang="en-IN" sz="2600" dirty="0"/>
              <a:t>Unique R←∪Y</a:t>
            </a:r>
          </a:p>
          <a:p>
            <a:pPr lvl="1"/>
            <a:r>
              <a:rPr lang="en-IN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Assert</a:t>
            </a:r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 (≢</a:t>
            </a:r>
            <a:r>
              <a:rPr lang="en-IN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data</a:t>
            </a:r>
            <a:r>
              <a:rPr lang="en-IN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)≥≢∪</a:t>
            </a:r>
            <a:r>
              <a:rPr lang="en-IN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data</a:t>
            </a:r>
            <a:endParaRPr lang="en-IN" b="0" dirty="0">
              <a:solidFill>
                <a:srgbClr val="000000"/>
              </a:solidFill>
              <a:effectLst/>
              <a:highlight>
                <a:srgbClr val="FFFFFF"/>
              </a:highlight>
              <a:latin typeface="APL385 Unicode" panose="020B0709000202000203" pitchFamily="49" charset="0"/>
            </a:endParaRPr>
          </a:p>
          <a:p>
            <a:r>
              <a:rPr lang="pt-BR" sz="2600" dirty="0"/>
              <a:t>Add R←X+Y</a:t>
            </a:r>
          </a:p>
          <a:p>
            <a:pPr lvl="1"/>
            <a:r>
              <a:rPr lang="pt-BR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RunVariations</a:t>
            </a:r>
            <a:r>
              <a:rPr lang="pt-BR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 (</a:t>
            </a:r>
            <a:r>
              <a:rPr lang="pt-BR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2</a:t>
            </a:r>
            <a:r>
              <a:rPr lang="pt-BR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×</a:t>
            </a:r>
            <a:r>
              <a:rPr lang="pt-BR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data</a:t>
            </a:r>
            <a:r>
              <a:rPr lang="pt-BR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) </a:t>
            </a:r>
            <a:r>
              <a:rPr lang="pt-BR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data</a:t>
            </a:r>
            <a:r>
              <a:rPr lang="pt-BR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 </a:t>
            </a:r>
            <a:r>
              <a:rPr lang="pt-BR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data</a:t>
            </a:r>
            <a:endParaRPr lang="pt-BR" b="0" dirty="0">
              <a:solidFill>
                <a:srgbClr val="000000"/>
              </a:solidFill>
              <a:effectLst/>
              <a:highlight>
                <a:srgbClr val="FFFFFF"/>
              </a:highlight>
              <a:latin typeface="APL385 Unicode" panose="020B0709000202000203" pitchFamily="49" charset="0"/>
            </a:endParaRPr>
          </a:p>
          <a:p>
            <a:r>
              <a:rPr lang="pt-BR" sz="2600" dirty="0"/>
              <a:t>Magnitude R←|Y</a:t>
            </a:r>
          </a:p>
          <a:p>
            <a:pPr lvl="1"/>
            <a:r>
              <a:rPr lang="pt-BR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RunVariations</a:t>
            </a:r>
            <a:r>
              <a:rPr lang="pt-BR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 (</a:t>
            </a:r>
            <a:r>
              <a:rPr lang="pt-BR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modelMag</a:t>
            </a:r>
            <a:r>
              <a:rPr lang="pt-BR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 </a:t>
            </a:r>
            <a:r>
              <a:rPr lang="pt-BR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data</a:t>
            </a:r>
            <a:r>
              <a:rPr lang="pt-BR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) </a:t>
            </a:r>
            <a:r>
              <a:rPr lang="pt-BR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data</a:t>
            </a:r>
            <a:endParaRPr lang="pt-BR" b="0" dirty="0">
              <a:solidFill>
                <a:srgbClr val="CCCCCC"/>
              </a:solidFill>
              <a:effectLst/>
              <a:highlight>
                <a:srgbClr val="1F1F1F"/>
              </a:highlight>
              <a:latin typeface="APL385 Unicode" panose="020B0709000202000203" pitchFamily="49" charset="0"/>
            </a:endParaRPr>
          </a:p>
          <a:p>
            <a:endParaRPr lang="en-IN" b="0" dirty="0">
              <a:solidFill>
                <a:srgbClr val="9CDCFE"/>
              </a:solidFill>
              <a:effectLst/>
              <a:highlight>
                <a:srgbClr val="1F1F1F"/>
              </a:highlight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460F0-6DDD-065A-7A4D-99A0B7BD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6608F-E29B-076D-8ADF-69084FEFB6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03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2333-7CEA-2E84-929E-9044B1B2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6613054" cy="3242040"/>
          </a:xfrm>
        </p:spPr>
        <p:txBody>
          <a:bodyPr>
            <a:normAutofit lnSpcReduction="10000"/>
          </a:bodyPr>
          <a:lstStyle/>
          <a:p>
            <a:r>
              <a:rPr lang="en-IN" sz="2200" dirty="0"/>
              <a:t>Normal array (one or two datatypes mixed)</a:t>
            </a:r>
          </a:p>
          <a:p>
            <a:r>
              <a:rPr lang="en-IN" sz="2200" dirty="0"/>
              <a:t>Scalar </a:t>
            </a:r>
          </a:p>
          <a:p>
            <a:r>
              <a:rPr lang="en-IN" sz="2200" dirty="0"/>
              <a:t>Empty array</a:t>
            </a:r>
          </a:p>
          <a:p>
            <a:r>
              <a:rPr lang="en-IN" sz="2200" dirty="0"/>
              <a:t>Differently shaped array</a:t>
            </a:r>
          </a:p>
          <a:p>
            <a:r>
              <a:rPr lang="en-IN" sz="2200" dirty="0"/>
              <a:t>Testing with model</a:t>
            </a:r>
          </a:p>
          <a:p>
            <a:r>
              <a:rPr lang="en-IN" sz="2200" dirty="0"/>
              <a:t>Testing with completely randomised data with model</a:t>
            </a:r>
            <a:endParaRPr lang="pt-BR" b="0" dirty="0">
              <a:solidFill>
                <a:srgbClr val="CCCCCC"/>
              </a:solidFill>
              <a:effectLst/>
              <a:highlight>
                <a:srgbClr val="1F1F1F"/>
              </a:highlight>
              <a:latin typeface="APL385 Unicode" panose="020B0709000202000203" pitchFamily="49" charset="0"/>
            </a:endParaRPr>
          </a:p>
          <a:p>
            <a:endParaRPr lang="en-IN" b="0" dirty="0">
              <a:solidFill>
                <a:srgbClr val="9CDCFE"/>
              </a:solidFill>
              <a:effectLst/>
              <a:highlight>
                <a:srgbClr val="1F1F1F"/>
              </a:highlight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460F0-6DDD-065A-7A4D-99A0B7BD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RunVariations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6608F-E29B-076D-8ADF-69084FEFB6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897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2333-7CEA-2E84-929E-9044B1B2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507968" cy="3242040"/>
          </a:xfrm>
        </p:spPr>
        <p:txBody>
          <a:bodyPr/>
          <a:lstStyle/>
          <a:p>
            <a:r>
              <a:rPr lang="en-US" dirty="0"/>
              <a:t>84,274 tests</a:t>
            </a:r>
          </a:p>
          <a:p>
            <a:r>
              <a:rPr lang="en-US" dirty="0"/>
              <a:t>Lots of numbers, arrays and data elements</a:t>
            </a:r>
          </a:p>
          <a:p>
            <a:r>
              <a:rPr lang="en-US" dirty="0"/>
              <a:t>Good news, ullu is now integrated with the standard and coverage QAs</a:t>
            </a:r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460F0-6DDD-065A-7A4D-99A0B7BD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Data, more data and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6608F-E29B-076D-8ADF-69084FEFB6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445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460F0-6DDD-065A-7A4D-99A0B7BD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Code coverage</a:t>
            </a:r>
          </a:p>
        </p:txBody>
      </p:sp>
      <p:pic>
        <p:nvPicPr>
          <p:cNvPr id="13" name="Content Placeholder 12" descr="A close-up of a graph&#10;&#10;Description automatically generated">
            <a:extLst>
              <a:ext uri="{FF2B5EF4-FFF2-40B4-BE49-F238E27FC236}">
                <a16:creationId xmlns:a16="http://schemas.microsoft.com/office/drawing/2014/main" id="{E3637FB0-386E-B605-8E42-30DEDA332A8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81" y="3474720"/>
            <a:ext cx="6537638" cy="1186837"/>
          </a:xfrm>
        </p:spPr>
      </p:pic>
      <p:pic>
        <p:nvPicPr>
          <p:cNvPr id="14" name="Content Placeholder 13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7EE06848-6D74-6F6F-80E0-0A74954C69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38" y="1108288"/>
            <a:ext cx="2675724" cy="2065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2339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2333-7CEA-2E84-929E-9044B1B2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613054" cy="3242040"/>
          </a:xfrm>
        </p:spPr>
        <p:txBody>
          <a:bodyPr/>
          <a:lstStyle/>
          <a:p>
            <a:r>
              <a:rPr lang="en-US" dirty="0"/>
              <a:t>Cover all primitives</a:t>
            </a:r>
          </a:p>
          <a:p>
            <a:r>
              <a:rPr lang="en-US" dirty="0"/>
              <a:t>Work with more data</a:t>
            </a:r>
          </a:p>
          <a:p>
            <a:r>
              <a:rPr lang="en-US" dirty="0"/>
              <a:t>Find cases that people might not hit in a 100 years</a:t>
            </a:r>
          </a:p>
          <a:p>
            <a:r>
              <a:rPr lang="en-US" dirty="0"/>
              <a:t>Make Dyalog APL more reliable</a:t>
            </a:r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460F0-6DDD-065A-7A4D-99A0B7BD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Future plans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6608F-E29B-076D-8ADF-69084FEFB6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9135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2333-7CEA-2E84-929E-9044B1B2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721" y="2096403"/>
            <a:ext cx="5042557" cy="95069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Find ullu at: </a:t>
            </a:r>
            <a:r>
              <a:rPr lang="en-US" sz="9600" dirty="0">
                <a:hlinkClick r:id="rId3" tooltip="https://github.com/dyalog/ullu"/>
              </a:rPr>
              <a:t>github.com/Dyalog/ullu</a:t>
            </a:r>
            <a:endParaRPr lang="en-US" sz="9600" dirty="0"/>
          </a:p>
          <a:p>
            <a:pPr marL="0" indent="0">
              <a:buNone/>
            </a:pPr>
            <a:r>
              <a:rPr lang="en-US" sz="9600" dirty="0"/>
              <a:t>Reach out: aarush@dyalog.com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6608F-E29B-076D-8ADF-69084FEFB6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D2C4FD6-62A6-A97B-DDCF-BDEB5444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4057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2333-7CEA-2E84-929E-9044B1B29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</a:t>
            </a:r>
          </a:p>
          <a:p>
            <a:r>
              <a:rPr lang="en-US" dirty="0"/>
              <a:t>Structured</a:t>
            </a:r>
          </a:p>
          <a:p>
            <a:r>
              <a:rPr lang="en-US" dirty="0"/>
              <a:t>Independent</a:t>
            </a:r>
          </a:p>
          <a:p>
            <a:r>
              <a:rPr lang="en-US" dirty="0"/>
              <a:t>A 2</a:t>
            </a:r>
            <a:r>
              <a:rPr lang="en-US" baseline="30000" dirty="0"/>
              <a:t>nd</a:t>
            </a:r>
            <a:r>
              <a:rPr lang="en-US" dirty="0"/>
              <a:t> coat of paint</a:t>
            </a:r>
          </a:p>
          <a:p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460F0-6DDD-065A-7A4D-99A0B7BD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 short, ullu is…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6608F-E29B-076D-8ADF-69084FEFB6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567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2333-7CEA-2E84-929E-9044B1B29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ullu?</a:t>
            </a:r>
          </a:p>
          <a:p>
            <a:r>
              <a:rPr lang="en-US" dirty="0"/>
              <a:t>How has Dyalog been tested so far?</a:t>
            </a:r>
          </a:p>
          <a:p>
            <a:r>
              <a:rPr lang="en-US" dirty="0"/>
              <a:t>Why and How ullu was created?</a:t>
            </a:r>
          </a:p>
          <a:p>
            <a:r>
              <a:rPr lang="en-US" dirty="0"/>
              <a:t>What is the future of ullu?</a:t>
            </a:r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460F0-6DDD-065A-7A4D-99A0B7BD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Coming up…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6608F-E29B-076D-8ADF-69084FEFB6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4838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201606-43AA-B94F-0F38-E7851A1C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41" y="2154007"/>
            <a:ext cx="7847318" cy="835486"/>
          </a:xfrm>
        </p:spPr>
        <p:txBody>
          <a:bodyPr/>
          <a:lstStyle/>
          <a:p>
            <a:r>
              <a:rPr lang="en-IN" sz="2400" dirty="0"/>
              <a:t>It is not just about finding things wrong about Dyalog APL but making us more confident when making enhancements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9BE306-BE3A-8526-B3AA-B48964169CE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839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D58B84-3A2F-329B-0C16-8AD0A98BE64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460F0-6DDD-065A-7A4D-99A0B7BD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ullu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6608F-E29B-076D-8ADF-69084FEFB6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ullu Banner">
            <a:extLst>
              <a:ext uri="{FF2B5EF4-FFF2-40B4-BE49-F238E27FC236}">
                <a16:creationId xmlns:a16="http://schemas.microsoft.com/office/drawing/2014/main" id="{C95A3025-7A0C-EEC5-C449-8E66FDB15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0" y="1320800"/>
            <a:ext cx="7994240" cy="31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00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D58B84-3A2F-329B-0C16-8AD0A98BE64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2333-7CEA-2E84-929E-9044B1B29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QAs</a:t>
            </a:r>
          </a:p>
          <a:p>
            <a:r>
              <a:rPr lang="en-US" dirty="0"/>
              <a:t>Shuffle QAs</a:t>
            </a:r>
          </a:p>
          <a:p>
            <a:r>
              <a:rPr lang="en-US" dirty="0"/>
              <a:t>Unit Tests</a:t>
            </a:r>
          </a:p>
          <a:p>
            <a:r>
              <a:rPr lang="en-US" dirty="0"/>
              <a:t>Fuzz tests</a:t>
            </a:r>
          </a:p>
          <a:p>
            <a:r>
              <a:rPr lang="en-US" dirty="0"/>
              <a:t>Code Coverage tests</a:t>
            </a:r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460F0-6DDD-065A-7A4D-99A0B7BD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Pre-ullu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6608F-E29B-076D-8ADF-69084FEFB6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136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DA560-F865-02C0-8E5F-9D09C9725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705547" cy="3242040"/>
          </a:xfrm>
        </p:spPr>
        <p:txBody>
          <a:bodyPr/>
          <a:lstStyle/>
          <a:p>
            <a:r>
              <a:rPr lang="en-US" dirty="0"/>
              <a:t>6½ platforms – Windows, Mac, Mac/Arm, AIX, Pi, Linux, Linux/Arm(under dev)</a:t>
            </a:r>
          </a:p>
          <a:p>
            <a:r>
              <a:rPr lang="fr-FR" dirty="0"/>
              <a:t>4 versions </a:t>
            </a:r>
            <a:r>
              <a:rPr lang="en-US" dirty="0"/>
              <a:t>×</a:t>
            </a:r>
            <a:r>
              <a:rPr lang="fr-FR" dirty="0"/>
              <a:t> </a:t>
            </a:r>
            <a:r>
              <a:rPr lang="en-US" dirty="0"/>
              <a:t>6½ platforms</a:t>
            </a:r>
            <a:r>
              <a:rPr lang="fr-FR" dirty="0"/>
              <a:t> </a:t>
            </a:r>
            <a:r>
              <a:rPr lang="en-US" dirty="0"/>
              <a:t>×</a:t>
            </a:r>
            <a:r>
              <a:rPr lang="fr-FR" dirty="0"/>
              <a:t> 32/64 </a:t>
            </a:r>
            <a:r>
              <a:rPr lang="en-US" dirty="0"/>
              <a:t>×</a:t>
            </a:r>
            <a:r>
              <a:rPr lang="fr-FR" dirty="0"/>
              <a:t> Classic/Unicode</a:t>
            </a:r>
          </a:p>
          <a:p>
            <a:r>
              <a:rPr lang="fr-FR" dirty="0"/>
              <a:t>That is… 63 </a:t>
            </a:r>
            <a:r>
              <a:rPr lang="fr-FR" dirty="0" err="1"/>
              <a:t>interpreters</a:t>
            </a:r>
            <a:r>
              <a:rPr lang="fr-FR" dirty="0"/>
              <a:t> of Dyalog APL</a:t>
            </a:r>
            <a:endParaRPr lang="en-US" dirty="0"/>
          </a:p>
          <a:p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FF0C3D-5B2F-0E7D-0358-38C19169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Versions and Platforms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8D9C9B-5AD2-3AC3-5A5E-3AC642ACA79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11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D58B84-3A2F-329B-0C16-8AD0A98BE64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460F0-6DDD-065A-7A4D-99A0B7BD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ullu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6608F-E29B-076D-8ADF-69084FEFB6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ullu Banner">
            <a:extLst>
              <a:ext uri="{FF2B5EF4-FFF2-40B4-BE49-F238E27FC236}">
                <a16:creationId xmlns:a16="http://schemas.microsoft.com/office/drawing/2014/main" id="{C95A3025-7A0C-EEC5-C449-8E66FDB15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0" y="1320800"/>
            <a:ext cx="7994240" cy="31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8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D58B84-3A2F-329B-0C16-8AD0A98BE64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2333-7CEA-2E84-929E-9044B1B29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Verify correct results using fundamental scenarios</a:t>
            </a:r>
          </a:p>
          <a:p>
            <a:r>
              <a:rPr lang="en-US" dirty="0"/>
              <a:t>Test edge cases</a:t>
            </a:r>
          </a:p>
          <a:p>
            <a:r>
              <a:rPr lang="en-US" dirty="0"/>
              <a:t>Test all the data types possible, being reproducible and truly </a:t>
            </a:r>
            <a:r>
              <a:rPr lang="en-GB" dirty="0"/>
              <a:t>randomised</a:t>
            </a:r>
          </a:p>
          <a:p>
            <a:r>
              <a:rPr lang="en-US" dirty="0"/>
              <a:t>Finally, inspect code coverage to find missing test cases</a:t>
            </a:r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460F0-6DDD-065A-7A4D-99A0B7BD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do?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6608F-E29B-076D-8ADF-69084FEFB6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565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211C8488-4159-F073-9761-C94B5057C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320800"/>
            <a:ext cx="4104000" cy="32420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460F0-6DDD-065A-7A4D-99A0B7BD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</p:spPr>
        <p:txBody>
          <a:bodyPr anchor="b">
            <a:normAutofit/>
          </a:bodyPr>
          <a:lstStyle/>
          <a:p>
            <a:r>
              <a:rPr lang="en-US" dirty="0"/>
              <a:t>Battle testing</a:t>
            </a:r>
            <a:endParaRPr lang="en-IN" dirty="0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B94DB6D-63DF-FB85-CF5B-65D9D95D4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36581" y="0"/>
            <a:ext cx="2207419" cy="1320800"/>
          </a:xfrm>
        </p:spPr>
        <p:txBody>
          <a:bodyPr/>
          <a:lstStyle/>
          <a:p>
            <a:endParaRPr lang="en-US"/>
          </a:p>
        </p:txBody>
      </p:sp>
      <p:pic>
        <p:nvPicPr>
          <p:cNvPr id="21" name="Content Placeholder 20" descr="A cartoon of an owl flying over a computer">
            <a:extLst>
              <a:ext uri="{FF2B5EF4-FFF2-40B4-BE49-F238E27FC236}">
                <a16:creationId xmlns:a16="http://schemas.microsoft.com/office/drawing/2014/main" id="{BD9C8194-3B52-EED7-9C1D-55A75DB35E1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91" y="1320800"/>
            <a:ext cx="3241675" cy="3241675"/>
          </a:xfr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6BC8C6A-43D9-7489-55FF-08B257CFADFD}"/>
              </a:ext>
            </a:extLst>
          </p:cNvPr>
          <p:cNvSpPr txBox="1"/>
          <p:nvPr/>
        </p:nvSpPr>
        <p:spPr>
          <a:xfrm>
            <a:off x="4475500" y="4562475"/>
            <a:ext cx="15728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900" dirty="0"/>
              <a:t>Image generated by GPT-4o</a:t>
            </a:r>
          </a:p>
        </p:txBody>
      </p:sp>
    </p:spTree>
    <p:extLst>
      <p:ext uri="{BB962C8B-B14F-4D97-AF65-F5344CB8AC3E}">
        <p14:creationId xmlns:p14="http://schemas.microsoft.com/office/powerpoint/2010/main" val="133697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2333-7CEA-2E84-929E-9044B1B2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dirty="0"/>
              <a:t>add (dyadic +)</a:t>
            </a:r>
          </a:p>
          <a:p>
            <a:pPr>
              <a:lnSpc>
                <a:spcPct val="90000"/>
              </a:lnSpc>
            </a:pPr>
            <a:r>
              <a:rPr lang="en-IN" dirty="0"/>
              <a:t>divide (dyadic ÷)</a:t>
            </a:r>
          </a:p>
          <a:p>
            <a:pPr>
              <a:lnSpc>
                <a:spcPct val="90000"/>
              </a:lnSpc>
            </a:pPr>
            <a:r>
              <a:rPr lang="en-IN" dirty="0"/>
              <a:t>floor (monadic ⌊)</a:t>
            </a:r>
          </a:p>
          <a:p>
            <a:pPr>
              <a:lnSpc>
                <a:spcPct val="90000"/>
              </a:lnSpc>
            </a:pPr>
            <a:r>
              <a:rPr lang="en-IN" dirty="0"/>
              <a:t>magnitude (monadic |)</a:t>
            </a:r>
          </a:p>
          <a:p>
            <a:pPr>
              <a:lnSpc>
                <a:spcPct val="90000"/>
              </a:lnSpc>
            </a:pPr>
            <a:r>
              <a:rPr lang="en-IN" dirty="0"/>
              <a:t>residue (dyadic |)</a:t>
            </a:r>
          </a:p>
          <a:p>
            <a:pPr>
              <a:lnSpc>
                <a:spcPct val="90000"/>
              </a:lnSpc>
            </a:pPr>
            <a:r>
              <a:rPr lang="en-IN" dirty="0"/>
              <a:t>subtract (dyadic -)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1DFC9E-394D-7045-CD2F-3D87E00F985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IN" dirty="0"/>
              <a:t>unique (monadic </a:t>
            </a:r>
            <a:r>
              <a:rPr lang="en-IN" sz="2400" dirty="0"/>
              <a:t>∪)</a:t>
            </a:r>
          </a:p>
          <a:p>
            <a:pPr>
              <a:lnSpc>
                <a:spcPct val="90000"/>
              </a:lnSpc>
            </a:pPr>
            <a:r>
              <a:rPr lang="en-IN" sz="2400" dirty="0"/>
              <a:t>unique mask (monadic ≠)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index of (dyadic ⍳)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membership (dyadic ∊)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multiply (dyadic ×)</a:t>
            </a:r>
            <a:endParaRPr lang="en-IN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460F0-6DDD-065A-7A4D-99A0B7BD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</p:spPr>
        <p:txBody>
          <a:bodyPr anchor="b">
            <a:noAutofit/>
          </a:bodyPr>
          <a:lstStyle/>
          <a:p>
            <a:r>
              <a:rPr lang="en-IN" sz="3000" dirty="0"/>
              <a:t>Primitives Covered – as of 1/9/24 - 11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18B373C-DA02-059C-30C6-2B3CBA50492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36581" y="0"/>
            <a:ext cx="2207419" cy="132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62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32422</TotalTime>
  <Words>852</Words>
  <Application>Microsoft Office PowerPoint</Application>
  <PresentationFormat>On-screen Show (16:9)</PresentationFormat>
  <Paragraphs>160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APL385 Unicode</vt:lpstr>
      <vt:lpstr>Wingdings 2</vt:lpstr>
      <vt:lpstr>Wingdings</vt:lpstr>
      <vt:lpstr>Sarabun</vt:lpstr>
      <vt:lpstr>Courier New</vt:lpstr>
      <vt:lpstr>Office Theme</vt:lpstr>
      <vt:lpstr>ullu: Tests for Dyalog APL</vt:lpstr>
      <vt:lpstr>Coming up…</vt:lpstr>
      <vt:lpstr>What is ullu</vt:lpstr>
      <vt:lpstr>Pre-ullu </vt:lpstr>
      <vt:lpstr>Versions and Platforms</vt:lpstr>
      <vt:lpstr>With ullu</vt:lpstr>
      <vt:lpstr>What does it do?</vt:lpstr>
      <vt:lpstr>Battle testing</vt:lpstr>
      <vt:lpstr>Primitives Covered – as of 1/9/24 - 11</vt:lpstr>
      <vt:lpstr>Next up</vt:lpstr>
      <vt:lpstr>Process</vt:lpstr>
      <vt:lpstr>Model functions</vt:lpstr>
      <vt:lpstr>Tests</vt:lpstr>
      <vt:lpstr>RunVariations</vt:lpstr>
      <vt:lpstr>Data, more data and results</vt:lpstr>
      <vt:lpstr>Code coverage</vt:lpstr>
      <vt:lpstr>Future plans</vt:lpstr>
      <vt:lpstr>PowerPoint Presentation</vt:lpstr>
      <vt:lpstr>In short, ullu is…</vt:lpstr>
      <vt:lpstr>It is not just about finding things wrong about Dyalog APL but making us more confident when making enhancements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Fiona Smith</cp:lastModifiedBy>
  <cp:revision>256</cp:revision>
  <dcterms:created xsi:type="dcterms:W3CDTF">2019-07-25T11:46:05Z</dcterms:created>
  <dcterms:modified xsi:type="dcterms:W3CDTF">2024-09-24T10:33:46Z</dcterms:modified>
</cp:coreProperties>
</file>