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554" r:id="rId2"/>
    <p:sldId id="259" r:id="rId3"/>
    <p:sldId id="555" r:id="rId4"/>
    <p:sldId id="551" r:id="rId5"/>
    <p:sldId id="262" r:id="rId6"/>
    <p:sldId id="263" r:id="rId7"/>
    <p:sldId id="434" r:id="rId8"/>
    <p:sldId id="556" r:id="rId9"/>
    <p:sldId id="429" r:id="rId10"/>
    <p:sldId id="433" r:id="rId11"/>
    <p:sldId id="430" r:id="rId12"/>
    <p:sldId id="431" r:id="rId13"/>
    <p:sldId id="523" r:id="rId14"/>
    <p:sldId id="438" r:id="rId15"/>
    <p:sldId id="543" r:id="rId16"/>
    <p:sldId id="530" r:id="rId17"/>
    <p:sldId id="536" r:id="rId18"/>
    <p:sldId id="534" r:id="rId19"/>
    <p:sldId id="531" r:id="rId20"/>
    <p:sldId id="532" r:id="rId21"/>
    <p:sldId id="538" r:id="rId22"/>
    <p:sldId id="540" r:id="rId23"/>
    <p:sldId id="539" r:id="rId24"/>
    <p:sldId id="552" r:id="rId25"/>
    <p:sldId id="544" r:id="rId26"/>
    <p:sldId id="541" r:id="rId27"/>
    <p:sldId id="542" r:id="rId28"/>
    <p:sldId id="525" r:id="rId29"/>
    <p:sldId id="545" r:id="rId30"/>
    <p:sldId id="506" r:id="rId31"/>
    <p:sldId id="520" r:id="rId32"/>
    <p:sldId id="521" r:id="rId33"/>
    <p:sldId id="507" r:id="rId34"/>
    <p:sldId id="508" r:id="rId35"/>
    <p:sldId id="440" r:id="rId36"/>
    <p:sldId id="435" r:id="rId37"/>
    <p:sldId id="444" r:id="rId38"/>
    <p:sldId id="478" r:id="rId39"/>
    <p:sldId id="480" r:id="rId40"/>
    <p:sldId id="482" r:id="rId41"/>
    <p:sldId id="502" r:id="rId42"/>
    <p:sldId id="448" r:id="rId43"/>
    <p:sldId id="459" r:id="rId44"/>
    <p:sldId id="460" r:id="rId45"/>
    <p:sldId id="461" r:id="rId46"/>
    <p:sldId id="462" r:id="rId47"/>
    <p:sldId id="463" r:id="rId48"/>
    <p:sldId id="464" r:id="rId49"/>
    <p:sldId id="465" r:id="rId50"/>
    <p:sldId id="466" r:id="rId51"/>
    <p:sldId id="467" r:id="rId52"/>
    <p:sldId id="469" r:id="rId53"/>
    <p:sldId id="470" r:id="rId54"/>
    <p:sldId id="471" r:id="rId55"/>
    <p:sldId id="472" r:id="rId56"/>
    <p:sldId id="476" r:id="rId57"/>
    <p:sldId id="549" r:id="rId58"/>
    <p:sldId id="557" r:id="rId59"/>
    <p:sldId id="457" r:id="rId60"/>
    <p:sldId id="496" r:id="rId61"/>
    <p:sldId id="498" r:id="rId62"/>
    <p:sldId id="499" r:id="rId63"/>
    <p:sldId id="500" r:id="rId64"/>
    <p:sldId id="501" r:id="rId65"/>
    <p:sldId id="509" r:id="rId66"/>
    <p:sldId id="512" r:id="rId67"/>
    <p:sldId id="511" r:id="rId68"/>
    <p:sldId id="513" r:id="rId69"/>
    <p:sldId id="458" r:id="rId70"/>
    <p:sldId id="514" r:id="rId71"/>
    <p:sldId id="515" r:id="rId72"/>
    <p:sldId id="517" r:id="rId73"/>
    <p:sldId id="518" r:id="rId74"/>
    <p:sldId id="519" r:id="rId75"/>
    <p:sldId id="522" r:id="rId76"/>
    <p:sldId id="454" r:id="rId77"/>
    <p:sldId id="547" r:id="rId78"/>
    <p:sldId id="504" r:id="rId79"/>
    <p:sldId id="452" r:id="rId80"/>
    <p:sldId id="553" r:id="rId81"/>
    <p:sldId id="550" r:id="rId82"/>
  </p:sldIdLst>
  <p:sldSz cx="9144000" cy="5143500" type="screen16x9"/>
  <p:notesSz cx="10234613" cy="7104063"/>
  <p:embeddedFontLst>
    <p:embeddedFont>
      <p:font typeface="APL333" panose="020B0700000202000203" pitchFamily="34" charset="0"/>
      <p:regular r:id="rId85"/>
    </p:embeddedFont>
    <p:embeddedFont>
      <p:font typeface="APL385 Unicode" panose="020B0709000202000203" pitchFamily="49" charset="0"/>
      <p:regular r:id="rId86"/>
    </p:embeddedFont>
    <p:embeddedFont>
      <p:font typeface="APL386 Unicode" panose="020B0709000202000203" pitchFamily="50" charset="0"/>
      <p:regular r:id="rId87"/>
    </p:embeddedFont>
    <p:embeddedFont>
      <p:font typeface="Sarabun" panose="00000500000000000000" pitchFamily="2" charset="-34"/>
      <p:regular r:id="rId88"/>
      <p:bold r:id="rId89"/>
      <p:italic r:id="rId90"/>
      <p:boldItalic r:id="rId91"/>
    </p:embeddedFont>
    <p:embeddedFont>
      <p:font typeface="Wingdings 2" panose="05020102010507070707" pitchFamily="18" charset="2"/>
      <p:regular r:id="rId8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A6D8F"/>
    <a:srgbClr val="3B475E"/>
    <a:srgbClr val="ED7F00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60997" autoAdjust="0"/>
  </p:normalViewPr>
  <p:slideViewPr>
    <p:cSldViewPr snapToGrid="0">
      <p:cViewPr varScale="1">
        <p:scale>
          <a:sx n="79" d="100"/>
          <a:sy n="79" d="100"/>
        </p:scale>
        <p:origin x="240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692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89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1.fntdata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NUL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6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2024-09-19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6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2024-09-19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GB" dirty="0"/>
              <a:t>Workshop, not lecture — interrupt and ask!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948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After this slide, handout "function compositions" cheat sheet</a:t>
            </a:r>
          </a:p>
        </p:txBody>
      </p:sp>
    </p:spTree>
    <p:extLst>
      <p:ext uri="{BB962C8B-B14F-4D97-AF65-F5344CB8AC3E}">
        <p14:creationId xmlns:p14="http://schemas.microsoft.com/office/powerpoint/2010/main" val="622823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143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≡⍥≢</a:t>
            </a:r>
          </a:p>
          <a:p>
            <a:r>
              <a:rPr lang="en-GB" dirty="0">
                <a:latin typeface="APL385 Unicode" panose="020B0709000202000203" pitchFamily="49" charset="0"/>
              </a:rPr>
              <a:t>∧/⍤∊</a:t>
            </a:r>
          </a:p>
          <a:p>
            <a:r>
              <a:rPr lang="en-GB" dirty="0">
                <a:latin typeface="APL385 Unicode" panose="020B0709000202000203" pitchFamily="49" charset="0"/>
              </a:rPr>
              <a:t>÷∘⌊</a:t>
            </a:r>
          </a:p>
          <a:p>
            <a:r>
              <a:rPr lang="en-GB" dirty="0">
                <a:latin typeface="APL385 Unicode" panose="020B0709000202000203" pitchFamily="49" charset="0"/>
              </a:rPr>
              <a:t>⌊∘⌊</a:t>
            </a:r>
          </a:p>
          <a:p>
            <a:r>
              <a:rPr lang="en-GB" dirty="0">
                <a:latin typeface="APL385 Unicode" panose="020B0709000202000203" pitchFamily="49" charset="0"/>
              </a:rPr>
              <a:t>≠\⍤=⍨</a:t>
            </a:r>
          </a:p>
        </p:txBody>
      </p:sp>
    </p:spTree>
    <p:extLst>
      <p:ext uri="{BB962C8B-B14F-4D97-AF65-F5344CB8AC3E}">
        <p14:creationId xmlns:p14="http://schemas.microsoft.com/office/powerpoint/2010/main" val="3169043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Spotting patterns, like function composition</a:t>
            </a:r>
          </a:p>
        </p:txBody>
      </p:sp>
    </p:spTree>
    <p:extLst>
      <p:ext uri="{BB962C8B-B14F-4D97-AF65-F5344CB8AC3E}">
        <p14:creationId xmlns:p14="http://schemas.microsoft.com/office/powerpoint/2010/main" val="912166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Everyone OK with left and right tacks?</a:t>
            </a:r>
          </a:p>
        </p:txBody>
      </p:sp>
    </p:spTree>
    <p:extLst>
      <p:ext uri="{BB962C8B-B14F-4D97-AF65-F5344CB8AC3E}">
        <p14:creationId xmlns:p14="http://schemas.microsoft.com/office/powerpoint/2010/main" val="479636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182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GB" dirty="0"/>
              <a:t>After this slide, handout "trains" cheat sheet</a:t>
            </a:r>
          </a:p>
        </p:txBody>
      </p:sp>
    </p:spTree>
    <p:extLst>
      <p:ext uri="{BB962C8B-B14F-4D97-AF65-F5344CB8AC3E}">
        <p14:creationId xmlns:p14="http://schemas.microsoft.com/office/powerpoint/2010/main" val="2370591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157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838" indent="-317838">
              <a:buFont typeface="+mj-lt"/>
              <a:buAutoNum type="arabicPeriod"/>
            </a:pPr>
            <a:r>
              <a:rPr lang="en-GB" dirty="0">
                <a:latin typeface="APL385 Unicode" panose="020B0709000202000203" pitchFamily="49" charset="0"/>
              </a:rPr>
              <a:t>1×⊢   1∘+  </a:t>
            </a:r>
            <a:r>
              <a:rPr lang="en-GB" dirty="0"/>
              <a:t>←discuss</a:t>
            </a:r>
            <a:endParaRPr lang="en-GB" dirty="0">
              <a:latin typeface="APL385 Unicode" panose="020B0709000202000203" pitchFamily="49" charset="0"/>
            </a:endParaRPr>
          </a:p>
          <a:p>
            <a:pPr marL="317838" indent="-317838" defTabSz="1271355">
              <a:buFont typeface="+mj-lt"/>
              <a:buAutoNum type="arabicPeriod"/>
              <a:defRPr/>
            </a:pPr>
            <a:r>
              <a:rPr lang="en-GB" dirty="0">
                <a:latin typeface="APL385 Unicode" panose="020B0709000202000203" pitchFamily="49" charset="0"/>
              </a:rPr>
              <a:t>∪~∩</a:t>
            </a:r>
          </a:p>
          <a:p>
            <a:pPr marL="317838" indent="-317838" defTabSz="1271355">
              <a:buFont typeface="+mj-lt"/>
              <a:buAutoNum type="arabicPeriod"/>
              <a:defRPr/>
            </a:pP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∪⊢∨⍳    ∪⍤∨∘⍳⍨</a:t>
            </a:r>
          </a:p>
          <a:p>
            <a:pPr marL="317838" indent="-317838">
              <a:buFont typeface="+mj-lt"/>
              <a:buAutoNum type="arabicPeriod"/>
            </a:pP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⊃∘⍒⊃⊢    ⊃⍨∘⊃∘⍒⍨</a:t>
            </a:r>
          </a:p>
          <a:p>
            <a:pPr marL="317838" indent="-317838">
              <a:buFont typeface="+mj-lt"/>
              <a:buAutoNum type="arabicPeriod"/>
            </a:pP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*∘2	×⍨	2*⍨⊢</a:t>
            </a:r>
          </a:p>
        </p:txBody>
      </p:sp>
    </p:spTree>
    <p:extLst>
      <p:ext uri="{BB962C8B-B14F-4D97-AF65-F5344CB8AC3E}">
        <p14:creationId xmlns:p14="http://schemas.microsoft.com/office/powerpoint/2010/main" val="4025943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838" indent="-317838">
              <a:buFont typeface="+mj-lt"/>
              <a:buAutoNum type="arabicPeriod"/>
            </a:pP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⊥⍨⍤⊖    ⊥⍥⊖⍨    +⌿∧⍀</a:t>
            </a:r>
          </a:p>
          <a:p>
            <a:pPr marL="317838" indent="-317838">
              <a:buFont typeface="+mj-lt"/>
              <a:buAutoNum type="arabicPeriod"/>
            </a:pP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~⍤∊⍨⊆⊢</a:t>
            </a:r>
          </a:p>
          <a:p>
            <a:pPr marL="317838" indent="-317838">
              <a:buFont typeface="+mj-lt"/>
              <a:buAutoNum type="arabicPeriod"/>
            </a:pP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+⌿÷⊣</a:t>
            </a:r>
          </a:p>
          <a:p>
            <a:pPr marL="317838" indent="-317838">
              <a:buFont typeface="+mj-lt"/>
              <a:buAutoNum type="arabicPeriod"/>
            </a:pP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+⌿÷≢</a:t>
            </a:r>
          </a:p>
          <a:p>
            <a:pPr marL="317838" indent="-317838">
              <a:buFont typeface="+mj-lt"/>
              <a:buAutoNum type="arabicPeriod"/>
            </a:pPr>
            <a:r>
              <a:rPr lang="en-GB" dirty="0"/>
              <a:t>and</a:t>
            </a: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   4.   +⌿÷⊣∘≢    </a:t>
            </a:r>
          </a:p>
        </p:txBody>
      </p:sp>
    </p:spTree>
    <p:extLst>
      <p:ext uri="{BB962C8B-B14F-4D97-AF65-F5344CB8AC3E}">
        <p14:creationId xmlns:p14="http://schemas.microsoft.com/office/powerpoint/2010/main" val="112843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GB" dirty="0"/>
              <a:t>Workshop, not lecture — interrupt and ask!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45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016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028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838" indent="-317838">
              <a:buFont typeface="+mj-lt"/>
              <a:buAutoNum type="arabicPeriod"/>
            </a:pPr>
            <a:r>
              <a:rPr lang="en-GB" dirty="0">
                <a:latin typeface="APL385 Unicode" panose="020B0709000202000203" pitchFamily="49" charset="0"/>
              </a:rPr>
              <a:t>{⍵≠+⍵}</a:t>
            </a:r>
          </a:p>
          <a:p>
            <a:pPr marL="317838" indent="-317838">
              <a:buFont typeface="+mj-lt"/>
              <a:buAutoNum type="arabicPeriod"/>
            </a:pPr>
            <a:r>
              <a:rPr lang="en-GB" dirty="0">
                <a:latin typeface="APL385 Unicode" panose="020B0709000202000203" pitchFamily="49" charset="0"/>
              </a:rPr>
              <a:t>{↑,⊂⍵}</a:t>
            </a:r>
          </a:p>
          <a:p>
            <a:pPr marL="317838" indent="-317838">
              <a:buFont typeface="+mj-lt"/>
              <a:buAutoNum type="arabicPeriod"/>
            </a:pPr>
            <a:r>
              <a:rPr lang="en-GB" dirty="0">
                <a:latin typeface="APL385 Unicode" panose="020B0709000202000203" pitchFamily="49" charset="0"/>
              </a:rPr>
              <a:t>{↑⍺⍵}</a:t>
            </a:r>
          </a:p>
          <a:p>
            <a:pPr marL="317838" indent="-317838" defTabSz="1271355">
              <a:buFont typeface="+mj-lt"/>
              <a:buAutoNum type="arabicPeriod"/>
              <a:defRPr/>
            </a:pPr>
            <a:r>
              <a:rPr lang="en-GB" dirty="0">
                <a:latin typeface="APL385 Unicode" panose="020B0709000202000203" pitchFamily="49" charset="0"/>
              </a:rPr>
              <a:t>{⍺{⍺+÷⍵}⍣≡⍵}</a:t>
            </a:r>
          </a:p>
          <a:p>
            <a:pPr marL="317838" indent="-317838" defTabSz="1271355">
              <a:buFont typeface="+mj-lt"/>
              <a:buAutoNum type="arabicPeriod"/>
              <a:defRPr/>
            </a:pPr>
            <a:r>
              <a:rPr lang="en-GB" dirty="0">
                <a:latin typeface="APL385 Unicode" panose="020B0709000202000203" pitchFamily="49" charset="0"/>
              </a:rPr>
              <a:t>{⍺←,⊂ ⋄ ↑⍺⍵}    {⍺←⍣0 ⋄ ↑(⊂⍺),⊂⍵}</a:t>
            </a:r>
          </a:p>
        </p:txBody>
      </p:sp>
    </p:spTree>
    <p:extLst>
      <p:ext uri="{BB962C8B-B14F-4D97-AF65-F5344CB8AC3E}">
        <p14:creationId xmlns:p14="http://schemas.microsoft.com/office/powerpoint/2010/main" val="325904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90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861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399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72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101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06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49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GB" dirty="0"/>
              <a:t>Workshop, not lecture — interrupt and ask!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121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838" indent="-317838">
              <a:buFont typeface="+mj-lt"/>
              <a:buAutoNum type="arabicPeriod"/>
            </a:pPr>
            <a:r>
              <a:rPr lang="en-GB" dirty="0">
                <a:latin typeface="APL385 Unicode" panose="020B0709000202000203" pitchFamily="49" charset="0"/>
              </a:rPr>
              <a:t>{(×⍵)×⌊|⍵}</a:t>
            </a:r>
          </a:p>
          <a:p>
            <a:pPr marL="317838" indent="-317838">
              <a:buFont typeface="+mj-lt"/>
              <a:buAutoNum type="arabicPeriod"/>
            </a:pPr>
            <a:r>
              <a:rPr lang="en-GB" dirty="0">
                <a:latin typeface="APL385 Unicode" panose="020B0709000202000203" pitchFamily="49" charset="0"/>
              </a:rPr>
              <a:t>{(⍺⌊≢⍵)↑⍵}</a:t>
            </a:r>
          </a:p>
          <a:p>
            <a:pPr marL="317838" indent="-317838">
              <a:buFont typeface="+mj-lt"/>
              <a:buAutoNum type="arabicPeriod"/>
            </a:pPr>
            <a:r>
              <a:rPr lang="en-GB" dirty="0">
                <a:latin typeface="APL385 Unicode" panose="020B0709000202000203" pitchFamily="49" charset="0"/>
              </a:rPr>
              <a:t>{F←{⎕C⍺~' '} ⋄ (F⍺)≡(F⍵)}</a:t>
            </a:r>
          </a:p>
          <a:p>
            <a:pPr marL="317838" indent="-317838">
              <a:buFont typeface="+mj-lt"/>
              <a:buAutoNum type="arabicPeriod"/>
            </a:pPr>
            <a:r>
              <a:rPr lang="en-GB" dirty="0">
                <a:latin typeface="APL385 Unicode" panose="020B0709000202000203" pitchFamily="49" charset="0"/>
              </a:rPr>
              <a:t>{+/⍵&gt;(+/⍵)÷≢⍵}</a:t>
            </a:r>
          </a:p>
          <a:p>
            <a:pPr marL="317838" indent="-317838">
              <a:buFont typeface="+mj-lt"/>
              <a:buAutoNum type="arabicPeriod"/>
            </a:pPr>
            <a:r>
              <a:rPr lang="en-GB" dirty="0">
                <a:latin typeface="APL385 Unicode" panose="020B0709000202000203" pitchFamily="49" charset="0"/>
              </a:rPr>
              <a:t>{⍵≡⌽⍵} but technically </a:t>
            </a:r>
            <a:r>
              <a:rPr lang="en-GB" dirty="0">
                <a:effectLst/>
                <a:latin typeface="APL385 Unicode" panose="020B0709000202000203" pitchFamily="49" charset="0"/>
              </a:rPr>
              <a:t>{⌽(≡⍵)⊢⍵≡⌽⍵}</a:t>
            </a:r>
            <a:r>
              <a:rPr lang="en-GB" dirty="0"/>
              <a:t> 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67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838" indent="-317838">
              <a:buFont typeface="+mj-lt"/>
              <a:buAutoNum type="arabicPeriod"/>
            </a:pPr>
            <a:r>
              <a:rPr lang="en-GB" dirty="0"/>
              <a:t>Monadic</a:t>
            </a:r>
          </a:p>
          <a:p>
            <a:pPr marL="317838" indent="-317838">
              <a:buFont typeface="+mj-lt"/>
              <a:buAutoNum type="arabicPeriod"/>
            </a:pPr>
            <a:r>
              <a:rPr lang="en-GB" dirty="0"/>
              <a:t>Dyadic</a:t>
            </a:r>
          </a:p>
          <a:p>
            <a:pPr marL="317838" indent="-317838">
              <a:buFont typeface="+mj-lt"/>
              <a:buAutoNum type="arabicPeriod"/>
            </a:pPr>
            <a:r>
              <a:rPr lang="en-GB" dirty="0"/>
              <a:t>Monadic</a:t>
            </a:r>
          </a:p>
          <a:p>
            <a:pPr marL="317838" indent="-317838">
              <a:buFont typeface="+mj-lt"/>
              <a:buAutoNum type="arabicPeriod"/>
            </a:pPr>
            <a:r>
              <a:rPr lang="en-GB" dirty="0"/>
              <a:t>Dyadic</a:t>
            </a:r>
          </a:p>
          <a:p>
            <a:pPr marL="317838" indent="-317838">
              <a:buFont typeface="+mj-lt"/>
              <a:buAutoNum type="arabicPeriod"/>
            </a:pPr>
            <a:r>
              <a:rPr lang="en-GB" dirty="0"/>
              <a:t>Ambivalent</a:t>
            </a:r>
          </a:p>
          <a:p>
            <a:pPr marL="317838" indent="-317838">
              <a:buFont typeface="+mj-lt"/>
              <a:buAutoNum type="arabicPeriod"/>
            </a:pPr>
            <a:r>
              <a:rPr lang="en-GB" dirty="0"/>
              <a:t>Dyadic</a:t>
            </a:r>
          </a:p>
        </p:txBody>
      </p:sp>
    </p:spTree>
    <p:extLst>
      <p:ext uri="{BB962C8B-B14F-4D97-AF65-F5344CB8AC3E}">
        <p14:creationId xmlns:p14="http://schemas.microsoft.com/office/powerpoint/2010/main" val="18804800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(⍳×≢⍤⊣≥⍳)</a:t>
            </a:r>
          </a:p>
          <a:p>
            <a:pPr defTabSz="990752">
              <a:defRPr/>
            </a:pPr>
            <a:r>
              <a:rPr lang="en-GB" dirty="0">
                <a:latin typeface="APL385 Unicode" panose="020B0709000202000203" pitchFamily="49" charset="0"/>
              </a:rPr>
              <a:t>(⊣(⊢×≢⍤⊣≥⊢)⍳)</a:t>
            </a:r>
          </a:p>
          <a:p>
            <a:pPr defTabSz="990752">
              <a:defRPr/>
            </a:pPr>
            <a:endParaRPr lang="en-GB" dirty="0">
              <a:latin typeface="APL385 Unicode" panose="020B0709000202000203" pitchFamily="49" charset="0"/>
            </a:endParaRPr>
          </a:p>
          <a:p>
            <a:pPr defTabSz="990752">
              <a:defRPr/>
            </a:pPr>
            <a:r>
              <a:rPr lang="en-GB" dirty="0">
                <a:latin typeface="APL385 Unicode" panose="020B0709000202000203" pitchFamily="49" charset="0"/>
              </a:rPr>
              <a:t>(⊣(⊢×≢⍤⊣≥⊢)⍳)</a:t>
            </a:r>
          </a:p>
          <a:p>
            <a:pPr defTabSz="990752">
              <a:defRPr/>
            </a:pPr>
            <a:r>
              <a:rPr lang="en-GB" dirty="0">
                <a:latin typeface="APL385 Unicode" panose="020B0709000202000203" pitchFamily="49" charset="0"/>
              </a:rPr>
              <a:t>(⍳(⊣×≢⍤⊢≥⊣)⊣)</a:t>
            </a:r>
          </a:p>
          <a:p>
            <a:pPr defTabSz="990752">
              <a:defRPr/>
            </a:pPr>
            <a:r>
              <a:rPr lang="en-GB" dirty="0">
                <a:latin typeface="APL385 Unicode" panose="020B0709000202000203" pitchFamily="49" charset="0"/>
              </a:rPr>
              <a:t>(⍳(⊣×⊣≤≢⍤⊢)⊣)</a:t>
            </a:r>
          </a:p>
          <a:p>
            <a:pPr defTabSz="990752">
              <a:defRPr/>
            </a:pPr>
            <a:r>
              <a:rPr lang="en-GB" dirty="0">
                <a:latin typeface="APL385 Unicode" panose="020B0709000202000203" pitchFamily="49" charset="0"/>
              </a:rPr>
              <a:t>(⍳(⊣×⊣≤∘≢⊢)⊣)</a:t>
            </a:r>
          </a:p>
          <a:p>
            <a:pPr defTabSz="990752">
              <a:defRPr/>
            </a:pPr>
            <a:r>
              <a:rPr lang="en-GB" dirty="0">
                <a:latin typeface="APL385 Unicode" panose="020B0709000202000203" pitchFamily="49" charset="0"/>
              </a:rPr>
              <a:t>(⍳(⊣×≤∘≢)⊣)</a:t>
            </a:r>
          </a:p>
          <a:p>
            <a:pPr defTabSz="990752">
              <a:defRPr/>
            </a:pPr>
            <a:endParaRPr lang="en-GB" dirty="0">
              <a:latin typeface="APL385 Unicode" panose="020B0709000202000203" pitchFamily="49" charset="0"/>
            </a:endParaRPr>
          </a:p>
          <a:p>
            <a:pPr defTabSz="990752">
              <a:defRPr/>
            </a:pPr>
            <a:r>
              <a:rPr lang="en-GB" dirty="0">
                <a:latin typeface="APL385 Unicode" panose="020B0709000202000203" pitchFamily="49" charset="0"/>
              </a:rPr>
              <a:t>(⊣(⊢×≢⍤⊣≥⊢)⍳)</a:t>
            </a:r>
          </a:p>
          <a:p>
            <a:pPr defTabSz="990752">
              <a:defRPr/>
            </a:pPr>
            <a:r>
              <a:rPr lang="en-GB" dirty="0">
                <a:latin typeface="APL385 Unicode" panose="020B0709000202000203" pitchFamily="49" charset="0"/>
              </a:rPr>
              <a:t>(≢⍤⊣(⊢×⊣≥⊢)⍳)</a:t>
            </a:r>
          </a:p>
          <a:p>
            <a:pPr defTabSz="990752"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(≢⍤⊣(⊢×≥)⍳</a:t>
            </a:r>
            <a:r>
              <a:rPr lang="en-GB" dirty="0"/>
              <a:t> )</a:t>
            </a:r>
          </a:p>
          <a:p>
            <a:pPr defTabSz="990752">
              <a:defRPr/>
            </a:pPr>
            <a:r>
              <a:rPr lang="en-GB" dirty="0">
                <a:latin typeface="APL385 Unicode" panose="020B0709000202000203" pitchFamily="49" charset="0"/>
              </a:rPr>
              <a:t>(</a:t>
            </a:r>
            <a:r>
              <a:rPr lang="en-GB" dirty="0">
                <a:effectLst/>
                <a:latin typeface="APL385 Unicode" panose="020B0709000202000203" pitchFamily="49" charset="0"/>
              </a:rPr>
              <a:t>≢⍤⊣(≥×⊢)⍳</a:t>
            </a:r>
            <a:r>
              <a:rPr lang="en-GB" dirty="0"/>
              <a:t> )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092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(+\∊⍨∘⍳+/)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((⊢∊⍨∘⍳⊢/)+\)</a:t>
            </a:r>
            <a:r>
              <a:rPr lang="en-GB" dirty="0"/>
              <a:t> </a:t>
            </a:r>
          </a:p>
          <a:p>
            <a:pPr defTabSz="990752"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((⊢∊⍨∘⍳⊃⍤⌽)+\)</a:t>
            </a:r>
            <a:r>
              <a:rPr lang="en-GB" dirty="0"/>
              <a:t> </a:t>
            </a:r>
          </a:p>
          <a:p>
            <a:pPr defTabSz="990752"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((⊢∊⍨∘⍳⊃⍤⌽)+\)</a:t>
            </a:r>
            <a:r>
              <a:rPr lang="en-GB" dirty="0"/>
              <a:t> </a:t>
            </a:r>
          </a:p>
          <a:p>
            <a:pPr defTabSz="990752"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((⍳⍤⊃⍤⌽∊⊢)+\)</a:t>
            </a:r>
            <a:r>
              <a:rPr lang="en-GB" dirty="0"/>
              <a:t> </a:t>
            </a:r>
          </a:p>
          <a:p>
            <a:pPr defTabSz="990752"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(⍳⍤⊃∘⌽⍛∊+\)</a:t>
            </a:r>
            <a:r>
              <a:rPr lang="en-GB" dirty="0"/>
              <a:t>       in v20.0</a:t>
            </a:r>
          </a:p>
          <a:p>
            <a:pPr defTabSz="990752">
              <a:defRPr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4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Guy Steele said one of the disadvantages of APL is that user-defined functions don't look like the core language (some would say that is an advantage).</a:t>
            </a:r>
          </a:p>
          <a:p>
            <a:r>
              <a:rPr lang="en-GB" dirty="0"/>
              <a:t>Tacit programming allows writing more complex functions using just primitives, which gives those functions mnemonic value as set phrases you can learn to do specific things</a:t>
            </a:r>
          </a:p>
        </p:txBody>
      </p:sp>
    </p:spTree>
    <p:extLst>
      <p:ext uri="{BB962C8B-B14F-4D97-AF65-F5344CB8AC3E}">
        <p14:creationId xmlns:p14="http://schemas.microsoft.com/office/powerpoint/2010/main" val="65458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506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76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547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055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54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5704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6A3A7A7-E601-DCD6-5E54-400DB2BA94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9391" y="4009185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80A913AA-B1FE-852E-E245-5AF85CECEC69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6228711" y="3754567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0259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DD9B8E7-D289-52C5-BF85-DF39F045261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Tacit Programming in Dyalog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5" y="4818698"/>
            <a:ext cx="939483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50" r:id="rId4"/>
    <p:sldLayoutId id="2147483652" r:id="rId5"/>
    <p:sldLayoutId id="2147483654" r:id="rId6"/>
    <p:sldLayoutId id="2147483655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0" y="1688053"/>
            <a:ext cx="5783651" cy="1767394"/>
          </a:xfrm>
        </p:spPr>
        <p:txBody>
          <a:bodyPr/>
          <a:lstStyle/>
          <a:p>
            <a:r>
              <a:rPr lang="en-GB" dirty="0"/>
              <a:t>Tacit Programming in Dyalog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9586F-E467-1F4A-ABE4-31603CB0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D0370-BEAD-AE5B-D127-36AA16B903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48B45B-4830-963F-84BF-B50E343EB9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5" y="3768725"/>
            <a:ext cx="1158875" cy="115887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5D753B-7E09-AD62-3330-2AC1F8AE0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Rich Park</a:t>
            </a:r>
          </a:p>
        </p:txBody>
      </p:sp>
      <p:pic>
        <p:nvPicPr>
          <p:cNvPr id="13" name="Content Placeholder 1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0D9EF9A-9432-4FED-4100-B509E72EE78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88" y="3775075"/>
            <a:ext cx="1158875" cy="115887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BD09BE-E175-5EF1-350A-FD7045E5D3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Stefan Kruger</a:t>
            </a:r>
          </a:p>
        </p:txBody>
      </p:sp>
      <p:pic>
        <p:nvPicPr>
          <p:cNvPr id="15" name="Content Placeholder 14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3BC5EF7F-E4BF-9B27-1021-8CF63135505E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81" y="3754438"/>
            <a:ext cx="1158875" cy="1158875"/>
          </a:xfrm>
        </p:spPr>
      </p:pic>
    </p:spTree>
    <p:extLst>
      <p:ext uri="{BB962C8B-B14F-4D97-AF65-F5344CB8AC3E}">
        <p14:creationId xmlns:p14="http://schemas.microsoft.com/office/powerpoint/2010/main" val="193222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2B4399FB-F740-A9DE-4360-6002783241D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620881" y="1266599"/>
            <a:ext cx="1810003" cy="323895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61A3-3809-C8DB-9593-E9E259250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Location of </a:t>
            </a:r>
            <a:r>
              <a:rPr lang="en-GB" dirty="0">
                <a:latin typeface="APL385 Unicode" panose="020B0709000202000203" pitchFamily="49" charset="0"/>
              </a:rPr>
              <a:t>⍺</a:t>
            </a:r>
            <a:r>
              <a:rPr lang="en-GB" baseline="30000" dirty="0" err="1">
                <a:ln w="6350" cap="sq">
                  <a:solidFill>
                    <a:schemeClr val="tx1"/>
                  </a:solidFill>
                  <a:miter lim="800000"/>
                </a:ln>
              </a:rPr>
              <a:t>th</a:t>
            </a:r>
            <a:r>
              <a:rPr lang="en-GB" dirty="0"/>
              <a:t> 1 in each element of </a:t>
            </a:r>
            <a:r>
              <a:rPr lang="en-GB" dirty="0">
                <a:latin typeface="APL385 Unicode" panose="020B0709000202000203" pitchFamily="49" charset="0"/>
              </a:rPr>
              <a:t>⍵</a:t>
            </a:r>
            <a:r>
              <a:rPr lang="en-GB" dirty="0"/>
              <a:t> is</a:t>
            </a:r>
            <a:br>
              <a:rPr lang="en-GB" dirty="0"/>
            </a:br>
            <a:r>
              <a:rPr lang="en-GB" dirty="0">
                <a:latin typeface="APL385 Unicode" panose="020B0709000202000203" pitchFamily="49" charset="0"/>
              </a:rPr>
              <a:t>⍺ ⊃¨ ⍸¨ ⍵</a:t>
            </a: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/>
              <a:t>We can write this as</a:t>
            </a:r>
            <a:br>
              <a:rPr lang="en-GB" dirty="0"/>
            </a:br>
            <a:r>
              <a:rPr lang="en-GB" dirty="0">
                <a:latin typeface="APL385 Unicode" panose="020B0709000202000203" pitchFamily="49" charset="0"/>
              </a:rPr>
              <a:t>⍺ ⊃∘⍸¨ ⍵</a:t>
            </a: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i="1" dirty="0"/>
              <a:t>“pre-process right”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02D7C-B5B8-2DF4-BFEF-B101D31654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1F86D0-EE99-3222-C30B-4D1BE5B1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∘</a:t>
            </a:r>
            <a:r>
              <a:rPr lang="en-GB" dirty="0"/>
              <a:t> Beside</a:t>
            </a:r>
          </a:p>
        </p:txBody>
      </p:sp>
    </p:spTree>
    <p:extLst>
      <p:ext uri="{BB962C8B-B14F-4D97-AF65-F5344CB8AC3E}">
        <p14:creationId xmlns:p14="http://schemas.microsoft.com/office/powerpoint/2010/main" val="28868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370D8AE-A51C-071E-224B-6792BE8E496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r="79"/>
          <a:stretch/>
        </p:blipFill>
        <p:spPr>
          <a:xfrm>
            <a:off x="6579948" y="1265238"/>
            <a:ext cx="1865114" cy="32416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61A3-3809-C8DB-9593-E9E259250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Any-presence of </a:t>
            </a:r>
            <a:r>
              <a:rPr lang="en-GB" dirty="0">
                <a:latin typeface="APL385 Unicode" panose="020B0709000202000203" pitchFamily="49" charset="0"/>
              </a:rPr>
              <a:t>⍺</a:t>
            </a:r>
            <a:r>
              <a:rPr lang="en-GB" dirty="0"/>
              <a:t> in </a:t>
            </a:r>
            <a:r>
              <a:rPr lang="en-GB" dirty="0">
                <a:latin typeface="APL385 Unicode" panose="020B0709000202000203" pitchFamily="49" charset="0"/>
              </a:rPr>
              <a:t>⍵</a:t>
            </a:r>
            <a:r>
              <a:rPr lang="en-GB" dirty="0"/>
              <a:t> is </a:t>
            </a:r>
            <a:br>
              <a:rPr lang="en-GB" dirty="0"/>
            </a:br>
            <a:r>
              <a:rPr lang="en-GB" dirty="0">
                <a:latin typeface="APL385 Unicode" panose="020B0709000202000203" pitchFamily="49" charset="0"/>
              </a:rPr>
              <a:t>∨/ ⍺ ⍷ ⍵</a:t>
            </a: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/>
              <a:t>We can write this as</a:t>
            </a:r>
            <a:br>
              <a:rPr lang="en-GB" dirty="0"/>
            </a:br>
            <a:r>
              <a:rPr lang="en-GB" dirty="0">
                <a:latin typeface="APL385 Unicode" panose="020B0709000202000203" pitchFamily="49" charset="0"/>
              </a:rPr>
              <a:t>⍺ ∨/⍤⍷ ⍵</a:t>
            </a: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i="1" dirty="0"/>
              <a:t>“post-process result”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02D7C-B5B8-2DF4-BFEF-B101D31654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1F86D0-EE99-3222-C30B-4D1BE5B1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⍤</a:t>
            </a:r>
            <a:r>
              <a:rPr lang="en-GB" dirty="0"/>
              <a:t> Atop</a:t>
            </a:r>
          </a:p>
        </p:txBody>
      </p:sp>
    </p:spTree>
    <p:extLst>
      <p:ext uri="{BB962C8B-B14F-4D97-AF65-F5344CB8AC3E}">
        <p14:creationId xmlns:p14="http://schemas.microsoft.com/office/powerpoint/2010/main" val="34387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F77C90F-D6D6-83F8-C3A1-5C04B19AD1C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582974" y="1265238"/>
            <a:ext cx="1859059" cy="32416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61A3-3809-C8DB-9593-E9E259250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A multiplication table of </a:t>
            </a:r>
            <a:r>
              <a:rPr lang="en-GB" dirty="0">
                <a:latin typeface="APL385 Unicode" panose="020B0709000202000203" pitchFamily="49" charset="0"/>
              </a:rPr>
              <a:t>N</a:t>
            </a:r>
            <a:r>
              <a:rPr lang="en-GB" dirty="0"/>
              <a:t> is</a:t>
            </a:r>
            <a:br>
              <a:rPr lang="en-GB" dirty="0"/>
            </a:br>
            <a:r>
              <a:rPr lang="en-GB" dirty="0">
                <a:latin typeface="APL385 Unicode" panose="020B0709000202000203" pitchFamily="49" charset="0"/>
              </a:rPr>
              <a:t>(⍳⍵) ∘.× (⍳⍵)</a:t>
            </a: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/>
              <a:t>We can write this as</a:t>
            </a:r>
            <a:br>
              <a:rPr lang="en-GB" dirty="0"/>
            </a:br>
            <a:r>
              <a:rPr lang="en-GB" dirty="0">
                <a:latin typeface="APL385 Unicode" panose="020B0709000202000203" pitchFamily="49" charset="0"/>
              </a:rPr>
              <a:t>∘.×⍨ ⍳⍵</a:t>
            </a: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i="1" dirty="0"/>
              <a:t>“selfie”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02D7C-B5B8-2DF4-BFEF-B101D31654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1F86D0-EE99-3222-C30B-4D1BE5B1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⍨</a:t>
            </a:r>
            <a:r>
              <a:rPr lang="en-GB" dirty="0"/>
              <a:t> Commute</a:t>
            </a:r>
          </a:p>
        </p:txBody>
      </p:sp>
    </p:spTree>
    <p:extLst>
      <p:ext uri="{BB962C8B-B14F-4D97-AF65-F5344CB8AC3E}">
        <p14:creationId xmlns:p14="http://schemas.microsoft.com/office/powerpoint/2010/main" val="9813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749C6D-C21B-1524-D268-33D6C6BFB2D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869FE3-E868-DBCB-353B-1FC1C51091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171449"/>
              </p:ext>
            </p:extLst>
          </p:nvPr>
        </p:nvGraphicFramePr>
        <p:xfrm>
          <a:off x="323850" y="1265238"/>
          <a:ext cx="8524800" cy="3358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1200">
                  <a:extLst>
                    <a:ext uri="{9D8B030D-6E8A-4147-A177-3AD203B41FA5}">
                      <a16:colId xmlns:a16="http://schemas.microsoft.com/office/drawing/2014/main" val="2735055821"/>
                    </a:ext>
                  </a:extLst>
                </a:gridCol>
                <a:gridCol w="2131200">
                  <a:extLst>
                    <a:ext uri="{9D8B030D-6E8A-4147-A177-3AD203B41FA5}">
                      <a16:colId xmlns:a16="http://schemas.microsoft.com/office/drawing/2014/main" val="628253051"/>
                    </a:ext>
                  </a:extLst>
                </a:gridCol>
                <a:gridCol w="2131200">
                  <a:extLst>
                    <a:ext uri="{9D8B030D-6E8A-4147-A177-3AD203B41FA5}">
                      <a16:colId xmlns:a16="http://schemas.microsoft.com/office/drawing/2014/main" val="3438211211"/>
                    </a:ext>
                  </a:extLst>
                </a:gridCol>
                <a:gridCol w="2131200">
                  <a:extLst>
                    <a:ext uri="{9D8B030D-6E8A-4147-A177-3AD203B41FA5}">
                      <a16:colId xmlns:a16="http://schemas.microsoft.com/office/drawing/2014/main" val="2382914896"/>
                    </a:ext>
                  </a:extLst>
                </a:gridCol>
              </a:tblGrid>
              <a:tr h="4830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6"/>
                          </a:solidFill>
                        </a:rPr>
                        <a:t>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6"/>
                          </a:solidFill>
                        </a:rPr>
                        <a:t>Beside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6"/>
                          </a:solidFill>
                        </a:rPr>
                        <a:t>Atop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6"/>
                          </a:solidFill>
                        </a:rPr>
                        <a:t>Commute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859333"/>
                  </a:ext>
                </a:extLst>
              </a:tr>
              <a:tr h="2190873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709364"/>
                  </a:ext>
                </a:extLst>
              </a:tr>
              <a:tr h="684774">
                <a:tc>
                  <a:txBody>
                    <a:bodyPr/>
                    <a:lstStyle/>
                    <a:p>
                      <a:pPr algn="ctr"/>
                      <a:r>
                        <a:rPr lang="en-GB" sz="1800" i="1" dirty="0">
                          <a:solidFill>
                            <a:schemeClr val="accent6"/>
                          </a:solidFill>
                        </a:rPr>
                        <a:t>pre-process</a:t>
                      </a:r>
                    </a:p>
                    <a:p>
                      <a:pPr algn="ctr"/>
                      <a:r>
                        <a:rPr lang="en-GB" sz="1800" i="1" dirty="0">
                          <a:solidFill>
                            <a:schemeClr val="accent6"/>
                          </a:solidFill>
                        </a:rPr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i="1" dirty="0">
                          <a:solidFill>
                            <a:schemeClr val="accent6"/>
                          </a:solidFill>
                        </a:rPr>
                        <a:t>pre-process</a:t>
                      </a:r>
                      <a:br>
                        <a:rPr lang="en-GB" sz="1800" i="1" dirty="0">
                          <a:solidFill>
                            <a:schemeClr val="accent6"/>
                          </a:solidFill>
                        </a:rPr>
                      </a:br>
                      <a:r>
                        <a:rPr lang="en-GB" sz="1800" i="1" dirty="0">
                          <a:solidFill>
                            <a:schemeClr val="accent6"/>
                          </a:solidFill>
                        </a:rPr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i="1" dirty="0">
                          <a:solidFill>
                            <a:schemeClr val="accent6"/>
                          </a:solidFill>
                        </a:rPr>
                        <a:t>post-process</a:t>
                      </a:r>
                      <a:br>
                        <a:rPr lang="en-GB" sz="1800" i="1" dirty="0">
                          <a:solidFill>
                            <a:schemeClr val="accent6"/>
                          </a:solidFill>
                        </a:rPr>
                      </a:br>
                      <a:r>
                        <a:rPr lang="en-GB" sz="1800" i="1" dirty="0">
                          <a:solidFill>
                            <a:schemeClr val="accent6"/>
                          </a:solidFill>
                        </a:rPr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i="1" dirty="0">
                          <a:solidFill>
                            <a:schemeClr val="accent6"/>
                          </a:solidFill>
                        </a:rPr>
                        <a:t>selfie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535987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BCFEEA-CAD4-D0CA-62C7-D8AA976C37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555CE7-B334-1B74-C295-A58BA73F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524800" cy="685535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GB" b="1" dirty="0">
                <a:solidFill>
                  <a:srgbClr val="000000"/>
                </a:solidFill>
              </a:rPr>
              <a:t>Tacit Techniques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Function Compositions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05AD6A3-B62F-09E8-DB29-6B640E6396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r="153"/>
          <a:stretch/>
        </p:blipFill>
        <p:spPr>
          <a:xfrm>
            <a:off x="601559" y="1591346"/>
            <a:ext cx="1476523" cy="2405016"/>
          </a:xfrm>
          <a:prstGeom prst="rect">
            <a:avLst/>
          </a:prstGeom>
        </p:spPr>
      </p:pic>
      <p:pic>
        <p:nvPicPr>
          <p:cNvPr id="10" name="Content Placeholder 16">
            <a:extLst>
              <a:ext uri="{FF2B5EF4-FFF2-40B4-BE49-F238E27FC236}">
                <a16:creationId xmlns:a16="http://schemas.microsoft.com/office/drawing/2014/main" id="{62A3AFDF-2FBF-A094-B7C3-7DC6142ED9D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5246" y="1593695"/>
            <a:ext cx="1342731" cy="2402782"/>
          </a:xfrm>
          <a:prstGeom prst="rect">
            <a:avLst/>
          </a:prstGeo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822BF83E-0B76-F559-B18F-101E0DCCE5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" r="79"/>
          <a:stretch/>
        </p:blipFill>
        <p:spPr>
          <a:xfrm>
            <a:off x="4952885" y="1591347"/>
            <a:ext cx="1388732" cy="2413696"/>
          </a:xfrm>
          <a:prstGeom prst="rect">
            <a:avLst/>
          </a:prstGeom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BCC8909D-C1D4-FA4B-3B2A-DE406E1BDC3A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7999" y="1593932"/>
            <a:ext cx="1388732" cy="24215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FF4C51-02FD-429D-148E-2834988AC6EC}"/>
              </a:ext>
            </a:extLst>
          </p:cNvPr>
          <p:cNvSpPr/>
          <p:nvPr/>
        </p:nvSpPr>
        <p:spPr>
          <a:xfrm>
            <a:off x="-153512" y="4685466"/>
            <a:ext cx="9390954" cy="547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51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53CFD5-514D-813B-CA90-41BBFF716BC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20272" y="1264925"/>
            <a:ext cx="1831628" cy="3242039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1</a:t>
            </a:r>
          </a:p>
          <a:p>
            <a:pPr>
              <a:spcAft>
                <a:spcPts val="2400"/>
              </a:spcAft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2</a:t>
            </a:r>
          </a:p>
          <a:p>
            <a:pPr>
              <a:spcAft>
                <a:spcPts val="2400"/>
              </a:spcAft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4 50 0</a:t>
            </a:r>
          </a:p>
          <a:p>
            <a:pPr>
              <a:spcAft>
                <a:spcPts val="2400"/>
              </a:spcAft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2 2 1 0</a:t>
            </a:r>
          </a:p>
          <a:p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1 0 1 0 1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D4C3D-4304-1FD5-546A-C969A219F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791648" cy="3242040"/>
          </a:xfrm>
        </p:spPr>
        <p:txBody>
          <a:bodyPr>
            <a:normAutofit/>
          </a:bodyPr>
          <a:lstStyle/>
          <a:p>
            <a:pPr marL="360363" indent="-360363">
              <a:spcAft>
                <a:spcPts val="2400"/>
              </a:spcAft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'Hello' {(≢⍺)≡(≢⍵)} 'World'</a:t>
            </a:r>
          </a:p>
          <a:p>
            <a:pPr marL="360363" indent="-360363">
              <a:spcAft>
                <a:spcPts val="2400"/>
              </a:spcAft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'ab' 'cd' 'ab' {+/⍺∊⍵} 'ab' 'de'</a:t>
            </a:r>
          </a:p>
          <a:p>
            <a:pPr marL="360363" indent="-360363">
              <a:spcAft>
                <a:spcPts val="2400"/>
              </a:spcAft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8 100 0 {⍺÷⌊⍵} 2.5</a:t>
            </a:r>
          </a:p>
          <a:p>
            <a:pPr marL="360363" indent="-360363">
              <a:spcAft>
                <a:spcPts val="2400"/>
              </a:spcAft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10 4 1 0 {⍺⌊⌊⍵} 2.5</a:t>
            </a:r>
          </a:p>
          <a:p>
            <a:pPr marL="360363" indent="-360363">
              <a:spcAft>
                <a:spcPts val="2400"/>
              </a:spcAft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{≠\⍵=⍵} 2 7 1 8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B303C-5EC5-4A1D-E549-9834EFE65A7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51EAD3-899C-F4E9-CA5A-567DAE6C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Tasks: </a:t>
            </a:r>
            <a:r>
              <a:rPr lang="en-GB" dirty="0" err="1"/>
              <a:t>Tacify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21760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39C2E8-F1B9-3A2C-B4AB-327A94D4D30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72933" y="1417983"/>
            <a:ext cx="3478967" cy="3088981"/>
          </a:xfrm>
          <a:prstGeom prst="borderCallout2">
            <a:avLst>
              <a:gd name="adj1" fmla="val 8217"/>
              <a:gd name="adj2" fmla="val 255"/>
              <a:gd name="adj3" fmla="val 24300"/>
              <a:gd name="adj4" fmla="val -14203"/>
              <a:gd name="adj5" fmla="val 24311"/>
              <a:gd name="adj6" fmla="val -56044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endParaRPr lang="en-GB" sz="2400" dirty="0"/>
          </a:p>
          <a:p>
            <a:pPr>
              <a:spcAft>
                <a:spcPts val="0"/>
              </a:spcAft>
            </a:pPr>
            <a:endParaRPr lang="en-GB" sz="2400" dirty="0">
              <a:latin typeface="APL385 Unicode" panose="020B0709000202000203" pitchFamily="49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APL385 Unicode" panose="020B0709000202000203" pitchFamily="49" charset="0"/>
              </a:rPr>
              <a:t>    +⌿÷≢ 3 1 4 1 5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APL385 Unicode" panose="020B0709000202000203" pitchFamily="49" charset="0"/>
              </a:rPr>
              <a:t>0.2</a:t>
            </a:r>
          </a:p>
          <a:p>
            <a:pPr>
              <a:spcAft>
                <a:spcPts val="0"/>
              </a:spcAft>
            </a:pPr>
            <a:endParaRPr lang="en-GB" sz="2400" dirty="0">
              <a:latin typeface="APL385 Unicode" panose="020B0709000202000203" pitchFamily="49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APL385 Unicode" panose="020B0709000202000203" pitchFamily="49" charset="0"/>
              </a:rPr>
              <a:t>   (+⌿÷≢)3 1 4 1 5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APL385 Unicode" panose="020B0709000202000203" pitchFamily="49" charset="0"/>
              </a:rPr>
              <a:t>2.8</a:t>
            </a:r>
          </a:p>
          <a:p>
            <a:pPr>
              <a:spcAft>
                <a:spcPts val="0"/>
              </a:spcAft>
            </a:pPr>
            <a:endParaRPr lang="en-GB" sz="2400" dirty="0"/>
          </a:p>
          <a:p>
            <a:pPr>
              <a:spcAft>
                <a:spcPts val="0"/>
              </a:spcAft>
            </a:pP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ADA0C-CC9F-CCF1-93D3-F3AC390CB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6092513" cy="3791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Also a type of composition</a:t>
            </a:r>
          </a:p>
          <a:p>
            <a:pPr marL="0" indent="0">
              <a:buNone/>
            </a:pPr>
            <a:r>
              <a:rPr lang="en-GB" dirty="0"/>
              <a:t>Sequence of functions in isolation</a:t>
            </a:r>
          </a:p>
          <a:p>
            <a:r>
              <a:rPr lang="en-GB" dirty="0"/>
              <a:t>Parenthesised:</a:t>
            </a:r>
            <a:br>
              <a:rPr lang="en-GB" dirty="0"/>
            </a:br>
            <a:r>
              <a:rPr lang="en-GB" dirty="0">
                <a:latin typeface="APL385 Unicode" panose="020B0709000202000203" pitchFamily="49" charset="0"/>
              </a:rPr>
              <a:t>	(+⌿÷≢) 3 1 4 1 5</a:t>
            </a:r>
          </a:p>
          <a:p>
            <a:r>
              <a:rPr lang="en-GB" dirty="0"/>
              <a:t>Assigned</a:t>
            </a:r>
            <a:br>
              <a:rPr lang="en-GB" dirty="0"/>
            </a:b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 err="1">
                <a:latin typeface="APL385 Unicode" panose="020B0709000202000203" pitchFamily="49" charset="0"/>
              </a:rPr>
              <a:t>Avg</a:t>
            </a:r>
            <a:r>
              <a:rPr lang="en-GB" dirty="0">
                <a:latin typeface="APL385 Unicode" panose="020B0709000202000203" pitchFamily="49" charset="0"/>
              </a:rPr>
              <a:t>←+⌿÷≢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 err="1">
                <a:latin typeface="APL385 Unicode" panose="020B0709000202000203" pitchFamily="49" charset="0"/>
              </a:rPr>
              <a:t>Avg</a:t>
            </a:r>
            <a:r>
              <a:rPr lang="en-GB" dirty="0">
                <a:latin typeface="APL385 Unicode" panose="020B0709000202000203" pitchFamily="49" charset="0"/>
              </a:rPr>
              <a:t> 3 1 4 1 5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45C42-8E25-85AF-5532-1C1867DD54C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90D839-5D17-C20B-93DE-D1BF2781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 Introduction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337976-090D-B327-0309-6D15FC3864AB}"/>
              </a:ext>
            </a:extLst>
          </p:cNvPr>
          <p:cNvSpPr/>
          <p:nvPr/>
        </p:nvSpPr>
        <p:spPr>
          <a:xfrm>
            <a:off x="5372933" y="1417983"/>
            <a:ext cx="3478967" cy="49391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1200"/>
              </a:spcAft>
              <a:buClr>
                <a:srgbClr val="FF6600"/>
              </a:buClr>
              <a:buSzPct val="75000"/>
            </a:pPr>
            <a:r>
              <a:rPr lang="en-GB" sz="2400" dirty="0">
                <a:solidFill>
                  <a:schemeClr val="bg1"/>
                </a:solidFill>
                <a:latin typeface="Sarabun" panose="00000500000000000000" pitchFamily="2" charset="-34"/>
              </a:rPr>
              <a:t>Most common mistake</a:t>
            </a:r>
          </a:p>
        </p:txBody>
      </p:sp>
    </p:spTree>
    <p:extLst>
      <p:ext uri="{BB962C8B-B14F-4D97-AF65-F5344CB8AC3E}">
        <p14:creationId xmlns:p14="http://schemas.microsoft.com/office/powerpoint/2010/main" val="123177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259A6-63E1-40D7-DB56-A2FD1DCD9BE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5D0D-2258-75F8-C8A3-206B72095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→  (f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+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h)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BE5ECD-3F54-852B-F815-11E26BB47F2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14E4AF-A0D3-B4D2-3DD0-71B6B921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Discussion: Writing Trains</a:t>
            </a:r>
          </a:p>
        </p:txBody>
      </p:sp>
    </p:spTree>
    <p:extLst>
      <p:ext uri="{BB962C8B-B14F-4D97-AF65-F5344CB8AC3E}">
        <p14:creationId xmlns:p14="http://schemas.microsoft.com/office/powerpoint/2010/main" val="16442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F3813A-E751-B46F-9769-97A2A2FB40D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5D0D-2258-75F8-C8A3-206B72095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→  (f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+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⊢)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72A9D7-1428-9F8E-228E-A16A9091D63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14E4AF-A0D3-B4D2-3DD0-71B6B921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Discussion: Writing Trains</a:t>
            </a:r>
          </a:p>
        </p:txBody>
      </p:sp>
    </p:spTree>
    <p:extLst>
      <p:ext uri="{BB962C8B-B14F-4D97-AF65-F5344CB8AC3E}">
        <p14:creationId xmlns:p14="http://schemas.microsoft.com/office/powerpoint/2010/main" val="15425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081D2-803A-BCD0-578B-BB8FE063021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5D0D-2258-75F8-C8A3-206B72095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⊢)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spcAft>
                <a:spcPts val="240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→  X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(f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+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h)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02156C-8CEF-19F2-DEFC-93B1854DE99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14E4AF-A0D3-B4D2-3DD0-71B6B921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Discussion: Writing Trains</a:t>
            </a:r>
          </a:p>
        </p:txBody>
      </p:sp>
    </p:spTree>
    <p:extLst>
      <p:ext uri="{BB962C8B-B14F-4D97-AF65-F5344CB8AC3E}">
        <p14:creationId xmlns:p14="http://schemas.microsoft.com/office/powerpoint/2010/main" val="252118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18AFF-69FD-ACF5-8212-E32D82F7CA4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5D0D-2258-75F8-C8A3-206B72095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⊢)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spcAft>
                <a:spcPts val="240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(X   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 →  X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(⊣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+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h)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944D65-B271-10C0-8D53-67EED35F51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14E4AF-A0D3-B4D2-3DD0-71B6B921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Discussion: Writing Trains</a:t>
            </a:r>
          </a:p>
        </p:txBody>
      </p:sp>
    </p:spTree>
    <p:extLst>
      <p:ext uri="{BB962C8B-B14F-4D97-AF65-F5344CB8AC3E}">
        <p14:creationId xmlns:p14="http://schemas.microsoft.com/office/powerpoint/2010/main" val="337963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0" y="689833"/>
            <a:ext cx="5783651" cy="1767394"/>
          </a:xfrm>
        </p:spPr>
        <p:txBody>
          <a:bodyPr/>
          <a:lstStyle/>
          <a:p>
            <a:r>
              <a:rPr lang="en-GB" dirty="0"/>
              <a:t>Tacit Programming in Dyalog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9586F-E467-1F4A-ABE4-31603CB0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5740" y="2044300"/>
            <a:ext cx="5333210" cy="664125"/>
          </a:xfrm>
        </p:spPr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D0370-BEAD-AE5B-D127-36AA16B903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48B45B-4830-963F-84BF-B50E343EB9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5" y="1789588"/>
            <a:ext cx="1158875" cy="115887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5D753B-7E09-AD62-3330-2AC1F8AE0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1268" y="3026742"/>
            <a:ext cx="5262082" cy="664125"/>
          </a:xfrm>
        </p:spPr>
        <p:txBody>
          <a:bodyPr/>
          <a:lstStyle/>
          <a:p>
            <a:r>
              <a:rPr lang="en-GB" dirty="0"/>
              <a:t>Rich Park</a:t>
            </a:r>
          </a:p>
        </p:txBody>
      </p:sp>
      <p:pic>
        <p:nvPicPr>
          <p:cNvPr id="13" name="Content Placeholder 1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0D9EF9A-9432-4FED-4100-B509E72EE78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51" y="2772013"/>
            <a:ext cx="1158875" cy="1158875"/>
          </a:xfr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6AEC655-68CB-38E9-CD0C-0365CE18B317}"/>
              </a:ext>
            </a:extLst>
          </p:cNvPr>
          <p:cNvSpPr txBox="1">
            <a:spLocks/>
          </p:cNvSpPr>
          <p:nvPr/>
        </p:nvSpPr>
        <p:spPr>
          <a:xfrm>
            <a:off x="3469866" y="4009185"/>
            <a:ext cx="4766084" cy="664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defRPr sz="1400" i="0" kern="1200" baseline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Stefan Kruger</a:t>
            </a:r>
          </a:p>
        </p:txBody>
      </p:sp>
      <p:pic>
        <p:nvPicPr>
          <p:cNvPr id="20" name="Content Placeholder 14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3C561744-39E5-2FAD-1CE9-2910F0BD13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57" y="3754438"/>
            <a:ext cx="1158875" cy="115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5236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">
        <p159:morph option="byWord"/>
      </p:transition>
    </mc:Choice>
    <mc:Fallback xmlns="">
      <p:transition spd="slow" advTm="5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BE435-181D-2BF3-924C-BAAA40C02A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5D0D-2258-75F8-C8A3-206B72095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⊢)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spcAft>
                <a:spcPts val="240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(X   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(⊣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+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BBD92A-7B72-B9AA-774C-7234F158142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14E4AF-A0D3-B4D2-3DD0-71B6B921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Discussion: Writing Trains</a:t>
            </a:r>
          </a:p>
        </p:txBody>
      </p:sp>
    </p:spTree>
    <p:extLst>
      <p:ext uri="{BB962C8B-B14F-4D97-AF65-F5344CB8AC3E}">
        <p14:creationId xmlns:p14="http://schemas.microsoft.com/office/powerpoint/2010/main" val="2405668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-up of a diagram&#10;&#10;Description automatically generated">
            <a:extLst>
              <a:ext uri="{FF2B5EF4-FFF2-40B4-BE49-F238E27FC236}">
                <a16:creationId xmlns:a16="http://schemas.microsoft.com/office/drawing/2014/main" id="{27893FB6-1149-566F-B82F-EE75FCECE06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94" y="1262806"/>
            <a:ext cx="2939460" cy="250037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5D0D-2258-75F8-C8A3-206B72095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⊢)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→  ( 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g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h)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(X   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(⊣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D04300-B9D6-B20D-4B45-830E71AA7E5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14E4AF-A0D3-B4D2-3DD0-71B6B921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Discussion: Writing Trains</a:t>
            </a:r>
          </a:p>
        </p:txBody>
      </p:sp>
    </p:spTree>
    <p:extLst>
      <p:ext uri="{BB962C8B-B14F-4D97-AF65-F5344CB8AC3E}">
        <p14:creationId xmlns:p14="http://schemas.microsoft.com/office/powerpoint/2010/main" val="4648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B056E2-ABB4-4C90-867D-B42DCB3D116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5D0D-2258-75F8-C8A3-206B72095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6109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⊢)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(X   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(⊣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→  X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( 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g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h)</a:t>
            </a:r>
            <a:r>
              <a:rPr lang="en-GB" sz="1200" dirty="0">
                <a:solidFill>
                  <a:schemeClr val="bg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BE1E49-8B0A-93CA-63FE-45B9C373D9A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14E4AF-A0D3-B4D2-3DD0-71B6B921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Discussion: Writing Trains</a:t>
            </a:r>
          </a:p>
        </p:txBody>
      </p:sp>
    </p:spTree>
    <p:extLst>
      <p:ext uri="{BB962C8B-B14F-4D97-AF65-F5344CB8AC3E}">
        <p14:creationId xmlns:p14="http://schemas.microsoft.com/office/powerpoint/2010/main" val="29451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025E1-8FF1-2F13-B6AE-6316C4EFC2F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5D0D-2258-75F8-C8A3-206B72095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6092513" cy="35030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⊢)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(X   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(⊣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78C875-436A-35EC-D58E-B0B1783B8F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14E4AF-A0D3-B4D2-3DD0-71B6B921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Discussion: Writing Trains</a:t>
            </a:r>
          </a:p>
        </p:txBody>
      </p:sp>
    </p:spTree>
    <p:extLst>
      <p:ext uri="{BB962C8B-B14F-4D97-AF65-F5344CB8AC3E}">
        <p14:creationId xmlns:p14="http://schemas.microsoft.com/office/powerpoint/2010/main" val="1015412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-up of a diagram&#10;&#10;Description automatically generated">
            <a:extLst>
              <a:ext uri="{FF2B5EF4-FFF2-40B4-BE49-F238E27FC236}">
                <a16:creationId xmlns:a16="http://schemas.microsoft.com/office/drawing/2014/main" id="{24BBFF20-0544-52CB-657B-6DD8492FA15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19" y="1635646"/>
            <a:ext cx="2938272" cy="249936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5D0D-2258-75F8-C8A3-206B72095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6092513" cy="35030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⊢)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(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(X   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(⊣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h)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Y)  →  X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f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g)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78C875-436A-35EC-D58E-B0B1783B8F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14E4AF-A0D3-B4D2-3DD0-71B6B921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Discussion: Writing Trains</a:t>
            </a:r>
          </a:p>
        </p:txBody>
      </p:sp>
    </p:spTree>
    <p:extLst>
      <p:ext uri="{BB962C8B-B14F-4D97-AF65-F5344CB8AC3E}">
        <p14:creationId xmlns:p14="http://schemas.microsoft.com/office/powerpoint/2010/main" val="2223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ouple of lines with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AA7BF017-4C2C-7BA4-0CC1-A9E246FD651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60" y="142884"/>
            <a:ext cx="2938682" cy="2499709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ADA0C-CC9F-CCF1-93D3-F3AC390CB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6092513" cy="379110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dirty="0"/>
              <a:t>Some parts can be arrays: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APL333" panose="020B0700000202000203" pitchFamily="34" charset="0"/>
              </a:rPr>
              <a:t>A g h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is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33" panose="020B0700000202000203" pitchFamily="34" charset="0"/>
              </a:rPr>
              <a:t>{A} g h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Two sub-types of trains:</a:t>
            </a:r>
          </a:p>
          <a:p>
            <a:pPr>
              <a:spcAft>
                <a:spcPts val="0"/>
              </a:spcAft>
            </a:pPr>
            <a:r>
              <a:rPr lang="en-GB" dirty="0"/>
              <a:t>Fork:	</a:t>
            </a:r>
            <a:r>
              <a:rPr lang="en-GB" dirty="0">
                <a:latin typeface="APL333" panose="020B0700000202000203" pitchFamily="34" charset="0"/>
              </a:rPr>
              <a:t>f g h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and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33" panose="020B0700000202000203" pitchFamily="34" charset="0"/>
              </a:rPr>
              <a:t>A g h</a:t>
            </a:r>
          </a:p>
          <a:p>
            <a:pPr>
              <a:spcAft>
                <a:spcPts val="0"/>
              </a:spcAft>
            </a:pPr>
            <a:r>
              <a:rPr lang="en-GB" dirty="0"/>
              <a:t>Atop:	</a:t>
            </a:r>
            <a:r>
              <a:rPr lang="en-GB" dirty="0">
                <a:latin typeface="APL333" panose="020B0700000202000203" pitchFamily="34" charset="0"/>
              </a:rPr>
              <a:t>f 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Longer trains: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APL333" panose="020B0700000202000203" pitchFamily="34" charset="0"/>
              </a:rPr>
              <a:t>(d e f g h)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is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33" panose="020B0700000202000203" pitchFamily="34" charset="0"/>
              </a:rPr>
              <a:t>(d e (f g h))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APL333" panose="020B0700000202000203" pitchFamily="34" charset="0"/>
              </a:rPr>
              <a:t>(e f g h)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is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33" panose="020B0700000202000203" pitchFamily="34" charset="0"/>
              </a:rPr>
              <a:t>(e (f g h))</a:t>
            </a:r>
          </a:p>
          <a:p>
            <a:pPr lvl="1"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45C42-8E25-85AF-5532-1C1867DD54C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90D839-5D17-C20B-93DE-D1BF2781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 Details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1B5338-E958-9920-A6C9-4A1E7E7391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814"/>
          <a:stretch/>
        </p:blipFill>
        <p:spPr>
          <a:xfrm>
            <a:off x="4752757" y="2925067"/>
            <a:ext cx="2780164" cy="179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1B6B32-85B4-0EC4-5BF2-3183F5131AAF}"/>
              </a:ext>
            </a:extLst>
          </p:cNvPr>
          <p:cNvSpPr/>
          <p:nvPr/>
        </p:nvSpPr>
        <p:spPr>
          <a:xfrm>
            <a:off x="-153512" y="4685466"/>
            <a:ext cx="9390954" cy="547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5D0D-2258-75F8-C8A3-206B72095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3636405" cy="324204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000000"/>
                </a:solidFill>
              </a:rPr>
              <a:t>Monadic</a:t>
            </a:r>
            <a:endParaRPr lang="en-GB" b="1" dirty="0">
              <a:solidFill>
                <a:srgbClr val="000000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(f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Y)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g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(h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Y) 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↔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(f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g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h)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(f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Y)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g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( 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Y) </a:t>
            </a:r>
            <a:r>
              <a:rPr kumimoji="0" lang="en-GB" sz="1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kumimoji="0" lang="en-GB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↔</a:t>
            </a:r>
            <a:r>
              <a:rPr kumimoji="0" lang="en-GB" sz="1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(f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g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⊢)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 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 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g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(h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Y) </a:t>
            </a:r>
            <a:r>
              <a:rPr kumimoji="0" lang="en-GB" sz="1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kumimoji="0" lang="en-GB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↔</a:t>
            </a:r>
            <a:r>
              <a:rPr kumimoji="0" lang="en-GB" sz="1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( 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g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h)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GB" sz="2000" dirty="0">
              <a:solidFill>
                <a:srgbClr val="000000"/>
              </a:solidFill>
              <a:latin typeface="APL385 Unicode" panose="020B0709000202000203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D87B5A-4E0A-AEB4-A0B5-6C866835CB7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35996" y="1264925"/>
            <a:ext cx="4315905" cy="324204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000000"/>
                </a:solidFill>
              </a:rPr>
              <a:t>Dyadic</a:t>
            </a:r>
            <a:endParaRPr lang="en-GB" b="1" dirty="0">
              <a:solidFill>
                <a:srgbClr val="000000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(X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f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Y)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g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(X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h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Y)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↔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X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(f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g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h)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(X   )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g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(X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h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Y)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↔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X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(⊣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g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h)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     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g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(X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h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Y)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↔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X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( 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g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h)</a:t>
            </a:r>
            <a:r>
              <a:rPr lang="en-GB" sz="1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Y</a:t>
            </a:r>
          </a:p>
          <a:p>
            <a:pPr>
              <a:spcAft>
                <a:spcPts val="600"/>
              </a:spcAft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3FA92-7FF6-804E-FAD5-9918708B7C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14E4AF-A0D3-B4D2-3DD0-71B6B921A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528373" cy="685535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GB" b="1" dirty="0">
                <a:solidFill>
                  <a:srgbClr val="000000"/>
                </a:solidFill>
              </a:rPr>
              <a:t>Tacit Techniques</a:t>
            </a:r>
            <a:br>
              <a:rPr lang="en-GB" b="1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Trains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CEF017-16BC-0BED-49EC-431554BAB51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687" y="2787774"/>
            <a:ext cx="4132522" cy="2343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7C6CA9-56DB-9F65-B483-03E471B5A22D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68" y="2787774"/>
            <a:ext cx="4132522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47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B0072A-71F3-FB55-B36C-D0D1A30DC2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31A64-49F5-5B2A-17E9-524D8814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8528373" cy="350306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{∧/ (⌈\⍵) = ⍵}  1 3 5 6 7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{∧/ (⌈\⍵) = (⊢⍵)}  1 3 5 6 7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{∧/ (⌈\ = ⊢) ⍵}  1 3 5 6 7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{(∧/ ⌈\ = ⊢) ⍵}  1 3 5 6 7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(∧/ ⌈\ = ⊢)  1 3 5 6 7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BDDCA-1A0D-9EC6-386D-EFC53220A50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3314D6-7835-B6C7-4DE9-B775E820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Writing a Train</a:t>
            </a:r>
          </a:p>
        </p:txBody>
      </p:sp>
    </p:spTree>
    <p:extLst>
      <p:ext uri="{BB962C8B-B14F-4D97-AF65-F5344CB8AC3E}">
        <p14:creationId xmlns:p14="http://schemas.microsoft.com/office/powerpoint/2010/main" val="32028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53CFD5-514D-813B-CA90-41BBFF716BC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23925" y="1264925"/>
            <a:ext cx="2642266" cy="3242039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3 8 2 9</a:t>
            </a:r>
          </a:p>
          <a:p>
            <a:pPr>
              <a:spcAft>
                <a:spcPts val="2400"/>
              </a:spcAft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3 4 6</a:t>
            </a:r>
          </a:p>
          <a:p>
            <a:pPr>
              <a:spcAft>
                <a:spcPts val="2400"/>
              </a:spcAft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1 2 5 10</a:t>
            </a:r>
          </a:p>
          <a:p>
            <a:pPr>
              <a:spcAft>
                <a:spcPts val="2400"/>
              </a:spcAft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7</a:t>
            </a:r>
          </a:p>
          <a:p>
            <a:pPr>
              <a:spcAft>
                <a:spcPts val="2400"/>
              </a:spcAft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4 49 1 64 9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D4C3D-4304-1FD5-546A-C969A219F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spcAft>
                <a:spcPts val="2400"/>
              </a:spcAft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{1+⍵} 2 7 1 8</a:t>
            </a:r>
          </a:p>
          <a:p>
            <a:pPr marL="360363" indent="-360363">
              <a:spcAft>
                <a:spcPts val="2400"/>
              </a:spcAft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3 1 4 {(⍺∪⍵)~(⍺∩⍵)} 1 6 1</a:t>
            </a:r>
          </a:p>
          <a:p>
            <a:pPr marL="360363" indent="-360363">
              <a:spcAft>
                <a:spcPts val="2400"/>
              </a:spcAft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{∪⍵∨⍳⍵} 10</a:t>
            </a:r>
          </a:p>
          <a:p>
            <a:pPr marL="360363" indent="-360363">
              <a:spcAft>
                <a:spcPts val="2400"/>
              </a:spcAft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2 {(⍺⊃⍒⍵)⊃⍵} 2 7 1 8 3</a:t>
            </a:r>
          </a:p>
          <a:p>
            <a:pPr marL="360363" indent="-360363">
              <a:spcAft>
                <a:spcPts val="2400"/>
              </a:spcAft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{⍵*2} 2 7 1 8 3</a:t>
            </a:r>
          </a:p>
          <a:p>
            <a:pPr marL="360363" indent="-360363">
              <a:spcAft>
                <a:spcPts val="2400"/>
              </a:spcAft>
              <a:buSzPct val="100000"/>
              <a:buFont typeface="+mj-lt"/>
              <a:buAutoNum type="arabicPeriod"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B303C-5EC5-4A1D-E549-9834EFE65A7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51EAD3-899C-F4E9-CA5A-567DAE6C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Tasks: Convert </a:t>
            </a:r>
            <a:r>
              <a:rPr lang="en-GB" dirty="0" err="1"/>
              <a:t>dfn</a:t>
            </a:r>
            <a:r>
              <a:rPr lang="en-GB" dirty="0"/>
              <a:t> to tacit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A66AB-23A9-860E-4D99-57E32C222702}"/>
              </a:ext>
            </a:extLst>
          </p:cNvPr>
          <p:cNvSpPr txBox="1"/>
          <p:nvPr/>
        </p:nvSpPr>
        <p:spPr>
          <a:xfrm flipH="1">
            <a:off x="4741181" y="3717758"/>
            <a:ext cx="1828801" cy="923330"/>
          </a:xfrm>
          <a:prstGeom prst="homePlate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66700"/>
            <a:r>
              <a:rPr lang="en-GB" b="1" dirty="0">
                <a:solidFill>
                  <a:schemeClr val="bg1"/>
                </a:solidFill>
              </a:rPr>
              <a:t>Bonus:</a:t>
            </a:r>
            <a:r>
              <a:rPr lang="en-GB" dirty="0">
                <a:solidFill>
                  <a:schemeClr val="bg1"/>
                </a:solidFill>
              </a:rPr>
              <a:t> Find 3 ways to do this!</a:t>
            </a:r>
          </a:p>
        </p:txBody>
      </p:sp>
    </p:spTree>
    <p:extLst>
      <p:ext uri="{BB962C8B-B14F-4D97-AF65-F5344CB8AC3E}">
        <p14:creationId xmlns:p14="http://schemas.microsoft.com/office/powerpoint/2010/main" val="596543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90318B-1BA5-DC80-7638-6632BCF89A0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6508A-BED1-1A32-A007-054A97E24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BBA94-3CD4-9D02-DDBC-4CB7C70D75A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46DCAE-D229-1FB7-B76D-292973ED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9547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0" y="689833"/>
            <a:ext cx="5783651" cy="1767394"/>
          </a:xfrm>
        </p:spPr>
        <p:txBody>
          <a:bodyPr/>
          <a:lstStyle/>
          <a:p>
            <a:r>
              <a:rPr lang="en-GB" dirty="0"/>
              <a:t>Tacit Programming in Dyalog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9586F-E467-1F4A-ABE4-31603CB0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5740" y="2044300"/>
            <a:ext cx="5333210" cy="664125"/>
          </a:xfrm>
        </p:spPr>
        <p:txBody>
          <a:bodyPr/>
          <a:lstStyle/>
          <a:p>
            <a:r>
              <a:rPr lang="en-GB" dirty="0"/>
              <a:t>Adám Brudzewsky  ∙  </a:t>
            </a:r>
            <a:r>
              <a:rPr lang="en-GB" i="0" dirty="0"/>
              <a:t>xpqz.github.io/cultivations/Trains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D0370-BEAD-AE5B-D127-36AA16B903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48B45B-4830-963F-84BF-B50E343EB9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5" y="1789588"/>
            <a:ext cx="1158875" cy="115887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5D753B-7E09-AD62-3330-2AC1F8AE0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1268" y="3026742"/>
            <a:ext cx="5262082" cy="664125"/>
          </a:xfrm>
        </p:spPr>
        <p:txBody>
          <a:bodyPr/>
          <a:lstStyle/>
          <a:p>
            <a:r>
              <a:rPr lang="en-GB" dirty="0"/>
              <a:t>Rich Park  ∙  </a:t>
            </a:r>
            <a:r>
              <a:rPr lang="en-GB" i="0" dirty="0"/>
              <a:t>youtu.be/Enlh5qwwDuY “Train Spotting”</a:t>
            </a:r>
            <a:endParaRPr lang="en-GB" dirty="0"/>
          </a:p>
        </p:txBody>
      </p:sp>
      <p:pic>
        <p:nvPicPr>
          <p:cNvPr id="13" name="Content Placeholder 1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0D9EF9A-9432-4FED-4100-B509E72EE78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51" y="2772013"/>
            <a:ext cx="1158875" cy="1158875"/>
          </a:xfr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6AEC655-68CB-38E9-CD0C-0365CE18B317}"/>
              </a:ext>
            </a:extLst>
          </p:cNvPr>
          <p:cNvSpPr txBox="1">
            <a:spLocks/>
          </p:cNvSpPr>
          <p:nvPr/>
        </p:nvSpPr>
        <p:spPr>
          <a:xfrm>
            <a:off x="3469866" y="4009185"/>
            <a:ext cx="4766084" cy="664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defRPr sz="1400" i="0" kern="1200" baseline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Stefan Kruger  ∙  </a:t>
            </a:r>
            <a:r>
              <a:rPr lang="en-GB" i="0" dirty="0"/>
              <a:t>xpqz.github.io/</a:t>
            </a:r>
            <a:r>
              <a:rPr lang="en-GB" i="0" dirty="0" err="1"/>
              <a:t>learnapl</a:t>
            </a:r>
            <a:r>
              <a:rPr lang="en-GB" i="0" dirty="0"/>
              <a:t>/tacit</a:t>
            </a:r>
            <a:endParaRPr lang="en-GB" dirty="0"/>
          </a:p>
        </p:txBody>
      </p:sp>
      <p:pic>
        <p:nvPicPr>
          <p:cNvPr id="20" name="Content Placeholder 14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3C561744-39E5-2FAD-1CE9-2910F0BD13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57" y="3754438"/>
            <a:ext cx="1158875" cy="115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740804"/>
      </p:ext>
    </p:extLst>
  </p:cSld>
  <p:clrMapOvr>
    <a:masterClrMapping/>
  </p:clrMapOvr>
  <p:transition spd="slow"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87727-130B-633E-26DD-66ECF53339D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6669E20-FAB1-B941-703E-62DF457A5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1265238"/>
          <a:ext cx="8528049" cy="3163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110">
                  <a:extLst>
                    <a:ext uri="{9D8B030D-6E8A-4147-A177-3AD203B41FA5}">
                      <a16:colId xmlns:a16="http://schemas.microsoft.com/office/drawing/2014/main" val="225540843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983614643"/>
                    </a:ext>
                  </a:extLst>
                </a:gridCol>
                <a:gridCol w="2443695">
                  <a:extLst>
                    <a:ext uri="{9D8B030D-6E8A-4147-A177-3AD203B41FA5}">
                      <a16:colId xmlns:a16="http://schemas.microsoft.com/office/drawing/2014/main" val="1514330420"/>
                    </a:ext>
                  </a:extLst>
                </a:gridCol>
              </a:tblGrid>
              <a:tr h="51258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2400" spc="-120" baseline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2400" spc="-120" baseline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2400" spc="-120" baseline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4619898"/>
                  </a:ext>
                </a:extLst>
              </a:tr>
              <a:tr h="265131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2400" spc="-120" baseline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2400" spc="-120" baseline="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2400" spc="-120" baseline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55241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1C497D5-0D62-A7F7-CC92-2E862AE5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815138" algn="r"/>
              </a:tabLst>
            </a:pPr>
            <a:r>
              <a:rPr lang="en-GB" dirty="0"/>
              <a:t>Amazing tool: </a:t>
            </a:r>
            <a:r>
              <a:rPr lang="en-GB" dirty="0">
                <a:latin typeface="APL385 Unicode" panose="020B0709000202000203" pitchFamily="49" charset="0"/>
              </a:rPr>
              <a:t>]box on</a:t>
            </a:r>
          </a:p>
        </p:txBody>
      </p:sp>
    </p:spTree>
    <p:extLst>
      <p:ext uri="{BB962C8B-B14F-4D97-AF65-F5344CB8AC3E}">
        <p14:creationId xmlns:p14="http://schemas.microsoft.com/office/powerpoint/2010/main" val="377401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87727-130B-633E-26DD-66ECF53339D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6669E20-FAB1-B941-703E-62DF457A5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1265238"/>
          <a:ext cx="8528049" cy="3475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110">
                  <a:extLst>
                    <a:ext uri="{9D8B030D-6E8A-4147-A177-3AD203B41FA5}">
                      <a16:colId xmlns:a16="http://schemas.microsoft.com/office/drawing/2014/main" val="225540843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983614643"/>
                    </a:ext>
                  </a:extLst>
                </a:gridCol>
                <a:gridCol w="2443695">
                  <a:extLst>
                    <a:ext uri="{9D8B030D-6E8A-4147-A177-3AD203B41FA5}">
                      <a16:colId xmlns:a16="http://schemas.microsoft.com/office/drawing/2014/main" val="1514330420"/>
                    </a:ext>
                  </a:extLst>
                </a:gridCol>
              </a:tblGrid>
              <a:tr h="51258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2400" spc="-120" baseline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2400" spc="-120" baseline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2400" spc="-120" baseline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4619898"/>
                  </a:ext>
                </a:extLst>
              </a:tr>
              <a:tr h="265131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┌─┬─────────────────┐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│|│┌─┬─┬───────────┐│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││⊢│÷│┌─────┬─┬─┐││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││ │ ││┌─┬─┐│⍣│≡│││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││ </a:t>
                      </a:r>
                      <a:r>
                        <a:rPr lang="en-GB" sz="2400" spc="-120" baseline="0">
                          <a:latin typeface="APL385 Unicode" panose="020B0709000202000203" pitchFamily="49" charset="0"/>
                        </a:rPr>
                        <a:t>│ │││+│</a:t>
                      </a: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/││ │ │││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││ │ ││└─┴─┘│ │ │││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││ │ │└─────┴─┴─┘││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│└─┴─┴───────────┘│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└─┴─────────────────┘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2400" spc="-120" baseline="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2400" spc="-120" baseline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55241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1C497D5-0D62-A7F7-CC92-2E862AE5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815138" algn="r"/>
              </a:tabLst>
            </a:pPr>
            <a:r>
              <a:rPr lang="en-GB" dirty="0">
                <a:latin typeface="APL385 Unicode" panose="020B0709000202000203" pitchFamily="49" charset="0"/>
              </a:rPr>
              <a:t>]box on	|⊢÷+/⍣≡</a:t>
            </a:r>
          </a:p>
        </p:txBody>
      </p:sp>
    </p:spTree>
    <p:extLst>
      <p:ext uri="{BB962C8B-B14F-4D97-AF65-F5344CB8AC3E}">
        <p14:creationId xmlns:p14="http://schemas.microsoft.com/office/powerpoint/2010/main" val="2278102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87727-130B-633E-26DD-66ECF53339D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6669E20-FAB1-B941-703E-62DF457A5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1265238"/>
          <a:ext cx="8528049" cy="3475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110">
                  <a:extLst>
                    <a:ext uri="{9D8B030D-6E8A-4147-A177-3AD203B41FA5}">
                      <a16:colId xmlns:a16="http://schemas.microsoft.com/office/drawing/2014/main" val="225540843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983614643"/>
                    </a:ext>
                  </a:extLst>
                </a:gridCol>
                <a:gridCol w="2443695">
                  <a:extLst>
                    <a:ext uri="{9D8B030D-6E8A-4147-A177-3AD203B41FA5}">
                      <a16:colId xmlns:a16="http://schemas.microsoft.com/office/drawing/2014/main" val="1514330420"/>
                    </a:ext>
                  </a:extLst>
                </a:gridCol>
              </a:tblGrid>
              <a:tr h="51258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-t=box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2400" spc="-120" baseline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2400" spc="-120" baseline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4619898"/>
                  </a:ext>
                </a:extLst>
              </a:tr>
              <a:tr h="265131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┌─┬─────────────────┐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│|│┌─┬─┬───────────┐│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││⊢│÷│┌─────┬─┬─┐││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││ │ ││┌─┬─┐│⍣│≡│││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││ </a:t>
                      </a:r>
                      <a:r>
                        <a:rPr lang="en-GB" sz="2400" spc="-120" baseline="0">
                          <a:latin typeface="APL385 Unicode" panose="020B0709000202000203" pitchFamily="49" charset="0"/>
                        </a:rPr>
                        <a:t>│ │││+│</a:t>
                      </a: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/││ │ │││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││ │ ││└─┴─┘│ │ │││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││ │ │└─────┴─┴─┘││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│└─┴─┴───────────┘│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└─┴─────────────────┘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2400" spc="-120" baseline="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2400" spc="-120" baseline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55241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1C497D5-0D62-A7F7-CC92-2E862AE5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815138" algn="r"/>
              </a:tabLst>
            </a:pPr>
            <a:r>
              <a:rPr lang="en-GB" dirty="0">
                <a:latin typeface="APL385 Unicode" panose="020B0709000202000203" pitchFamily="49" charset="0"/>
              </a:rPr>
              <a:t>]box on –t=…	|</a:t>
            </a:r>
            <a:r>
              <a:rPr lang="en-GB">
                <a:latin typeface="APL385 Unicode" panose="020B0709000202000203" pitchFamily="49" charset="0"/>
              </a:rPr>
              <a:t>⊢÷+/</a:t>
            </a:r>
            <a:r>
              <a:rPr lang="en-GB" dirty="0">
                <a:latin typeface="APL385 Unicode" panose="020B0709000202000203" pitchFamily="49" charset="0"/>
              </a:rPr>
              <a:t>⍣≡</a:t>
            </a:r>
          </a:p>
        </p:txBody>
      </p:sp>
    </p:spTree>
    <p:extLst>
      <p:ext uri="{BB962C8B-B14F-4D97-AF65-F5344CB8AC3E}">
        <p14:creationId xmlns:p14="http://schemas.microsoft.com/office/powerpoint/2010/main" val="960082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87727-130B-633E-26DD-66ECF53339D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6669E20-FAB1-B941-703E-62DF457A5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1265238"/>
          <a:ext cx="8528049" cy="3475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110">
                  <a:extLst>
                    <a:ext uri="{9D8B030D-6E8A-4147-A177-3AD203B41FA5}">
                      <a16:colId xmlns:a16="http://schemas.microsoft.com/office/drawing/2014/main" val="225540843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983614643"/>
                    </a:ext>
                  </a:extLst>
                </a:gridCol>
                <a:gridCol w="2443695">
                  <a:extLst>
                    <a:ext uri="{9D8B030D-6E8A-4147-A177-3AD203B41FA5}">
                      <a16:colId xmlns:a16="http://schemas.microsoft.com/office/drawing/2014/main" val="1514330420"/>
                    </a:ext>
                  </a:extLst>
                </a:gridCol>
              </a:tblGrid>
              <a:tr h="51258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-t=box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-t=tree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2400" spc="-120" baseline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4619898"/>
                  </a:ext>
                </a:extLst>
              </a:tr>
              <a:tr h="265131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┌─┬─────────────────┐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│|│┌─┬─┬───────────┐│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││⊢│÷│┌─────┬─┬─┐││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││ │ ││┌─┬─┐│⍣│≡│││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││ </a:t>
                      </a:r>
                      <a:r>
                        <a:rPr lang="en-GB" sz="2400" spc="-120" baseline="0">
                          <a:latin typeface="APL385 Unicode" panose="020B0709000202000203" pitchFamily="49" charset="0"/>
                        </a:rPr>
                        <a:t>│ │││+│</a:t>
                      </a: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/││ │ │││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││ │ ││└─┴─┘│ │ │││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││ │ │└─────┴─┴─┘││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│ │└─┴─┴───────────┘│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latin typeface="APL385 Unicode" panose="020B0709000202000203" pitchFamily="49" charset="0"/>
                        </a:rPr>
                        <a:t>└─┴─────────────────┘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 ┌─┴─┐   </a:t>
                      </a:r>
                      <a:r>
                        <a:rPr lang="en-GB" sz="2400" spc="-120" baseline="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 | ┌─┼─┐ </a:t>
                      </a:r>
                      <a:r>
                        <a:rPr lang="en-GB" sz="2400" spc="-120" baseline="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   ⊢ ÷ ⍣ </a:t>
                      </a:r>
                      <a:r>
                        <a:rPr lang="en-GB" sz="2400" spc="-120" baseline="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      ┌┴┐</a:t>
                      </a:r>
                      <a:r>
                        <a:rPr lang="en-GB" sz="2400" spc="-120" baseline="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      / ≡</a:t>
                      </a:r>
                      <a:r>
                        <a:rPr lang="en-GB" sz="2400" spc="-120" baseline="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    ┌─┘  </a:t>
                      </a:r>
                      <a:r>
                        <a:rPr lang="en-GB" sz="2400" spc="-120" baseline="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    +    </a:t>
                      </a:r>
                      <a:r>
                        <a:rPr lang="en-GB" sz="2400" spc="-120" baseline="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2400" spc="-120" baseline="0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55241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1C497D5-0D62-A7F7-CC92-2E862AE5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815138" algn="r"/>
              </a:tabLst>
            </a:pPr>
            <a:r>
              <a:rPr lang="en-GB" dirty="0">
                <a:latin typeface="APL385 Unicode" panose="020B0709000202000203" pitchFamily="49" charset="0"/>
              </a:rPr>
              <a:t>]box on –t=…	|</a:t>
            </a:r>
            <a:r>
              <a:rPr lang="en-GB">
                <a:latin typeface="APL385 Unicode" panose="020B0709000202000203" pitchFamily="49" charset="0"/>
              </a:rPr>
              <a:t>⊢÷+/</a:t>
            </a:r>
            <a:r>
              <a:rPr lang="en-GB" dirty="0">
                <a:latin typeface="APL385 Unicode" panose="020B0709000202000203" pitchFamily="49" charset="0"/>
              </a:rPr>
              <a:t>⍣≡</a:t>
            </a:r>
          </a:p>
        </p:txBody>
      </p:sp>
    </p:spTree>
    <p:extLst>
      <p:ext uri="{BB962C8B-B14F-4D97-AF65-F5344CB8AC3E}">
        <p14:creationId xmlns:p14="http://schemas.microsoft.com/office/powerpoint/2010/main" val="574010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87727-130B-633E-26DD-66ECF53339D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6669E20-FAB1-B941-703E-62DF457A5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1265238"/>
          <a:ext cx="8528049" cy="3475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110">
                  <a:extLst>
                    <a:ext uri="{9D8B030D-6E8A-4147-A177-3AD203B41FA5}">
                      <a16:colId xmlns:a16="http://schemas.microsoft.com/office/drawing/2014/main" val="225540843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983614643"/>
                    </a:ext>
                  </a:extLst>
                </a:gridCol>
                <a:gridCol w="2443695">
                  <a:extLst>
                    <a:ext uri="{9D8B030D-6E8A-4147-A177-3AD203B41FA5}">
                      <a16:colId xmlns:a16="http://schemas.microsoft.com/office/drawing/2014/main" val="1514330420"/>
                    </a:ext>
                  </a:extLst>
                </a:gridCol>
              </a:tblGrid>
              <a:tr h="51258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-t=box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-t=tree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-t=</a:t>
                      </a:r>
                      <a:r>
                        <a:rPr lang="en-GB" sz="2400" spc="-120" baseline="0" dirty="0" err="1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parens</a:t>
                      </a:r>
                      <a:endParaRPr lang="en-GB" sz="2400" spc="-120" baseline="0" dirty="0">
                        <a:solidFill>
                          <a:schemeClr val="tx1"/>
                        </a:solidFill>
                        <a:latin typeface="APL385 Unicode" panose="020B0709000202000203" pitchFamily="49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4619898"/>
                  </a:ext>
                </a:extLst>
              </a:tr>
              <a:tr h="265131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┌─┬─────────────────┐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│|│┌─┬─┬───────────┐│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│ ││⊢│÷│┌─────┬─┬─┐││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│ ││ │ ││┌─┬─┐│⍣│≡│││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│ ││ </a:t>
                      </a:r>
                      <a:r>
                        <a:rPr lang="en-GB" sz="2400" spc="-120" baseline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│ │││+│</a:t>
                      </a: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/││ │ │││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│ ││ │ ││└─┴─┘│ │ │││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│ ││ │ │└─────┴─┴─┘││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│ │└─┴─┴───────────┘│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└─┴─────────────────┘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 ┌─┴─┐   </a:t>
                      </a:r>
                      <a:r>
                        <a:rPr lang="en-GB" sz="2400" spc="-120" baseline="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 | ┌─┼─┐ </a:t>
                      </a:r>
                      <a:r>
                        <a:rPr lang="en-GB" sz="2400" spc="-120" baseline="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   ⊢ ÷ ⍣ </a:t>
                      </a:r>
                      <a:r>
                        <a:rPr lang="en-GB" sz="2400" spc="-120" baseline="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      ┌┴┐</a:t>
                      </a:r>
                      <a:r>
                        <a:rPr lang="en-GB" sz="2400" spc="-120" baseline="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      / ≡</a:t>
                      </a:r>
                      <a:r>
                        <a:rPr lang="en-GB" sz="2400" spc="-120" baseline="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    ┌─┘  </a:t>
                      </a:r>
                      <a:r>
                        <a:rPr lang="en-GB" sz="2400" spc="-120" baseline="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    +    </a:t>
                      </a:r>
                      <a:r>
                        <a:rPr lang="en-GB" sz="2400" spc="-120" baseline="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|(</a:t>
                      </a:r>
                      <a:r>
                        <a:rPr lang="en-GB" sz="2400" spc="-120" baseline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⊢÷((+/)</a:t>
                      </a:r>
                      <a:r>
                        <a:rPr lang="en-GB" sz="2400" spc="-120" baseline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⍣≡))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55241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1C497D5-0D62-A7F7-CC92-2E862AE5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815138" algn="r"/>
              </a:tabLst>
            </a:pPr>
            <a:r>
              <a:rPr lang="en-GB" dirty="0">
                <a:latin typeface="APL385 Unicode" panose="020B0709000202000203" pitchFamily="49" charset="0"/>
              </a:rPr>
              <a:t>]box on –t=…	|</a:t>
            </a:r>
            <a:r>
              <a:rPr lang="en-GB">
                <a:latin typeface="APL385 Unicode" panose="020B0709000202000203" pitchFamily="49" charset="0"/>
              </a:rPr>
              <a:t>⊢÷+/</a:t>
            </a:r>
            <a:r>
              <a:rPr lang="en-GB" dirty="0">
                <a:latin typeface="APL385 Unicode" panose="020B0709000202000203" pitchFamily="49" charset="0"/>
              </a:rPr>
              <a:t>⍣≡</a:t>
            </a:r>
          </a:p>
        </p:txBody>
      </p:sp>
    </p:spTree>
    <p:extLst>
      <p:ext uri="{BB962C8B-B14F-4D97-AF65-F5344CB8AC3E}">
        <p14:creationId xmlns:p14="http://schemas.microsoft.com/office/powerpoint/2010/main" val="2882282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53CFD5-514D-813B-CA90-41BBFF716BC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6040" y="1264925"/>
            <a:ext cx="2950151" cy="3242039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3</a:t>
            </a:r>
          </a:p>
          <a:p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 ab  de  </a:t>
            </a: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fgh</a:t>
            </a:r>
            <a:endParaRPr lang="en-GB" sz="2400" dirty="0">
              <a:solidFill>
                <a:schemeClr val="accent2"/>
              </a:solidFill>
              <a:latin typeface="APL385 Unicode" panose="020B0709000202000203" pitchFamily="49" charset="0"/>
            </a:endParaRPr>
          </a:p>
          <a:p>
            <a:endParaRPr lang="en-GB" sz="2400" dirty="0">
              <a:solidFill>
                <a:schemeClr val="accent2"/>
              </a:solidFill>
              <a:latin typeface="APL385 Unicode" panose="020B0709000202000203" pitchFamily="49" charset="0"/>
            </a:endParaRPr>
          </a:p>
          <a:p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4.5 4.75</a:t>
            </a:r>
          </a:p>
          <a:p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4.2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D4C3D-4304-1FD5-546A-C969A219F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24937" cy="3242040"/>
          </a:xfrm>
        </p:spPr>
        <p:txBody>
          <a:bodyPr>
            <a:normAutofit/>
          </a:bodyPr>
          <a:lstStyle/>
          <a:p>
            <a:pPr marL="360363" indent="-360363"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{(⊖⍵)⊥(⊖⍵)} 1 1 1 0 1 1 0 0</a:t>
            </a:r>
          </a:p>
          <a:p>
            <a:pPr marL="360363" indent="-360363"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',;' {(~⍵∊⍺)⊆⍵} '</a:t>
            </a:r>
            <a:r>
              <a:rPr lang="en-GB" dirty="0" err="1">
                <a:latin typeface="APL385 Unicode" panose="020B0709000202000203" pitchFamily="49" charset="0"/>
              </a:rPr>
              <a:t>ab,de;fgh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SzPct val="100000"/>
              <a:buNone/>
            </a:pPr>
            <a:r>
              <a:rPr lang="en-GB" dirty="0">
                <a:latin typeface="APL385 Unicode" panose="020B0709000202000203" pitchFamily="49" charset="0"/>
              </a:rPr>
              <a:t>nums←2 7 1 8 3</a:t>
            </a:r>
          </a:p>
          <a:p>
            <a:pPr marL="360363" indent="-360363">
              <a:buSzPct val="100000"/>
              <a:buFont typeface="+mj-lt"/>
              <a:buAutoNum type="arabicPeriod" startAt="3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4 {(⍺+⌿⍵)÷⍺}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endParaRPr lang="en-GB" dirty="0">
              <a:latin typeface="APL385 Unicode" panose="020B0709000202000203" pitchFamily="49" charset="0"/>
            </a:endParaRPr>
          </a:p>
          <a:p>
            <a:pPr marL="360363" indent="-360363">
              <a:buSzPct val="100000"/>
              <a:buFont typeface="+mj-lt"/>
              <a:buAutoNum type="arabicPeriod" startAt="3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{(+⌿⍵)÷≢⍵} </a:t>
            </a:r>
            <a:r>
              <a:rPr lang="en-GB" dirty="0" err="1">
                <a:latin typeface="APL385 Unicode" panose="020B0709000202000203" pitchFamily="49" charset="0"/>
              </a:rPr>
              <a:t>nums</a:t>
            </a:r>
            <a:endParaRPr lang="en-GB" dirty="0">
              <a:latin typeface="APL385 Unicode" panose="020B0709000202000203" pitchFamily="49" charset="0"/>
            </a:endParaRPr>
          </a:p>
          <a:p>
            <a:pPr marL="360363" indent="-360363">
              <a:buSzPct val="100000"/>
              <a:buFont typeface="+mj-lt"/>
              <a:buAutoNum type="arabicPeriod" startAt="3"/>
            </a:pPr>
            <a:r>
              <a:rPr lang="en-GB" dirty="0"/>
              <a:t> </a:t>
            </a:r>
            <a:r>
              <a:rPr lang="en-GB" b="1" dirty="0"/>
              <a:t>Bonus task:</a:t>
            </a:r>
            <a:r>
              <a:rPr lang="en-GB" dirty="0"/>
              <a:t> Combine 3 &amp; 4 into an ambivalent function.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B303C-5EC5-4A1D-E549-9834EFE65A7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51EAD3-899C-F4E9-CA5A-567DAE6C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Tasks: Convert </a:t>
            </a:r>
            <a:r>
              <a:rPr lang="en-GB" dirty="0" err="1"/>
              <a:t>dfn</a:t>
            </a:r>
            <a:r>
              <a:rPr lang="en-GB" dirty="0"/>
              <a:t> to tacit</a:t>
            </a:r>
          </a:p>
        </p:txBody>
      </p:sp>
    </p:spTree>
    <p:extLst>
      <p:ext uri="{BB962C8B-B14F-4D97-AF65-F5344CB8AC3E}">
        <p14:creationId xmlns:p14="http://schemas.microsoft.com/office/powerpoint/2010/main" val="3596375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294EEA-E448-CFDB-B6AF-06AD16A6178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AA17F-7C1C-DA8F-C72C-C515C8441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Arguments in operands</a:t>
            </a:r>
          </a:p>
          <a:p>
            <a:r>
              <a:rPr lang="en-GB" dirty="0"/>
              <a:t>Lots of monadic functions</a:t>
            </a:r>
          </a:p>
          <a:p>
            <a:r>
              <a:rPr lang="en-GB" dirty="0"/>
              <a:t>Dotting, Assignment, Recursion</a:t>
            </a:r>
          </a:p>
          <a:p>
            <a:r>
              <a:rPr lang="en-GB" dirty="0"/>
              <a:t>Selection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ADFBF-5733-4A54-D023-3A3B584100A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514D22-7BA4-BDA5-B6C5-838AA152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dirty="0"/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4192494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FAAFA-3CD5-DE5A-8DBD-5E6C15818FB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40438-C295-A7C1-DF7A-6DD0BCAE5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8528373" cy="347064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10 {x←⍺ ⋄ ⌽@{x&lt;⍵}⍵} 1 2 13 14 5 16 7 18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1 2 18 16 5 14 7 13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10 {      ⌽@(⍺&lt;⊢)⍵} 1 2 13 14 5 16 7 18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1 2 18 16 5 14 7 13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2 {(⌽⍤⍉⍣⍺)⍵} 3 3⍴⍳9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9 8 7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6 5 4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2FA2E6-B8FF-B6E6-17A4-24C2ADAF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>
              <a:lnSpc>
                <a:spcPct val="80000"/>
              </a:lnSpc>
            </a:pPr>
            <a:r>
              <a:rPr lang="en-GB" dirty="0"/>
              <a:t>Issues: Arguments in operands</a:t>
            </a:r>
          </a:p>
        </p:txBody>
      </p:sp>
    </p:spTree>
    <p:extLst>
      <p:ext uri="{BB962C8B-B14F-4D97-AF65-F5344CB8AC3E}">
        <p14:creationId xmlns:p14="http://schemas.microsoft.com/office/powerpoint/2010/main" val="3324888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2FE0C1-A453-6E1A-4306-727032B29C5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A73A2-421B-71BF-4F1B-AB651DC96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04957" cy="3242040"/>
          </a:xfrm>
        </p:spPr>
        <p:txBody>
          <a:bodyPr/>
          <a:lstStyle/>
          <a:p>
            <a:pPr marL="0" indent="0" algn="ctr">
              <a:buNone/>
            </a:pPr>
            <a:r>
              <a:rPr lang="en-GB">
                <a:latin typeface="APL385 Unicode" panose="020B0709000202000203" pitchFamily="49" charset="0"/>
              </a:rPr>
              <a:t>{⌽+⌿↑⌽</a:t>
            </a:r>
            <a:r>
              <a:rPr lang="en-GB" dirty="0">
                <a:latin typeface="APL385 Unicode" panose="020B0709000202000203" pitchFamily="49" charset="0"/>
              </a:rPr>
              <a:t>¨⍵}</a:t>
            </a:r>
          </a:p>
          <a:p>
            <a:pPr marL="0" indent="0" algn="ctr">
              <a:buNone/>
            </a:pPr>
            <a:r>
              <a:rPr lang="en-GB">
                <a:latin typeface="APL385 Unicode" panose="020B0709000202000203" pitchFamily="49" charset="0"/>
              </a:rPr>
              <a:t>⌽⍤(+⌿</a:t>
            </a:r>
            <a:r>
              <a:rPr lang="en-GB" dirty="0">
                <a:latin typeface="APL385 Unicode" panose="020B0709000202000203" pitchFamily="49" charset="0"/>
              </a:rPr>
              <a:t>)⍤↑⍤(⌽¨)</a:t>
            </a:r>
          </a:p>
          <a:p>
            <a:pPr marL="0" indent="0" algn="ctr">
              <a:buNone/>
            </a:pPr>
            <a:r>
              <a:rPr lang="en-GB">
                <a:latin typeface="APL385 Unicode" panose="020B0709000202000203" pitchFamily="49" charset="0"/>
              </a:rPr>
              <a:t>⌽(+⌿</a:t>
            </a:r>
            <a:r>
              <a:rPr lang="en-GB" dirty="0">
                <a:latin typeface="APL385 Unicode" panose="020B0709000202000203" pitchFamily="49" charset="0"/>
              </a:rPr>
              <a:t>(↑⌽¨))</a:t>
            </a:r>
          </a:p>
          <a:p>
            <a:pPr marL="0" indent="0" algn="ctr">
              <a:buNone/>
            </a:pPr>
            <a:r>
              <a:rPr lang="en-GB">
                <a:latin typeface="APL385 Unicode" panose="020B0709000202000203" pitchFamily="49" charset="0"/>
              </a:rPr>
              <a:t>⌽+⌿⍤↑⍤</a:t>
            </a:r>
            <a:r>
              <a:rPr lang="en-GB" dirty="0">
                <a:latin typeface="APL385 Unicode" panose="020B0709000202000203" pitchFamily="49" charset="0"/>
              </a:rPr>
              <a:t>(⌽¨)</a:t>
            </a:r>
          </a:p>
          <a:p>
            <a:pPr marL="0" indent="0" algn="ctr">
              <a:buNone/>
            </a:pPr>
            <a:r>
              <a:rPr lang="en-GB">
                <a:latin typeface="APL385 Unicode" panose="020B0709000202000203" pitchFamily="49" charset="0"/>
              </a:rPr>
              <a:t>⌽(+⌿⍤↑⌽</a:t>
            </a:r>
            <a:r>
              <a:rPr lang="en-GB" dirty="0">
                <a:latin typeface="APL385 Unicode" panose="020B0709000202000203" pitchFamily="49" charset="0"/>
              </a:rPr>
              <a:t>¨)</a:t>
            </a: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CBED9-79A5-A20F-29E0-8E0FDB798C1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63D1BE-7660-767A-EB4F-590FF0A7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00273" cy="685535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dirty="0"/>
              <a:t>Issues: Lots of monadic functions</a:t>
            </a:r>
          </a:p>
        </p:txBody>
      </p:sp>
    </p:spTree>
    <p:extLst>
      <p:ext uri="{BB962C8B-B14F-4D97-AF65-F5344CB8AC3E}">
        <p14:creationId xmlns:p14="http://schemas.microsoft.com/office/powerpoint/2010/main" val="25265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A73A2-421B-71BF-4F1B-AB651DC96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</a:pPr>
            <a:endParaRPr lang="en-GB" dirty="0"/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dirty="0"/>
              <a:t>Namespace “dotting”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GB" dirty="0"/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dirty="0"/>
              <a:t>Assignment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/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dirty="0"/>
              <a:t>Recursion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29674-AE7F-2202-C514-7A640127FE7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2475" y="1264925"/>
            <a:ext cx="8320026" cy="324204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                 ┐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                 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               ┐ 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               │ 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         ┐     │ 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         │     │ │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{9≠⎕NC'⍵':⍵ ⋄ n,⍪</a:t>
            </a:r>
            <a:r>
              <a:rPr lang="en-GB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∇</a:t>
            </a:r>
            <a:r>
              <a:rPr lang="en-GB" dirty="0">
                <a:latin typeface="APL385 Unicode" panose="020B0709000202000203" pitchFamily="49" charset="0"/>
              </a:rPr>
              <a:t>¨⍵⍎¨n</a:t>
            </a:r>
            <a:r>
              <a:rPr lang="en-GB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←</a:t>
            </a:r>
            <a:r>
              <a:rPr lang="en-GB" dirty="0">
                <a:latin typeface="APL385 Unicode" panose="020B0709000202000203" pitchFamily="49" charset="0"/>
              </a:rPr>
              <a:t>⍵</a:t>
            </a:r>
            <a:r>
              <a:rPr lang="en-GB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.</a:t>
            </a:r>
            <a:r>
              <a:rPr lang="en-GB" dirty="0">
                <a:latin typeface="APL385 Unicode" panose="020B0709000202000203" pitchFamily="49" charset="0"/>
              </a:rPr>
              <a:t>⎕NL-2 9}</a:t>
            </a:r>
            <a:endParaRPr lang="en-GB" dirty="0">
              <a:solidFill>
                <a:srgbClr val="FF0000"/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81C26-AAA3-96C2-120B-83D853D985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63D1BE-7660-767A-EB4F-590FF0A7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132782" cy="685535"/>
          </a:xfrm>
        </p:spPr>
        <p:txBody>
          <a:bodyPr/>
          <a:lstStyle/>
          <a:p>
            <a:r>
              <a:rPr lang="en-GB" dirty="0"/>
              <a:t>Issues: Recursion, Assignment, Dotting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7502BC-4266-06C7-D65A-8F33A5BEF5ED}"/>
              </a:ext>
            </a:extLst>
          </p:cNvPr>
          <p:cNvCxnSpPr>
            <a:cxnSpLocks/>
          </p:cNvCxnSpPr>
          <p:nvPr/>
        </p:nvCxnSpPr>
        <p:spPr>
          <a:xfrm flipH="1">
            <a:off x="3923928" y="1796329"/>
            <a:ext cx="252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32BA3E-6B62-7D9E-ED90-C9DB2240F6AE}"/>
              </a:ext>
            </a:extLst>
          </p:cNvPr>
          <p:cNvCxnSpPr>
            <a:cxnSpLocks/>
          </p:cNvCxnSpPr>
          <p:nvPr/>
        </p:nvCxnSpPr>
        <p:spPr>
          <a:xfrm flipH="1">
            <a:off x="3923928" y="2454214"/>
            <a:ext cx="216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9B1B-5023-255B-C725-FD5AA56F6697}"/>
              </a:ext>
            </a:extLst>
          </p:cNvPr>
          <p:cNvCxnSpPr>
            <a:cxnSpLocks/>
          </p:cNvCxnSpPr>
          <p:nvPr/>
        </p:nvCxnSpPr>
        <p:spPr>
          <a:xfrm flipH="1">
            <a:off x="3923928" y="3112099"/>
            <a:ext cx="10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5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4CCE4C-E03E-02A1-C3DD-0FEC3812C96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1C34A-283E-BEA3-B646-75F0A883C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2155825" algn="l"/>
              </a:tabLst>
            </a:pPr>
            <a:r>
              <a:rPr lang="en-GB" dirty="0"/>
              <a:t>Explicit code mentions arguments:</a:t>
            </a:r>
          </a:p>
          <a:p>
            <a:pPr>
              <a:tabLst>
                <a:tab pos="2155825" algn="l"/>
              </a:tabLst>
            </a:pPr>
            <a:r>
              <a:rPr lang="en-GB" dirty="0"/>
              <a:t>Expression	</a:t>
            </a:r>
            <a:r>
              <a:rPr lang="en-GB" dirty="0">
                <a:latin typeface="APL385 Unicode" panose="020B0709000202000203" pitchFamily="49" charset="0"/>
              </a:rPr>
              <a:t>(⌈/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N</a:t>
            </a:r>
            <a:r>
              <a:rPr lang="en-GB" dirty="0">
                <a:latin typeface="APL385 Unicode" panose="020B0709000202000203" pitchFamily="49" charset="0"/>
              </a:rPr>
              <a:t>)-⌊/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N</a:t>
            </a:r>
            <a:r>
              <a:rPr lang="en-GB" dirty="0">
                <a:latin typeface="APL385 Unicode" panose="020B0709000202000203" pitchFamily="49" charset="0"/>
              </a:rPr>
              <a:t>←3 1 4 1 5</a:t>
            </a:r>
          </a:p>
          <a:p>
            <a:pPr>
              <a:tabLst>
                <a:tab pos="2155825" algn="l"/>
              </a:tabLst>
            </a:pPr>
            <a:r>
              <a:rPr lang="en-GB" dirty="0" err="1"/>
              <a:t>Tradfn</a:t>
            </a:r>
            <a:r>
              <a:rPr lang="en-GB" dirty="0"/>
              <a:t>	</a:t>
            </a:r>
            <a:r>
              <a:rPr lang="en-GB" dirty="0">
                <a:latin typeface="APL385 Unicode" panose="020B0709000202000203" pitchFamily="49" charset="0"/>
              </a:rPr>
              <a:t>∇ </a:t>
            </a:r>
            <a:r>
              <a:rPr lang="en-GB" dirty="0" err="1">
                <a:latin typeface="APL385 Unicode" panose="020B0709000202000203" pitchFamily="49" charset="0"/>
              </a:rPr>
              <a:t>R←Range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 …</a:t>
            </a:r>
          </a:p>
          <a:p>
            <a:pPr>
              <a:tabLst>
                <a:tab pos="2155825" algn="l"/>
              </a:tabLst>
            </a:pPr>
            <a:r>
              <a:rPr lang="en-GB" dirty="0" err="1"/>
              <a:t>Dfn</a:t>
            </a:r>
            <a:r>
              <a:rPr lang="en-GB" dirty="0"/>
              <a:t>	</a:t>
            </a:r>
            <a:r>
              <a:rPr lang="en-GB" dirty="0">
                <a:latin typeface="APL385 Unicode" panose="020B0709000202000203" pitchFamily="49" charset="0"/>
              </a:rPr>
              <a:t>{(⌈/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⍵</a:t>
            </a:r>
            <a:r>
              <a:rPr lang="en-GB" dirty="0">
                <a:latin typeface="APL385 Unicode" panose="020B0709000202000203" pitchFamily="49" charset="0"/>
              </a:rPr>
              <a:t>)-(⌊/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⍵</a:t>
            </a:r>
            <a:r>
              <a:rPr lang="en-GB" dirty="0">
                <a:latin typeface="APL385 Unicode" panose="020B0709000202000203" pitchFamily="49" charset="0"/>
              </a:rPr>
              <a:t>)}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en-GB" dirty="0"/>
              <a:t>Tacit code implies arguments:</a:t>
            </a:r>
          </a:p>
          <a:p>
            <a:pPr>
              <a:tabLst>
                <a:tab pos="2155825" algn="l"/>
              </a:tabLst>
            </a:pPr>
            <a:r>
              <a:rPr lang="en-GB" dirty="0"/>
              <a:t>Tacit	</a:t>
            </a:r>
            <a:r>
              <a:rPr lang="en-GB" dirty="0">
                <a:latin typeface="APL385 Unicode" panose="020B0709000202000203" pitchFamily="49" charset="0"/>
              </a:rPr>
              <a:t>(⌈/-⌊/)</a:t>
            </a:r>
          </a:p>
          <a:p>
            <a:pPr>
              <a:tabLst>
                <a:tab pos="2155825" algn="l"/>
              </a:tabLst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9CEED-5CB8-0E1E-FAEE-363D2C0AB30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8F800D-B6A4-5522-C01E-F7198FA8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dirty="0"/>
              <a:t>What is tacit programming?</a:t>
            </a:r>
          </a:p>
        </p:txBody>
      </p:sp>
    </p:spTree>
    <p:extLst>
      <p:ext uri="{BB962C8B-B14F-4D97-AF65-F5344CB8AC3E}">
        <p14:creationId xmlns:p14="http://schemas.microsoft.com/office/powerpoint/2010/main" val="7695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2FE0C1-A453-6E1A-4306-727032B29C5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A73A2-421B-71BF-4F1B-AB651DC96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8528373" cy="3878575"/>
          </a:xfrm>
          <a:noFill/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{(3&gt;⍵)⌿⍵} 3 1 4 1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4 5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(3∘&gt;⌿⊢)  3 1 4 1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SYNTAX ERROR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(3∘&gt;⌿ ⊢)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 3 1 4 1 5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SYNTAX ERROR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(3∘&gt;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⊢⍤</a:t>
            </a:r>
            <a:r>
              <a:rPr lang="en-GB" dirty="0">
                <a:latin typeface="APL385 Unicode" panose="020B0709000202000203" pitchFamily="49" charset="0"/>
              </a:rPr>
              <a:t>⌿ ⊢)3 1 4 1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4 5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 3∘&gt;⍛⌿   3 1 4 1 5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CBED9-79A5-A20F-29E0-8E0FDB798C1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63D1BE-7660-767A-EB4F-590FF0A7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dirty="0"/>
              <a:t>Issues: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A916FE-F886-87FD-E354-848481178280}"/>
              </a:ext>
            </a:extLst>
          </p:cNvPr>
          <p:cNvSpPr txBox="1"/>
          <p:nvPr/>
        </p:nvSpPr>
        <p:spPr>
          <a:xfrm flipH="1">
            <a:off x="5425424" y="4234815"/>
            <a:ext cx="2812145" cy="369332"/>
          </a:xfrm>
          <a:prstGeom prst="homePlate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85725"/>
            <a:r>
              <a:rPr lang="en-GB" dirty="0">
                <a:solidFill>
                  <a:schemeClr val="bg1"/>
                </a:solidFill>
              </a:rPr>
              <a:t>20.0 Conference Edition</a:t>
            </a:r>
          </a:p>
        </p:txBody>
      </p:sp>
    </p:spTree>
    <p:extLst>
      <p:ext uri="{BB962C8B-B14F-4D97-AF65-F5344CB8AC3E}">
        <p14:creationId xmlns:p14="http://schemas.microsoft.com/office/powerpoint/2010/main" val="396167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2FE0C1-A453-6E1A-4306-727032B29C5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A73A2-421B-71BF-4F1B-AB651DC96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8528373" cy="3683090"/>
          </a:xfrm>
          <a:noFill/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</a:t>
            </a:r>
            <a:r>
              <a:rPr lang="en-GB" dirty="0" err="1">
                <a:latin typeface="APL385 Unicode" panose="020B0709000202000203" pitchFamily="49" charset="0"/>
              </a:rPr>
              <a:t>aeiou</a:t>
            </a:r>
            <a:r>
              <a:rPr lang="en-GB" dirty="0">
                <a:latin typeface="APL385 Unicode" panose="020B0709000202000203" pitchFamily="49" charset="0"/>
              </a:rPr>
              <a:t>' {⍵[⍺⍋⍵]} 'hello world'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eoohll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wrld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</a:t>
            </a:r>
            <a:r>
              <a:rPr lang="en-GB" dirty="0" err="1">
                <a:latin typeface="APL385 Unicode" panose="020B0709000202000203" pitchFamily="49" charset="0"/>
              </a:rPr>
              <a:t>aeiou</a:t>
            </a:r>
            <a:r>
              <a:rPr lang="en-GB" dirty="0">
                <a:latin typeface="APL385 Unicode" panose="020B0709000202000203" pitchFamily="49" charset="0"/>
              </a:rPr>
              <a:t>' {⍵⌷⍨⍺⍋⍵} 'hello world'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LENGTH ERROR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</a:t>
            </a:r>
            <a:r>
              <a:rPr lang="en-GB" dirty="0" err="1">
                <a:latin typeface="APL385 Unicode" panose="020B0709000202000203" pitchFamily="49" charset="0"/>
              </a:rPr>
              <a:t>aeiou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{⍵⌷⍨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⊂</a:t>
            </a:r>
            <a:r>
              <a:rPr lang="en-GB" dirty="0">
                <a:latin typeface="APL385 Unicode" panose="020B0709000202000203" pitchFamily="49" charset="0"/>
              </a:rPr>
              <a:t>⍺⍋⍵}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'hello world'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eoohll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wrld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</a:t>
            </a:r>
            <a:r>
              <a:rPr lang="en-GB" dirty="0" err="1">
                <a:latin typeface="APL385 Unicode" panose="020B0709000202000203" pitchFamily="49" charset="0"/>
              </a:rPr>
              <a:t>aeiou</a:t>
            </a:r>
            <a:r>
              <a:rPr lang="en-GB" dirty="0">
                <a:latin typeface="APL385 Unicode" panose="020B0709000202000203" pitchFamily="49" charset="0"/>
              </a:rPr>
              <a:t>'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⊂⍤</a:t>
            </a:r>
            <a:r>
              <a:rPr lang="en-GB" dirty="0">
                <a:latin typeface="APL385 Unicode" panose="020B0709000202000203" pitchFamily="49" charset="0"/>
              </a:rPr>
              <a:t>⍋⌷⊢)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 'hello world'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eoohll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wrld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</a:t>
            </a:r>
            <a:r>
              <a:rPr lang="en-GB" dirty="0" err="1">
                <a:latin typeface="APL385 Unicode" panose="020B0709000202000203" pitchFamily="49" charset="0"/>
              </a:rPr>
              <a:t>aeiou</a:t>
            </a:r>
            <a:r>
              <a:rPr lang="en-GB" dirty="0">
                <a:latin typeface="APL385 Unicode" panose="020B0709000202000203" pitchFamily="49" charset="0"/>
              </a:rPr>
              <a:t>'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 (⍋⊇⊢)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 'hello world'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CBED9-79A5-A20F-29E0-8E0FDB798C1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63D1BE-7660-767A-EB4F-590FF0A7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dirty="0"/>
              <a:t>Issues: Selection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DA4C5-A0CE-CC4B-FE27-DF72D992D1F8}"/>
              </a:ext>
            </a:extLst>
          </p:cNvPr>
          <p:cNvSpPr txBox="1"/>
          <p:nvPr/>
        </p:nvSpPr>
        <p:spPr>
          <a:xfrm flipH="1">
            <a:off x="7300223" y="4234815"/>
            <a:ext cx="975377" cy="369332"/>
          </a:xfrm>
          <a:prstGeom prst="homePlate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85725"/>
            <a:r>
              <a:rPr lang="en-GB" dirty="0">
                <a:solidFill>
                  <a:schemeClr val="bg1"/>
                </a:solidFill>
              </a:rPr>
              <a:t>21.0?</a:t>
            </a:r>
          </a:p>
        </p:txBody>
      </p:sp>
    </p:spTree>
    <p:extLst>
      <p:ext uri="{BB962C8B-B14F-4D97-AF65-F5344CB8AC3E}">
        <p14:creationId xmlns:p14="http://schemas.microsoft.com/office/powerpoint/2010/main" val="16103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7FED36-EE77-F9B4-F45A-0B7690E0A52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9CED2-F176-3649-5F0F-2D2459B57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  <a:noFill/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endParaRPr lang="en-GB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GB" dirty="0"/>
              <a:t>operator scope</a:t>
            </a:r>
          </a:p>
          <a:p>
            <a:pPr marL="0" indent="0" algn="ctr">
              <a:spcAft>
                <a:spcPts val="0"/>
              </a:spcAft>
              <a:buNone/>
            </a:pPr>
            <a:endParaRPr lang="en-GB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GB" dirty="0"/>
              <a:t>trains</a:t>
            </a:r>
          </a:p>
          <a:p>
            <a:pPr marL="0" indent="0" algn="ctr">
              <a:spcAft>
                <a:spcPts val="0"/>
              </a:spcAft>
              <a:buNone/>
            </a:pPr>
            <a:endParaRPr lang="en-GB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GB" dirty="0"/>
              <a:t>putting it all together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57AF3-4DD0-7F54-C596-A3F735DE8EA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896A19-83BF-1D49-D7E1-172F28BE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>
              <a:lnSpc>
                <a:spcPct val="80000"/>
              </a:lnSpc>
            </a:pPr>
            <a:r>
              <a:rPr lang="en-GB" dirty="0"/>
              <a:t>Reading Tacit</a:t>
            </a:r>
          </a:p>
        </p:txBody>
      </p:sp>
    </p:spTree>
    <p:extLst>
      <p:ext uri="{BB962C8B-B14F-4D97-AF65-F5344CB8AC3E}">
        <p14:creationId xmlns:p14="http://schemas.microsoft.com/office/powerpoint/2010/main" val="1909842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93645" cy="3242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=∘⌽⍤0 1⍨∘⍳5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operator scope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081205-187D-D9F3-EC4E-6D872B2573A8}"/>
              </a:ext>
            </a:extLst>
          </p:cNvPr>
          <p:cNvCxnSpPr>
            <a:cxnSpLocks/>
          </p:cNvCxnSpPr>
          <p:nvPr/>
        </p:nvCxnSpPr>
        <p:spPr>
          <a:xfrm flipH="1">
            <a:off x="5474494" y="1664494"/>
            <a:ext cx="126206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900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93645" cy="3242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=∘⌽⍤0 1⍨∘⍳5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operator scope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081205-187D-D9F3-EC4E-6D872B2573A8}"/>
              </a:ext>
            </a:extLst>
          </p:cNvPr>
          <p:cNvCxnSpPr>
            <a:cxnSpLocks/>
          </p:cNvCxnSpPr>
          <p:nvPr/>
        </p:nvCxnSpPr>
        <p:spPr>
          <a:xfrm flipH="1">
            <a:off x="5295899" y="1664494"/>
            <a:ext cx="126206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6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93645" cy="3242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=∘⌽⍤0 1⍨∘⍳5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operator scope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081205-187D-D9F3-EC4E-6D872B2573A8}"/>
              </a:ext>
            </a:extLst>
          </p:cNvPr>
          <p:cNvCxnSpPr>
            <a:cxnSpLocks/>
          </p:cNvCxnSpPr>
          <p:nvPr/>
        </p:nvCxnSpPr>
        <p:spPr>
          <a:xfrm flipH="1">
            <a:off x="5114922" y="1664494"/>
            <a:ext cx="126206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94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93645" cy="3242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=∘⌽⍤0 1⍨∘⍳5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operator scope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081205-187D-D9F3-EC4E-6D872B2573A8}"/>
              </a:ext>
            </a:extLst>
          </p:cNvPr>
          <p:cNvCxnSpPr>
            <a:cxnSpLocks/>
          </p:cNvCxnSpPr>
          <p:nvPr/>
        </p:nvCxnSpPr>
        <p:spPr>
          <a:xfrm flipH="1">
            <a:off x="4929182" y="1664494"/>
            <a:ext cx="126206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048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93645" cy="3242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=∘⌽⍤0 1⍨∘⍳5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operator scope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081205-187D-D9F3-EC4E-6D872B2573A8}"/>
              </a:ext>
            </a:extLst>
          </p:cNvPr>
          <p:cNvCxnSpPr>
            <a:cxnSpLocks/>
          </p:cNvCxnSpPr>
          <p:nvPr/>
        </p:nvCxnSpPr>
        <p:spPr>
          <a:xfrm flipH="1">
            <a:off x="4374356" y="1664494"/>
            <a:ext cx="502439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466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93645" cy="3242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=∘⌽⍤0 1⍨∘⍳5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operator scope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081205-187D-D9F3-EC4E-6D872B2573A8}"/>
              </a:ext>
            </a:extLst>
          </p:cNvPr>
          <p:cNvCxnSpPr>
            <a:cxnSpLocks/>
          </p:cNvCxnSpPr>
          <p:nvPr/>
        </p:nvCxnSpPr>
        <p:spPr>
          <a:xfrm flipH="1">
            <a:off x="4198144" y="1664494"/>
            <a:ext cx="1260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551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93645" cy="3242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=∘⌽⍤0 1⍨∘⍳5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operator scope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081205-187D-D9F3-EC4E-6D872B2573A8}"/>
              </a:ext>
            </a:extLst>
          </p:cNvPr>
          <p:cNvCxnSpPr>
            <a:cxnSpLocks/>
          </p:cNvCxnSpPr>
          <p:nvPr/>
        </p:nvCxnSpPr>
        <p:spPr>
          <a:xfrm flipH="1">
            <a:off x="4014785" y="1664494"/>
            <a:ext cx="1260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80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f/   f¨   ∘.g   f\   </a:t>
            </a:r>
            <a:r>
              <a:rPr lang="en-GB" dirty="0" err="1">
                <a:latin typeface="APL385 Unicode" panose="020B0709000202000203" pitchFamily="49" charset="0"/>
              </a:rPr>
              <a:t>A∘g</a:t>
            </a:r>
            <a:r>
              <a:rPr lang="en-GB" dirty="0">
                <a:latin typeface="APL385 Unicode" panose="020B0709000202000203" pitchFamily="49" charset="0"/>
              </a:rPr>
              <a:t>   f⌸   </a:t>
            </a:r>
            <a:r>
              <a:rPr lang="en-GB" dirty="0" err="1">
                <a:latin typeface="APL385 Unicode" panose="020B0709000202000203" pitchFamily="49" charset="0"/>
              </a:rPr>
              <a:t>f⍠B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i="1" dirty="0"/>
              <a:t>Operators derive tacit functions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>
              <a:lnSpc>
                <a:spcPct val="80000"/>
              </a:lnSpc>
            </a:pPr>
            <a:r>
              <a:rPr lang="en-GB" dirty="0"/>
              <a:t>You already know some</a:t>
            </a:r>
          </a:p>
        </p:txBody>
      </p:sp>
    </p:spTree>
    <p:extLst>
      <p:ext uri="{BB962C8B-B14F-4D97-AF65-F5344CB8AC3E}">
        <p14:creationId xmlns:p14="http://schemas.microsoft.com/office/powerpoint/2010/main" val="19797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93645" cy="3242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=∘⌽⍤0 1⍨∘⍳5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operator scope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081205-187D-D9F3-EC4E-6D872B2573A8}"/>
              </a:ext>
            </a:extLst>
          </p:cNvPr>
          <p:cNvCxnSpPr>
            <a:cxnSpLocks/>
          </p:cNvCxnSpPr>
          <p:nvPr/>
        </p:nvCxnSpPr>
        <p:spPr>
          <a:xfrm flipH="1">
            <a:off x="3836190" y="1664494"/>
            <a:ext cx="1260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805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93645" cy="3242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=∘⌽⍤0 1⍨∘⍳5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((((=∘⌽)⍤0 1)⍨)∘⍳)5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operator scope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081205-187D-D9F3-EC4E-6D872B2573A8}"/>
              </a:ext>
            </a:extLst>
          </p:cNvPr>
          <p:cNvCxnSpPr>
            <a:cxnSpLocks/>
          </p:cNvCxnSpPr>
          <p:nvPr/>
        </p:nvCxnSpPr>
        <p:spPr>
          <a:xfrm flipH="1">
            <a:off x="3635896" y="1664494"/>
            <a:ext cx="144016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01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93645" cy="3242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=∘⌽⍤0 1⍨</a:t>
            </a:r>
            <a:r>
              <a:rPr lang="en-GB" dirty="0">
                <a:solidFill>
                  <a:schemeClr val="bg1"/>
                </a:solidFill>
                <a:highlight>
                  <a:srgbClr val="ED7F00"/>
                </a:highlight>
                <a:latin typeface="APL385 Unicode" panose="020B0709000202000203" pitchFamily="49" charset="0"/>
              </a:rPr>
              <a:t>∘</a:t>
            </a:r>
            <a:r>
              <a:rPr lang="en-GB" dirty="0">
                <a:latin typeface="APL385 Unicode" panose="020B0709000202000203" pitchFamily="49" charset="0"/>
              </a:rPr>
              <a:t>⍳5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((=∘⌽)⍤0 1)⍨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)∘</a:t>
            </a:r>
            <a:r>
              <a:rPr lang="en-GB" dirty="0">
                <a:latin typeface="APL385 Unicode" panose="020B0709000202000203" pitchFamily="49" charset="0"/>
              </a:rPr>
              <a:t>⍳)5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operator scope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081205-187D-D9F3-EC4E-6D872B2573A8}"/>
              </a:ext>
            </a:extLst>
          </p:cNvPr>
          <p:cNvCxnSpPr>
            <a:cxnSpLocks/>
          </p:cNvCxnSpPr>
          <p:nvPr/>
        </p:nvCxnSpPr>
        <p:spPr>
          <a:xfrm flipH="1">
            <a:off x="3635896" y="1664494"/>
            <a:ext cx="1764196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768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93645" cy="3242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=∘⌽⍤0 1</a:t>
            </a:r>
            <a:r>
              <a:rPr lang="en-GB" dirty="0">
                <a:solidFill>
                  <a:schemeClr val="bg1"/>
                </a:solidFill>
                <a:highlight>
                  <a:srgbClr val="ED7F00"/>
                </a:highlight>
                <a:latin typeface="APL385 Unicode" panose="020B0709000202000203" pitchFamily="49" charset="0"/>
              </a:rPr>
              <a:t>⍨</a:t>
            </a:r>
            <a:r>
              <a:rPr lang="en-GB" dirty="0">
                <a:latin typeface="APL385 Unicode" panose="020B0709000202000203" pitchFamily="49" charset="0"/>
              </a:rPr>
              <a:t>∘⍳5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((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(=∘⌽)⍤0 1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)⍨</a:t>
            </a:r>
            <a:r>
              <a:rPr lang="en-GB" dirty="0">
                <a:latin typeface="APL385 Unicode" panose="020B0709000202000203" pitchFamily="49" charset="0"/>
              </a:rPr>
              <a:t>)∘⍳)5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operator scope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081205-187D-D9F3-EC4E-6D872B2573A8}"/>
              </a:ext>
            </a:extLst>
          </p:cNvPr>
          <p:cNvCxnSpPr>
            <a:cxnSpLocks/>
          </p:cNvCxnSpPr>
          <p:nvPr/>
        </p:nvCxnSpPr>
        <p:spPr>
          <a:xfrm flipH="1">
            <a:off x="3635896" y="1664494"/>
            <a:ext cx="1424257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863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93645" cy="3242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=∘⌽</a:t>
            </a:r>
            <a:r>
              <a:rPr lang="en-GB" dirty="0">
                <a:solidFill>
                  <a:schemeClr val="bg1"/>
                </a:solidFill>
                <a:highlight>
                  <a:srgbClr val="ED7F00"/>
                </a:highlight>
                <a:latin typeface="APL385 Unicode" panose="020B0709000202000203" pitchFamily="49" charset="0"/>
              </a:rPr>
              <a:t>⍤</a:t>
            </a:r>
            <a:r>
              <a:rPr lang="en-GB" dirty="0">
                <a:latin typeface="APL385 Unicode" panose="020B0709000202000203" pitchFamily="49" charset="0"/>
              </a:rPr>
              <a:t>0 1⍨∘⍳5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(((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=∘⌽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)⍤</a:t>
            </a:r>
            <a:r>
              <a:rPr lang="en-GB" dirty="0">
                <a:latin typeface="APL385 Unicode" panose="020B0709000202000203" pitchFamily="49" charset="0"/>
              </a:rPr>
              <a:t>0 1)⍨)∘⍳)5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operator scope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081205-187D-D9F3-EC4E-6D872B2573A8}"/>
              </a:ext>
            </a:extLst>
          </p:cNvPr>
          <p:cNvCxnSpPr>
            <a:cxnSpLocks/>
          </p:cNvCxnSpPr>
          <p:nvPr/>
        </p:nvCxnSpPr>
        <p:spPr>
          <a:xfrm flipH="1">
            <a:off x="3635896" y="1664494"/>
            <a:ext cx="1231371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803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93645" cy="3242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=</a:t>
            </a:r>
            <a:r>
              <a:rPr lang="en-GB" dirty="0">
                <a:solidFill>
                  <a:schemeClr val="bg1"/>
                </a:solidFill>
                <a:highlight>
                  <a:srgbClr val="ED7F00"/>
                </a:highlight>
                <a:latin typeface="APL385 Unicode" panose="020B0709000202000203" pitchFamily="49" charset="0"/>
              </a:rPr>
              <a:t>∘</a:t>
            </a:r>
            <a:r>
              <a:rPr lang="en-GB" dirty="0">
                <a:latin typeface="APL385 Unicode" panose="020B0709000202000203" pitchFamily="49" charset="0"/>
              </a:rPr>
              <a:t>⌽⍤0 1⍨∘⍳5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((((=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∘</a:t>
            </a:r>
            <a:r>
              <a:rPr lang="en-GB" dirty="0">
                <a:latin typeface="APL385 Unicode" panose="020B0709000202000203" pitchFamily="49" charset="0"/>
              </a:rPr>
              <a:t>⌽)⍤0 1)⍨)∘⍳)5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operator scope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081205-187D-D9F3-EC4E-6D872B2573A8}"/>
              </a:ext>
            </a:extLst>
          </p:cNvPr>
          <p:cNvCxnSpPr>
            <a:cxnSpLocks/>
          </p:cNvCxnSpPr>
          <p:nvPr/>
        </p:nvCxnSpPr>
        <p:spPr>
          <a:xfrm flipH="1">
            <a:off x="3635896" y="1664494"/>
            <a:ext cx="504056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218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4B09C3-9ADD-56F1-C5D4-A43D6B6D2C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040F-4588-5D5E-4AED-5B6B8A809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GB" dirty="0">
                <a:latin typeface="APL385 Unicode" panose="020B0709000202000203" pitchFamily="49" charset="0"/>
              </a:rPr>
              <a:t>1 </a:t>
            </a:r>
            <a:r>
              <a:rPr lang="en-GB">
                <a:latin typeface="APL385 Unicode" panose="020B0709000202000203" pitchFamily="49" charset="0"/>
              </a:rPr>
              <a:t>{⍺⌈+/</a:t>
            </a:r>
            <a:r>
              <a:rPr lang="en-GB" dirty="0">
                <a:latin typeface="APL385 Unicode" panose="020B0709000202000203" pitchFamily="49" charset="0"/>
              </a:rPr>
              <a:t>⍵} 3 1 ¯4 1 ¯5</a:t>
            </a:r>
          </a:p>
          <a:p>
            <a:pPr marL="0" indent="0" algn="r">
              <a:buNone/>
            </a:pPr>
            <a:r>
              <a:rPr lang="en-GB">
                <a:latin typeface="APL385 Unicode" panose="020B0709000202000203" pitchFamily="49" charset="0"/>
              </a:rPr>
              <a:t>1 </a:t>
            </a:r>
            <a:r>
              <a:rPr lang="en-GB" sz="1200">
                <a:latin typeface="APL385 Unicode" panose="020B0709000202000203" pitchFamily="49" charset="0"/>
              </a:rPr>
              <a:t>   </a:t>
            </a:r>
            <a:r>
              <a:rPr lang="en-GB">
                <a:latin typeface="APL385 Unicode" panose="020B0709000202000203" pitchFamily="49" charset="0"/>
              </a:rPr>
              <a:t>⌈∘+/ </a:t>
            </a:r>
            <a:r>
              <a:rPr lang="en-GB" sz="1200">
                <a:latin typeface="APL385 Unicode" panose="020B0709000202000203" pitchFamily="49" charset="0"/>
              </a:rPr>
              <a:t> </a:t>
            </a:r>
            <a:r>
              <a:rPr lang="en-GB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3 1 ¯4 1 ¯5</a:t>
            </a:r>
          </a:p>
          <a:p>
            <a:pPr marL="0" indent="0" algn="r">
              <a:buNone/>
            </a:pPr>
            <a:r>
              <a:rPr lang="en-GB">
                <a:latin typeface="APL385 Unicode" panose="020B0709000202000203" pitchFamily="49" charset="0"/>
              </a:rPr>
              <a:t>1 </a:t>
            </a:r>
            <a:r>
              <a:rPr lang="en-GB" sz="1200">
                <a:latin typeface="APL385 Unicode" panose="020B0709000202000203" pitchFamily="49" charset="0"/>
              </a:rPr>
              <a:t> </a:t>
            </a:r>
            <a:r>
              <a:rPr lang="en-GB">
                <a:latin typeface="APL385 Unicode" panose="020B0709000202000203" pitchFamily="49" charset="0"/>
              </a:rPr>
              <a:t> ⌈∘+</a:t>
            </a:r>
            <a:r>
              <a:rPr lang="en-GB">
                <a:solidFill>
                  <a:schemeClr val="bg1"/>
                </a:solidFill>
                <a:highlight>
                  <a:srgbClr val="ED7F00"/>
                </a:highlight>
                <a:latin typeface="APL385 Unicode" panose="020B0709000202000203" pitchFamily="49" charset="0"/>
              </a:rPr>
              <a:t>/</a:t>
            </a:r>
            <a:r>
              <a:rPr lang="en-GB">
                <a:latin typeface="APL385 Unicode" panose="020B0709000202000203" pitchFamily="49" charset="0"/>
              </a:rPr>
              <a:t>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3 1 ¯4 1 ¯5</a:t>
            </a:r>
          </a:p>
          <a:p>
            <a:pPr marL="0" indent="0" algn="r">
              <a:buNone/>
            </a:pPr>
            <a:r>
              <a:rPr lang="en-GB" dirty="0">
                <a:latin typeface="APL385 Unicode" panose="020B0709000202000203" pitchFamily="49" charset="0"/>
              </a:rPr>
              <a:t>1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>
                <a:latin typeface="APL385 Unicode" panose="020B0709000202000203" pitchFamily="49" charset="0"/>
              </a:rPr>
              <a:t>(⌈∘+)/</a:t>
            </a:r>
            <a:r>
              <a:rPr lang="en-GB" sz="1200">
                <a:latin typeface="APL385 Unicode" panose="020B0709000202000203" pitchFamily="49" charset="0"/>
              </a:rPr>
              <a:t> </a:t>
            </a:r>
            <a:r>
              <a:rPr lang="en-GB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3 1 ¯4 1 ¯5</a:t>
            </a:r>
          </a:p>
          <a:p>
            <a:pPr marL="0" indent="0" algn="r">
              <a:buNone/>
            </a:pPr>
            <a:r>
              <a:rPr lang="en-GB" dirty="0">
                <a:latin typeface="APL385 Unicode" panose="020B0709000202000203" pitchFamily="49" charset="0"/>
              </a:rPr>
              <a:t>1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>
                <a:latin typeface="APL385 Unicode" panose="020B0709000202000203" pitchFamily="49" charset="0"/>
              </a:rPr>
              <a:t>⌈∘(+/)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3 1 ¯4 1 ¯5</a:t>
            </a:r>
          </a:p>
          <a:p>
            <a:pPr marL="0" indent="0" algn="r">
              <a:buNone/>
            </a:pPr>
            <a:r>
              <a:rPr lang="en-GB" dirty="0">
                <a:latin typeface="APL385 Unicode" panose="020B0709000202000203" pitchFamily="49" charset="0"/>
              </a:rPr>
              <a:t>1 </a:t>
            </a:r>
            <a:r>
              <a:rPr lang="en-GB">
                <a:latin typeface="APL385 Unicode" panose="020B0709000202000203" pitchFamily="49" charset="0"/>
              </a:rPr>
              <a:t>{⍺⌈+/</a:t>
            </a:r>
            <a:r>
              <a:rPr lang="en-GB" dirty="0">
                <a:latin typeface="APL385 Unicode" panose="020B0709000202000203" pitchFamily="49" charset="0"/>
              </a:rPr>
              <a:t>⍵} 3 1 ¯4 1 ¯5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B3546-BD07-6722-E018-B2B8C4620B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15F6D8-2FCC-D390-7CF8-389D7691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Tacit: operator scope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7A1D73-95F2-04D0-D068-FB19E7D2729C}"/>
              </a:ext>
            </a:extLst>
          </p:cNvPr>
          <p:cNvCxnSpPr>
            <a:cxnSpLocks/>
          </p:cNvCxnSpPr>
          <p:nvPr/>
        </p:nvCxnSpPr>
        <p:spPr>
          <a:xfrm flipH="1">
            <a:off x="3146126" y="2715766"/>
            <a:ext cx="6936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84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29476-5975-1A16-66EF-6265B91FF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8528374" cy="3719093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GB" dirty="0"/>
              <a:t>Monadic</a:t>
            </a:r>
            <a:r>
              <a:rPr lang="en-GB" dirty="0">
                <a:latin typeface="APL385 Unicode" panose="020B0709000202000203" pitchFamily="49" charset="0"/>
              </a:rPr>
              <a:t>	≠∘+⍨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GB" dirty="0"/>
              <a:t>Monadic</a:t>
            </a:r>
            <a:r>
              <a:rPr lang="en-GB" dirty="0">
                <a:latin typeface="APL385 Unicode" panose="020B0709000202000203" pitchFamily="49" charset="0"/>
              </a:rPr>
              <a:t>	↑⍤,⍥⊂</a:t>
            </a:r>
            <a:endParaRPr lang="en-GB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GB" dirty="0"/>
              <a:t>Dyadic	</a:t>
            </a:r>
            <a:r>
              <a:rPr lang="en-GB" dirty="0">
                <a:latin typeface="APL385 Unicode" panose="020B0709000202000203" pitchFamily="49" charset="0"/>
              </a:rPr>
              <a:t>↑⍤,⍥⊂</a:t>
            </a:r>
            <a:endParaRPr lang="en-GB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t>Dyadic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	+∘÷⍣≡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B475E"/>
              </a:solidFill>
              <a:effectLst/>
              <a:uLnTx/>
              <a:uFillTx/>
              <a:latin typeface="Sarabun" panose="00000500000000000000" pitchFamily="2" charset="-34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dirty="0"/>
              <a:t>Bonus tasks:	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 startAt="5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t>Combine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t>2.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t>3.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t> into a single ambivalent function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</a:br>
            <a:r>
              <a:rPr lang="en-GB" dirty="0"/>
              <a:t>Hint: use the</a:t>
            </a:r>
            <a:r>
              <a:rPr lang="en-GB" dirty="0">
                <a:latin typeface="APL385 Unicode" panose="020B0709000202000203" pitchFamily="49" charset="0"/>
              </a:rPr>
              <a:t> {⍺←… ⋄ ...} </a:t>
            </a:r>
            <a:r>
              <a:rPr lang="en-GB" dirty="0"/>
              <a:t>syntax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19B479-800A-C5EE-49FD-68CDDEEAE4D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0576B2-6DF9-4985-0C6F-E9883E85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Tasks: Convert tacit to </a:t>
            </a:r>
            <a:r>
              <a:rPr lang="en-GB" dirty="0" err="1"/>
              <a:t>dfn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8042F-86F2-FB1E-4A93-72ABD3E1B58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7853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90318B-1BA5-DC80-7638-6632BCF89A0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6508A-BED1-1A32-A007-054A97E24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BBA94-3CD4-9D02-DDBC-4CB7C70D75A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46DCAE-D229-1FB7-B76D-292973ED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4554615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 algn="ctr">
              <a:buNone/>
            </a:pPr>
            <a:r>
              <a:rPr lang="en-GB">
                <a:latin typeface="APL386 Unicode" panose="020B0709000202000203" pitchFamily="50" charset="0"/>
              </a:rPr>
              <a:t>(</a:t>
            </a:r>
            <a:r>
              <a:rPr lang="en-GB">
                <a:latin typeface="APL385 Unicode" panose="020B0709000202000203" pitchFamily="49" charset="0"/>
              </a:rPr>
              <a:t>+,-</a:t>
            </a:r>
            <a:r>
              <a:rPr lang="en-GB">
                <a:latin typeface="APL386 Unicode" panose="020B0709000202000203" pitchFamily="50" charset="0"/>
              </a:rPr>
              <a:t>)</a:t>
            </a:r>
            <a:r>
              <a:rPr lang="en-GB">
                <a:latin typeface="APL385 Unicode" panose="020B0709000202000203" pitchFamily="49" charset="0"/>
              </a:rPr>
              <a:t> </a:t>
            </a:r>
            <a:r>
              <a:rPr lang="en-GB" spc="-2400" dirty="0">
                <a:latin typeface="APL385 Unicode" panose="020B0709000202000203" pitchFamily="49" charset="0"/>
              </a:rPr>
              <a:t>4</a:t>
            </a:r>
            <a:r>
              <a:rPr lang="en-GB" dirty="0">
                <a:latin typeface="APL385 Unicode" panose="020B0709000202000203" pitchFamily="49" charset="0"/>
              </a:rPr>
              <a:t>4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4 ¯4                 </a:t>
            </a:r>
            <a:r>
              <a:rPr lang="en-GB" dirty="0">
                <a:latin typeface="APL386 Unicode" panose="020B0709000202000203" pitchFamily="50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6 Unicode" panose="020B0709000202000203" pitchFamily="50" charset="0"/>
              </a:rPr>
              <a:t>.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trains</a:t>
            </a:r>
          </a:p>
        </p:txBody>
      </p:sp>
    </p:spTree>
    <p:extLst>
      <p:ext uri="{BB962C8B-B14F-4D97-AF65-F5344CB8AC3E}">
        <p14:creationId xmlns:p14="http://schemas.microsoft.com/office/powerpoint/2010/main" val="99910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BE81E4-0596-5243-0087-2988D3BB1F6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65381-E552-C963-583E-C88B8D09F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 err="1">
                <a:latin typeface="APL385 Unicode" panose="020B0709000202000203" pitchFamily="49" charset="0"/>
              </a:rPr>
              <a:t>f⍥g</a:t>
            </a:r>
            <a:r>
              <a:rPr lang="en-GB" dirty="0">
                <a:latin typeface="APL385 Unicode" panose="020B0709000202000203" pitchFamily="49" charset="0"/>
              </a:rPr>
              <a:t>   </a:t>
            </a:r>
            <a:r>
              <a:rPr lang="en-GB" dirty="0" err="1">
                <a:latin typeface="APL385 Unicode" panose="020B0709000202000203" pitchFamily="49" charset="0"/>
              </a:rPr>
              <a:t>f⍤g</a:t>
            </a:r>
            <a:r>
              <a:rPr lang="en-GB" dirty="0">
                <a:latin typeface="APL385 Unicode" panose="020B0709000202000203" pitchFamily="49" charset="0"/>
              </a:rPr>
              <a:t>   f⍨   </a:t>
            </a:r>
            <a:r>
              <a:rPr lang="en-GB" dirty="0" err="1">
                <a:latin typeface="APL385 Unicode" panose="020B0709000202000203" pitchFamily="49" charset="0"/>
              </a:rPr>
              <a:t>fgh</a:t>
            </a:r>
            <a:r>
              <a:rPr lang="en-GB" dirty="0">
                <a:latin typeface="APL385 Unicode" panose="020B0709000202000203" pitchFamily="49" charset="0"/>
              </a:rPr>
              <a:t>   </a:t>
            </a:r>
            <a:r>
              <a:rPr lang="en-GB" dirty="0" err="1">
                <a:latin typeface="APL385 Unicode" panose="020B0709000202000203" pitchFamily="49" charset="0"/>
              </a:rPr>
              <a:t>f∘g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i="1" dirty="0"/>
              <a:t>Function composition is plumbing </a:t>
            </a:r>
            <a:br>
              <a:rPr lang="en-GB" i="1" dirty="0"/>
            </a:br>
            <a:r>
              <a:rPr lang="en-GB" i="1" dirty="0"/>
              <a:t>that guides arguments to functions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66E2A-9819-071C-EFAD-34B286FBC36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5E4DB7-0387-E695-E3D6-9E67616F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composition</a:t>
            </a:r>
          </a:p>
        </p:txBody>
      </p:sp>
    </p:spTree>
    <p:extLst>
      <p:ext uri="{BB962C8B-B14F-4D97-AF65-F5344CB8AC3E}">
        <p14:creationId xmlns:p14="http://schemas.microsoft.com/office/powerpoint/2010/main" val="220642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 algn="ctr">
              <a:buNone/>
            </a:pPr>
            <a:r>
              <a:rPr lang="en-GB">
                <a:latin typeface="APL386 Unicode" panose="020B0709000202000203" pitchFamily="50" charset="0"/>
              </a:rPr>
              <a:t>(</a:t>
            </a:r>
            <a:r>
              <a:rPr lang="en-GB">
                <a:latin typeface="APL385 Unicode" panose="020B0709000202000203" pitchFamily="49" charset="0"/>
              </a:rPr>
              <a:t>(+4</a:t>
            </a:r>
            <a:r>
              <a:rPr lang="en-GB" dirty="0">
                <a:latin typeface="APL385 Unicode" panose="020B0709000202000203" pitchFamily="49" charset="0"/>
              </a:rPr>
              <a:t>),(-4)</a:t>
            </a:r>
            <a:r>
              <a:rPr lang="en-GB" dirty="0">
                <a:latin typeface="APL386 Unicode" panose="020B0709000202000203" pitchFamily="50" charset="0"/>
              </a:rPr>
              <a:t>) </a:t>
            </a:r>
            <a:r>
              <a:rPr lang="en-GB" dirty="0">
                <a:solidFill>
                  <a:schemeClr val="bg1"/>
                </a:solidFill>
                <a:latin typeface="APL386 Unicode" panose="020B0709000202000203" pitchFamily="50" charset="0"/>
              </a:rPr>
              <a:t>.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4 ¯4                 </a:t>
            </a:r>
            <a:r>
              <a:rPr lang="en-GB" dirty="0">
                <a:latin typeface="APL386 Unicode" panose="020B0709000202000203" pitchFamily="50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6 Unicode" panose="020B0709000202000203" pitchFamily="50" charset="0"/>
              </a:rPr>
              <a:t>.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trains</a:t>
            </a:r>
          </a:p>
        </p:txBody>
      </p:sp>
    </p:spTree>
    <p:extLst>
      <p:ext uri="{BB962C8B-B14F-4D97-AF65-F5344CB8AC3E}">
        <p14:creationId xmlns:p14="http://schemas.microsoft.com/office/powerpoint/2010/main" val="1216315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PL386 Unicode" panose="020B0709000202000203" pitchFamily="50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4,¯4</a:t>
            </a:r>
            <a:r>
              <a:rPr lang="en-GB" dirty="0">
                <a:latin typeface="APL386 Unicode" panose="020B0709000202000203" pitchFamily="50" charset="0"/>
              </a:rPr>
              <a:t>)</a:t>
            </a:r>
            <a:r>
              <a:rPr lang="en-GB" dirty="0">
                <a:solidFill>
                  <a:schemeClr val="bg1"/>
                </a:solidFill>
                <a:latin typeface="APL386 Unicode" panose="020B0709000202000203" pitchFamily="50" charset="0"/>
              </a:rPr>
              <a:t>.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4 ¯4                 </a:t>
            </a:r>
            <a:r>
              <a:rPr lang="en-GB" dirty="0">
                <a:latin typeface="APL386 Unicode" panose="020B0709000202000203" pitchFamily="50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6 Unicode" panose="020B0709000202000203" pitchFamily="50" charset="0"/>
              </a:rPr>
              <a:t>.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trains</a:t>
            </a:r>
          </a:p>
        </p:txBody>
      </p:sp>
    </p:spTree>
    <p:extLst>
      <p:ext uri="{BB962C8B-B14F-4D97-AF65-F5344CB8AC3E}">
        <p14:creationId xmlns:p14="http://schemas.microsoft.com/office/powerpoint/2010/main" val="3564853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 algn="ctr">
              <a:buNone/>
            </a:pPr>
            <a:r>
              <a:rPr lang="en-GB" spc="-2400">
                <a:latin typeface="APL385 Unicode" panose="020B0709000202000203" pitchFamily="49" charset="0"/>
              </a:rPr>
              <a:t>1</a:t>
            </a:r>
            <a:r>
              <a:rPr lang="en-GB">
                <a:latin typeface="APL386 Unicode" panose="020B0709000202000203" pitchFamily="50" charset="0"/>
              </a:rPr>
              <a:t>1</a:t>
            </a:r>
            <a:r>
              <a:rPr lang="en-GB" spc="-2400">
                <a:latin typeface="APL385 Unicode" panose="020B0709000202000203" pitchFamily="49" charset="0"/>
              </a:rPr>
              <a:t>0</a:t>
            </a:r>
            <a:r>
              <a:rPr lang="en-GB">
                <a:latin typeface="APL386 Unicode" panose="020B0709000202000203" pitchFamily="50" charset="0"/>
              </a:rPr>
              <a:t>0 (</a:t>
            </a:r>
            <a:r>
              <a:rPr lang="en-GB">
                <a:latin typeface="APL385 Unicode" panose="020B0709000202000203" pitchFamily="49" charset="0"/>
              </a:rPr>
              <a:t>+,-</a:t>
            </a:r>
            <a:r>
              <a:rPr lang="en-GB">
                <a:latin typeface="APL386 Unicode" panose="020B0709000202000203" pitchFamily="50" charset="0"/>
              </a:rPr>
              <a:t>)</a:t>
            </a:r>
            <a:r>
              <a:rPr lang="en-GB">
                <a:latin typeface="APL385 Unicode" panose="020B0709000202000203" pitchFamily="49" charset="0"/>
              </a:rPr>
              <a:t> </a:t>
            </a:r>
            <a:r>
              <a:rPr lang="en-GB" spc="-2400" dirty="0">
                <a:latin typeface="APL385 Unicode" panose="020B0709000202000203" pitchFamily="49" charset="0"/>
              </a:rPr>
              <a:t>4</a:t>
            </a:r>
            <a:r>
              <a:rPr lang="en-GB" dirty="0">
                <a:latin typeface="APL385 Unicode" panose="020B0709000202000203" pitchFamily="49" charset="0"/>
              </a:rPr>
              <a:t>4</a:t>
            </a:r>
            <a:r>
              <a:rPr lang="en-GB" dirty="0">
                <a:latin typeface="APL386 Unicode" panose="020B0709000202000203" pitchFamily="50" charset="0"/>
              </a:rPr>
              <a:t>  </a:t>
            </a:r>
            <a:r>
              <a:rPr lang="en-GB" dirty="0">
                <a:solidFill>
                  <a:schemeClr val="bg1"/>
                </a:solidFill>
                <a:latin typeface="APL386 Unicode" panose="020B0709000202000203" pitchFamily="50" charset="0"/>
              </a:rPr>
              <a:t>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14 6                 </a:t>
            </a:r>
            <a:r>
              <a:rPr lang="en-GB" dirty="0">
                <a:latin typeface="APL386 Unicode" panose="020B0709000202000203" pitchFamily="50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6 Unicode" panose="020B0709000202000203" pitchFamily="50" charset="0"/>
              </a:rPr>
              <a:t>.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trains</a:t>
            </a:r>
          </a:p>
        </p:txBody>
      </p:sp>
    </p:spTree>
    <p:extLst>
      <p:ext uri="{BB962C8B-B14F-4D97-AF65-F5344CB8AC3E}">
        <p14:creationId xmlns:p14="http://schemas.microsoft.com/office/powerpoint/2010/main" val="290669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 algn="ctr">
              <a:buNone/>
            </a:pPr>
            <a:r>
              <a:rPr lang="en-GB">
                <a:latin typeface="APL386 Unicode" panose="020B0709000202000203" pitchFamily="50" charset="0"/>
              </a:rPr>
              <a:t>(</a:t>
            </a:r>
            <a:r>
              <a:rPr lang="en-GB">
                <a:latin typeface="APL385 Unicode" panose="020B0709000202000203" pitchFamily="49" charset="0"/>
              </a:rPr>
              <a:t>(10+4</a:t>
            </a:r>
            <a:r>
              <a:rPr lang="en-GB" dirty="0">
                <a:latin typeface="APL385 Unicode" panose="020B0709000202000203" pitchFamily="49" charset="0"/>
              </a:rPr>
              <a:t>),(10-4)</a:t>
            </a:r>
            <a:r>
              <a:rPr lang="en-GB" dirty="0">
                <a:latin typeface="APL386 Unicode" panose="020B0709000202000203" pitchFamily="50" charset="0"/>
              </a:rPr>
              <a:t>) </a:t>
            </a:r>
            <a:r>
              <a:rPr lang="en-GB" dirty="0">
                <a:solidFill>
                  <a:schemeClr val="bg1"/>
                </a:solidFill>
                <a:latin typeface="APL386 Unicode" panose="020B0709000202000203" pitchFamily="50" charset="0"/>
              </a:rPr>
              <a:t>.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14 6                 </a:t>
            </a:r>
            <a:r>
              <a:rPr lang="en-GB" dirty="0">
                <a:latin typeface="APL386 Unicode" panose="020B0709000202000203" pitchFamily="50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6 Unicode" panose="020B0709000202000203" pitchFamily="50" charset="0"/>
              </a:rPr>
              <a:t>.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trains</a:t>
            </a:r>
          </a:p>
        </p:txBody>
      </p:sp>
    </p:spTree>
    <p:extLst>
      <p:ext uri="{BB962C8B-B14F-4D97-AF65-F5344CB8AC3E}">
        <p14:creationId xmlns:p14="http://schemas.microsoft.com/office/powerpoint/2010/main" val="95432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D5E06-B2AF-ABFF-A8CC-C0F5967157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PL386 Unicode" panose="020B0709000202000203" pitchFamily="50" charset="0"/>
              </a:rPr>
              <a:t>(</a:t>
            </a:r>
            <a:r>
              <a:rPr lang="en-GB" dirty="0">
                <a:latin typeface="APL385 Unicode" panose="020B0709000202000203" pitchFamily="49" charset="0"/>
              </a:rPr>
              <a:t>14,6</a:t>
            </a:r>
            <a:r>
              <a:rPr lang="en-GB" dirty="0">
                <a:latin typeface="APL386 Unicode" panose="020B0709000202000203" pitchFamily="50" charset="0"/>
              </a:rPr>
              <a:t>)  </a:t>
            </a:r>
            <a:r>
              <a:rPr lang="en-GB" dirty="0">
                <a:solidFill>
                  <a:schemeClr val="bg1"/>
                </a:solidFill>
                <a:latin typeface="APL386 Unicode" panose="020B0709000202000203" pitchFamily="50" charset="0"/>
              </a:rPr>
              <a:t>.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14 6                 </a:t>
            </a:r>
            <a:r>
              <a:rPr lang="en-GB" dirty="0">
                <a:latin typeface="APL386 Unicode" panose="020B0709000202000203" pitchFamily="50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PL386 Unicode" panose="020B0709000202000203" pitchFamily="50" charset="0"/>
              </a:rPr>
              <a:t>.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trains</a:t>
            </a:r>
          </a:p>
        </p:txBody>
      </p:sp>
    </p:spTree>
    <p:extLst>
      <p:ext uri="{BB962C8B-B14F-4D97-AF65-F5344CB8AC3E}">
        <p14:creationId xmlns:p14="http://schemas.microsoft.com/office/powerpoint/2010/main" val="1589122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>
                <a:latin typeface="APL385 Unicode" panose="020B0709000202000203" pitchFamily="49" charset="0"/>
              </a:rPr>
              <a:t>(|+⌿</a:t>
            </a:r>
            <a:r>
              <a:rPr lang="en-GB" dirty="0">
                <a:latin typeface="APL385 Unicode" panose="020B0709000202000203" pitchFamily="49" charset="0"/>
              </a:rPr>
              <a:t>÷1⌈≢) 3 ¯1 ¯4 1 ¯5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trains</a:t>
            </a:r>
          </a:p>
        </p:txBody>
      </p:sp>
    </p:spTree>
    <p:extLst>
      <p:ext uri="{BB962C8B-B14F-4D97-AF65-F5344CB8AC3E}">
        <p14:creationId xmlns:p14="http://schemas.microsoft.com/office/powerpoint/2010/main" val="32339053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>
                <a:latin typeface="APL385 Unicode" panose="020B0709000202000203" pitchFamily="49" charset="0"/>
              </a:rPr>
              <a:t>(| +⌿ </a:t>
            </a:r>
            <a:r>
              <a:rPr lang="en-GB" dirty="0">
                <a:latin typeface="APL385 Unicode" panose="020B0709000202000203" pitchFamily="49" charset="0"/>
              </a:rPr>
              <a:t>÷ 1 ⌈ ≢)  3 ¯1 ¯4 1 ¯5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trains</a:t>
            </a:r>
          </a:p>
        </p:txBody>
      </p:sp>
    </p:spTree>
    <p:extLst>
      <p:ext uri="{BB962C8B-B14F-4D97-AF65-F5344CB8AC3E}">
        <p14:creationId xmlns:p14="http://schemas.microsoft.com/office/powerpoint/2010/main" val="3247823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>
                <a:latin typeface="APL385 Unicode" panose="020B0709000202000203" pitchFamily="49" charset="0"/>
              </a:rPr>
              <a:t>(|  +⌿              </a:t>
            </a:r>
            <a:r>
              <a:rPr lang="en-GB" dirty="0">
                <a:latin typeface="APL385 Unicode" panose="020B0709000202000203" pitchFamily="49" charset="0"/>
              </a:rPr>
              <a:t>÷ 1 ⌈  ≢)  3 ¯1 ¯4 1 ¯5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>
                <a:latin typeface="APL385 Unicode" panose="020B0709000202000203" pitchFamily="49" charset="0"/>
              </a:rPr>
              <a:t>(| (+⌿</a:t>
            </a:r>
            <a:r>
              <a:rPr lang="en-GB" dirty="0">
                <a:latin typeface="APL385 Unicode" panose="020B0709000202000203" pitchFamily="49" charset="0"/>
              </a:rPr>
              <a:t>3 ¯1 ¯4 1 ¯5) ÷ 1 ⌈ (≢3 ¯1 ¯4 1 ¯5))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(|  ¯6              ÷ 1 ⌈  5             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(|  ¯6              ÷   5                )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(|                ¯1.2                   )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1.2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trains</a:t>
            </a:r>
          </a:p>
        </p:txBody>
      </p:sp>
    </p:spTree>
    <p:extLst>
      <p:ext uri="{BB962C8B-B14F-4D97-AF65-F5344CB8AC3E}">
        <p14:creationId xmlns:p14="http://schemas.microsoft.com/office/powerpoint/2010/main" val="4113242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>
                <a:latin typeface="APL385 Unicode" panose="020B0709000202000203" pitchFamily="49" charset="0"/>
              </a:rPr>
              <a:t>(| +⌿ </a:t>
            </a:r>
            <a:r>
              <a:rPr lang="en-GB" dirty="0">
                <a:latin typeface="APL385 Unicode" panose="020B0709000202000203" pitchFamily="49" charset="0"/>
              </a:rPr>
              <a:t>÷ 1 ⌈ ≢)  3 ¯1 ¯4 1 ¯5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>
                <a:latin typeface="APL385 Unicode" panose="020B0709000202000203" pitchFamily="49" charset="0"/>
              </a:rPr>
              <a:t>(| (+⌿</a:t>
            </a:r>
            <a:r>
              <a:rPr lang="en-GB" dirty="0">
                <a:latin typeface="APL385 Unicode" panose="020B0709000202000203" pitchFamily="49" charset="0"/>
              </a:rPr>
              <a:t>3 ¯1 ¯4 1 ¯5) ÷ 1 ⌈ (≢3 ¯1 ¯4 1 ¯5))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(| ¯6 ÷ 1 ⌈ 5)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(| ¯6 ÷ 5)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(| ¯1.2)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1.2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Tacit: trains</a:t>
            </a:r>
          </a:p>
        </p:txBody>
      </p:sp>
    </p:spTree>
    <p:extLst>
      <p:ext uri="{BB962C8B-B14F-4D97-AF65-F5344CB8AC3E}">
        <p14:creationId xmlns:p14="http://schemas.microsoft.com/office/powerpoint/2010/main" val="315057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(⊂⍤?⍨∘≢⌷⊢) 'AEIOU'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565830" cy="685535"/>
          </a:xfrm>
        </p:spPr>
        <p:txBody>
          <a:bodyPr/>
          <a:lstStyle/>
          <a:p>
            <a:r>
              <a:rPr lang="en-GB" dirty="0"/>
              <a:t>Reading Tacit: 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362465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3B2EA5-0292-FAC3-E35A-5D6803CFC06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96742-8CC3-1A3B-6075-166A2BEAD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r>
              <a:rPr lang="en-GB" dirty="0"/>
              <a:t>Arguments in operands</a:t>
            </a:r>
          </a:p>
          <a:p>
            <a:r>
              <a:rPr lang="en-GB" dirty="0"/>
              <a:t>Memorable (like </a:t>
            </a:r>
            <a:r>
              <a:rPr lang="en-GB" dirty="0">
                <a:latin typeface="APL385 Unicode" panose="020B0709000202000203" pitchFamily="49" charset="0"/>
              </a:rPr>
              <a:t>≠⊆⊢</a:t>
            </a:r>
            <a:r>
              <a:rPr lang="en-GB" dirty="0"/>
              <a:t> and </a:t>
            </a:r>
            <a:r>
              <a:rPr lang="en-GB" dirty="0">
                <a:latin typeface="APL385 Unicode" panose="020B0709000202000203" pitchFamily="49" charset="0"/>
              </a:rPr>
              <a:t>+⌿÷≢</a:t>
            </a:r>
            <a:r>
              <a:rPr lang="en-GB" dirty="0"/>
              <a:t>)</a:t>
            </a:r>
            <a:endParaRPr lang="en-GB" dirty="0">
              <a:latin typeface="APL385 Unicode" panose="020B0709000202000203" pitchFamily="49" charset="0"/>
            </a:endParaRPr>
          </a:p>
          <a:p>
            <a:r>
              <a:rPr lang="en-GB" dirty="0"/>
              <a:t>Adjacency (like </a:t>
            </a:r>
            <a:r>
              <a:rPr lang="en-GB" dirty="0">
                <a:latin typeface="APL385 Unicode" panose="020B0709000202000203" pitchFamily="49" charset="0"/>
              </a:rPr>
              <a:t>×-</a:t>
            </a:r>
            <a:r>
              <a:rPr lang="en-GB" dirty="0"/>
              <a:t> and </a:t>
            </a:r>
            <a:r>
              <a:rPr lang="en-GB" dirty="0">
                <a:latin typeface="APL385 Unicode" panose="020B0709000202000203" pitchFamily="49" charset="0"/>
              </a:rPr>
              <a:t>∨/⍷</a:t>
            </a:r>
            <a:r>
              <a:rPr lang="en-GB" dirty="0"/>
              <a:t>)</a:t>
            </a:r>
            <a:endParaRPr lang="en-GB" dirty="0">
              <a:latin typeface="APL385 Unicode" panose="020B0709000202000203" pitchFamily="49" charset="0"/>
            </a:endParaRPr>
          </a:p>
          <a:p>
            <a:r>
              <a:rPr lang="en-GB" dirty="0"/>
              <a:t>Brevity (like </a:t>
            </a:r>
            <a:r>
              <a:rPr lang="en-GB" dirty="0">
                <a:latin typeface="APL385 Unicode" panose="020B0709000202000203" pitchFamily="49" charset="0"/>
              </a:rPr>
              <a:t>F⍥⎕C</a:t>
            </a:r>
            <a:r>
              <a:rPr lang="en-GB" dirty="0"/>
              <a:t>)</a:t>
            </a:r>
          </a:p>
          <a:p>
            <a:r>
              <a:rPr lang="en-GB" dirty="0"/>
              <a:t>DRY (Don’t Repeat Yourself; like </a:t>
            </a:r>
            <a:r>
              <a:rPr lang="en-GB" dirty="0">
                <a:latin typeface="APL385 Unicode" panose="020B0709000202000203" pitchFamily="49" charset="0"/>
              </a:rPr>
              <a:t>≡⍥⍴</a:t>
            </a:r>
            <a:r>
              <a:rPr lang="en-GB" dirty="0"/>
              <a:t>)</a:t>
            </a:r>
          </a:p>
          <a:p>
            <a:r>
              <a:rPr lang="en-GB" dirty="0"/>
              <a:t>Just a general feeling of superiority and awesomeness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DC4C-6FE2-1987-660C-468E49B90D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5CFC29-8857-C838-53C7-2002D264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60202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(⊂⍤?⍨∘≢ ⌷ ⊢)  'AEIOU'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565830" cy="685535"/>
          </a:xfrm>
        </p:spPr>
        <p:txBody>
          <a:bodyPr/>
          <a:lstStyle/>
          <a:p>
            <a:r>
              <a:rPr lang="en-GB" dirty="0"/>
              <a:t>Reading Tacit: 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3353671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(⊂⍤?⍨∘≢          ⌷  ⊢)  'AEIOU'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6 Unicode" panose="020B0709000202000203" pitchFamily="50" charset="0"/>
              </a:rPr>
              <a:t>((⊂⍤?⍨∘≢ 'AEIOU') ⌷ (⊢'AEIOU'))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565830" cy="685535"/>
          </a:xfrm>
        </p:spPr>
        <p:txBody>
          <a:bodyPr/>
          <a:lstStyle/>
          <a:p>
            <a:r>
              <a:rPr lang="en-GB" dirty="0"/>
              <a:t>Reading Tacit: 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1489556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(⊂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⍤?⍨∘≢          ⌷  ⊢)  'AEIOU'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((⊂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⍤?⍨∘≢ 'AEIOU') ⌷ (⊢'AEIOU'))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((⊂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⍤?⍨ 5        ) ⌷  'AEIOU'  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565830" cy="685535"/>
          </a:xfrm>
        </p:spPr>
        <p:txBody>
          <a:bodyPr/>
          <a:lstStyle/>
          <a:p>
            <a:r>
              <a:rPr lang="en-GB" dirty="0"/>
              <a:t>Reading Tacit: 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33926029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(  ⊂</a:t>
            </a:r>
            <a:r>
              <a:rPr lang="en-GB" spc="-2400" dirty="0">
                <a:latin typeface="APL386 Unicode" panose="020B0709000202000203" pitchFamily="50" charset="0"/>
              </a:rPr>
              <a:t>  </a:t>
            </a:r>
            <a:r>
              <a:rPr lang="en-GB" dirty="0">
                <a:latin typeface="APL385 Unicode" panose="020B0709000202000203" pitchFamily="49" charset="0"/>
              </a:rPr>
              <a:t>⍤?⍨∘≢          ⌷  ⊢)  'AEIOU'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((  ⊂</a:t>
            </a:r>
            <a:r>
              <a:rPr lang="en-GB" spc="-2400" dirty="0">
                <a:latin typeface="APL386 Unicode" panose="020B0709000202000203" pitchFamily="50" charset="0"/>
              </a:rPr>
              <a:t>  </a:t>
            </a:r>
            <a:r>
              <a:rPr lang="en-GB" dirty="0">
                <a:latin typeface="APL385 Unicode" panose="020B0709000202000203" pitchFamily="49" charset="0"/>
              </a:rPr>
              <a:t>⍤?⍨∘≢ 'AEIOU') ⌷ (⊢'AEIOU'))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((  ⊂</a:t>
            </a:r>
            <a:r>
              <a:rPr lang="en-GB" spc="-2400" dirty="0">
                <a:latin typeface="APL386 Unicode" panose="020B0709000202000203" pitchFamily="50" charset="0"/>
              </a:rPr>
              <a:t>  </a:t>
            </a:r>
            <a:r>
              <a:rPr lang="en-GB" dirty="0">
                <a:latin typeface="APL385 Unicode" panose="020B0709000202000203" pitchFamily="49" charset="0"/>
              </a:rPr>
              <a:t>⍤?⍨ 5        ) ⌷  'AEIOU'  )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6 Unicode" panose="020B0709000202000203" pitchFamily="50" charset="0"/>
              </a:rPr>
              <a:t>((5 ⊂</a:t>
            </a:r>
            <a:r>
              <a:rPr lang="en-GB" spc="-2400" dirty="0">
                <a:latin typeface="APL386 Unicode" panose="020B0709000202000203" pitchFamily="50" charset="0"/>
              </a:rPr>
              <a:t>  </a:t>
            </a:r>
            <a:r>
              <a:rPr lang="en-GB" dirty="0">
                <a:latin typeface="APL386 Unicode" panose="020B0709000202000203" pitchFamily="50" charset="0"/>
              </a:rPr>
              <a:t>⍤? 5)          ⌷  'AEIOU'  ) </a:t>
            </a:r>
            <a:r>
              <a:rPr lang="en-GB" dirty="0">
                <a:solidFill>
                  <a:schemeClr val="bg1"/>
                </a:solidFill>
                <a:latin typeface="APL386 Unicode" panose="020B0709000202000203" pitchFamily="50" charset="0"/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565830" cy="685535"/>
          </a:xfrm>
        </p:spPr>
        <p:txBody>
          <a:bodyPr/>
          <a:lstStyle/>
          <a:p>
            <a:r>
              <a:rPr lang="en-GB" dirty="0"/>
              <a:t>Reading Tacit: 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2168576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(  ⊂ ⍤ ?⍨∘≢          ⌷  ⊢)  'AEIOU'    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((  ⊂ ⍤ ?⍨∘≢ 'AEIOU') ⌷ (⊢'AEIOU'))    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((  ⊂ ⍤ ?⍨ 5        ) ⌷  'AEIOU'  )    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6 Unicode" panose="020B0709000202000203" pitchFamily="50" charset="0"/>
              </a:rPr>
              <a:t>  ((5 ⊂ ⍤ ? 5)          ⌷  'AEIOU'  )     </a:t>
            </a:r>
            <a:r>
              <a:rPr lang="en-GB" dirty="0">
                <a:solidFill>
                  <a:schemeClr val="bg1"/>
                </a:solidFill>
                <a:latin typeface="APL386 Unicode" panose="020B0709000202000203" pitchFamily="50" charset="0"/>
              </a:rPr>
              <a:t>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((  ⊂ </a:t>
            </a:r>
            <a:r>
              <a:rPr lang="en-GB" dirty="0">
                <a:latin typeface="APL386 Unicode" panose="020B0709000202000203" pitchFamily="50" charset="0"/>
              </a:rPr>
              <a:t>5</a:t>
            </a:r>
            <a:r>
              <a:rPr lang="en-GB" dirty="0">
                <a:latin typeface="APL385 Unicode" panose="020B0709000202000203" pitchFamily="49" charset="0"/>
              </a:rPr>
              <a:t> ? 5)          ⌷  'AEIOU'  )    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.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565830" cy="685535"/>
          </a:xfrm>
        </p:spPr>
        <p:txBody>
          <a:bodyPr/>
          <a:lstStyle/>
          <a:p>
            <a:r>
              <a:rPr lang="en-GB" dirty="0"/>
              <a:t>Reading Tacit: 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3232632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16329-C28C-66F7-0236-F4F626BA19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CB24-D00C-6A04-1E51-605E64EA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(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⊂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⍤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?⍨∘≢ ⌷ ⊢)  'AEIOU'    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((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⊂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⍤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?⍨∘≢ 'AEIOU') ⌷ (⊢'AEIOU'))    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((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⊂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⍤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?⍨ 5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) ⌷ 'AEIOU'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)     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6 Unicode" panose="020B0709000202000203" pitchFamily="50" charset="0"/>
              </a:rPr>
              <a:t>  ((5 ⊂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6 Unicode" panose="020B0709000202000203" pitchFamily="50" charset="0"/>
              </a:rPr>
              <a:t>⍤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6 Unicode" panose="020B0709000202000203" pitchFamily="50" charset="0"/>
              </a:rPr>
              <a:t>? 5) ⌷ 'AEIOU'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6 Unicode" panose="020B0709000202000203" pitchFamily="50" charset="0"/>
              </a:rPr>
              <a:t>)     </a:t>
            </a:r>
            <a:r>
              <a:rPr lang="en-GB" dirty="0">
                <a:solidFill>
                  <a:schemeClr val="bg1"/>
                </a:solidFill>
                <a:latin typeface="APL386 Unicode" panose="020B0709000202000203" pitchFamily="50" charset="0"/>
              </a:rPr>
              <a:t>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((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⊂ </a:t>
            </a:r>
            <a:r>
              <a:rPr lang="en-GB" dirty="0">
                <a:latin typeface="APL386 Unicode" panose="020B0709000202000203" pitchFamily="50" charset="0"/>
              </a:rPr>
              <a:t>5</a:t>
            </a:r>
            <a:r>
              <a:rPr lang="en-GB" dirty="0">
                <a:latin typeface="APL385 Unicode" panose="020B0709000202000203" pitchFamily="49" charset="0"/>
              </a:rPr>
              <a:t> ? 5) ⌷ 'AEIOU'</a:t>
            </a:r>
            <a:r>
              <a:rPr lang="en-GB" spc="-2400" dirty="0">
                <a:latin typeface="APL386 Unicode" panose="020B0709000202000203" pitchFamily="50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97A52-5113-9907-6140-7ADF45F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565830" cy="685535"/>
          </a:xfrm>
        </p:spPr>
        <p:txBody>
          <a:bodyPr/>
          <a:lstStyle/>
          <a:p>
            <a:r>
              <a:rPr lang="en-GB" dirty="0"/>
              <a:t>Reading Tacit: 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1848555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29476-5975-1A16-66EF-6265B91FF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GB" dirty="0"/>
              <a:t>Monadic</a:t>
            </a:r>
            <a:r>
              <a:rPr lang="en-GB" dirty="0">
                <a:latin typeface="APL385 Unicode" panose="020B0709000202000203" pitchFamily="49" charset="0"/>
              </a:rPr>
              <a:t>	××⌊⍤|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GB" dirty="0"/>
              <a:t>Dyadic</a:t>
            </a:r>
            <a:r>
              <a:rPr lang="en-GB" dirty="0">
                <a:latin typeface="APL385 Unicode" panose="020B0709000202000203" pitchFamily="49" charset="0"/>
              </a:rPr>
              <a:t>	⌊∘≢↑⊢</a:t>
            </a:r>
            <a:endParaRPr lang="en-GB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GB" dirty="0"/>
              <a:t>Dyadic</a:t>
            </a:r>
            <a:r>
              <a:rPr lang="en-GB" dirty="0">
                <a:latin typeface="APL385 Unicode" panose="020B0709000202000203" pitchFamily="49" charset="0"/>
              </a:rPr>
              <a:t>	≡⍥(⎕C~∘' ')</a:t>
            </a:r>
            <a:endParaRPr lang="en-GB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GB" dirty="0"/>
              <a:t>Monadic</a:t>
            </a:r>
            <a:r>
              <a:rPr lang="en-GB" dirty="0">
                <a:latin typeface="APL385 Unicode" panose="020B0709000202000203" pitchFamily="49" charset="0"/>
              </a:rPr>
              <a:t>	+/⊢&gt;+/÷≢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Bonus task:	</a:t>
            </a:r>
            <a:endParaRPr lang="en-GB" dirty="0">
              <a:latin typeface="APL385 Unicode" panose="020B0709000202000203" pitchFamily="49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 startAt="5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t>Monadic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⌽≡⊢⊢≡⌽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B475E"/>
              </a:solidFill>
              <a:effectLst/>
              <a:uLnTx/>
              <a:uFillTx/>
              <a:latin typeface="Sarabun" panose="00000500000000000000" pitchFamily="2" charset="-34"/>
              <a:ea typeface="+mn-ea"/>
              <a:cs typeface="+mn-cs"/>
            </a:endParaRP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19B479-800A-C5EE-49FD-68CDDEEAE4D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0576B2-6DF9-4985-0C6F-E9883E85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Tasks: Convert tacit to </a:t>
            </a:r>
            <a:r>
              <a:rPr lang="en-GB" dirty="0" err="1"/>
              <a:t>dfn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B431D-A500-9CB8-70C5-EC9FA3DB633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5462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780288-8463-A0C2-278A-97FD2FFB5B8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3F3E9-8067-D48A-AF1B-E7C4F500A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1+⍴⊥¯1∘+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+/∧\⍤=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|¯11|1⊥+\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1 1⍉∘.+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,⍥⍉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/⍥,</a:t>
            </a:r>
          </a:p>
          <a:p>
            <a:pPr>
              <a:buSzPct val="100000"/>
              <a:buFont typeface="+mj-lt"/>
              <a:buAutoNum type="arabicPeriod"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E0ACD-2057-4158-32E9-75C306A2DE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64CCE4-3927-59B7-AC74-8800B71F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Tasks: Determine valence</a:t>
            </a:r>
          </a:p>
        </p:txBody>
      </p:sp>
    </p:spTree>
    <p:extLst>
      <p:ext uri="{BB962C8B-B14F-4D97-AF65-F5344CB8AC3E}">
        <p14:creationId xmlns:p14="http://schemas.microsoft.com/office/powerpoint/2010/main" val="33955257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0C34F7-61CF-AEB6-7409-0E20830219D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D7D43-203A-4E1B-FFCD-748C26D6B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9DBB7-6BE0-7FF9-D9C8-E11C93173CE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0A883A-E59F-EF7A-203B-CA57E31B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dirty="0"/>
              <a:t>Reading Tacit: </a:t>
            </a:r>
            <a:r>
              <a:rPr lang="en-GB" dirty="0" err="1"/>
              <a:t>tacit.help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8BEFAE-93E4-0AAE-8538-089B0C32A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34" r="20134"/>
          <a:stretch/>
        </p:blipFill>
        <p:spPr>
          <a:xfrm>
            <a:off x="323526" y="1264924"/>
            <a:ext cx="8496947" cy="32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4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40894-8367-7F72-5B0B-AAE9EFD53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This dyadic function is like </a:t>
            </a:r>
            <a:r>
              <a:rPr lang="en-GB" dirty="0">
                <a:latin typeface="APL385 Unicode" panose="020B0709000202000203" pitchFamily="49" charset="0"/>
              </a:rPr>
              <a:t>⍳</a:t>
            </a:r>
            <a:r>
              <a:rPr lang="en-GB" dirty="0"/>
              <a:t> but gives 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/>
              <a:t> for “not found”: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(⍳×≢⍤⊣≥⍳)</a:t>
            </a:r>
          </a:p>
          <a:p>
            <a:pPr marL="0" indent="0">
              <a:buSzPct val="100000"/>
              <a:buNone/>
            </a:pPr>
            <a:r>
              <a:rPr lang="en-GB" dirty="0"/>
              <a:t>Make it more efficient by:</a:t>
            </a:r>
          </a:p>
          <a:p>
            <a:r>
              <a:rPr lang="en-GB" dirty="0"/>
              <a:t>Breaking out </a:t>
            </a:r>
            <a:r>
              <a:rPr lang="en-GB" dirty="0">
                <a:latin typeface="APL385 Unicode" panose="020B0709000202000203" pitchFamily="49" charset="0"/>
              </a:rPr>
              <a:t>⍳</a:t>
            </a:r>
            <a:r>
              <a:rPr lang="en-GB" dirty="0"/>
              <a:t> from the parenthesis</a:t>
            </a:r>
            <a:br>
              <a:rPr lang="en-GB" dirty="0"/>
            </a:br>
            <a:r>
              <a:rPr lang="en-GB" dirty="0"/>
              <a:t>Hint: Pass all the data you need to the inner function</a:t>
            </a:r>
          </a:p>
          <a:p>
            <a:pPr marL="0" indent="0">
              <a:buSzPct val="100000"/>
              <a:buNone/>
            </a:pPr>
            <a:r>
              <a:rPr lang="en-GB" dirty="0"/>
              <a:t>Then simplify it by:</a:t>
            </a:r>
          </a:p>
          <a:p>
            <a:r>
              <a:rPr lang="en-GB" dirty="0"/>
              <a:t>Using </a:t>
            </a:r>
            <a:r>
              <a:rPr lang="en-GB" dirty="0">
                <a:latin typeface="APL385 Unicode" panose="020B0709000202000203" pitchFamily="49" charset="0"/>
              </a:rPr>
              <a:t>⍤</a:t>
            </a:r>
            <a:r>
              <a:rPr lang="en-GB" dirty="0"/>
              <a:t> instead of </a:t>
            </a:r>
            <a:r>
              <a:rPr lang="en-GB" dirty="0">
                <a:latin typeface="APL385 Unicode" panose="020B0709000202000203" pitchFamily="49" charset="0"/>
              </a:rPr>
              <a:t>∘</a:t>
            </a:r>
            <a:r>
              <a:rPr lang="en-GB" dirty="0"/>
              <a:t> and adjusting the rest as necessary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A3BE6-9A1F-CCDB-48F2-647A6ED131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087724" y="1264924"/>
            <a:ext cx="7056276" cy="3553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C6335-5E8F-7AC3-68E1-AD4890844EF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973ADE-67AF-2E3F-5F61-149BDCF8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Task: Working with tacit code</a:t>
            </a:r>
          </a:p>
        </p:txBody>
      </p:sp>
    </p:spTree>
    <p:extLst>
      <p:ext uri="{BB962C8B-B14F-4D97-AF65-F5344CB8AC3E}">
        <p14:creationId xmlns:p14="http://schemas.microsoft.com/office/powerpoint/2010/main" val="9000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B8C45F-FA01-5429-ED42-A7C6D197E33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BC116-F9A9-B9A9-B77F-5889339AA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Compositional operators (combinators)</a:t>
            </a:r>
          </a:p>
          <a:p>
            <a:r>
              <a:rPr lang="en-GB" dirty="0"/>
              <a:t>Trains (forks and </a:t>
            </a:r>
            <a:r>
              <a:rPr lang="en-GB" dirty="0" err="1"/>
              <a:t>atops</a:t>
            </a:r>
            <a:r>
              <a:rPr lang="en-GB" dirty="0"/>
              <a:t>)</a:t>
            </a:r>
          </a:p>
          <a:p>
            <a:r>
              <a:rPr lang="en-GB" dirty="0"/>
              <a:t>Tools</a:t>
            </a:r>
          </a:p>
          <a:p>
            <a:r>
              <a:rPr lang="en-GB" dirty="0"/>
              <a:t>Issues</a:t>
            </a:r>
          </a:p>
          <a:p>
            <a:r>
              <a:rPr lang="en-GB" dirty="0"/>
              <a:t>Reading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653B9A-56D2-B4E2-8DD8-01E97F1C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0F4E86-979B-CDA0-5938-9A49D07175C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8A837-BCD4-CED6-33B2-FC28792A073E}"/>
              </a:ext>
            </a:extLst>
          </p:cNvPr>
          <p:cNvSpPr txBox="1"/>
          <p:nvPr/>
        </p:nvSpPr>
        <p:spPr>
          <a:xfrm flipH="1">
            <a:off x="4729387" y="2962473"/>
            <a:ext cx="1516745" cy="1021556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Plenty of exercises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throughout</a:t>
            </a:r>
          </a:p>
        </p:txBody>
      </p:sp>
    </p:spTree>
    <p:extLst>
      <p:ext uri="{BB962C8B-B14F-4D97-AF65-F5344CB8AC3E}">
        <p14:creationId xmlns:p14="http://schemas.microsoft.com/office/powerpoint/2010/main" val="37497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40894-8367-7F72-5B0B-AAE9EFD53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function is applied to a non-empty numeric vector: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(+\∊⍨∘⍳+/)</a:t>
            </a:r>
          </a:p>
          <a:p>
            <a:pPr marL="0" indent="0">
              <a:buSzPct val="100000"/>
              <a:buNone/>
            </a:pPr>
            <a:r>
              <a:rPr lang="en-GB" dirty="0"/>
              <a:t>Make it more efficient by:</a:t>
            </a:r>
          </a:p>
          <a:p>
            <a:r>
              <a:rPr lang="en-GB" dirty="0"/>
              <a:t>Breaking out </a:t>
            </a:r>
            <a:r>
              <a:rPr lang="en-GB" dirty="0">
                <a:latin typeface="APL385 Unicode" panose="020B0709000202000203" pitchFamily="49" charset="0"/>
              </a:rPr>
              <a:t>+\</a:t>
            </a:r>
            <a:r>
              <a:rPr lang="en-GB" dirty="0"/>
              <a:t> from the parenthesis</a:t>
            </a:r>
          </a:p>
          <a:p>
            <a:r>
              <a:rPr lang="en-GB" dirty="0"/>
              <a:t>Computing what would be </a:t>
            </a:r>
            <a:r>
              <a:rPr lang="en-GB" dirty="0">
                <a:latin typeface="APL385 Unicode" panose="020B0709000202000203" pitchFamily="49" charset="0"/>
              </a:rPr>
              <a:t>+/</a:t>
            </a:r>
            <a:r>
              <a:rPr lang="en-GB" dirty="0"/>
              <a:t> from </a:t>
            </a:r>
            <a:r>
              <a:rPr lang="en-GB" dirty="0">
                <a:latin typeface="APL385 Unicode" panose="020B0709000202000203" pitchFamily="49" charset="0"/>
              </a:rPr>
              <a:t>+\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/>
              <a:t>Hint: </a:t>
            </a:r>
            <a:r>
              <a:rPr lang="en-GB" dirty="0">
                <a:latin typeface="APL385 Unicode" panose="020B0709000202000203" pitchFamily="49" charset="0"/>
              </a:rPr>
              <a:t>+/</a:t>
            </a:r>
            <a:r>
              <a:rPr lang="en-GB" dirty="0"/>
              <a:t> is the last element of </a:t>
            </a:r>
            <a:r>
              <a:rPr lang="en-GB" dirty="0">
                <a:latin typeface="APL385 Unicode" panose="020B0709000202000203" pitchFamily="49" charset="0"/>
              </a:rPr>
              <a:t>+\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C6335-5E8F-7AC3-68E1-AD4890844EF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973ADE-67AF-2E3F-5F61-149BDCF8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Task: Working with tacit code</a:t>
            </a:r>
          </a:p>
        </p:txBody>
      </p:sp>
    </p:spTree>
    <p:extLst>
      <p:ext uri="{BB962C8B-B14F-4D97-AF65-F5344CB8AC3E}">
        <p14:creationId xmlns:p14="http://schemas.microsoft.com/office/powerpoint/2010/main" val="3166593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A5AB00-B3DC-0B06-D153-7FB09504C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4572510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b="1" dirty="0"/>
              <a:t>Function composition:</a:t>
            </a:r>
          </a:p>
          <a:p>
            <a:pPr marL="357188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⍥	</a:t>
            </a:r>
            <a:r>
              <a:rPr lang="en-GB" i="1" dirty="0"/>
              <a:t>Pre-process both</a:t>
            </a:r>
          </a:p>
          <a:p>
            <a:pPr marL="357188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∘	</a:t>
            </a:r>
            <a:r>
              <a:rPr lang="en-GB" i="1" dirty="0"/>
              <a:t>Pre-process right</a:t>
            </a:r>
          </a:p>
          <a:p>
            <a:pPr marL="357188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⍤	</a:t>
            </a:r>
            <a:r>
              <a:rPr lang="en-GB" i="1" dirty="0"/>
              <a:t>Post-process</a:t>
            </a:r>
          </a:p>
          <a:p>
            <a:pPr marL="357188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⍨	</a:t>
            </a:r>
            <a:r>
              <a:rPr lang="en-GB" i="1" dirty="0"/>
              <a:t>Selfie</a:t>
            </a:r>
          </a:p>
          <a:p>
            <a:pPr marL="0" indent="0">
              <a:spcAft>
                <a:spcPts val="0"/>
              </a:spcAft>
              <a:buNone/>
              <a:tabLst>
                <a:tab pos="1617663" algn="l"/>
              </a:tabLst>
            </a:pPr>
            <a:r>
              <a:rPr lang="en-GB" b="1" dirty="0"/>
              <a:t>Operators:</a:t>
            </a:r>
            <a:r>
              <a:rPr lang="en-GB" dirty="0"/>
              <a:t>	long left scope</a:t>
            </a:r>
          </a:p>
          <a:p>
            <a:pPr marL="0" indent="0">
              <a:spcAft>
                <a:spcPts val="0"/>
              </a:spcAft>
              <a:buNone/>
              <a:tabLst>
                <a:tab pos="1617663" algn="l"/>
              </a:tabLst>
            </a:pPr>
            <a:r>
              <a:rPr lang="en-GB" b="1" dirty="0"/>
              <a:t>Trains:</a:t>
            </a:r>
            <a:r>
              <a:rPr lang="en-GB" dirty="0"/>
              <a:t>	odd-even from right</a:t>
            </a:r>
          </a:p>
          <a:p>
            <a:pPr marL="0" indent="0">
              <a:spcAft>
                <a:spcPts val="0"/>
              </a:spcAft>
              <a:buNone/>
              <a:tabLst>
                <a:tab pos="1617663" algn="l"/>
              </a:tabLst>
            </a:pPr>
            <a:r>
              <a:rPr lang="en-GB" b="1" dirty="0"/>
              <a:t>Tools:</a:t>
            </a:r>
            <a:r>
              <a:rPr lang="en-GB" dirty="0"/>
              <a:t>	</a:t>
            </a:r>
            <a:r>
              <a:rPr lang="en-GB" dirty="0">
                <a:latin typeface="APL385 Unicode" panose="020B0709000202000203" pitchFamily="49" charset="0"/>
              </a:rPr>
              <a:t>]box on -t=…</a:t>
            </a:r>
          </a:p>
          <a:p>
            <a:pPr marL="0" indent="0">
              <a:spcAft>
                <a:spcPts val="0"/>
              </a:spcAft>
              <a:buNone/>
              <a:tabLst>
                <a:tab pos="1617663" algn="l"/>
              </a:tabLst>
            </a:pPr>
            <a:r>
              <a:rPr lang="en-GB" dirty="0"/>
              <a:t>	</a:t>
            </a:r>
            <a:r>
              <a:rPr lang="en-GB" dirty="0" err="1"/>
              <a:t>tacit.help</a:t>
            </a: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575A9F-C751-6752-60B2-EDD4A91469D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4"/>
            <a:ext cx="4104641" cy="3791101"/>
          </a:xfrm>
        </p:spPr>
        <p:txBody>
          <a:bodyPr/>
          <a:lstStyle/>
          <a:p>
            <a:pPr marL="57150" indent="0">
              <a:spcAft>
                <a:spcPts val="0"/>
              </a:spcAft>
              <a:buNone/>
            </a:pPr>
            <a:r>
              <a:rPr lang="en-GB" b="1" dirty="0"/>
              <a:t>Issues with tacit:</a:t>
            </a:r>
          </a:p>
          <a:p>
            <a:pPr marL="357188" indent="0">
              <a:spcAft>
                <a:spcPts val="0"/>
              </a:spcAft>
              <a:buNone/>
            </a:pPr>
            <a:r>
              <a:rPr lang="en-GB" dirty="0"/>
              <a:t>Arguments in operands</a:t>
            </a:r>
          </a:p>
          <a:p>
            <a:pPr marL="357188" indent="0">
              <a:spcAft>
                <a:spcPts val="0"/>
              </a:spcAft>
              <a:buNone/>
            </a:pPr>
            <a:r>
              <a:rPr lang="en-GB" dirty="0"/>
              <a:t>Lots of monadic functions</a:t>
            </a:r>
          </a:p>
          <a:p>
            <a:pPr marL="357188" indent="0">
              <a:spcAft>
                <a:spcPts val="0"/>
              </a:spcAft>
              <a:buNone/>
            </a:pPr>
            <a:r>
              <a:rPr lang="en-GB" dirty="0"/>
              <a:t>Namespace “dotting”</a:t>
            </a:r>
          </a:p>
          <a:p>
            <a:pPr marL="357188" indent="0">
              <a:spcAft>
                <a:spcPts val="0"/>
              </a:spcAft>
              <a:buNone/>
            </a:pPr>
            <a:r>
              <a:rPr lang="en-GB" dirty="0"/>
              <a:t>Assignment</a:t>
            </a:r>
          </a:p>
          <a:p>
            <a:pPr marL="357188" indent="0">
              <a:spcAft>
                <a:spcPts val="0"/>
              </a:spcAft>
              <a:buNone/>
            </a:pPr>
            <a:r>
              <a:rPr lang="en-GB" dirty="0"/>
              <a:t>Recursion</a:t>
            </a:r>
          </a:p>
          <a:p>
            <a:pPr marL="357188" indent="0">
              <a:spcAft>
                <a:spcPts val="0"/>
              </a:spcAft>
              <a:buNone/>
            </a:pPr>
            <a:r>
              <a:rPr lang="en-GB" dirty="0"/>
              <a:t>Selection: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latin typeface="APL385 Unicode" panose="020B0709000202000203" pitchFamily="49" charset="0"/>
              </a:rPr>
              <a:t>⊢⍤⌿</a:t>
            </a:r>
          </a:p>
          <a:p>
            <a:pPr marL="357188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	⊂⍤… ⌷ …</a:t>
            </a:r>
          </a:p>
          <a:p>
            <a:pPr>
              <a:spcAft>
                <a:spcPts val="0"/>
              </a:spcAft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BE701A-4CFF-A183-AF3E-9971DF21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F17EB8-B065-A8A1-4737-83A020FC85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49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19A8917D-E835-68DF-925D-AAC361D7B59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r="153"/>
          <a:stretch/>
        </p:blipFill>
        <p:spPr>
          <a:xfrm>
            <a:off x="6451400" y="1265238"/>
            <a:ext cx="1990189" cy="32416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61A3-3809-C8DB-9593-E9E259250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The shape of an outer product </a:t>
            </a:r>
            <a:r>
              <a:rPr lang="en-GB" dirty="0">
                <a:latin typeface="APL385 Unicode" panose="020B0709000202000203" pitchFamily="49" charset="0"/>
              </a:rPr>
              <a:t>⍺ ∘.f ⍵</a:t>
            </a:r>
            <a:r>
              <a:rPr lang="en-GB" dirty="0"/>
              <a:t> is</a:t>
            </a:r>
            <a:br>
              <a:rPr lang="en-GB" dirty="0"/>
            </a:br>
            <a:r>
              <a:rPr lang="en-GB" dirty="0">
                <a:latin typeface="APL385 Unicode" panose="020B0709000202000203" pitchFamily="49" charset="0"/>
              </a:rPr>
              <a:t>(⍴⍺) , (⍴⍵)</a:t>
            </a: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dirty="0"/>
              <a:t>We can write this as</a:t>
            </a:r>
            <a:br>
              <a:rPr lang="en-GB" dirty="0"/>
            </a:br>
            <a:r>
              <a:rPr lang="en-GB" dirty="0">
                <a:latin typeface="APL385 Unicode" panose="020B0709000202000203" pitchFamily="49" charset="0"/>
              </a:rPr>
              <a:t>⍺ ,⍥⍴ ⍵</a:t>
            </a: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i="1" dirty="0"/>
              <a:t>“pre-process both”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02D7C-B5B8-2DF4-BFEF-B101D31654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1F86D0-EE99-3222-C30B-4D1BE5B1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6600"/>
                </a:solidFill>
                <a:latin typeface="APL333" panose="020B0700000202000203" pitchFamily="34" charset="0"/>
                <a:cs typeface="Sarabun" panose="00000500000000000000" pitchFamily="2" charset="-34"/>
              </a:rPr>
              <a:t>⍥</a:t>
            </a:r>
            <a:r>
              <a:rPr lang="en-GB" dirty="0">
                <a:latin typeface="APL333" panose="020B0700000202000203" pitchFamily="34" charset="0"/>
                <a:cs typeface="Sarabun" panose="00000500000000000000" pitchFamily="2" charset="-34"/>
              </a:rPr>
              <a:t> </a:t>
            </a:r>
            <a:r>
              <a:rPr lang="en-GB" dirty="0"/>
              <a:t>Over</a:t>
            </a:r>
          </a:p>
        </p:txBody>
      </p:sp>
    </p:spTree>
    <p:extLst>
      <p:ext uri="{BB962C8B-B14F-4D97-AF65-F5344CB8AC3E}">
        <p14:creationId xmlns:p14="http://schemas.microsoft.com/office/powerpoint/2010/main" val="293203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35234</TotalTime>
  <Words>3687</Words>
  <Application>Microsoft Office PowerPoint</Application>
  <PresentationFormat>On-screen Show (16:9)</PresentationFormat>
  <Paragraphs>556</Paragraphs>
  <Slides>81</Slides>
  <Notes>33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1" baseType="lpstr">
      <vt:lpstr>APL333</vt:lpstr>
      <vt:lpstr>Wingdings</vt:lpstr>
      <vt:lpstr>Wingdings 2</vt:lpstr>
      <vt:lpstr>Sarabun</vt:lpstr>
      <vt:lpstr>Courier New</vt:lpstr>
      <vt:lpstr>Arial</vt:lpstr>
      <vt:lpstr>APL385 Unicode</vt:lpstr>
      <vt:lpstr>Calibri</vt:lpstr>
      <vt:lpstr>APL386 Unicode</vt:lpstr>
      <vt:lpstr>Office Theme</vt:lpstr>
      <vt:lpstr>Tacit Programming in Dyalog</vt:lpstr>
      <vt:lpstr>Tacit Programming in Dyalog</vt:lpstr>
      <vt:lpstr>Tacit Programming in Dyalog</vt:lpstr>
      <vt:lpstr>What is tacit programming?</vt:lpstr>
      <vt:lpstr>You already know some</vt:lpstr>
      <vt:lpstr>Function composition</vt:lpstr>
      <vt:lpstr>Benefits</vt:lpstr>
      <vt:lpstr>Overview</vt:lpstr>
      <vt:lpstr>⍥ Over</vt:lpstr>
      <vt:lpstr>∘ Beside</vt:lpstr>
      <vt:lpstr>⍤ Atop</vt:lpstr>
      <vt:lpstr>⍨ Commute</vt:lpstr>
      <vt:lpstr>Tacit Techniques Function Compositions</vt:lpstr>
      <vt:lpstr>Tasks: Tacify!</vt:lpstr>
      <vt:lpstr>Train Introduction</vt:lpstr>
      <vt:lpstr>Discussion: Writing Trains</vt:lpstr>
      <vt:lpstr>Discussion: Writing Trains</vt:lpstr>
      <vt:lpstr>Discussion: Writing Trains</vt:lpstr>
      <vt:lpstr>Discussion: Writing Trains</vt:lpstr>
      <vt:lpstr>Discussion: Writing Trains</vt:lpstr>
      <vt:lpstr>Discussion: Writing Trains</vt:lpstr>
      <vt:lpstr>Discussion: Writing Trains</vt:lpstr>
      <vt:lpstr>Discussion: Writing Trains</vt:lpstr>
      <vt:lpstr>Discussion: Writing Trains</vt:lpstr>
      <vt:lpstr>Train Details</vt:lpstr>
      <vt:lpstr>Tacit Techniques Trains</vt:lpstr>
      <vt:lpstr>Example: Writing a Train</vt:lpstr>
      <vt:lpstr>Tasks: Convert dfn to tacit</vt:lpstr>
      <vt:lpstr>BREAK</vt:lpstr>
      <vt:lpstr>Amazing tool: ]box on</vt:lpstr>
      <vt:lpstr>]box on |⊢÷+/⍣≡</vt:lpstr>
      <vt:lpstr>]box on –t=… |⊢÷+/⍣≡</vt:lpstr>
      <vt:lpstr>]box on –t=… |⊢÷+/⍣≡</vt:lpstr>
      <vt:lpstr>]box on –t=… |⊢÷+/⍣≡</vt:lpstr>
      <vt:lpstr>Tasks: Convert dfn to tacit</vt:lpstr>
      <vt:lpstr>Issues</vt:lpstr>
      <vt:lpstr>Issues: Arguments in operands</vt:lpstr>
      <vt:lpstr>Issues: Lots of monadic functions</vt:lpstr>
      <vt:lpstr>Issues: Recursion, Assignment, Dotting</vt:lpstr>
      <vt:lpstr>Issues: Selection</vt:lpstr>
      <vt:lpstr>Issues: Selection</vt:lpstr>
      <vt:lpstr>Reading Tacit</vt:lpstr>
      <vt:lpstr>Reading Tacit: operator scope</vt:lpstr>
      <vt:lpstr>Reading Tacit: operator scope</vt:lpstr>
      <vt:lpstr>Reading Tacit: operator scope</vt:lpstr>
      <vt:lpstr>Reading Tacit: operator scope</vt:lpstr>
      <vt:lpstr>Reading Tacit: operator scope</vt:lpstr>
      <vt:lpstr>Reading Tacit: operator scope</vt:lpstr>
      <vt:lpstr>Reading Tacit: operator scope</vt:lpstr>
      <vt:lpstr>Reading Tacit: operator scope</vt:lpstr>
      <vt:lpstr>Reading Tacit: operator scope</vt:lpstr>
      <vt:lpstr>Reading Tacit: operator scope</vt:lpstr>
      <vt:lpstr>Reading Tacit: operator scope</vt:lpstr>
      <vt:lpstr>Reading Tacit: operator scope</vt:lpstr>
      <vt:lpstr>Reading Tacit: operator scope</vt:lpstr>
      <vt:lpstr>Writing Tacit: operator scope</vt:lpstr>
      <vt:lpstr>Tasks: Convert tacit to dfn</vt:lpstr>
      <vt:lpstr>BREAK</vt:lpstr>
      <vt:lpstr>Reading Tacit: trains</vt:lpstr>
      <vt:lpstr>Reading Tacit: trains</vt:lpstr>
      <vt:lpstr>Reading Tacit: trains</vt:lpstr>
      <vt:lpstr>Reading Tacit: trains</vt:lpstr>
      <vt:lpstr>Reading Tacit: trains</vt:lpstr>
      <vt:lpstr>Reading Tacit: trains</vt:lpstr>
      <vt:lpstr>Reading Tacit: trains</vt:lpstr>
      <vt:lpstr>Reading Tacit: trains</vt:lpstr>
      <vt:lpstr>Reading Tacit: trains</vt:lpstr>
      <vt:lpstr>Reading Tacit: trains</vt:lpstr>
      <vt:lpstr>Reading Tacit: putting it all together</vt:lpstr>
      <vt:lpstr>Reading Tacit: putting it all together</vt:lpstr>
      <vt:lpstr>Reading Tacit: putting it all together</vt:lpstr>
      <vt:lpstr>Reading Tacit: putting it all together</vt:lpstr>
      <vt:lpstr>Reading Tacit: putting it all together</vt:lpstr>
      <vt:lpstr>Reading Tacit: putting it all together</vt:lpstr>
      <vt:lpstr>Reading Tacit: putting it all together</vt:lpstr>
      <vt:lpstr>Tasks: Convert tacit to dfn</vt:lpstr>
      <vt:lpstr>Tasks: Determine valence</vt:lpstr>
      <vt:lpstr>Reading Tacit: tacit.help</vt:lpstr>
      <vt:lpstr>Task: Working with tacit code</vt:lpstr>
      <vt:lpstr>Task: Working with tacit code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Adám Brudzewsky</cp:lastModifiedBy>
  <cp:revision>258</cp:revision>
  <dcterms:created xsi:type="dcterms:W3CDTF">2019-07-25T11:46:05Z</dcterms:created>
  <dcterms:modified xsi:type="dcterms:W3CDTF">2024-09-19T14:31:35Z</dcterms:modified>
</cp:coreProperties>
</file>