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259" r:id="rId2"/>
    <p:sldId id="709" r:id="rId3"/>
    <p:sldId id="730" r:id="rId4"/>
    <p:sldId id="731" r:id="rId5"/>
    <p:sldId id="733" r:id="rId6"/>
    <p:sldId id="732" r:id="rId7"/>
    <p:sldId id="624" r:id="rId8"/>
    <p:sldId id="789" r:id="rId9"/>
    <p:sldId id="627" r:id="rId10"/>
    <p:sldId id="772" r:id="rId11"/>
    <p:sldId id="801" r:id="rId12"/>
    <p:sldId id="614" r:id="rId13"/>
    <p:sldId id="380" r:id="rId14"/>
    <p:sldId id="790" r:id="rId15"/>
    <p:sldId id="736" r:id="rId16"/>
    <p:sldId id="386" r:id="rId17"/>
    <p:sldId id="717" r:id="rId18"/>
    <p:sldId id="630" r:id="rId19"/>
    <p:sldId id="773" r:id="rId20"/>
    <p:sldId id="802" r:id="rId21"/>
    <p:sldId id="613" r:id="rId22"/>
    <p:sldId id="617" r:id="rId23"/>
    <p:sldId id="573" r:id="rId24"/>
    <p:sldId id="586" r:id="rId25"/>
    <p:sldId id="774" r:id="rId26"/>
    <p:sldId id="575" r:id="rId27"/>
    <p:sldId id="712" r:id="rId28"/>
    <p:sldId id="775" r:id="rId29"/>
    <p:sldId id="776" r:id="rId30"/>
    <p:sldId id="777" r:id="rId31"/>
    <p:sldId id="584" r:id="rId32"/>
    <p:sldId id="725" r:id="rId33"/>
    <p:sldId id="724" r:id="rId34"/>
    <p:sldId id="726" r:id="rId35"/>
    <p:sldId id="727" r:id="rId36"/>
    <p:sldId id="585" r:id="rId37"/>
    <p:sldId id="728" r:id="rId38"/>
    <p:sldId id="778" r:id="rId39"/>
    <p:sldId id="734" r:id="rId40"/>
    <p:sldId id="577" r:id="rId41"/>
    <p:sldId id="716" r:id="rId42"/>
    <p:sldId id="576" r:id="rId43"/>
    <p:sldId id="715" r:id="rId44"/>
    <p:sldId id="580" r:id="rId45"/>
    <p:sldId id="779" r:id="rId46"/>
    <p:sldId id="574" r:id="rId47"/>
    <p:sldId id="711" r:id="rId48"/>
    <p:sldId id="587" r:id="rId49"/>
    <p:sldId id="588" r:id="rId50"/>
    <p:sldId id="582" r:id="rId51"/>
    <p:sldId id="578" r:id="rId52"/>
    <p:sldId id="780" r:id="rId53"/>
    <p:sldId id="803" r:id="rId54"/>
    <p:sldId id="612" r:id="rId55"/>
    <p:sldId id="737" r:id="rId56"/>
    <p:sldId id="781" r:id="rId57"/>
    <p:sldId id="742" r:id="rId58"/>
    <p:sldId id="745" r:id="rId59"/>
    <p:sldId id="782" r:id="rId60"/>
    <p:sldId id="747" r:id="rId61"/>
    <p:sldId id="509" r:id="rId62"/>
    <p:sldId id="508" r:id="rId63"/>
    <p:sldId id="513" r:id="rId64"/>
    <p:sldId id="783" r:id="rId65"/>
    <p:sldId id="622" r:id="rId66"/>
    <p:sldId id="749" r:id="rId67"/>
    <p:sldId id="752" r:id="rId68"/>
    <p:sldId id="751" r:id="rId69"/>
    <p:sldId id="530" r:id="rId70"/>
    <p:sldId id="531" r:id="rId71"/>
    <p:sldId id="534" r:id="rId72"/>
    <p:sldId id="753" r:id="rId73"/>
    <p:sldId id="785" r:id="rId74"/>
    <p:sldId id="804" r:id="rId75"/>
    <p:sldId id="610" r:id="rId76"/>
    <p:sldId id="754" r:id="rId77"/>
    <p:sldId id="756" r:id="rId78"/>
    <p:sldId id="592" r:id="rId79"/>
    <p:sldId id="590" r:id="rId80"/>
    <p:sldId id="593" r:id="rId81"/>
    <p:sldId id="609" r:id="rId82"/>
    <p:sldId id="591" r:id="rId83"/>
    <p:sldId id="757" r:id="rId84"/>
    <p:sldId id="758" r:id="rId85"/>
    <p:sldId id="594" r:id="rId86"/>
    <p:sldId id="595" r:id="rId87"/>
    <p:sldId id="596" r:id="rId88"/>
    <p:sldId id="597" r:id="rId89"/>
    <p:sldId id="598" r:id="rId90"/>
    <p:sldId id="784" r:id="rId91"/>
    <p:sldId id="805" r:id="rId92"/>
    <p:sldId id="611" r:id="rId93"/>
    <p:sldId id="759" r:id="rId94"/>
    <p:sldId id="600" r:id="rId95"/>
    <p:sldId id="601" r:id="rId96"/>
    <p:sldId id="602" r:id="rId97"/>
    <p:sldId id="604" r:id="rId98"/>
    <p:sldId id="760" r:id="rId99"/>
    <p:sldId id="761" r:id="rId100"/>
    <p:sldId id="606" r:id="rId101"/>
    <p:sldId id="607" r:id="rId102"/>
    <p:sldId id="608" r:id="rId103"/>
    <p:sldId id="618" r:id="rId104"/>
    <p:sldId id="762" r:id="rId105"/>
    <p:sldId id="763" r:id="rId106"/>
    <p:sldId id="792" r:id="rId107"/>
    <p:sldId id="791" r:id="rId108"/>
    <p:sldId id="795" r:id="rId109"/>
    <p:sldId id="793" r:id="rId110"/>
    <p:sldId id="786" r:id="rId111"/>
    <p:sldId id="807" r:id="rId112"/>
    <p:sldId id="806" r:id="rId113"/>
    <p:sldId id="808" r:id="rId114"/>
    <p:sldId id="700" r:id="rId115"/>
    <p:sldId id="764" r:id="rId116"/>
    <p:sldId id="697" r:id="rId117"/>
    <p:sldId id="705" r:id="rId118"/>
    <p:sldId id="706" r:id="rId119"/>
    <p:sldId id="797" r:id="rId120"/>
    <p:sldId id="698" r:id="rId121"/>
    <p:sldId id="702" r:id="rId122"/>
    <p:sldId id="695" r:id="rId123"/>
    <p:sldId id="707" r:id="rId124"/>
    <p:sldId id="769" r:id="rId125"/>
    <p:sldId id="770" r:id="rId126"/>
    <p:sldId id="798" r:id="rId127"/>
    <p:sldId id="703" r:id="rId128"/>
    <p:sldId id="799" r:id="rId129"/>
    <p:sldId id="800" r:id="rId130"/>
    <p:sldId id="708" r:id="rId131"/>
    <p:sldId id="704" r:id="rId132"/>
    <p:sldId id="787" r:id="rId133"/>
    <p:sldId id="809" r:id="rId134"/>
    <p:sldId id="615" r:id="rId135"/>
    <p:sldId id="631" r:id="rId136"/>
    <p:sldId id="771" r:id="rId137"/>
    <p:sldId id="632" r:id="rId138"/>
    <p:sldId id="355" r:id="rId139"/>
    <p:sldId id="454" r:id="rId140"/>
    <p:sldId id="417" r:id="rId141"/>
    <p:sldId id="357" r:id="rId142"/>
    <p:sldId id="424" r:id="rId143"/>
    <p:sldId id="425" r:id="rId144"/>
    <p:sldId id="788" r:id="rId145"/>
    <p:sldId id="810" r:id="rId146"/>
    <p:sldId id="693" r:id="rId147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150"/>
    </p:embeddedFont>
    <p:embeddedFont>
      <p:font typeface="APL385 Unicode" panose="020B0709000202000203" pitchFamily="49" charset="0"/>
      <p:regular r:id="rId151"/>
    </p:embeddedFont>
    <p:embeddedFont>
      <p:font typeface="APL386 Unicode" panose="020B0604020202020204" charset="0"/>
      <p:regular r:id="rId152"/>
    </p:embeddedFont>
    <p:embeddedFont>
      <p:font typeface="MV Boli" panose="02000500030200090000" pitchFamily="2" charset="0"/>
      <p:regular r:id="rId153"/>
    </p:embeddedFont>
    <p:embeddedFont>
      <p:font typeface="Sarabun" panose="020B0604020202020204" charset="-34"/>
      <p:regular r:id="rId154"/>
      <p:bold r:id="rId155"/>
      <p:italic r:id="rId156"/>
      <p:boldItalic r:id="rId157"/>
    </p:embeddedFont>
    <p:embeddedFont>
      <p:font typeface="Wingdings 2" panose="05020102010507070707" pitchFamily="18" charset="2"/>
      <p:regular r:id="rId1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33539E56-D71E-4F5C-9395-F6C410D41483}">
          <p14:sldIdLst>
            <p14:sldId id="259"/>
            <p14:sldId id="709"/>
          </p14:sldIdLst>
        </p14:section>
        <p14:section name="Tally" id="{574C7E59-3B30-4937-B33C-97A22801377C}">
          <p14:sldIdLst>
            <p14:sldId id="730"/>
            <p14:sldId id="731"/>
            <p14:sldId id="733"/>
            <p14:sldId id="732"/>
            <p14:sldId id="624"/>
            <p14:sldId id="789"/>
            <p14:sldId id="627"/>
            <p14:sldId id="772"/>
            <p14:sldId id="801"/>
          </p14:sldIdLst>
        </p14:section>
        <p14:section name="Unique Mask" id="{A80E388C-FFA2-4657-B77A-B678DFA6401B}">
          <p14:sldIdLst>
            <p14:sldId id="614"/>
            <p14:sldId id="380"/>
            <p14:sldId id="790"/>
            <p14:sldId id="736"/>
            <p14:sldId id="386"/>
            <p14:sldId id="717"/>
            <p14:sldId id="630"/>
            <p14:sldId id="773"/>
            <p14:sldId id="802"/>
          </p14:sldIdLst>
        </p14:section>
        <p14:section name="Left/Right/Same" id="{8A9CFA96-5FDE-43F8-942F-A1370312DA38}">
          <p14:sldIdLst>
            <p14:sldId id="613"/>
            <p14:sldId id="617"/>
            <p14:sldId id="573"/>
            <p14:sldId id="586"/>
            <p14:sldId id="774"/>
            <p14:sldId id="575"/>
            <p14:sldId id="712"/>
            <p14:sldId id="775"/>
            <p14:sldId id="776"/>
            <p14:sldId id="777"/>
            <p14:sldId id="584"/>
            <p14:sldId id="725"/>
            <p14:sldId id="724"/>
            <p14:sldId id="726"/>
            <p14:sldId id="727"/>
            <p14:sldId id="585"/>
            <p14:sldId id="728"/>
            <p14:sldId id="778"/>
            <p14:sldId id="734"/>
            <p14:sldId id="577"/>
            <p14:sldId id="716"/>
            <p14:sldId id="576"/>
            <p14:sldId id="715"/>
            <p14:sldId id="580"/>
            <p14:sldId id="779"/>
            <p14:sldId id="574"/>
            <p14:sldId id="711"/>
            <p14:sldId id="587"/>
            <p14:sldId id="588"/>
            <p14:sldId id="582"/>
            <p14:sldId id="578"/>
            <p14:sldId id="780"/>
            <p14:sldId id="803"/>
          </p14:sldIdLst>
        </p14:section>
        <p14:section name="Where" id="{B408392C-D8C9-4022-8B15-418A198463FF}">
          <p14:sldIdLst>
            <p14:sldId id="612"/>
            <p14:sldId id="737"/>
            <p14:sldId id="781"/>
            <p14:sldId id="742"/>
            <p14:sldId id="745"/>
            <p14:sldId id="782"/>
            <p14:sldId id="747"/>
            <p14:sldId id="509"/>
            <p14:sldId id="508"/>
            <p14:sldId id="513"/>
            <p14:sldId id="783"/>
            <p14:sldId id="622"/>
            <p14:sldId id="749"/>
            <p14:sldId id="752"/>
            <p14:sldId id="751"/>
            <p14:sldId id="530"/>
            <p14:sldId id="531"/>
            <p14:sldId id="534"/>
            <p14:sldId id="753"/>
            <p14:sldId id="785"/>
            <p14:sldId id="804"/>
          </p14:sldIdLst>
        </p14:section>
        <p14:section name="Interval index" id="{43A17D3F-0AE0-4E20-A65D-D2D3C37B9933}">
          <p14:sldIdLst>
            <p14:sldId id="610"/>
            <p14:sldId id="754"/>
            <p14:sldId id="756"/>
            <p14:sldId id="592"/>
            <p14:sldId id="590"/>
            <p14:sldId id="593"/>
            <p14:sldId id="609"/>
            <p14:sldId id="591"/>
            <p14:sldId id="757"/>
            <p14:sldId id="758"/>
            <p14:sldId id="594"/>
            <p14:sldId id="595"/>
            <p14:sldId id="596"/>
            <p14:sldId id="597"/>
            <p14:sldId id="598"/>
            <p14:sldId id="784"/>
            <p14:sldId id="805"/>
          </p14:sldIdLst>
        </p14:section>
        <p14:section name="Key" id="{432D2C08-4DC3-4059-AE26-BB67E3FAC1FF}">
          <p14:sldIdLst>
            <p14:sldId id="611"/>
            <p14:sldId id="759"/>
            <p14:sldId id="600"/>
            <p14:sldId id="601"/>
            <p14:sldId id="602"/>
            <p14:sldId id="604"/>
            <p14:sldId id="760"/>
            <p14:sldId id="761"/>
            <p14:sldId id="606"/>
            <p14:sldId id="607"/>
            <p14:sldId id="608"/>
            <p14:sldId id="618"/>
            <p14:sldId id="762"/>
            <p14:sldId id="763"/>
            <p14:sldId id="792"/>
            <p14:sldId id="791"/>
            <p14:sldId id="795"/>
            <p14:sldId id="793"/>
            <p14:sldId id="786"/>
            <p14:sldId id="807"/>
            <p14:sldId id="806"/>
            <p14:sldId id="808"/>
          </p14:sldIdLst>
        </p14:section>
        <p14:section name="At" id="{10795146-A9C8-47A5-A5E3-54A61297B697}">
          <p14:sldIdLst>
            <p14:sldId id="700"/>
            <p14:sldId id="764"/>
            <p14:sldId id="697"/>
            <p14:sldId id="705"/>
            <p14:sldId id="706"/>
            <p14:sldId id="797"/>
            <p14:sldId id="698"/>
            <p14:sldId id="702"/>
            <p14:sldId id="695"/>
            <p14:sldId id="707"/>
            <p14:sldId id="769"/>
            <p14:sldId id="770"/>
            <p14:sldId id="798"/>
            <p14:sldId id="703"/>
            <p14:sldId id="799"/>
            <p14:sldId id="800"/>
            <p14:sldId id="708"/>
            <p14:sldId id="704"/>
            <p14:sldId id="787"/>
            <p14:sldId id="809"/>
          </p14:sldIdLst>
        </p14:section>
        <p14:section name="Constant" id="{58E3C357-CF6F-47FE-B449-7D47AA3597CE}">
          <p14:sldIdLst>
            <p14:sldId id="615"/>
            <p14:sldId id="631"/>
            <p14:sldId id="771"/>
            <p14:sldId id="632"/>
            <p14:sldId id="355"/>
            <p14:sldId id="454"/>
            <p14:sldId id="417"/>
            <p14:sldId id="357"/>
            <p14:sldId id="424"/>
            <p14:sldId id="425"/>
            <p14:sldId id="788"/>
            <p14:sldId id="810"/>
          </p14:sldIdLst>
        </p14:section>
        <p14:section name="Closing" id="{532A925D-776C-468F-A849-E03B93CF56B1}">
          <p14:sldIdLst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A2D51"/>
    <a:srgbClr val="8986CA"/>
    <a:srgbClr val="FF9E00"/>
    <a:srgbClr val="5A6D8F"/>
    <a:srgbClr val="3B475E"/>
    <a:srgbClr val="ED7F00"/>
    <a:srgbClr val="FDFDF5"/>
    <a:srgbClr val="F6F6D9"/>
    <a:srgbClr val="BB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6F94A-346D-488B-AE33-BE0556D99D3F}" v="130" dt="2024-10-03T15:33:27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84862" autoAdjust="0"/>
  </p:normalViewPr>
  <p:slideViewPr>
    <p:cSldViewPr snapToGrid="0">
      <p:cViewPr varScale="1">
        <p:scale>
          <a:sx n="89" d="100"/>
          <a:sy n="89" d="100"/>
        </p:scale>
        <p:origin x="8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29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font" Target="fonts/font1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font" Target="NULL"/><Relationship Id="rId156" Type="http://schemas.openxmlformats.org/officeDocument/2006/relationships/font" Target="fonts/font6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font" Target="fonts/font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font" Target="fonts/font4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5386F94A-346D-488B-AE33-BE0556D99D3F}"/>
    <pc:docChg chg="undo custSel addSld delSld modSld sldOrd modSection">
      <pc:chgData name="Brian Becker" userId="b6455d1dadfa9002" providerId="LiveId" clId="{5386F94A-346D-488B-AE33-BE0556D99D3F}" dt="2024-10-03T15:33:41.551" v="1500" actId="20577"/>
      <pc:docMkLst>
        <pc:docMk/>
      </pc:docMkLst>
      <pc:sldChg chg="modSp">
        <pc:chgData name="Brian Becker" userId="b6455d1dadfa9002" providerId="LiveId" clId="{5386F94A-346D-488B-AE33-BE0556D99D3F}" dt="2024-09-11T13:43:02.204" v="7" actId="20577"/>
        <pc:sldMkLst>
          <pc:docMk/>
          <pc:sldMk cId="3658854791" sldId="386"/>
        </pc:sldMkLst>
        <pc:spChg chg="mod">
          <ac:chgData name="Brian Becker" userId="b6455d1dadfa9002" providerId="LiveId" clId="{5386F94A-346D-488B-AE33-BE0556D99D3F}" dt="2024-09-11T13:43:02.204" v="7" actId="20577"/>
          <ac:spMkLst>
            <pc:docMk/>
            <pc:sldMk cId="3658854791" sldId="386"/>
            <ac:spMk id="3" creationId="{B6F7E481-D821-4A84-85BE-CA6D8DAE8C04}"/>
          </ac:spMkLst>
        </pc:spChg>
      </pc:sldChg>
      <pc:sldChg chg="modSp add del mod">
        <pc:chgData name="Brian Becker" userId="b6455d1dadfa9002" providerId="LiveId" clId="{5386F94A-346D-488B-AE33-BE0556D99D3F}" dt="2024-09-11T14:02:00.659" v="142" actId="20577"/>
        <pc:sldMkLst>
          <pc:docMk/>
          <pc:sldMk cId="2404875567" sldId="425"/>
        </pc:sldMkLst>
        <pc:spChg chg="mod">
          <ac:chgData name="Brian Becker" userId="b6455d1dadfa9002" providerId="LiveId" clId="{5386F94A-346D-488B-AE33-BE0556D99D3F}" dt="2024-09-11T14:02:00.659" v="142" actId="20577"/>
          <ac:spMkLst>
            <pc:docMk/>
            <pc:sldMk cId="2404875567" sldId="425"/>
            <ac:spMk id="2" creationId="{0497D33B-D8F0-38BE-1BE5-B987E59FDC1F}"/>
          </ac:spMkLst>
        </pc:spChg>
      </pc:sldChg>
      <pc:sldChg chg="addSp modSp mod modTransition modAnim">
        <pc:chgData name="Brian Becker" userId="b6455d1dadfa9002" providerId="LiveId" clId="{5386F94A-346D-488B-AE33-BE0556D99D3F}" dt="2024-09-11T13:53:15.140" v="53"/>
        <pc:sldMkLst>
          <pc:docMk/>
          <pc:sldMk cId="1048298865" sldId="596"/>
        </pc:sldMkLst>
        <pc:spChg chg="add mod">
          <ac:chgData name="Brian Becker" userId="b6455d1dadfa9002" providerId="LiveId" clId="{5386F94A-346D-488B-AE33-BE0556D99D3F}" dt="2024-09-11T13:51:55.082" v="40" actId="403"/>
          <ac:spMkLst>
            <pc:docMk/>
            <pc:sldMk cId="1048298865" sldId="596"/>
            <ac:spMk id="2" creationId="{96CD0376-C5BA-8D0D-80B2-CDDCBCD7D2C9}"/>
          </ac:spMkLst>
        </pc:spChg>
      </pc:sldChg>
      <pc:sldChg chg="modSp mod">
        <pc:chgData name="Brian Becker" userId="b6455d1dadfa9002" providerId="LiveId" clId="{5386F94A-346D-488B-AE33-BE0556D99D3F}" dt="2024-09-11T13:43:56.046" v="13" actId="20577"/>
        <pc:sldMkLst>
          <pc:docMk/>
          <pc:sldMk cId="2359055100" sldId="613"/>
        </pc:sldMkLst>
        <pc:spChg chg="mod">
          <ac:chgData name="Brian Becker" userId="b6455d1dadfa9002" providerId="LiveId" clId="{5386F94A-346D-488B-AE33-BE0556D99D3F}" dt="2024-09-11T13:43:56.046" v="13" actId="20577"/>
          <ac:spMkLst>
            <pc:docMk/>
            <pc:sldMk cId="2359055100" sldId="613"/>
            <ac:spMk id="7" creationId="{682CA595-CFB0-4850-9E40-0C457FDA600D}"/>
          </ac:spMkLst>
        </pc:spChg>
      </pc:sldChg>
      <pc:sldChg chg="modSp mod modAnim">
        <pc:chgData name="Brian Becker" userId="b6455d1dadfa9002" providerId="LiveId" clId="{5386F94A-346D-488B-AE33-BE0556D99D3F}" dt="2024-09-11T13:42:10.156" v="6" actId="1076"/>
        <pc:sldMkLst>
          <pc:docMk/>
          <pc:sldMk cId="2426720663" sldId="624"/>
        </pc:sldMkLst>
        <pc:spChg chg="mod">
          <ac:chgData name="Brian Becker" userId="b6455d1dadfa9002" providerId="LiveId" clId="{5386F94A-346D-488B-AE33-BE0556D99D3F}" dt="2024-09-11T13:41:58.954" v="4" actId="20577"/>
          <ac:spMkLst>
            <pc:docMk/>
            <pc:sldMk cId="2426720663" sldId="624"/>
            <ac:spMk id="3" creationId="{07C260E6-AFE0-903C-5879-CB14D1B35E6E}"/>
          </ac:spMkLst>
        </pc:spChg>
        <pc:spChg chg="mod">
          <ac:chgData name="Brian Becker" userId="b6455d1dadfa9002" providerId="LiveId" clId="{5386F94A-346D-488B-AE33-BE0556D99D3F}" dt="2024-09-11T13:42:05.520" v="5" actId="1076"/>
          <ac:spMkLst>
            <pc:docMk/>
            <pc:sldMk cId="2426720663" sldId="624"/>
            <ac:spMk id="6" creationId="{EC0EF82D-9C74-3795-D033-5A1BEAE8772A}"/>
          </ac:spMkLst>
        </pc:spChg>
        <pc:spChg chg="mod">
          <ac:chgData name="Brian Becker" userId="b6455d1dadfa9002" providerId="LiveId" clId="{5386F94A-346D-488B-AE33-BE0556D99D3F}" dt="2024-09-11T13:42:10.156" v="6" actId="1076"/>
          <ac:spMkLst>
            <pc:docMk/>
            <pc:sldMk cId="2426720663" sldId="624"/>
            <ac:spMk id="7" creationId="{F81A5D2A-762E-99EF-2389-DA93D01CB854}"/>
          </ac:spMkLst>
        </pc:spChg>
      </pc:sldChg>
      <pc:sldChg chg="modSp mod">
        <pc:chgData name="Brian Becker" userId="b6455d1dadfa9002" providerId="LiveId" clId="{5386F94A-346D-488B-AE33-BE0556D99D3F}" dt="2024-09-11T13:43:37.186" v="11"/>
        <pc:sldMkLst>
          <pc:docMk/>
          <pc:sldMk cId="1353306664" sldId="630"/>
        </pc:sldMkLst>
        <pc:spChg chg="mod">
          <ac:chgData name="Brian Becker" userId="b6455d1dadfa9002" providerId="LiveId" clId="{5386F94A-346D-488B-AE33-BE0556D99D3F}" dt="2024-09-11T13:43:37.186" v="11"/>
          <ac:spMkLst>
            <pc:docMk/>
            <pc:sldMk cId="1353306664" sldId="630"/>
            <ac:spMk id="3" creationId="{051CC1D0-542A-A705-2982-76939F8EA6C0}"/>
          </ac:spMkLst>
        </pc:spChg>
      </pc:sldChg>
      <pc:sldChg chg="modTransition">
        <pc:chgData name="Brian Becker" userId="b6455d1dadfa9002" providerId="LiveId" clId="{5386F94A-346D-488B-AE33-BE0556D99D3F}" dt="2024-09-11T13:48:02.747" v="21"/>
        <pc:sldMkLst>
          <pc:docMk/>
          <pc:sldMk cId="43170816" sldId="725"/>
        </pc:sldMkLst>
      </pc:sldChg>
      <pc:sldChg chg="modSp mod">
        <pc:chgData name="Brian Becker" userId="b6455d1dadfa9002" providerId="LiveId" clId="{5386F94A-346D-488B-AE33-BE0556D99D3F}" dt="2024-09-11T13:41:56.898" v="1" actId="27636"/>
        <pc:sldMkLst>
          <pc:docMk/>
          <pc:sldMk cId="1993961327" sldId="751"/>
        </pc:sldMkLst>
        <pc:spChg chg="mod">
          <ac:chgData name="Brian Becker" userId="b6455d1dadfa9002" providerId="LiveId" clId="{5386F94A-346D-488B-AE33-BE0556D99D3F}" dt="2024-09-11T13:41:56.898" v="1" actId="27636"/>
          <ac:spMkLst>
            <pc:docMk/>
            <pc:sldMk cId="1993961327" sldId="751"/>
            <ac:spMk id="3" creationId="{44B81363-7B7D-43CC-82A6-89126558816D}"/>
          </ac:spMkLst>
        </pc:spChg>
      </pc:sldChg>
      <pc:sldChg chg="modSp mod">
        <pc:chgData name="Brian Becker" userId="b6455d1dadfa9002" providerId="LiveId" clId="{5386F94A-346D-488B-AE33-BE0556D99D3F}" dt="2024-09-11T13:41:56.965" v="2" actId="27636"/>
        <pc:sldMkLst>
          <pc:docMk/>
          <pc:sldMk cId="2318378828" sldId="762"/>
        </pc:sldMkLst>
        <pc:spChg chg="mod">
          <ac:chgData name="Brian Becker" userId="b6455d1dadfa9002" providerId="LiveId" clId="{5386F94A-346D-488B-AE33-BE0556D99D3F}" dt="2024-09-11T13:41:56.965" v="2" actId="27636"/>
          <ac:spMkLst>
            <pc:docMk/>
            <pc:sldMk cId="2318378828" sldId="762"/>
            <ac:spMk id="3" creationId="{1CD9FB80-C3CA-A58D-6C91-47D0651E7879}"/>
          </ac:spMkLst>
        </pc:spChg>
      </pc:sldChg>
      <pc:sldChg chg="modSp mod">
        <pc:chgData name="Brian Becker" userId="b6455d1dadfa9002" providerId="LiveId" clId="{5386F94A-346D-488B-AE33-BE0556D99D3F}" dt="2024-09-11T13:47:57.196" v="19" actId="1076"/>
        <pc:sldMkLst>
          <pc:docMk/>
          <pc:sldMk cId="651700603" sldId="779"/>
        </pc:sldMkLst>
        <pc:spChg chg="mod">
          <ac:chgData name="Brian Becker" userId="b6455d1dadfa9002" providerId="LiveId" clId="{5386F94A-346D-488B-AE33-BE0556D99D3F}" dt="2024-09-11T13:47:57.196" v="19" actId="1076"/>
          <ac:spMkLst>
            <pc:docMk/>
            <pc:sldMk cId="651700603" sldId="779"/>
            <ac:spMk id="5" creationId="{7472AB09-C009-D35B-11E9-0E5088781AB2}"/>
          </ac:spMkLst>
        </pc:spChg>
      </pc:sldChg>
      <pc:sldChg chg="modSp">
        <pc:chgData name="Brian Becker" userId="b6455d1dadfa9002" providerId="LiveId" clId="{5386F94A-346D-488B-AE33-BE0556D99D3F}" dt="2024-10-03T15:29:07.265" v="1429" actId="13926"/>
        <pc:sldMkLst>
          <pc:docMk/>
          <pc:sldMk cId="3067650008" sldId="787"/>
        </pc:sldMkLst>
        <pc:spChg chg="mod">
          <ac:chgData name="Brian Becker" userId="b6455d1dadfa9002" providerId="LiveId" clId="{5386F94A-346D-488B-AE33-BE0556D99D3F}" dt="2024-10-03T15:29:07.265" v="1429" actId="13926"/>
          <ac:spMkLst>
            <pc:docMk/>
            <pc:sldMk cId="3067650008" sldId="787"/>
            <ac:spMk id="2" creationId="{91EB649A-F36E-12B4-8CBA-704B2E11DB7E}"/>
          </ac:spMkLst>
        </pc:spChg>
      </pc:sldChg>
      <pc:sldChg chg="modSp modAnim">
        <pc:chgData name="Brian Becker" userId="b6455d1dadfa9002" providerId="LiveId" clId="{5386F94A-346D-488B-AE33-BE0556D99D3F}" dt="2024-10-03T15:32:54.574" v="1460" actId="6549"/>
        <pc:sldMkLst>
          <pc:docMk/>
          <pc:sldMk cId="3121353169" sldId="788"/>
        </pc:sldMkLst>
        <pc:spChg chg="mod">
          <ac:chgData name="Brian Becker" userId="b6455d1dadfa9002" providerId="LiveId" clId="{5386F94A-346D-488B-AE33-BE0556D99D3F}" dt="2024-10-03T15:32:54.574" v="1460" actId="6549"/>
          <ac:spMkLst>
            <pc:docMk/>
            <pc:sldMk cId="3121353169" sldId="788"/>
            <ac:spMk id="2" creationId="{272C2FE0-70AD-540A-306B-058CD0086EE9}"/>
          </ac:spMkLst>
        </pc:spChg>
      </pc:sldChg>
      <pc:sldChg chg="delSp modSp del mod">
        <pc:chgData name="Brian Becker" userId="b6455d1dadfa9002" providerId="LiveId" clId="{5386F94A-346D-488B-AE33-BE0556D99D3F}" dt="2024-10-03T15:19:04.313" v="1090" actId="47"/>
        <pc:sldMkLst>
          <pc:docMk/>
          <pc:sldMk cId="2562419335" sldId="796"/>
        </pc:sldMkLst>
        <pc:spChg chg="mod">
          <ac:chgData name="Brian Becker" userId="b6455d1dadfa9002" providerId="LiveId" clId="{5386F94A-346D-488B-AE33-BE0556D99D3F}" dt="2024-10-03T15:17:00.697" v="1087" actId="20577"/>
          <ac:spMkLst>
            <pc:docMk/>
            <pc:sldMk cId="2562419335" sldId="796"/>
            <ac:spMk id="2" creationId="{CC2CC527-2088-D18D-1ACA-3E5DF0A20C00}"/>
          </ac:spMkLst>
        </pc:spChg>
        <pc:graphicFrameChg chg="del">
          <ac:chgData name="Brian Becker" userId="b6455d1dadfa9002" providerId="LiveId" clId="{5386F94A-346D-488B-AE33-BE0556D99D3F}" dt="2024-10-03T15:08:05.696" v="1017" actId="478"/>
          <ac:graphicFrameMkLst>
            <pc:docMk/>
            <pc:sldMk cId="2562419335" sldId="796"/>
            <ac:graphicFrameMk id="4" creationId="{7C8B43E8-9898-A8BB-B44A-314CBC09F615}"/>
          </ac:graphicFrameMkLst>
        </pc:graphicFrameChg>
      </pc:sldChg>
      <pc:sldChg chg="modSp">
        <pc:chgData name="Brian Becker" userId="b6455d1dadfa9002" providerId="LiveId" clId="{5386F94A-346D-488B-AE33-BE0556D99D3F}" dt="2024-09-11T13:54:27.080" v="55" actId="207"/>
        <pc:sldMkLst>
          <pc:docMk/>
          <pc:sldMk cId="3198158041" sldId="800"/>
        </pc:sldMkLst>
        <pc:spChg chg="mod">
          <ac:chgData name="Brian Becker" userId="b6455d1dadfa9002" providerId="LiveId" clId="{5386F94A-346D-488B-AE33-BE0556D99D3F}" dt="2024-09-11T13:54:27.080" v="55" actId="207"/>
          <ac:spMkLst>
            <pc:docMk/>
            <pc:sldMk cId="3198158041" sldId="800"/>
            <ac:spMk id="2" creationId="{6B1094C3-04D2-2A8B-6F9E-6E9EE63AC9EF}"/>
          </ac:spMkLst>
        </pc:spChg>
      </pc:sldChg>
      <pc:sldChg chg="modSp add del">
        <pc:chgData name="Brian Becker" userId="b6455d1dadfa9002" providerId="LiveId" clId="{5386F94A-346D-488B-AE33-BE0556D99D3F}" dt="2024-09-11T14:01:43.772" v="112" actId="47"/>
        <pc:sldMkLst>
          <pc:docMk/>
          <pc:sldMk cId="1510975277" sldId="801"/>
        </pc:sldMkLst>
        <pc:spChg chg="mod">
          <ac:chgData name="Brian Becker" userId="b6455d1dadfa9002" providerId="LiveId" clId="{5386F94A-346D-488B-AE33-BE0556D99D3F}" dt="2024-09-11T14:01:01.655" v="107" actId="20577"/>
          <ac:spMkLst>
            <pc:docMk/>
            <pc:sldMk cId="1510975277" sldId="801"/>
            <ac:spMk id="3" creationId="{DDBAEF9D-D291-4DB1-8A1D-685B725CE604}"/>
          </ac:spMkLst>
        </pc:spChg>
      </pc:sldChg>
      <pc:sldChg chg="addSp modSp new mod">
        <pc:chgData name="Brian Becker" userId="b6455d1dadfa9002" providerId="LiveId" clId="{5386F94A-346D-488B-AE33-BE0556D99D3F}" dt="2024-10-02T20:50:48.009" v="543" actId="6549"/>
        <pc:sldMkLst>
          <pc:docMk/>
          <pc:sldMk cId="3457575222" sldId="801"/>
        </pc:sldMkLst>
        <pc:spChg chg="mod">
          <ac:chgData name="Brian Becker" userId="b6455d1dadfa9002" providerId="LiveId" clId="{5386F94A-346D-488B-AE33-BE0556D99D3F}" dt="2024-10-02T20:50:48.009" v="543" actId="6549"/>
          <ac:spMkLst>
            <pc:docMk/>
            <pc:sldMk cId="3457575222" sldId="801"/>
            <ac:spMk id="2" creationId="{06B6D744-6CF2-9488-D12F-A79D566E6BD9}"/>
          </ac:spMkLst>
        </pc:spChg>
        <pc:spChg chg="mod">
          <ac:chgData name="Brian Becker" userId="b6455d1dadfa9002" providerId="LiveId" clId="{5386F94A-346D-488B-AE33-BE0556D99D3F}" dt="2024-10-02T17:06:28.526" v="171" actId="20577"/>
          <ac:spMkLst>
            <pc:docMk/>
            <pc:sldMk cId="3457575222" sldId="801"/>
            <ac:spMk id="3" creationId="{CF41D6C2-7996-F5A0-A909-A0ABFB35A2D3}"/>
          </ac:spMkLst>
        </pc:spChg>
        <pc:spChg chg="add">
          <ac:chgData name="Brian Becker" userId="b6455d1dadfa9002" providerId="LiveId" clId="{5386F94A-346D-488B-AE33-BE0556D99D3F}" dt="2024-10-02T20:36:55.880" v="247"/>
          <ac:spMkLst>
            <pc:docMk/>
            <pc:sldMk cId="3457575222" sldId="801"/>
            <ac:spMk id="4" creationId="{149D37AD-94B6-5023-A1F4-B0B50AADDECD}"/>
          </ac:spMkLst>
        </pc:spChg>
      </pc:sldChg>
      <pc:sldChg chg="modSp add mod">
        <pc:chgData name="Brian Becker" userId="b6455d1dadfa9002" providerId="LiveId" clId="{5386F94A-346D-488B-AE33-BE0556D99D3F}" dt="2024-10-02T20:49:32.959" v="500" actId="20577"/>
        <pc:sldMkLst>
          <pc:docMk/>
          <pc:sldMk cId="706136242" sldId="802"/>
        </pc:sldMkLst>
        <pc:spChg chg="mod">
          <ac:chgData name="Brian Becker" userId="b6455d1dadfa9002" providerId="LiveId" clId="{5386F94A-346D-488B-AE33-BE0556D99D3F}" dt="2024-10-02T20:49:32.959" v="500" actId="20577"/>
          <ac:spMkLst>
            <pc:docMk/>
            <pc:sldMk cId="706136242" sldId="802"/>
            <ac:spMk id="2" creationId="{006B58D8-28B5-AF4A-F4A0-FCDC2F277339}"/>
          </ac:spMkLst>
        </pc:spChg>
        <pc:spChg chg="mod">
          <ac:chgData name="Brian Becker" userId="b6455d1dadfa9002" providerId="LiveId" clId="{5386F94A-346D-488B-AE33-BE0556D99D3F}" dt="2024-10-02T20:41:44.903" v="488" actId="20577"/>
          <ac:spMkLst>
            <pc:docMk/>
            <pc:sldMk cId="706136242" sldId="802"/>
            <ac:spMk id="3" creationId="{5E4C5DC8-8912-0478-9DE6-A9AA37A08043}"/>
          </ac:spMkLst>
        </pc:spChg>
      </pc:sldChg>
      <pc:sldChg chg="modSp add mod">
        <pc:chgData name="Brian Becker" userId="b6455d1dadfa9002" providerId="LiveId" clId="{5386F94A-346D-488B-AE33-BE0556D99D3F}" dt="2024-10-02T20:52:45.141" v="573" actId="20577"/>
        <pc:sldMkLst>
          <pc:docMk/>
          <pc:sldMk cId="2131184613" sldId="803"/>
        </pc:sldMkLst>
        <pc:spChg chg="mod">
          <ac:chgData name="Brian Becker" userId="b6455d1dadfa9002" providerId="LiveId" clId="{5386F94A-346D-488B-AE33-BE0556D99D3F}" dt="2024-10-02T20:52:45.141" v="573" actId="20577"/>
          <ac:spMkLst>
            <pc:docMk/>
            <pc:sldMk cId="2131184613" sldId="803"/>
            <ac:spMk id="2" creationId="{F6AB27B7-1782-4B2D-F35D-0B6326FFD824}"/>
          </ac:spMkLst>
        </pc:spChg>
        <pc:spChg chg="mod">
          <ac:chgData name="Brian Becker" userId="b6455d1dadfa9002" providerId="LiveId" clId="{5386F94A-346D-488B-AE33-BE0556D99D3F}" dt="2024-10-02T20:51:23.797" v="552" actId="20577"/>
          <ac:spMkLst>
            <pc:docMk/>
            <pc:sldMk cId="2131184613" sldId="803"/>
            <ac:spMk id="3" creationId="{9006355D-B86E-E939-E33E-8273282C25ED}"/>
          </ac:spMkLst>
        </pc:spChg>
      </pc:sldChg>
      <pc:sldChg chg="modSp add mod modAnim">
        <pc:chgData name="Brian Becker" userId="b6455d1dadfa9002" providerId="LiveId" clId="{5386F94A-346D-488B-AE33-BE0556D99D3F}" dt="2024-10-02T21:05:35.883" v="604" actId="20577"/>
        <pc:sldMkLst>
          <pc:docMk/>
          <pc:sldMk cId="3701220859" sldId="804"/>
        </pc:sldMkLst>
        <pc:spChg chg="mod">
          <ac:chgData name="Brian Becker" userId="b6455d1dadfa9002" providerId="LiveId" clId="{5386F94A-346D-488B-AE33-BE0556D99D3F}" dt="2024-10-02T21:05:35.883" v="604" actId="20577"/>
          <ac:spMkLst>
            <pc:docMk/>
            <pc:sldMk cId="3701220859" sldId="804"/>
            <ac:spMk id="2" creationId="{2D0A16F9-5E5F-BDAA-E054-04E3A5888314}"/>
          </ac:spMkLst>
        </pc:spChg>
        <pc:spChg chg="mod">
          <ac:chgData name="Brian Becker" userId="b6455d1dadfa9002" providerId="LiveId" clId="{5386F94A-346D-488B-AE33-BE0556D99D3F}" dt="2024-10-02T21:00:04.636" v="583" actId="20577"/>
          <ac:spMkLst>
            <pc:docMk/>
            <pc:sldMk cId="3701220859" sldId="804"/>
            <ac:spMk id="3" creationId="{B5C46B26-5021-69B1-275F-EB2D1448F0DC}"/>
          </ac:spMkLst>
        </pc:spChg>
      </pc:sldChg>
      <pc:sldChg chg="delSp modSp add mod">
        <pc:chgData name="Brian Becker" userId="b6455d1dadfa9002" providerId="LiveId" clId="{5386F94A-346D-488B-AE33-BE0556D99D3F}" dt="2024-10-03T15:22:35.532" v="1128" actId="20577"/>
        <pc:sldMkLst>
          <pc:docMk/>
          <pc:sldMk cId="1370031628" sldId="805"/>
        </pc:sldMkLst>
        <pc:spChg chg="mod">
          <ac:chgData name="Brian Becker" userId="b6455d1dadfa9002" providerId="LiveId" clId="{5386F94A-346D-488B-AE33-BE0556D99D3F}" dt="2024-10-03T15:22:35.532" v="1128" actId="20577"/>
          <ac:spMkLst>
            <pc:docMk/>
            <pc:sldMk cId="1370031628" sldId="805"/>
            <ac:spMk id="2" creationId="{DE1032CE-4ACC-8288-C1BF-B1EA4B77E2B2}"/>
          </ac:spMkLst>
        </pc:spChg>
        <pc:spChg chg="mod">
          <ac:chgData name="Brian Becker" userId="b6455d1dadfa9002" providerId="LiveId" clId="{5386F94A-346D-488B-AE33-BE0556D99D3F}" dt="2024-10-02T21:06:03.651" v="614" actId="20577"/>
          <ac:spMkLst>
            <pc:docMk/>
            <pc:sldMk cId="1370031628" sldId="805"/>
            <ac:spMk id="3" creationId="{C64FC520-774E-1AD5-988C-1AAC07288CA0}"/>
          </ac:spMkLst>
        </pc:spChg>
        <pc:spChg chg="del mod">
          <ac:chgData name="Brian Becker" userId="b6455d1dadfa9002" providerId="LiveId" clId="{5386F94A-346D-488B-AE33-BE0556D99D3F}" dt="2024-10-02T21:09:46.286" v="617" actId="478"/>
          <ac:spMkLst>
            <pc:docMk/>
            <pc:sldMk cId="1370031628" sldId="805"/>
            <ac:spMk id="5" creationId="{BA91F626-A07B-45E8-BE19-65B242C3357D}"/>
          </ac:spMkLst>
        </pc:spChg>
        <pc:graphicFrameChg chg="del">
          <ac:chgData name="Brian Becker" userId="b6455d1dadfa9002" providerId="LiveId" clId="{5386F94A-346D-488B-AE33-BE0556D99D3F}" dt="2024-10-02T21:09:41.938" v="616" actId="478"/>
          <ac:graphicFrameMkLst>
            <pc:docMk/>
            <pc:sldMk cId="1370031628" sldId="805"/>
            <ac:graphicFrameMk id="4" creationId="{9883BBCB-F8AC-978C-D7A4-9A2E08423D4E}"/>
          </ac:graphicFrameMkLst>
        </pc:graphicFrameChg>
      </pc:sldChg>
      <pc:sldChg chg="delSp modSp add mod">
        <pc:chgData name="Brian Becker" userId="b6455d1dadfa9002" providerId="LiveId" clId="{5386F94A-346D-488B-AE33-BE0556D99D3F}" dt="2024-10-03T15:27:59.650" v="1416" actId="20577"/>
        <pc:sldMkLst>
          <pc:docMk/>
          <pc:sldMk cId="641129850" sldId="806"/>
        </pc:sldMkLst>
        <pc:spChg chg="mod">
          <ac:chgData name="Brian Becker" userId="b6455d1dadfa9002" providerId="LiveId" clId="{5386F94A-346D-488B-AE33-BE0556D99D3F}" dt="2024-10-03T15:27:59.650" v="1416" actId="20577"/>
          <ac:spMkLst>
            <pc:docMk/>
            <pc:sldMk cId="641129850" sldId="806"/>
            <ac:spMk id="2" creationId="{CC2CC527-2088-D18D-1ACA-3E5DF0A20C00}"/>
          </ac:spMkLst>
        </pc:spChg>
        <pc:spChg chg="mod">
          <ac:chgData name="Brian Becker" userId="b6455d1dadfa9002" providerId="LiveId" clId="{5386F94A-346D-488B-AE33-BE0556D99D3F}" dt="2024-10-02T21:18:55.141" v="928" actId="20577"/>
          <ac:spMkLst>
            <pc:docMk/>
            <pc:sldMk cId="641129850" sldId="806"/>
            <ac:spMk id="3" creationId="{366FDB32-D5BA-A61F-22F7-5517954019F4}"/>
          </ac:spMkLst>
        </pc:spChg>
        <pc:graphicFrameChg chg="del">
          <ac:chgData name="Brian Becker" userId="b6455d1dadfa9002" providerId="LiveId" clId="{5386F94A-346D-488B-AE33-BE0556D99D3F}" dt="2024-10-03T13:40:51.685" v="929" actId="478"/>
          <ac:graphicFrameMkLst>
            <pc:docMk/>
            <pc:sldMk cId="641129850" sldId="806"/>
            <ac:graphicFrameMk id="4" creationId="{7C8B43E8-9898-A8BB-B44A-314CBC09F615}"/>
          </ac:graphicFrameMkLst>
        </pc:graphicFrameChg>
      </pc:sldChg>
      <pc:sldChg chg="ord">
        <pc:chgData name="Brian Becker" userId="b6455d1dadfa9002" providerId="LiveId" clId="{5386F94A-346D-488B-AE33-BE0556D99D3F}" dt="2024-10-03T15:19:00.530" v="1089"/>
        <pc:sldMkLst>
          <pc:docMk/>
          <pc:sldMk cId="49546151" sldId="807"/>
        </pc:sldMkLst>
      </pc:sldChg>
      <pc:sldChg chg="add">
        <pc:chgData name="Brian Becker" userId="b6455d1dadfa9002" providerId="LiveId" clId="{5386F94A-346D-488B-AE33-BE0556D99D3F}" dt="2024-10-03T15:20:38.471" v="1120" actId="2890"/>
        <pc:sldMkLst>
          <pc:docMk/>
          <pc:sldMk cId="3224663181" sldId="808"/>
        </pc:sldMkLst>
      </pc:sldChg>
      <pc:sldChg chg="modSp add mod modAnim">
        <pc:chgData name="Brian Becker" userId="b6455d1dadfa9002" providerId="LiveId" clId="{5386F94A-346D-488B-AE33-BE0556D99D3F}" dt="2024-10-03T15:30:31.813" v="1458" actId="20577"/>
        <pc:sldMkLst>
          <pc:docMk/>
          <pc:sldMk cId="3190393458" sldId="809"/>
        </pc:sldMkLst>
        <pc:spChg chg="mod">
          <ac:chgData name="Brian Becker" userId="b6455d1dadfa9002" providerId="LiveId" clId="{5386F94A-346D-488B-AE33-BE0556D99D3F}" dt="2024-10-03T15:30:31.813" v="1458" actId="20577"/>
          <ac:spMkLst>
            <pc:docMk/>
            <pc:sldMk cId="3190393458" sldId="809"/>
            <ac:spMk id="2" creationId="{91EB649A-F36E-12B4-8CBA-704B2E11DB7E}"/>
          </ac:spMkLst>
        </pc:spChg>
        <pc:spChg chg="mod">
          <ac:chgData name="Brian Becker" userId="b6455d1dadfa9002" providerId="LiveId" clId="{5386F94A-346D-488B-AE33-BE0556D99D3F}" dt="2024-10-03T15:28:29.928" v="1426" actId="20577"/>
          <ac:spMkLst>
            <pc:docMk/>
            <pc:sldMk cId="3190393458" sldId="809"/>
            <ac:spMk id="3" creationId="{3F71A132-F9A9-B17E-05A0-387A05FBCE13}"/>
          </ac:spMkLst>
        </pc:spChg>
      </pc:sldChg>
      <pc:sldChg chg="modSp add mod modAnim">
        <pc:chgData name="Brian Becker" userId="b6455d1dadfa9002" providerId="LiveId" clId="{5386F94A-346D-488B-AE33-BE0556D99D3F}" dt="2024-10-03T15:33:41.551" v="1500" actId="20577"/>
        <pc:sldMkLst>
          <pc:docMk/>
          <pc:sldMk cId="3238570360" sldId="810"/>
        </pc:sldMkLst>
        <pc:spChg chg="mod">
          <ac:chgData name="Brian Becker" userId="b6455d1dadfa9002" providerId="LiveId" clId="{5386F94A-346D-488B-AE33-BE0556D99D3F}" dt="2024-10-03T15:33:27.365" v="1491" actId="20577"/>
          <ac:spMkLst>
            <pc:docMk/>
            <pc:sldMk cId="3238570360" sldId="810"/>
            <ac:spMk id="2" creationId="{272C2FE0-70AD-540A-306B-058CD0086EE9}"/>
          </ac:spMkLst>
        </pc:spChg>
        <pc:spChg chg="mod">
          <ac:chgData name="Brian Becker" userId="b6455d1dadfa9002" providerId="LiveId" clId="{5386F94A-346D-488B-AE33-BE0556D99D3F}" dt="2024-10-03T15:33:41.551" v="1500" actId="20577"/>
          <ac:spMkLst>
            <pc:docMk/>
            <pc:sldMk cId="3238570360" sldId="810"/>
            <ac:spMk id="3" creationId="{B93AC65D-5964-1486-8C54-D9B10BE6F6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03/10/2024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]display Y see slide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Lop (op </a:t>
            </a:r>
            <a:r>
              <a:rPr lang="en-US" dirty="0" err="1"/>
              <a:t>Rop</a:t>
            </a:r>
            <a:r>
              <a:rPr lang="en-US" dirty="0"/>
              <a:t>) </a:t>
            </a:r>
            <a:r>
              <a:rPr lang="en-US" dirty="0" err="1"/>
              <a:t>ra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2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explicit equivalents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8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06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076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76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don't use + instead of 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179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also use constant here: 'true'⍨⍣(</a:t>
            </a:r>
            <a:r>
              <a:rPr lang="en-GB" dirty="0" err="1"/>
              <a:t>cond</a:t>
            </a:r>
            <a:r>
              <a:rPr lang="en-GB" dirty="0"/>
              <a:t>)⊢'false'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379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(⊢/⍤⊣×⊣⌿⍤⊢)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2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(⊢/⍤⊣×⊣⌿⍤⊢)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40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20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36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74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timings with 1000 10000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376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PL385 Unicode" panose="020B0709000202000203" pitchFamily="49" charset="0"/>
              </a:rPr>
              <a:t>⌈/¯2-/⍸1≠¯2-/⍸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22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PL385 Unicode" panose="020B0709000202000203" pitchFamily="49" charset="0"/>
              </a:rPr>
              <a:t>⌈/¯2-/⍸1≠¯2-/⍸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911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Breaks must be ascending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68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you want the boundaries to be (</a:t>
            </a:r>
            <a:r>
              <a:rPr lang="en-US" dirty="0" err="1"/>
              <a:t>l,u</a:t>
            </a:r>
            <a:r>
              <a:rPr lang="en-US" dirty="0"/>
              <a:t>]? Clean this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501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18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97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after 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144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9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850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33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keys and values 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149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21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979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vocab to both 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543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vocab to both 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38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vocab to both 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95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vocab to both 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016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Explain/annotate {X}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385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31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494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morph without 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515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≢⍤⊢⌸</a:t>
            </a:r>
            <a:r>
              <a:rPr lang="en-US" dirty="0" err="1"/>
              <a:t>inds</a:t>
            </a:r>
            <a:r>
              <a:rPr lang="en-US" dirty="0"/>
              <a:t>    need to use 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354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argument is bound the left operand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809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argument is bound the left operand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0467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argument is bound the left operand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4777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22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Operators need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888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967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516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0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They're just functions!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7665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063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291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642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97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⊢ and ⎕NAPPEND ⎕NUNTIE </a:t>
            </a:r>
            <a:r>
              <a:rPr lang="en-US" dirty="0" err="1"/>
              <a:t>etc</a:t>
            </a:r>
            <a:r>
              <a:rPr lang="en-US" dirty="0"/>
              <a:t> ]</a:t>
            </a:r>
            <a:r>
              <a:rPr lang="en-US" dirty="0" err="1"/>
              <a:t>aplcart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2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out, you cannot make a function assignment and anti-diamond it: f 10⊣f←- makes f←10⊣-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14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dfn guard (or error-guard) can't have multiple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7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Lop (op </a:t>
            </a:r>
            <a:r>
              <a:rPr lang="en-US" dirty="0" err="1"/>
              <a:t>Rop</a:t>
            </a:r>
            <a:r>
              <a:rPr lang="en-US" dirty="0"/>
              <a:t>) </a:t>
            </a:r>
            <a:r>
              <a:rPr lang="en-US" dirty="0" err="1"/>
              <a:t>ra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8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837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5283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6003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84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837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57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85283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Selected Primitives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1" r:id="rId8"/>
    <p:sldLayoutId id="214748366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A0B31F6-AAD6-1A8D-76EE-072568AF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Primitives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E56D9A7-D17B-FAA4-AF2B-104164EBB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Brian Becker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4025" y="3768725"/>
            <a:ext cx="1158875" cy="1158875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AABFFF9-2404-8459-C906-C437208C3B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Peter Mikkelsen</a:t>
            </a:r>
          </a:p>
        </p:txBody>
      </p:sp>
      <p:pic>
        <p:nvPicPr>
          <p:cNvPr id="27" name="Content Placeholder 26" descr="A person wearing glasses and a grey shirt&#10;&#10;Description automatically generated">
            <a:extLst>
              <a:ext uri="{FF2B5EF4-FFF2-40B4-BE49-F238E27FC236}">
                <a16:creationId xmlns:a16="http://schemas.microsoft.com/office/drawing/2014/main" id="{A196417F-B292-148D-C0D3-051F8327DEA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88" y="3775075"/>
            <a:ext cx="1158875" cy="11588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64085-AB92-89BA-D288-66A37C09C0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Silas Poulson</a:t>
            </a:r>
          </a:p>
        </p:txBody>
      </p:sp>
      <p:pic>
        <p:nvPicPr>
          <p:cNvPr id="6" name="Content Placeholder 5" descr="A person with long hair wearing glasses and a red shirt&#10;&#10;Description automatically generated">
            <a:extLst>
              <a:ext uri="{FF2B5EF4-FFF2-40B4-BE49-F238E27FC236}">
                <a16:creationId xmlns:a16="http://schemas.microsoft.com/office/drawing/2014/main" id="{E0262FED-F48A-379B-3101-F333464C6B7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81" y="3754438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C6918-F3F9-96B7-BF5B-88FD6660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Given a matrix and an array which may be either a vector or a matrix, write a function to conditionally concatenate the array to the matrix if their shapes are conforming.</a:t>
            </a:r>
          </a:p>
          <a:p>
            <a:pPr marL="0" indent="0">
              <a:buNone/>
            </a:pPr>
            <a:r>
              <a:rPr lang="en-US" dirty="0"/>
              <a:t>      </a:t>
            </a:r>
            <a:br>
              <a:rPr lang="en-US" dirty="0"/>
            </a:br>
            <a:r>
              <a:rPr lang="en-US" dirty="0"/>
              <a:t>     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Write an expression to test if an array A is empty.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E326FB-4248-513A-D8B2-FEF70151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Tally: Exercises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D17CC-9C3C-DBD8-DF73-ED4E263457B4}"/>
              </a:ext>
            </a:extLst>
          </p:cNvPr>
          <p:cNvSpPr txBox="1"/>
          <p:nvPr/>
        </p:nvSpPr>
        <p:spPr>
          <a:xfrm>
            <a:off x="753833" y="2635392"/>
            <a:ext cx="5037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385 Unicode" panose="020B0709000202000203" pitchFamily="49" charset="0"/>
              </a:rPr>
              <a:t>   (2 3⍴⍳6){</a:t>
            </a:r>
            <a:r>
              <a:rPr lang="en-US" sz="2400" dirty="0" err="1">
                <a:latin typeface="APL385 Unicode" panose="020B0709000202000203" pitchFamily="49" charset="0"/>
              </a:rPr>
              <a:t>fn</a:t>
            </a:r>
            <a:r>
              <a:rPr lang="en-US" sz="2400" dirty="0">
                <a:latin typeface="APL385 Unicode" panose="020B0709000202000203" pitchFamily="49" charset="0"/>
              </a:rPr>
              <a:t>}'ab'</a:t>
            </a:r>
          </a:p>
          <a:p>
            <a:r>
              <a:rPr lang="en-US" sz="2400" dirty="0">
                <a:latin typeface="APL385 Unicode" panose="020B0709000202000203" pitchFamily="49" charset="0"/>
              </a:rPr>
              <a:t>1 2 3 a</a:t>
            </a:r>
          </a:p>
          <a:p>
            <a:r>
              <a:rPr lang="en-US" sz="2400" dirty="0">
                <a:latin typeface="APL385 Unicode" panose="020B0709000202000203" pitchFamily="49" charset="0"/>
              </a:rPr>
              <a:t>4 5 6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99342-4AB5-1DE7-8C0D-F26F0C71156D}"/>
              </a:ext>
            </a:extLst>
          </p:cNvPr>
          <p:cNvSpPr txBox="1"/>
          <p:nvPr/>
        </p:nvSpPr>
        <p:spPr>
          <a:xfrm>
            <a:off x="4408020" y="2625540"/>
            <a:ext cx="445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385 Unicode" panose="020B0709000202000203" pitchFamily="49" charset="0"/>
              </a:rPr>
              <a:t>      (2 3⍴⍳6){</a:t>
            </a:r>
            <a:r>
              <a:rPr lang="en-US" sz="2400" dirty="0" err="1">
                <a:latin typeface="APL385 Unicode" panose="020B0709000202000203" pitchFamily="49" charset="0"/>
              </a:rPr>
              <a:t>fn</a:t>
            </a:r>
            <a:r>
              <a:rPr lang="en-US" sz="2400" dirty="0">
                <a:latin typeface="APL385 Unicode" panose="020B0709000202000203" pitchFamily="49" charset="0"/>
              </a:rPr>
              <a:t>}'</a:t>
            </a:r>
            <a:r>
              <a:rPr lang="en-US" sz="2400" dirty="0" err="1">
                <a:latin typeface="APL385 Unicode" panose="020B0709000202000203" pitchFamily="49" charset="0"/>
              </a:rPr>
              <a:t>abc</a:t>
            </a:r>
            <a:r>
              <a:rPr lang="en-US" sz="2400" dirty="0">
                <a:latin typeface="APL385 Unicode" panose="020B0709000202000203" pitchFamily="49" charset="0"/>
              </a:rPr>
              <a:t>'</a:t>
            </a:r>
          </a:p>
          <a:p>
            <a:r>
              <a:rPr lang="en-US" sz="2400" dirty="0">
                <a:latin typeface="APL385 Unicode" panose="020B0709000202000203" pitchFamily="49" charset="0"/>
              </a:rPr>
              <a:t>1 2 3</a:t>
            </a:r>
          </a:p>
          <a:p>
            <a:r>
              <a:rPr lang="en-US" sz="2400" dirty="0">
                <a:latin typeface="APL385 Unicode" panose="020B0709000202000203" pitchFamily="49" charset="0"/>
              </a:rPr>
              <a:t>4 5 6</a:t>
            </a:r>
          </a:p>
        </p:txBody>
      </p:sp>
    </p:spTree>
    <p:extLst>
      <p:ext uri="{BB962C8B-B14F-4D97-AF65-F5344CB8AC3E}">
        <p14:creationId xmlns:p14="http://schemas.microsoft.com/office/powerpoint/2010/main" val="34068063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t←'</a:t>
            </a:r>
            <a:r>
              <a:rPr lang="en-GB" dirty="0" err="1">
                <a:latin typeface="APL385 Unicode" panose="020B0709000202000203" pitchFamily="49" charset="0"/>
              </a:rPr>
              <a:t>Herebedragons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p←1 1 1 1 2 2 3 3 3 3 3 3 3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p{⊂⍵}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┌────┬──┬───────┐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Here│be│dragons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└────┴──┴───────┘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p⊆t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┌────┬──┬───────┐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Here│be│dragons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└────┴──┴───────┘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0B21F-AC7C-2A31-F7E2-88516C9E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versus Partition</a:t>
            </a:r>
          </a:p>
        </p:txBody>
      </p:sp>
    </p:spTree>
    <p:extLst>
      <p:ext uri="{BB962C8B-B14F-4D97-AF65-F5344CB8AC3E}">
        <p14:creationId xmlns:p14="http://schemas.microsoft.com/office/powerpoint/2010/main" val="39415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t←'</a:t>
            </a:r>
            <a:r>
              <a:rPr lang="en-GB" dirty="0" err="1">
                <a:latin typeface="APL385 Unicode" panose="020B0709000202000203" pitchFamily="49" charset="0"/>
              </a:rPr>
              <a:t>Herebedragons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p←3 3 3 3 2 2 3 3 3 3 3 3 3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p{⊂⍵}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┌───────────┬──┐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Heredragons│be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└───────────┴──┘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p⊆t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┌──────┬───────┐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Herebe│dragons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└──────┴───────┘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0B21F-AC7C-2A31-F7E2-88516C9E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versus Partition</a:t>
            </a:r>
          </a:p>
        </p:txBody>
      </p:sp>
    </p:spTree>
    <p:extLst>
      <p:ext uri="{BB962C8B-B14F-4D97-AF65-F5344CB8AC3E}">
        <p14:creationId xmlns:p14="http://schemas.microsoft.com/office/powerpoint/2010/main" val="42426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{⍺⍵}⌸'abracadabra'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│a│1 4 6 8 11│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│b│2 9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│r│3 10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│c│5  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│d│7  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└─┴──────────┘       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AFA397-2D28-BCCB-47F4-CE72F0D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versus Unique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99E874-E52E-9810-CC15-9AB34AC7B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70500" y="1265238"/>
            <a:ext cx="3873500" cy="32416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{⍺}⌸'abracadabra'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abrcd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∪'abracadabra'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abrcd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d←'2718281828'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{⍺,≢⍵}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d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2 3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7 1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1 2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8 4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FB80-C3CA-A58D-6C91-47D0651E787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{⍺,≢⍵}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⌸⎕</a:t>
            </a:r>
            <a:r>
              <a:rPr lang="en-GB" dirty="0" err="1">
                <a:solidFill>
                  <a:srgbClr val="FF6600"/>
                </a:solidFill>
                <a:latin typeface="APL385 Unicode" panose="020B0709000202000203" pitchFamily="49" charset="0"/>
              </a:rPr>
              <a:t>D,</a:t>
            </a:r>
            <a:r>
              <a:rPr lang="en-GB" dirty="0" err="1">
                <a:latin typeface="APL385 Unicode" panose="020B0709000202000203" pitchFamily="49" charset="0"/>
              </a:rPr>
              <a:t>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1 3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2 4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3 1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5 1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6 1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7 2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8 5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9 1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missing keys</a:t>
            </a:r>
          </a:p>
        </p:txBody>
      </p:sp>
    </p:spTree>
    <p:extLst>
      <p:ext uri="{BB962C8B-B14F-4D97-AF65-F5344CB8AC3E}">
        <p14:creationId xmlns:p14="http://schemas.microsoft.com/office/powerpoint/2010/main" val="8949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d←'2718281828'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{⍺,≢⍵}⌸d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2 3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7 1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1 2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8 4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FB80-C3CA-A58D-6C91-47D0651E787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{⍺,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¯1+</a:t>
            </a:r>
            <a:r>
              <a:rPr lang="en-GB" dirty="0">
                <a:latin typeface="APL385 Unicode" panose="020B0709000202000203" pitchFamily="49" charset="0"/>
              </a:rPr>
              <a:t>≢⍵}⌸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⎕</a:t>
            </a:r>
            <a:r>
              <a:rPr lang="en-GB" dirty="0" err="1">
                <a:solidFill>
                  <a:srgbClr val="FF6600"/>
                </a:solidFill>
                <a:latin typeface="APL385 Unicode" panose="020B0709000202000203" pitchFamily="49" charset="0"/>
              </a:rPr>
              <a:t>D,</a:t>
            </a:r>
            <a:r>
              <a:rPr lang="en-GB" dirty="0" err="1">
                <a:latin typeface="APL385 Unicode" panose="020B0709000202000203" pitchFamily="49" charset="0"/>
              </a:rPr>
              <a:t>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1 2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2 3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3 0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5 0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6 0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7 1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8 4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9 0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missing keys</a:t>
            </a:r>
          </a:p>
        </p:txBody>
      </p:sp>
    </p:spTree>
    <p:extLst>
      <p:ext uri="{BB962C8B-B14F-4D97-AF65-F5344CB8AC3E}">
        <p14:creationId xmlns:p14="http://schemas.microsoft.com/office/powerpoint/2010/main" val="231837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v←?10⍴20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(3|v){⍺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⍳≢v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│1│1 6 7 8 10│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│2│2 4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│0│3 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FB80-C3CA-A58D-6C91-47D0651E78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64925"/>
            <a:ext cx="4572000" cy="32420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sort←⊂⍤⍋⌷⊢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sort(3|v){⍺ ⍵}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⍳≢v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│0│3 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│1│1 6 7 8 10│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│2│2 4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sorting keys</a:t>
            </a:r>
          </a:p>
        </p:txBody>
      </p:sp>
    </p:spTree>
    <p:extLst>
      <p:ext uri="{BB962C8B-B14F-4D97-AF65-F5344CB8AC3E}">
        <p14:creationId xmlns:p14="http://schemas.microsoft.com/office/powerpoint/2010/main" val="183518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(3|v){⍺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⍳≢v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│1│1 6 7 8 10│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│2│2 4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│0│3 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sorting keys</a:t>
            </a:r>
          </a:p>
        </p:txBody>
      </p:sp>
    </p:spTree>
    <p:extLst>
      <p:ext uri="{BB962C8B-B14F-4D97-AF65-F5344CB8AC3E}">
        <p14:creationId xmlns:p14="http://schemas.microsoft.com/office/powerpoint/2010/main" val="1294974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0 1 2,</a:t>
            </a:r>
            <a:r>
              <a:rPr lang="en-GB" dirty="0">
                <a:latin typeface="APL385 Unicode" panose="020B0709000202000203" pitchFamily="49" charset="0"/>
              </a:rPr>
              <a:t>3|v){⍺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0 1 2,</a:t>
            </a:r>
            <a:r>
              <a:rPr lang="en-GB" dirty="0">
                <a:latin typeface="APL385 Unicode" panose="020B0709000202000203" pitchFamily="49" charset="0"/>
              </a:rPr>
              <a:t>⍳≢v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│0│0 3 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│1│1 1 6 7 8 10│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│2│2 2 4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sorting keys</a:t>
            </a:r>
          </a:p>
        </p:txBody>
      </p:sp>
    </p:spTree>
    <p:extLst>
      <p:ext uri="{BB962C8B-B14F-4D97-AF65-F5344CB8AC3E}">
        <p14:creationId xmlns:p14="http://schemas.microsoft.com/office/powerpoint/2010/main" val="14899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0 1 2,</a:t>
            </a:r>
            <a:r>
              <a:rPr lang="en-GB" dirty="0">
                <a:latin typeface="APL385 Unicode" panose="020B0709000202000203" pitchFamily="49" charset="0"/>
              </a:rPr>
              <a:t>3|v){⍺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0 1 2,</a:t>
            </a:r>
            <a:r>
              <a:rPr lang="en-GB" dirty="0">
                <a:latin typeface="APL385 Unicode" panose="020B0709000202000203" pitchFamily="49" charset="0"/>
              </a:rPr>
              <a:t>⍳≢v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│0│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3 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│1│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 1 6 7 8 10│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│2│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2</a:t>
            </a:r>
            <a:r>
              <a:rPr lang="en-GB" dirty="0">
                <a:latin typeface="APL385 Unicode" panose="020B0709000202000203" pitchFamily="49" charset="0"/>
              </a:rPr>
              <a:t> 2 4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sorting keys</a:t>
            </a:r>
          </a:p>
        </p:txBody>
      </p:sp>
    </p:spTree>
    <p:extLst>
      <p:ext uri="{BB962C8B-B14F-4D97-AF65-F5344CB8AC3E}">
        <p14:creationId xmlns:p14="http://schemas.microsoft.com/office/powerpoint/2010/main" val="8179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D0685-1A0F-A69C-D09E-9909FF9DC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(0 1 2,3|v){⍺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(1↓⍵)</a:t>
            </a:r>
            <a:r>
              <a:rPr lang="en-GB" dirty="0">
                <a:latin typeface="APL385 Unicode" panose="020B0709000202000203" pitchFamily="49" charset="0"/>
              </a:rPr>
              <a:t>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0 1 2,</a:t>
            </a:r>
            <a:r>
              <a:rPr lang="en-GB" dirty="0">
                <a:latin typeface="APL385 Unicode" panose="020B0709000202000203" pitchFamily="49" charset="0"/>
              </a:rPr>
              <a:t>⍳≢v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│0│3 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│1│1 6 7 8 10│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│2│2 4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DC430-5707-C574-CF15-ADB575E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issue: sorting keys</a:t>
            </a:r>
          </a:p>
        </p:txBody>
      </p:sp>
    </p:spTree>
    <p:extLst>
      <p:ext uri="{BB962C8B-B14F-4D97-AF65-F5344CB8AC3E}">
        <p14:creationId xmlns:p14="http://schemas.microsoft.com/office/powerpoint/2010/main" val="25523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6D744-6CF2-9488-D12F-A79D566E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Note: The solutions presented in this workshop are not the only possible solutions to the exercises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PL385 Unicode" panose="020B0709000202000203" pitchFamily="49" charset="0"/>
              </a:rPr>
              <a:t>{⍺=⍥≢⍵: ⍺,⍵ ⋄ ⍺}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{(≢⍺)=≢⍵: ⍺,⍵ ⋄ ⍺}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PL385 Unicode" panose="020B0709000202000203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PL385 Unicode" panose="020B0709000202000203" pitchFamily="49" charset="0"/>
              </a:rPr>
              <a:t>0∊⍴A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+mn-lt"/>
              </a:rPr>
              <a:t>Why isn't </a:t>
            </a:r>
            <a:r>
              <a:rPr lang="en-US" sz="1800" dirty="0">
                <a:latin typeface="APL385 Unicode" panose="020B0709000202000203" pitchFamily="49" charset="0"/>
              </a:rPr>
              <a:t>≢</a:t>
            </a:r>
            <a:r>
              <a:rPr lang="en-US" sz="1800" dirty="0">
                <a:latin typeface="+mn-lt"/>
              </a:rPr>
              <a:t> used? Because it may be that a non-leading dimension is 0.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A←3 0 4⍴42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0=≢A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0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    0∊⍴A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1</a:t>
            </a:r>
            <a:endParaRPr lang="en-US" sz="18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1D6C2-7996-F5A0-A909-A0ABFB35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Tally: Exercises Solutions</a:t>
            </a:r>
          </a:p>
        </p:txBody>
      </p:sp>
    </p:spTree>
    <p:extLst>
      <p:ext uri="{BB962C8B-B14F-4D97-AF65-F5344CB8AC3E}">
        <p14:creationId xmlns:p14="http://schemas.microsoft.com/office/powerpoint/2010/main" val="345757522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CC527-2088-D18D-1ACA-3E5DF0A2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may have heard there's an election coming up in the USA. Most polling locations have designated tables for ranges of the alphabet. </a:t>
            </a:r>
          </a:p>
          <a:p>
            <a:pPr marL="0" indent="0">
              <a:buNone/>
            </a:pPr>
            <a:r>
              <a:rPr lang="en-US" dirty="0"/>
              <a:t>For instance, if surname/last name happens to be "Becker", you need to go to table 1 to have your registration validated.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FDB32-D5BA-A61F-22F7-5517954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Exercise</a:t>
            </a:r>
          </a:p>
        </p:txBody>
      </p:sp>
    </p:spTree>
    <p:extLst>
      <p:ext uri="{BB962C8B-B14F-4D97-AF65-F5344CB8AC3E}">
        <p14:creationId xmlns:p14="http://schemas.microsoft.com/office/powerpoint/2010/main" val="8513286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CC527-2088-D18D-1ACA-3E5DF0A2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function to group a list of non-case </a:t>
            </a:r>
            <a:r>
              <a:rPr lang="en-US"/>
              <a:t>sensitive surnames </a:t>
            </a:r>
            <a:r>
              <a:rPr lang="en-US" dirty="0"/>
              <a:t>by table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FDB32-D5BA-A61F-22F7-5517954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Exercise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8B43E8-9898-A8BB-B44A-314CBC09F615}"/>
              </a:ext>
            </a:extLst>
          </p:cNvPr>
          <p:cNvGraphicFramePr>
            <a:graphicFrameLocks noGrp="1"/>
          </p:cNvGraphicFramePr>
          <p:nvPr/>
        </p:nvGraphicFramePr>
        <p:xfrm>
          <a:off x="1106129" y="2197824"/>
          <a:ext cx="693174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5871">
                  <a:extLst>
                    <a:ext uri="{9D8B030D-6E8A-4147-A177-3AD203B41FA5}">
                      <a16:colId xmlns:a16="http://schemas.microsoft.com/office/drawing/2014/main" val="3302214488"/>
                    </a:ext>
                  </a:extLst>
                </a:gridCol>
                <a:gridCol w="3465871">
                  <a:extLst>
                    <a:ext uri="{9D8B030D-6E8A-4147-A177-3AD203B41FA5}">
                      <a16:colId xmlns:a16="http://schemas.microsoft.com/office/drawing/2014/main" val="1820753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Surname Begins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Go To 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2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A–H &amp; a–h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8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I–O &amp; 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–o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P–Z &amp; p–z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3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Anything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03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461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CC527-2088-D18D-1ACA-3E5DF0A2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700" dirty="0">
                <a:latin typeface="+mn-lt"/>
              </a:rPr>
              <a:t>This solution returns a matrix sorted by table number with each row containing the list of names assigned to each table.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tables←{((⍳4),4@(=∘0)⊢{('z'=⍵)-⍨'</a:t>
            </a:r>
            <a:r>
              <a:rPr lang="en-US" sz="1600" dirty="0" err="1">
                <a:latin typeface="APL385 Unicode" panose="020B0709000202000203" pitchFamily="49" charset="0"/>
              </a:rPr>
              <a:t>aipz</a:t>
            </a:r>
            <a:r>
              <a:rPr lang="en-US" sz="1600" dirty="0">
                <a:latin typeface="APL385 Unicode" panose="020B0709000202000203" pitchFamily="49" charset="0"/>
              </a:rPr>
              <a:t>'⍸⍵}⎕C⊃¨⍵){⍺ (1↓⍵)}⌸1 2 3 4,⊆⍵}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tables '123' '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' 'smith' 'zither' '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1   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    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2             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3   smith  zither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4   123  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endParaRPr lang="en-US" sz="1700" dirty="0">
              <a:latin typeface="+mn-lt"/>
            </a:endParaRPr>
          </a:p>
          <a:p>
            <a:pPr marL="0" indent="0">
              <a:buNone/>
            </a:pPr>
            <a:r>
              <a:rPr lang="en-US" sz="1700" dirty="0">
                <a:latin typeface="+mn-lt"/>
              </a:rPr>
              <a:t>This solution returns a matrix not sorted by table number and only rows where a name exists for a particular table.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tables2←{(4@(=∘0)⊢,{('z'=⍵)-⍨'</a:t>
            </a:r>
            <a:r>
              <a:rPr lang="en-US" sz="1600" dirty="0" err="1">
                <a:latin typeface="APL385 Unicode" panose="020B0709000202000203" pitchFamily="49" charset="0"/>
              </a:rPr>
              <a:t>aipz</a:t>
            </a:r>
            <a:r>
              <a:rPr lang="en-US" sz="1600" dirty="0">
                <a:latin typeface="APL385 Unicode" panose="020B0709000202000203" pitchFamily="49" charset="0"/>
              </a:rPr>
              <a:t>'⍸⍵}⎕C⊃¨⍵){⍺⍵}⌸,⍵}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tables2'123' '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' 'smith' 'zither' '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4   123  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1   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    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3   smith  zither </a:t>
            </a: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FDB32-D5BA-A61F-22F7-5517954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6411298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CC527-2088-D18D-1ACA-3E5DF0A2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tables←{((⍳4),4@(=∘0)⊢{('z'=⍵)-⍨'</a:t>
            </a:r>
            <a:r>
              <a:rPr lang="en-US" sz="1600" dirty="0" err="1">
                <a:latin typeface="APL385 Unicode" panose="020B0709000202000203" pitchFamily="49" charset="0"/>
              </a:rPr>
              <a:t>aipz</a:t>
            </a:r>
            <a:r>
              <a:rPr lang="en-US" sz="1600" dirty="0">
                <a:latin typeface="APL385 Unicode" panose="020B0709000202000203" pitchFamily="49" charset="0"/>
              </a:rPr>
              <a:t>'⍸⍵}⎕C⊃¨⍵){⍺ (1↓⍵)}⌸1 2 3 4,⊆⍵}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tables '123' '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' 'smith' 'zither' '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1   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    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2             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3   smith  zither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4   123  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tables2←{(4@(=∘0)⊢,{('z'=⍵)-⍨'</a:t>
            </a:r>
            <a:r>
              <a:rPr lang="en-US" sz="1600" dirty="0" err="1">
                <a:latin typeface="APL385 Unicode" panose="020B0709000202000203" pitchFamily="49" charset="0"/>
              </a:rPr>
              <a:t>aipz</a:t>
            </a:r>
            <a:r>
              <a:rPr lang="en-US" sz="1600" dirty="0">
                <a:latin typeface="APL385 Unicode" panose="020B0709000202000203" pitchFamily="49" charset="0"/>
              </a:rPr>
              <a:t>'⍸⍵}⎕C⊃¨⍵){⍺⍵}⌸,⍵}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 tables2'123' '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' 'smith' 'zither' '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4   123  </a:t>
            </a:r>
            <a:r>
              <a:rPr lang="en-US" sz="1600" dirty="0" err="1">
                <a:latin typeface="APL385 Unicode" panose="020B0709000202000203" pitchFamily="49" charset="0"/>
              </a:rPr>
              <a:t>ørson</a:t>
            </a:r>
            <a:r>
              <a:rPr lang="en-US" sz="1600" dirty="0">
                <a:latin typeface="APL385 Unicode" panose="020B0709000202000203" pitchFamily="49" charset="0"/>
              </a:rPr>
              <a:t>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1   </a:t>
            </a:r>
            <a:r>
              <a:rPr lang="en-US" sz="1600" dirty="0" err="1">
                <a:latin typeface="APL385 Unicode" panose="020B0709000202000203" pitchFamily="49" charset="0"/>
              </a:rPr>
              <a:t>becker</a:t>
            </a:r>
            <a:r>
              <a:rPr lang="en-US" sz="1600" dirty="0">
                <a:latin typeface="APL385 Unicode" panose="020B0709000202000203" pitchFamily="49" charset="0"/>
              </a:rPr>
              <a:t>         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3   smith  zither </a:t>
            </a: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FDB32-D5BA-A61F-22F7-5517954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32246631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br>
              <a:rPr lang="en-US" sz="3600" dirty="0">
                <a:latin typeface="APL385 Unicode" panose="020B0709000202000203" pitchFamily="49" charset="0"/>
              </a:rPr>
            </a:br>
            <a:r>
              <a:rPr lang="en-US" sz="3600" dirty="0">
                <a:latin typeface="APL385 Unicode" panose="020B0709000202000203" pitchFamily="49" charset="0"/>
              </a:rPr>
              <a:t>@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6508662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sz="3600" dirty="0">
                <a:latin typeface="APL385 Unicode" panose="020B0709000202000203" pitchFamily="49" charset="0"/>
              </a:rPr>
            </a:br>
            <a:r>
              <a:rPr lang="en-US" sz="3600" dirty="0">
                <a:latin typeface="APL385 Unicode" panose="020B0709000202000203" pitchFamily="49" charset="0"/>
              </a:rPr>
              <a:t>{X}(what </a:t>
            </a:r>
            <a:r>
              <a:rPr lang="en-US" sz="3600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sz="3600" dirty="0">
                <a:latin typeface="APL385 Unicode" panose="020B0709000202000203" pitchFamily="49" charset="0"/>
              </a:rPr>
              <a:t> where)Y</a:t>
            </a:r>
          </a:p>
          <a:p>
            <a:pPr marL="0" indent="0" algn="ctr">
              <a:buNone/>
            </a:pPr>
            <a:r>
              <a:rPr lang="en-US" sz="3600" dirty="0">
                <a:latin typeface="APL385 Unicode" panose="020B0709000202000203" pitchFamily="49" charset="0"/>
              </a:rPr>
              <a:t>2(*⍨ </a:t>
            </a:r>
            <a:r>
              <a:rPr lang="en-US" sz="3600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sz="3600" dirty="0">
                <a:latin typeface="APL385 Unicode" panose="020B0709000202000203" pitchFamily="49" charset="0"/>
              </a:rPr>
              <a:t> </a:t>
            </a:r>
            <a:r>
              <a:rPr lang="en-US" sz="3600" dirty="0">
                <a:solidFill>
                  <a:srgbClr val="FF6600"/>
                </a:solidFill>
                <a:latin typeface="APL385 Unicode" panose="020B0709000202000203" pitchFamily="49" charset="0"/>
              </a:rPr>
              <a:t>2</a:t>
            </a:r>
            <a:r>
              <a:rPr lang="en-US" sz="3600" dirty="0">
                <a:latin typeface="APL385 Unicode" panose="020B0709000202000203" pitchFamily="49" charset="0"/>
              </a:rPr>
              <a:t> </a:t>
            </a:r>
            <a:r>
              <a:rPr lang="en-US" sz="3600" dirty="0">
                <a:solidFill>
                  <a:srgbClr val="FF6600"/>
                </a:solidFill>
                <a:latin typeface="APL385 Unicode" panose="020B0709000202000203" pitchFamily="49" charset="0"/>
              </a:rPr>
              <a:t>4</a:t>
            </a:r>
            <a:r>
              <a:rPr lang="en-US" sz="3600" dirty="0">
                <a:latin typeface="APL385 Unicode" panose="020B0709000202000203" pitchFamily="49" charset="0"/>
              </a:rPr>
              <a:t> </a:t>
            </a:r>
            <a:r>
              <a:rPr lang="en-US" sz="3600" dirty="0">
                <a:solidFill>
                  <a:srgbClr val="FF6600"/>
                </a:solidFill>
                <a:latin typeface="APL385 Unicode" panose="020B0709000202000203" pitchFamily="49" charset="0"/>
              </a:rPr>
              <a:t>6</a:t>
            </a:r>
            <a:r>
              <a:rPr lang="en-US" sz="3600" dirty="0">
                <a:latin typeface="APL385 Unicode" panose="020B0709000202000203" pitchFamily="49" charset="0"/>
              </a:rPr>
              <a:t>)⍳6</a:t>
            </a:r>
          </a:p>
          <a:p>
            <a:pPr marL="0" indent="0" algn="ctr">
              <a:buNone/>
            </a:pPr>
            <a:r>
              <a:rPr lang="en-US" sz="3600" dirty="0">
                <a:latin typeface="APL385 Unicode" panose="020B0709000202000203" pitchFamily="49" charset="0"/>
              </a:rPr>
              <a:t>1 </a:t>
            </a:r>
            <a:r>
              <a:rPr lang="en-US" sz="3600" dirty="0">
                <a:solidFill>
                  <a:srgbClr val="FF6600"/>
                </a:solidFill>
                <a:latin typeface="APL385 Unicode" panose="020B0709000202000203" pitchFamily="49" charset="0"/>
              </a:rPr>
              <a:t>4</a:t>
            </a:r>
            <a:r>
              <a:rPr lang="en-US" sz="3600" dirty="0">
                <a:latin typeface="APL385 Unicode" panose="020B0709000202000203" pitchFamily="49" charset="0"/>
              </a:rPr>
              <a:t> 3 </a:t>
            </a:r>
            <a:r>
              <a:rPr lang="en-US" sz="3600" dirty="0">
                <a:solidFill>
                  <a:srgbClr val="FF6600"/>
                </a:solidFill>
                <a:latin typeface="APL385 Unicode" panose="020B0709000202000203" pitchFamily="49" charset="0"/>
              </a:rPr>
              <a:t>16</a:t>
            </a:r>
            <a:r>
              <a:rPr lang="en-US" sz="3600" dirty="0">
                <a:latin typeface="APL385 Unicode" panose="020B0709000202000203" pitchFamily="49" charset="0"/>
              </a:rPr>
              <a:t> 5 </a:t>
            </a:r>
            <a:r>
              <a:rPr lang="en-US" sz="3600" dirty="0">
                <a:solidFill>
                  <a:srgbClr val="FF6600"/>
                </a:solidFill>
                <a:latin typeface="APL385 Unicode" panose="020B0709000202000203" pitchFamily="49" charset="0"/>
              </a:rPr>
              <a:t>36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331979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665563-AEB4-A7BF-AF8F-3B4ABC1F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'*'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1 3 5 'Hello'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┌─┬─┬─────────────┐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│*│@│┌─┬─┬─┬─────┐│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│ ││1│3│5│Hello││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│ │└─┴─┴─┴─────┘│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└─┴─┴─────────────┘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'*'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1 3 5 ⊢ 'Hello'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*e*l*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('*'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1 3 5) 'Hello'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*e*l*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021BC9-1F89-52D6-F348-B95E3437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At: Separating the argument</a:t>
            </a:r>
          </a:p>
        </p:txBody>
      </p:sp>
    </p:spTree>
    <p:extLst>
      <p:ext uri="{BB962C8B-B14F-4D97-AF65-F5344CB8AC3E}">
        <p14:creationId xmlns:p14="http://schemas.microsoft.com/office/powerpoint/2010/main" val="14025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str←'Hello</a:t>
            </a:r>
            <a:r>
              <a:rPr lang="en-US" dirty="0">
                <a:latin typeface="APL385 Unicode" panose="020B0709000202000203" pitchFamily="49" charset="0"/>
              </a:rPr>
              <a:t>'      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mask←str</a:t>
            </a:r>
            <a:r>
              <a:rPr lang="en-US" dirty="0">
                <a:latin typeface="APL385 Unicode" panose="020B0709000202000203" pitchFamily="49" charset="0"/>
              </a:rPr>
              <a:t>∊'lo'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(mask/str)←'*'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</a:t>
            </a: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',str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He***</a:t>
            </a:r>
          </a:p>
          <a:p>
            <a:pPr marL="0" indent="0">
              <a:spcAft>
                <a:spcPts val="0"/>
              </a:spcAft>
              <a:buNone/>
            </a:pP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'</a:t>
            </a: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','*'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(∊∘'lo')⊢'Hello'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He***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At: versus Selective Assignment</a:t>
            </a:r>
          </a:p>
        </p:txBody>
      </p:sp>
    </p:spTree>
    <p:extLst>
      <p:ext uri="{BB962C8B-B14F-4D97-AF65-F5344CB8AC3E}">
        <p14:creationId xmlns:p14="http://schemas.microsoft.com/office/powerpoint/2010/main" val="10716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986728" cy="324204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</a:t>
            </a: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', 'lo'{(⍵∊⍺)/⍵)←'*'}'Hello'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SYNTAX ERROR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</a:t>
            </a: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', 'lo'{w←⍵ ⋄ ((w∊⍺)/w)←'*'}'Hello'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*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At w</a:t>
            </a:r>
            <a:r>
              <a:rPr lang="en-US" dirty="0"/>
              <a:t>ithin dfns</a:t>
            </a:r>
          </a:p>
        </p:txBody>
      </p:sp>
    </p:spTree>
    <p:extLst>
      <p:ext uri="{BB962C8B-B14F-4D97-AF65-F5344CB8AC3E}">
        <p14:creationId xmlns:p14="http://schemas.microsoft.com/office/powerpoint/2010/main" val="40201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9476255" cy="324204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</a:t>
            </a: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', 'lo'{w←⍵⋄((w∊⍺)/w)←'*'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⋄w</a:t>
            </a:r>
            <a:r>
              <a:rPr lang="en-US" dirty="0">
                <a:latin typeface="APL385 Unicode" panose="020B0709000202000203" pitchFamily="49" charset="0"/>
              </a:rPr>
              <a:t>}'Hello'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He***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</a:t>
            </a: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','lo' {'*'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(∊∘⍺)⊢⍵} 'Hello'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>
                <a:latin typeface="APL385 Unicode" panose="020B0709000202000203" pitchFamily="49" charset="0"/>
              </a:rPr>
              <a:t>abc</a:t>
            </a:r>
            <a:r>
              <a:rPr lang="en-US" dirty="0">
                <a:latin typeface="APL385 Unicode" panose="020B0709000202000203" pitchFamily="49" charset="0"/>
              </a:rPr>
              <a:t> He***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At w</a:t>
            </a:r>
            <a:r>
              <a:rPr lang="en-US" dirty="0"/>
              <a:t>ithin dfns</a:t>
            </a:r>
          </a:p>
        </p:txBody>
      </p:sp>
    </p:spTree>
    <p:extLst>
      <p:ext uri="{BB962C8B-B14F-4D97-AF65-F5344CB8AC3E}">
        <p14:creationId xmlns:p14="http://schemas.microsoft.com/office/powerpoint/2010/main" val="40032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1" cy="32420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≠Y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8371" cy="685535"/>
          </a:xfrm>
        </p:spPr>
        <p:txBody>
          <a:bodyPr/>
          <a:lstStyle/>
          <a:p>
            <a:r>
              <a:rPr lang="en-GB" dirty="0"/>
              <a:t>Unique Mask</a:t>
            </a:r>
          </a:p>
        </p:txBody>
      </p:sp>
    </p:spTree>
    <p:extLst>
      <p:ext uri="{BB962C8B-B14F-4D97-AF65-F5344CB8AC3E}">
        <p14:creationId xmlns:p14="http://schemas.microsoft.com/office/powerpoint/2010/main" val="271816108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23,(⍳10)[3 5 7] ← 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SYNTAX ERROR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vec</a:t>
            </a:r>
            <a:r>
              <a:rPr lang="en-US" dirty="0">
                <a:latin typeface="APL385 Unicode" panose="020B0709000202000203" pitchFamily="49" charset="0"/>
              </a:rPr>
              <a:t>←⍳10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23,vec[3 5 7]←42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23 42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23,vec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23 1 2 42 4 42 6 42 8 9 10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23,42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3 5 7 ⊢ ⍳10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23 1 2 42 4 42 6 42 8 9 10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versus Indexed Assignment</a:t>
            </a:r>
          </a:p>
        </p:txBody>
      </p:sp>
    </p:spTree>
    <p:extLst>
      <p:ext uri="{BB962C8B-B14F-4D97-AF65-F5344CB8AC3E}">
        <p14:creationId xmlns:p14="http://schemas.microsoft.com/office/powerpoint/2010/main" val="27024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317C2-EACA-77FA-B3B9-73D2F646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vec←5⍴0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⊢</a:t>
            </a:r>
            <a:r>
              <a:rPr lang="en-US" dirty="0" err="1">
                <a:latin typeface="APL385 Unicode" panose="020B0709000202000203" pitchFamily="49" charset="0"/>
              </a:rPr>
              <a:t>inds</a:t>
            </a:r>
            <a:r>
              <a:rPr lang="en-US" dirty="0">
                <a:latin typeface="APL385 Unicode" panose="020B0709000202000203" pitchFamily="49" charset="0"/>
              </a:rPr>
              <a:t>←?20⍴5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5 3 3 3 2 4 1 4 1 2 2 3 2 5 3 5 1 1 4 1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vec</a:t>
            </a:r>
            <a:r>
              <a:rPr lang="en-US" dirty="0">
                <a:latin typeface="APL385 Unicode" panose="020B0709000202000203" pitchFamily="49" charset="0"/>
              </a:rPr>
              <a:t>[</a:t>
            </a:r>
            <a:r>
              <a:rPr lang="en-US" dirty="0" err="1">
                <a:latin typeface="APL385 Unicode" panose="020B0709000202000203" pitchFamily="49" charset="0"/>
              </a:rPr>
              <a:t>inds</a:t>
            </a:r>
            <a:r>
              <a:rPr lang="en-US" dirty="0">
                <a:latin typeface="APL385 Unicode" panose="020B0709000202000203" pitchFamily="49" charset="0"/>
              </a:rPr>
              <a:t>]+←1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vec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5 4 5 3 3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1+@inds⊢5⍴0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1 1 1 1 1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BC9F9A-32B0-C009-5AB9-E85A6DA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versus Modified Assignment</a:t>
            </a:r>
          </a:p>
        </p:txBody>
      </p:sp>
    </p:spTree>
    <p:extLst>
      <p:ext uri="{BB962C8B-B14F-4D97-AF65-F5344CB8AC3E}">
        <p14:creationId xmlns:p14="http://schemas.microsoft.com/office/powerpoint/2010/main" val="35420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1B67F-AD0F-741E-B7B9-EBFAB265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(array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array)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(array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function)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(function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array)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(function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function)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36ADA6-5E0B-FAC1-93E3-AE647400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whats</a:t>
            </a:r>
            <a:r>
              <a:rPr lang="en-US" dirty="0"/>
              <a:t> and </a:t>
            </a:r>
            <a:r>
              <a:rPr lang="en-US" dirty="0" err="1"/>
              <a:t>wheres</a:t>
            </a:r>
            <a:r>
              <a:rPr lang="en-US" dirty="0"/>
              <a:t> of </a:t>
            </a:r>
            <a:r>
              <a:rPr lang="en-US" dirty="0">
                <a:latin typeface="APL385 Unicode" panose="020B0709000202000203" pitchFamily="49" charset="0"/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42181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665563-AEB4-A7BF-AF8F-3B4ABC1F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r1←10×⍳3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42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2 ⊢ r1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10 42 30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r2←2 3⍴10×⍳6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42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2 ⊢ r2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10 20 30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42 42 42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B7B55-2156-4D4E-D720-F4BA188419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r3←2 3 3⍴10×⍳18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42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 2 ⊢ r3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10 20 30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40 50 60</a:t>
            </a:r>
            <a:br>
              <a:rPr lang="en-US" dirty="0">
                <a:latin typeface="APL385 Unicode" panose="020B0709000202000203" pitchFamily="49" charset="0"/>
              </a:rPr>
            </a:b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42 42 42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42 42 42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021BC9-1F89-52D6-F348-B95E3437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Cell Orientation</a:t>
            </a:r>
          </a:p>
        </p:txBody>
      </p:sp>
    </p:spTree>
    <p:extLst>
      <p:ext uri="{BB962C8B-B14F-4D97-AF65-F5344CB8AC3E}">
        <p14:creationId xmlns:p14="http://schemas.microsoft.com/office/powerpoint/2010/main" val="4385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199E-B23B-5021-DE9F-74A7C7F1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 is applied to the sub-array defined by </a:t>
            </a:r>
            <a:r>
              <a:rPr lang="en-US" dirty="0">
                <a:latin typeface="APL385 Unicode" panose="020B0709000202000203" pitchFamily="49" charset="0"/>
              </a:rPr>
              <a:t>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+/(⍳10)[2 3 4 6 9]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24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+/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2 3 4 6 9 ⊢ ⍳10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1 24 24 24 5 24 7 8 24 10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417A3-150A-A67C-B3ED-A3F0ADAB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left operand </a:t>
            </a:r>
            <a:r>
              <a:rPr lang="en-US" dirty="0">
                <a:latin typeface="+mn-lt"/>
              </a:rPr>
              <a:t>(</a:t>
            </a: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) is a function…</a:t>
            </a:r>
          </a:p>
        </p:txBody>
      </p:sp>
    </p:spTree>
    <p:extLst>
      <p:ext uri="{BB962C8B-B14F-4D97-AF65-F5344CB8AC3E}">
        <p14:creationId xmlns:p14="http://schemas.microsoft.com/office/powerpoint/2010/main" val="6664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199E-B23B-5021-DE9F-74A7C7F1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+\(⍳10)[2 3 4 6 9]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2 5 9 15 24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417A3-150A-A67C-B3ED-A3F0ADAB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left operand </a:t>
            </a:r>
            <a:r>
              <a:rPr lang="en-US" dirty="0">
                <a:latin typeface="+mn-lt"/>
              </a:rPr>
              <a:t>(</a:t>
            </a: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) is a function…</a:t>
            </a:r>
          </a:p>
        </p:txBody>
      </p:sp>
    </p:spTree>
    <p:extLst>
      <p:ext uri="{BB962C8B-B14F-4D97-AF65-F5344CB8AC3E}">
        <p14:creationId xmlns:p14="http://schemas.microsoft.com/office/powerpoint/2010/main" val="212727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199E-B23B-5021-DE9F-74A7C7F1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+\(⍳10)[2 3 4 6 9]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2 5 9   15     24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+\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2 3 4 6 9 ⊢ ⍳10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1 2 5 9 5 15 7 8 24 10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417A3-150A-A67C-B3ED-A3F0ADAB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left operand </a:t>
            </a:r>
            <a:r>
              <a:rPr lang="en-US" dirty="0">
                <a:latin typeface="+mn-lt"/>
              </a:rPr>
              <a:t>(</a:t>
            </a: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) is a function…</a:t>
            </a:r>
          </a:p>
        </p:txBody>
      </p:sp>
    </p:spTree>
    <p:extLst>
      <p:ext uri="{BB962C8B-B14F-4D97-AF65-F5344CB8AC3E}">
        <p14:creationId xmlns:p14="http://schemas.microsoft.com/office/powerpoint/2010/main" val="29849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094C3-04D2-2A8B-6F9E-6E9EE63A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N</a:t>
            </a:r>
            <a:r>
              <a:rPr lang="en-US" dirty="0"/>
              <a:t> is a scalar or vector of indices into 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br>
              <a:rPr lang="en-US" dirty="0"/>
            </a:br>
            <a:r>
              <a:rPr lang="en-US" dirty="0"/>
              <a:t>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 is a function to be applied on the sub-array defined by </a:t>
            </a:r>
            <a:r>
              <a:rPr lang="en-US" dirty="0">
                <a:latin typeface="APL385 Unicode" panose="020B0709000202000203" pitchFamily="49" charset="0"/>
              </a:rPr>
              <a:t>N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42 (×@ 3 5 7) ⍳10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1 2 126 4 210 6 294 8 9 10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42×(@3 5 7) ⍳10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42×@3 5 7 ⊢ ⍳10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94E1-C04E-5270-AEC7-A778D2D0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{X}(f @ N) Y</a:t>
            </a:r>
          </a:p>
        </p:txBody>
      </p:sp>
    </p:spTree>
    <p:extLst>
      <p:ext uri="{BB962C8B-B14F-4D97-AF65-F5344CB8AC3E}">
        <p14:creationId xmlns:p14="http://schemas.microsoft.com/office/powerpoint/2010/main" val="20163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094C3-04D2-2A8B-6F9E-6E9EE63A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2484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⊢m←2 4⍴4/2 3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2 2 2 2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3 3 3 3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m×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2 4 ⊢ 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BB004-D46F-E99D-DE2C-8B9752AD9B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190778"/>
            <a:ext cx="4104641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⊢d←4 4⍴⍳16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1  2  3  4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5  6  7  8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9 10 11 12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13 14 15 16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94E1-C04E-5270-AEC7-A778D2D0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{X}(f @ N) Y</a:t>
            </a:r>
          </a:p>
        </p:txBody>
      </p:sp>
    </p:spTree>
    <p:extLst>
      <p:ext uri="{BB962C8B-B14F-4D97-AF65-F5344CB8AC3E}">
        <p14:creationId xmlns:p14="http://schemas.microsoft.com/office/powerpoint/2010/main" val="18809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094C3-04D2-2A8B-6F9E-6E9EE63A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2484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⊢m←2 4⍴4/2 3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2 2 2 2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3 3 3 3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m×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2 4 ⊢ d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1  2  3  4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10 12 14 16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9 10 11 12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39 42 45 48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BB004-D46F-E99D-DE2C-8B9752AD9B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190778"/>
            <a:ext cx="4104641" cy="324204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⊢d←4 4⍴⍳16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1  2  3  4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5  6  7  8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9 10 11 12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13 14 15 16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94E1-C04E-5270-AEC7-A778D2D0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{X}(f @ N) Y</a:t>
            </a:r>
          </a:p>
        </p:txBody>
      </p:sp>
    </p:spTree>
    <p:extLst>
      <p:ext uri="{BB962C8B-B14F-4D97-AF65-F5344CB8AC3E}">
        <p14:creationId xmlns:p14="http://schemas.microsoft.com/office/powerpoint/2010/main" val="31981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89B6-59B7-4D9E-BDAD-39242836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   ∪'Mississippi'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Misp</a:t>
            </a:r>
            <a:endParaRPr lang="en-GB" sz="24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sz="2400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1 1 1 0 0 0 0 0 1 0 0</a:t>
            </a:r>
            <a:b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US" sz="24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   ↑'Mississippi' (</a:t>
            </a:r>
            <a:r>
              <a:rPr lang="en-US" sz="2400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'Mississippi')</a:t>
            </a:r>
            <a:b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M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p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</a:t>
            </a:r>
            <a:b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1 1 1 0 0 0 0 0 1 0 0</a:t>
            </a:r>
            <a:b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GB" sz="24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(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'Mississippi') ⌿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 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Misp</a:t>
            </a:r>
            <a:endParaRPr lang="en-GB" sz="2400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3AE5F-C65F-E98E-4FE7-5CD0B560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Mask</a:t>
            </a:r>
          </a:p>
        </p:txBody>
      </p:sp>
    </p:spTree>
    <p:extLst>
      <p:ext uri="{BB962C8B-B14F-4D97-AF65-F5344CB8AC3E}">
        <p14:creationId xmlns:p14="http://schemas.microsoft.com/office/powerpoint/2010/main" val="5726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094C3-04D2-2A8B-6F9E-6E9EE63A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9193697" cy="361091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⌽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1 3⊢'apple' 'berry' 'cherry'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cherry  berry  apple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⌽¨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1 3⊢'apple' 'berry' 'cherry'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elppa</a:t>
            </a:r>
            <a:r>
              <a:rPr lang="en-US" dirty="0">
                <a:latin typeface="APL385 Unicode" panose="020B0709000202000203" pitchFamily="49" charset="0"/>
              </a:rPr>
              <a:t>  berry  </a:t>
            </a:r>
            <a:r>
              <a:rPr lang="en-US" dirty="0" err="1">
                <a:latin typeface="APL385 Unicode" panose="020B0709000202000203" pitchFamily="49" charset="0"/>
              </a:rPr>
              <a:t>yrrehc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2⌽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@</a:t>
            </a:r>
            <a:r>
              <a:rPr lang="en-US" dirty="0">
                <a:latin typeface="APL385 Unicode" panose="020B0709000202000203" pitchFamily="49" charset="0"/>
              </a:rPr>
              <a:t>1 3 4⊢'apple' 'banana' 'berry' 'cherry'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cherry  banana  apple  berry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94E1-C04E-5270-AEC7-A778D2D0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{X}(f @ N) Y</a:t>
            </a:r>
          </a:p>
        </p:txBody>
      </p:sp>
    </p:spTree>
    <p:extLst>
      <p:ext uri="{BB962C8B-B14F-4D97-AF65-F5344CB8AC3E}">
        <p14:creationId xmlns:p14="http://schemas.microsoft.com/office/powerpoint/2010/main" val="18526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094C3-04D2-2A8B-6F9E-6E9EE63A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g</a:t>
            </a:r>
            <a:r>
              <a:rPr lang="en-US" dirty="0"/>
              <a:t> is a function that returns a Boolean array of shape </a:t>
            </a:r>
            <a:r>
              <a:rPr lang="en-US" dirty="0">
                <a:latin typeface="APL385 Unicode" panose="020B0709000202000203" pitchFamily="49" charset="0"/>
              </a:rPr>
              <a:t>⍴Y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 is function to apply to elements of 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 at indices </a:t>
            </a:r>
            <a:r>
              <a:rPr lang="en-US" dirty="0">
                <a:latin typeface="APL385 Unicode" panose="020B0709000202000203" pitchFamily="49" charset="0"/>
              </a:rPr>
              <a:t>⍸g Y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PL385 Unicode" panose="020B0709000202000203" pitchFamily="49" charset="0"/>
              </a:rPr>
              <a:t>      (⌽¨@(2|≢¨))'dyalog' 'apl' 'is' 'great'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PL385 Unicode" panose="020B0709000202000203" pitchFamily="49" charset="0"/>
              </a:rPr>
              <a:t> dyalog  lpa  is  taerg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(⌽@(2|≢¨))</a:t>
            </a:r>
            <a:r>
              <a:rPr lang="en-US" dirty="0" err="1">
                <a:latin typeface="APL385 Unicode" panose="020B0709000202000203" pitchFamily="49" charset="0"/>
              </a:rPr>
              <a:t>'dyalog</a:t>
            </a:r>
            <a:r>
              <a:rPr lang="en-US" dirty="0">
                <a:latin typeface="APL385 Unicode" panose="020B0709000202000203" pitchFamily="49" charset="0"/>
              </a:rPr>
              <a:t>' </a:t>
            </a:r>
            <a:r>
              <a:rPr lang="en-US" dirty="0" err="1">
                <a:latin typeface="APL385 Unicode" panose="020B0709000202000203" pitchFamily="49" charset="0"/>
              </a:rPr>
              <a:t>'apl</a:t>
            </a:r>
            <a:r>
              <a:rPr lang="en-US" dirty="0">
                <a:latin typeface="APL385 Unicode" panose="020B0709000202000203" pitchFamily="49" charset="0"/>
              </a:rPr>
              <a:t>' 'is' 'great'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dyalog</a:t>
            </a:r>
            <a:r>
              <a:rPr lang="en-US" dirty="0">
                <a:latin typeface="APL385 Unicode" panose="020B0709000202000203" pitchFamily="49" charset="0"/>
              </a:rPr>
              <a:t>  great  is  </a:t>
            </a:r>
            <a:r>
              <a:rPr lang="en-US" dirty="0" err="1">
                <a:latin typeface="APL385 Unicode" panose="020B0709000202000203" pitchFamily="49" charset="0"/>
              </a:rPr>
              <a:t>apl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94E1-C04E-5270-AEC7-A778D2D0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{X}(f @ g) Y</a:t>
            </a:r>
          </a:p>
        </p:txBody>
      </p:sp>
    </p:spTree>
    <p:extLst>
      <p:ext uri="{BB962C8B-B14F-4D97-AF65-F5344CB8AC3E}">
        <p14:creationId xmlns:p14="http://schemas.microsoft.com/office/powerpoint/2010/main" val="9176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B649A-F36E-12B4-8CBA-704B2E11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Given an integer vector, double the first occurrence of the smallest number.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(your solution)3 1 4 1 5 9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3 </a:t>
            </a:r>
            <a:r>
              <a:rPr lang="en-US" dirty="0">
                <a:highlight>
                  <a:srgbClr val="FFFF00"/>
                </a:highlight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4 1 5 9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71A132-F9A9-B17E-05A0-387A05FB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Exercise</a:t>
            </a:r>
          </a:p>
        </p:txBody>
      </p:sp>
    </p:spTree>
    <p:extLst>
      <p:ext uri="{BB962C8B-B14F-4D97-AF65-F5344CB8AC3E}">
        <p14:creationId xmlns:p14="http://schemas.microsoft.com/office/powerpoint/2010/main" val="30676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B649A-F36E-12B4-8CBA-704B2E11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2×@(&lt;\⊢=⌊/)⊢3 1 4 1 5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3 2 4 1 5 9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71A132-F9A9-B17E-05A0-387A05FB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31903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X⍨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17278645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A141-39A9-BE07-F279-1672C00B2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constant←⍨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⎕NC 'constant'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 ⍝ operator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seven←7⍨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⎕NC 'seven'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3 ⍝ function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8F57A1-AF03-124F-0D2C-EDABF8D7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34245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A141-39A9-BE07-F279-1672C00B2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'Hi'(1 2 3⍨)'Earth'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1 2 3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(1 2 3⍨)'Hello'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1 2 3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8F57A1-AF03-124F-0D2C-EDABF8D7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4368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E683-4470-20D5-CBA6-5E73CDD38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42⍨¨'Life' 'Universe' 'Everything'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42 42 42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(?9)⍨¨1 2∘.×1 2 3 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5486400" algn="l"/>
              </a:tabLst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7 7 7 7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7 7 7 7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42E259-2C28-FC2A-2E93-23B3FCF2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 with other operators</a:t>
            </a:r>
          </a:p>
        </p:txBody>
      </p:sp>
    </p:spTree>
    <p:extLst>
      <p:ext uri="{BB962C8B-B14F-4D97-AF65-F5344CB8AC3E}">
        <p14:creationId xmlns:p14="http://schemas.microsoft.com/office/powerpoint/2010/main" val="12511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dirty="0">
                <a:solidFill>
                  <a:schemeClr val="tx1"/>
                </a:solidFill>
              </a:rPr>
              <a:t>normal code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(⍺+⍵)*3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invalid train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+*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dirty="0">
              <a:solidFill>
                <a:srgbClr val="FF0000"/>
              </a:solidFill>
            </a:endParaRP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workaround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3*⍨+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workaround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*∘3+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04FD5B4-8586-6DA3-9E5A-80DB1B17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Constant in trains</a:t>
            </a:r>
          </a:p>
        </p:txBody>
      </p:sp>
    </p:spTree>
    <p:extLst>
      <p:ext uri="{BB962C8B-B14F-4D97-AF65-F5344CB8AC3E}">
        <p14:creationId xmlns:p14="http://schemas.microsoft.com/office/powerpoint/2010/main" val="42858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dirty="0">
                <a:solidFill>
                  <a:schemeClr val="tx1"/>
                </a:solidFill>
              </a:rPr>
              <a:t>normal code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(⍺+⍵)*3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dirty="0">
                <a:solidFill>
                  <a:schemeClr val="tx1"/>
                </a:solidFill>
              </a:rPr>
              <a:t>invalid train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+*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dirty="0">
              <a:solidFill>
                <a:srgbClr val="FF0000"/>
              </a:solidFill>
            </a:endParaRP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  <a:tab pos="4114800" algn="l"/>
                <a:tab pos="6400800" algn="l"/>
              </a:tabLst>
            </a:pPr>
            <a:r>
              <a:rPr lang="da-DK" dirty="0">
                <a:solidFill>
                  <a:schemeClr val="tx1"/>
                </a:solidFill>
              </a:rPr>
              <a:t>valid train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+*3⍨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BEB63FB-F430-3448-21B4-CFA731A4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Constant in trains</a:t>
            </a:r>
          </a:p>
        </p:txBody>
      </p:sp>
    </p:spTree>
    <p:extLst>
      <p:ext uri="{BB962C8B-B14F-4D97-AF65-F5344CB8AC3E}">
        <p14:creationId xmlns:p14="http://schemas.microsoft.com/office/powerpoint/2010/main" val="4682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89B6-59B7-4D9E-BDAD-39242836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(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'Mississippi') ⌿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'Mississippi'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Misp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⌿⊢)'Mississippi'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We'll come back to this soon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3AE5F-C65F-E98E-4FE7-5CD0B560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Mask</a:t>
            </a:r>
          </a:p>
        </p:txBody>
      </p:sp>
    </p:spTree>
    <p:extLst>
      <p:ext uri="{BB962C8B-B14F-4D97-AF65-F5344CB8AC3E}">
        <p14:creationId xmlns:p14="http://schemas.microsoft.com/office/powerpoint/2010/main" val="14140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normal code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(⍺+⍵)*÷3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invalid train	 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+*∘÷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dirty="0">
              <a:solidFill>
                <a:srgbClr val="FF0000"/>
              </a:solidFill>
            </a:endParaRP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workaround	 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(÷3)*⍨+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</a:rPr>
              <a:t>workaround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3*∘÷⍨+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97F0758-347A-CA60-7A00-5EE16E15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Constant in trains</a:t>
            </a:r>
          </a:p>
        </p:txBody>
      </p:sp>
    </p:spTree>
    <p:extLst>
      <p:ext uri="{BB962C8B-B14F-4D97-AF65-F5344CB8AC3E}">
        <p14:creationId xmlns:p14="http://schemas.microsoft.com/office/powerpoint/2010/main" val="21697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da-DK" dirty="0">
                <a:solidFill>
                  <a:schemeClr val="tx1"/>
                </a:solidFill>
              </a:rPr>
              <a:t>normal code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(⍺+⍵)*÷3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da-DK" dirty="0">
                <a:solidFill>
                  <a:schemeClr val="tx1"/>
                </a:solidFill>
              </a:rPr>
              <a:t>invalid train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+*∘÷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endParaRPr lang="da-DK" dirty="0">
              <a:solidFill>
                <a:srgbClr val="FF0000"/>
              </a:solidFill>
            </a:endParaRP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da-DK" dirty="0">
                <a:solidFill>
                  <a:schemeClr val="tx1"/>
                </a:solidFill>
              </a:rPr>
              <a:t>valid train	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+*∘÷3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⍨</a:t>
            </a:r>
          </a:p>
          <a:p>
            <a:pPr marL="45720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43200" algn="l"/>
              </a:tabLst>
            </a:pPr>
            <a:r>
              <a:rPr lang="da-DK" dirty="0">
                <a:solidFill>
                  <a:schemeClr val="tx1"/>
                </a:solidFill>
              </a:rPr>
              <a:t>valid train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	+*1÷3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⍨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478EF1D-6D9B-1146-499F-6AD670E3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Constant in trains</a:t>
            </a:r>
          </a:p>
        </p:txBody>
      </p:sp>
    </p:spTree>
    <p:extLst>
      <p:ext uri="{BB962C8B-B14F-4D97-AF65-F5344CB8AC3E}">
        <p14:creationId xmlns:p14="http://schemas.microsoft.com/office/powerpoint/2010/main" val="37990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      mask←1 0 0 0 1 0 0 ⋄ data←'AbcdEfg'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a-DK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      '⎕'@{mask}data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⎕bcd⎕fg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a-DK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s-E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mask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{'⎕'@{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⍺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}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⍵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}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VALUE ERROR</a:t>
            </a:r>
            <a:b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s-E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mask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{'⎕'@{⍺}⍵}data</a:t>
            </a:r>
            <a:b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∧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5519B1-C006-C928-0629-13119188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Constant in operands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837EC95-116B-15A6-AC6C-FE5C83A9E73F}"/>
              </a:ext>
            </a:extLst>
          </p:cNvPr>
          <p:cNvSpPr/>
          <p:nvPr/>
        </p:nvSpPr>
        <p:spPr>
          <a:xfrm>
            <a:off x="3199428" y="3101456"/>
            <a:ext cx="447675" cy="4781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      mask←1 0 0 0 1 0 0 ⋄ data←'AbcdEfg'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a-DK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      '⎕'@{mask}data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⎕bcd⎕fg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a-DK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s-E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mask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{'⎕'@(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⍺</a:t>
            </a:r>
            <a:r>
              <a:rPr lang="da-DK" dirty="0">
                <a:solidFill>
                  <a:srgbClr val="FF0000"/>
                </a:solidFill>
                <a:latin typeface="APL385 Unicode" panose="020B0709000202000203" pitchFamily="49" charset="0"/>
              </a:rPr>
              <a:t>⍨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)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⍵</a:t>
            </a: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}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chemeClr val="tx1"/>
                </a:solidFill>
                <a:latin typeface="APL385 Unicode" panose="020B0709000202000203" pitchFamily="49" charset="0"/>
              </a:rPr>
              <a:t>⎕bcd⎕fg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497D33B-D8F0-38BE-1BE5-B987E59F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Constant </a:t>
            </a:r>
            <a:r>
              <a:rPr lang="en-GB">
                <a:solidFill>
                  <a:schemeClr val="tx1"/>
                </a:solidFill>
              </a:rPr>
              <a:t>in operands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C2FE0-70AD-540A-306B-058CD008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matrix M, return 42 for every column.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(</a:t>
            </a:r>
            <a:r>
              <a:rPr lang="en-US" dirty="0" err="1">
                <a:latin typeface="APL385 Unicode" panose="020B0709000202000203" pitchFamily="49" charset="0"/>
              </a:rPr>
              <a:t>your_solution</a:t>
            </a:r>
            <a:r>
              <a:rPr lang="en-US" dirty="0">
                <a:latin typeface="APL385 Unicode" panose="020B0709000202000203" pitchFamily="49" charset="0"/>
              </a:rPr>
              <a:t>) 3 4⍴⎕A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42 42 42 42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3AC65D-5964-1486-8C54-D9B10BE6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Exercise</a:t>
            </a:r>
          </a:p>
        </p:txBody>
      </p:sp>
    </p:spTree>
    <p:extLst>
      <p:ext uri="{BB962C8B-B14F-4D97-AF65-F5344CB8AC3E}">
        <p14:creationId xmlns:p14="http://schemas.microsoft.com/office/powerpoint/2010/main" val="31213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C2FE0-70AD-540A-306B-058CD008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42⍨⌿3 4⍴⎕A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42 42 42 42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3AC65D-5964-1486-8C54-D9B10BE6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32385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f⌸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X⍸Y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⍸Y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≢Y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≠Y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A⍨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 err="1">
                <a:latin typeface="APL385 Unicode" panose="020B0709000202000203" pitchFamily="49" charset="0"/>
              </a:rPr>
              <a:t>f@g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err="1">
                <a:latin typeface="APL385 Unicode" panose="020B0709000202000203" pitchFamily="49" charset="0"/>
              </a:rPr>
              <a:t>f@B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err="1">
                <a:latin typeface="APL385 Unicode" panose="020B0709000202000203" pitchFamily="49" charset="0"/>
              </a:rPr>
              <a:t>A@g</a:t>
            </a:r>
            <a:r>
              <a:rPr lang="en-GB" dirty="0">
                <a:latin typeface="APL385 Unicode" panose="020B0709000202000203" pitchFamily="49" charset="0"/>
              </a:rPr>
              <a:t>  A@B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>
                <a:latin typeface="APL385 Unicode" panose="020B0709000202000203" pitchFamily="49" charset="0"/>
              </a:rPr>
              <a:t>X⊣Y  X⊢Y  ⊢Y  ⊣Y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EA383-56AB-1672-08A0-4FDC9B6A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8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800DB-A3B3-DBE5-1ABE-ACF79237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76" y="1264925"/>
            <a:ext cx="852837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APL385 Unicode" panose="020B0709000202000203" pitchFamily="49" charset="0"/>
              </a:rPr>
              <a:t>      </a:t>
            </a:r>
            <a:r>
              <a:rPr lang="en-US" sz="2600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sz="2600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buNone/>
            </a:pPr>
            <a:r>
              <a:rPr lang="en-US" sz="2600" dirty="0">
                <a:latin typeface="APL385 Unicode" panose="020B0709000202000203" pitchFamily="49" charset="0"/>
              </a:rPr>
              <a:t>1 1 0 0</a:t>
            </a:r>
          </a:p>
          <a:p>
            <a:pPr marL="0" indent="0">
              <a:buNone/>
            </a:pPr>
            <a:r>
              <a:rPr lang="en-US" sz="2600" dirty="0">
                <a:latin typeface="APL385 Unicode" panose="020B0709000202000203" pitchFamily="49" charset="0"/>
              </a:rPr>
              <a:t>      (</a:t>
            </a:r>
            <a:r>
              <a:rPr lang="en-US" sz="2600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sz="2600" dirty="0">
                <a:latin typeface="APL385 Unicode" panose="020B0709000202000203" pitchFamily="49" charset="0"/>
              </a:rPr>
              <a:t>m) ⌿ m</a:t>
            </a:r>
          </a:p>
          <a:p>
            <a:pPr marL="0" indent="0">
              <a:buNone/>
            </a:pPr>
            <a:r>
              <a:rPr lang="en-US" sz="2600" dirty="0">
                <a:latin typeface="APL385 Unicode" panose="020B0709000202000203" pitchFamily="49" charset="0"/>
              </a:rPr>
              <a:t> 1  2  3</a:t>
            </a:r>
            <a:br>
              <a:rPr lang="en-US" sz="2600" dirty="0">
                <a:latin typeface="APL385 Unicode" panose="020B0709000202000203" pitchFamily="49" charset="0"/>
              </a:rPr>
            </a:br>
            <a:r>
              <a:rPr lang="en-US" sz="2600" dirty="0">
                <a:latin typeface="APL385 Unicode" panose="020B0709000202000203" pitchFamily="49" charset="0"/>
              </a:rPr>
              <a:t> 4  5  6</a:t>
            </a:r>
            <a:br>
              <a:rPr lang="en-US" sz="2600" dirty="0">
                <a:latin typeface="APL385 Unicode" panose="020B0709000202000203" pitchFamily="49" charset="0"/>
              </a:rPr>
            </a:br>
            <a:br>
              <a:rPr lang="en-US" sz="2600" dirty="0">
                <a:latin typeface="APL385 Unicode" panose="020B0709000202000203" pitchFamily="49" charset="0"/>
              </a:rPr>
            </a:br>
            <a:r>
              <a:rPr lang="en-US" sz="2600" dirty="0">
                <a:latin typeface="APL385 Unicode" panose="020B0709000202000203" pitchFamily="49" charset="0"/>
              </a:rPr>
              <a:t> 7  8  9</a:t>
            </a:r>
            <a:br>
              <a:rPr lang="en-US" sz="2600" dirty="0">
                <a:latin typeface="APL385 Unicode" panose="020B0709000202000203" pitchFamily="49" charset="0"/>
              </a:rPr>
            </a:br>
            <a:r>
              <a:rPr lang="en-US" sz="2600" dirty="0">
                <a:latin typeface="APL385 Unicode" panose="020B0709000202000203" pitchFamily="49" charset="0"/>
              </a:rPr>
              <a:t>10 11 12</a:t>
            </a:r>
            <a:br>
              <a:rPr lang="en-US" sz="2600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BE0F1-E412-F07B-B096-F3030DEE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Mask – Leading Axis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5411B-9E2F-2E55-A015-D556E5705F51}"/>
              </a:ext>
            </a:extLst>
          </p:cNvPr>
          <p:cNvSpPr txBox="1"/>
          <p:nvPr/>
        </p:nvSpPr>
        <p:spPr>
          <a:xfrm>
            <a:off x="5091965" y="1264925"/>
            <a:ext cx="3962400" cy="363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      ⊢m←(4 2 3⍴⍳12)</a:t>
            </a:r>
            <a:br>
              <a:rPr lang="en-US" sz="2400" dirty="0">
                <a:latin typeface="APL385 Unicode" panose="020B0709000202000203" pitchFamily="49" charset="0"/>
              </a:rPr>
            </a:br>
            <a:r>
              <a:rPr lang="en-US" sz="2400" dirty="0">
                <a:latin typeface="APL385 Unicode" panose="020B0709000202000203" pitchFamily="49" charset="0"/>
              </a:rPr>
              <a:t> 1  2  3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 4  5  6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 7  8  9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10 11 12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 1  2  3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 4  5  6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PL385 Unicode" panose="020B0709000202000203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 7  8  9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PL385 Unicode" panose="020B0709000202000203" pitchFamily="49" charset="0"/>
              </a:rPr>
              <a:t>10 11 12</a:t>
            </a:r>
          </a:p>
        </p:txBody>
      </p:sp>
    </p:spTree>
    <p:extLst>
      <p:ext uri="{BB962C8B-B14F-4D97-AF65-F5344CB8AC3E}">
        <p14:creationId xmlns:p14="http://schemas.microsoft.com/office/powerpoint/2010/main" val="3057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7E481-D821-4A84-85BE-CA6D8DAE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≠ 'Mississippi'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1 1 1 0 0 0 0 0 1 0 0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~≠ 'Mississippi'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0 0 0 1 1 1 1 1 0 1 1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(~≠'Mississippi') ⌿ 'Mississippi'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sissipi</a:t>
            </a:r>
            <a:endParaRPr lang="en-US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1AD29-139A-4036-89BE-4143183D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Duplicate Elements</a:t>
            </a:r>
          </a:p>
        </p:txBody>
      </p:sp>
    </p:spTree>
    <p:extLst>
      <p:ext uri="{BB962C8B-B14F-4D97-AF65-F5344CB8AC3E}">
        <p14:creationId xmlns:p14="http://schemas.microsoft.com/office/powerpoint/2010/main" val="36588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589F14-D9C4-F5A3-E6DE-84CB798D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    mat ← ? 1000 1000 ⍴ 1000000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    ]runtime -c +/,mat +/∊mat +/+/mat +⌿+⌿mat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+/,mat  → 5.3E¯4 |   0% </a:t>
            </a:r>
            <a:r>
              <a:rPr lang="en-US" sz="1800" spc="-300" dirty="0">
                <a:latin typeface="APL385 Unicode" panose="020B0709000202000203" pitchFamily="49" charset="0"/>
              </a:rPr>
              <a:t>⌷⌷⌷⌷⌷⌷⌷⌷⌷⌷⌷⌷⌷⌷⌷⌷⌷⌷⌷⌷⌷⌷⌷⌷⌷⌷⌷⌷⌷⌷⌷⌷⌷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+/∊mat  → 5.2E¯4 |  -1% </a:t>
            </a:r>
            <a:r>
              <a:rPr lang="en-US" sz="1800" spc="-300" dirty="0">
                <a:latin typeface="APL385 Unicode" panose="020B0709000202000203" pitchFamily="49" charset="0"/>
              </a:rPr>
              <a:t>⌷⌷⌷⌷⌷⌷⌷⌷⌷⌷⌷⌷⌷⌷⌷⌷⌷⌷⌷⌷⌷⌷⌷⌷⌷⌷⌷⌷⌷⌷⌷⌷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+/+/mat → 2.0E¯4 | -64% </a:t>
            </a:r>
            <a:r>
              <a:rPr lang="en-US" sz="1800" spc="-300" dirty="0">
                <a:latin typeface="APL385 Unicode" panose="020B0709000202000203" pitchFamily="49" charset="0"/>
              </a:rPr>
              <a:t>⌷⌷⌷⌷⌷⌷⌷⌷⌷⌷⌷⌷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 +⌿+⌿mat → 6.5E¯4 | +22% </a:t>
            </a:r>
            <a:r>
              <a:rPr lang="en-US" sz="18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3AC550-EBF6-8B27-7C36-24FFAC87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Tangent - </a:t>
            </a:r>
            <a:r>
              <a:rPr lang="en-US" dirty="0">
                <a:latin typeface="APL385 Unicode" panose="020B0709000202000203" pitchFamily="49" charset="0"/>
              </a:rPr>
              <a:t>]runtime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694F91-A4E8-CB35-0A3B-678D6F061D35}"/>
              </a:ext>
            </a:extLst>
          </p:cNvPr>
          <p:cNvGrpSpPr/>
          <p:nvPr/>
        </p:nvGrpSpPr>
        <p:grpSpPr>
          <a:xfrm>
            <a:off x="516957" y="184636"/>
            <a:ext cx="777165" cy="764931"/>
            <a:chOff x="3121269" y="2110154"/>
            <a:chExt cx="777165" cy="76493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CE54EB77-0670-5CCA-F8A5-79143ABB1871}"/>
                </a:ext>
              </a:extLst>
            </p:cNvPr>
            <p:cNvSpPr/>
            <p:nvPr/>
          </p:nvSpPr>
          <p:spPr>
            <a:xfrm>
              <a:off x="3121269" y="2417885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8A2D87-0F49-65AA-F2C3-B649B6B7F244}"/>
                </a:ext>
              </a:extLst>
            </p:cNvPr>
            <p:cNvCxnSpPr>
              <a:cxnSpLocks/>
            </p:cNvCxnSpPr>
            <p:nvPr/>
          </p:nvCxnSpPr>
          <p:spPr>
            <a:xfrm>
              <a:off x="3168672" y="2110154"/>
              <a:ext cx="729762" cy="756139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8467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C1D0-542A-A705-2982-76939F8E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d← ? 1e6 ⍴ 1e6</a:t>
            </a:r>
            <a:br>
              <a:rPr lang="en-GB" sz="2000" dirty="0">
                <a:latin typeface="APL385 Unicode" panose="020B0709000202000203" pitchFamily="49" charset="0"/>
                <a:sym typeface="Wingdings" panose="05000000000000000000" pitchFamily="2" charset="2"/>
              </a:rPr>
            </a:br>
            <a:endParaRPr lang="en-GB" sz="2000" dirty="0">
              <a:latin typeface="APL385 Unicode" panose="020B0709000202000203" pitchFamily="49" charset="0"/>
              <a:sym typeface="Wingdings" panose="05000000000000000000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(≢∪d) (+/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GB" sz="2000" dirty="0">
                <a:latin typeface="APL385 Unicode" panose="020B0709000202000203" pitchFamily="49" charset="0"/>
              </a:rPr>
              <a:t>d)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632453 632453</a:t>
            </a: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]runtime -c ≢∪d +/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GB" sz="2000" dirty="0">
                <a:latin typeface="APL385 Unicode" panose="020B0709000202000203" pitchFamily="49" charset="0"/>
              </a:rPr>
              <a:t>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≢∪d  → 9.7E¯3 |  0% </a:t>
            </a:r>
            <a:r>
              <a:rPr lang="en-GB" sz="20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</a:t>
            </a:r>
            <a:r>
              <a:rPr lang="en-GB" sz="2000" dirty="0">
                <a:latin typeface="APL385 Unicode" panose="020B0709000202000203" pitchFamily="49" charset="0"/>
              </a:rPr>
              <a:t>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+/≠d → 1.0E¯2 | +7% </a:t>
            </a:r>
            <a:r>
              <a:rPr lang="en-GB" sz="20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AEB1F-B72B-C83E-3DA3-678BF461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</a:t>
            </a:r>
            <a:r>
              <a:rPr lang="en-GB" dirty="0" err="1"/>
              <a:t>Uniques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3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B58D8-28B5-AF4A-F4A0-FCDC2F27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Oh no!  Your </a:t>
            </a:r>
            <a:r>
              <a:rPr lang="en-US" dirty="0">
                <a:latin typeface="APL385 Unicode" panose="020B0709000202000203" pitchFamily="49" charset="0"/>
              </a:rPr>
              <a:t>∪</a:t>
            </a:r>
            <a:r>
              <a:rPr lang="en-US" dirty="0"/>
              <a:t> key is broken, and there's no language bar available, and you can't copy and paste… Write a function to return the unique duplicated letters in a word.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{your-function}'Mississippi'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sip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C5DC8-8912-0478-9DE6-A9AA37A0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Mask Exercises</a:t>
            </a:r>
          </a:p>
        </p:txBody>
      </p:sp>
    </p:spTree>
    <p:extLst>
      <p:ext uri="{BB962C8B-B14F-4D97-AF65-F5344CB8AC3E}">
        <p14:creationId xmlns:p14="http://schemas.microsoft.com/office/powerpoint/2010/main" val="593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F3CAE4-70FD-79E2-A97E-544EBFB5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How much APL experience? </a:t>
            </a:r>
          </a:p>
          <a:p>
            <a:pPr lvl="1"/>
            <a:r>
              <a:rPr lang="en-US" dirty="0"/>
              <a:t>Goals</a:t>
            </a:r>
          </a:p>
          <a:p>
            <a:r>
              <a:rPr lang="en-US" dirty="0"/>
              <a:t>Agenda</a:t>
            </a:r>
          </a:p>
          <a:p>
            <a:pPr marL="457200" lvl="1" indent="0">
              <a:buNone/>
            </a:pPr>
            <a:r>
              <a:rPr lang="en-US"/>
              <a:t>60 15 60 15 60</a:t>
            </a:r>
            <a:endParaRPr lang="en-US" dirty="0"/>
          </a:p>
          <a:p>
            <a:pPr lvl="1"/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68266A8-087D-2FE4-2668-FD371CBEB47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Participate</a:t>
            </a:r>
          </a:p>
          <a:p>
            <a:pPr lvl="1"/>
            <a:r>
              <a:rPr lang="en-US" dirty="0"/>
              <a:t>Ask questions</a:t>
            </a:r>
          </a:p>
          <a:p>
            <a:pPr lvl="1"/>
            <a:r>
              <a:rPr lang="en-US" dirty="0"/>
              <a:t>Work together</a:t>
            </a:r>
          </a:p>
          <a:p>
            <a:pPr lvl="1"/>
            <a:r>
              <a:rPr lang="en-US" dirty="0"/>
              <a:t>Ask for help if you need it</a:t>
            </a:r>
          </a:p>
          <a:p>
            <a:r>
              <a:rPr lang="en-US" dirty="0"/>
              <a:t>Have fun</a:t>
            </a:r>
          </a:p>
          <a:p>
            <a:r>
              <a:rPr lang="en-US" dirty="0">
                <a:latin typeface="APL385 Unicode" panose="020B0709000202000203" pitchFamily="49" charset="0"/>
              </a:rPr>
              <a:t>(⎕IO ⎕ML)←1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D73019C-F3CF-AFA1-8169-98B15F5B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0191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B58D8-28B5-AF4A-F4A0-FCDC2F27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latin typeface="APL385 Unicode" panose="020B0709000202000203" pitchFamily="49" charset="0"/>
              </a:rPr>
              <a:t>(≠⊢⍤/⊢)(~∘≠⊢⍤/⊢)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{{⍵/⍨≠⍵}⍵/⍨~≠⍵}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C5DC8-8912-0478-9DE6-A9AA37A0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Mask Exercise Solutions</a:t>
            </a:r>
          </a:p>
        </p:txBody>
      </p:sp>
    </p:spTree>
    <p:extLst>
      <p:ext uri="{BB962C8B-B14F-4D97-AF65-F5344CB8AC3E}">
        <p14:creationId xmlns:p14="http://schemas.microsoft.com/office/powerpoint/2010/main" val="70613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X⊣Y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X⊢Y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 ⊣Y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 ⊢Y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Left/Right/Same</a:t>
            </a:r>
          </a:p>
        </p:txBody>
      </p:sp>
    </p:spTree>
    <p:extLst>
      <p:ext uri="{BB962C8B-B14F-4D97-AF65-F5344CB8AC3E}">
        <p14:creationId xmlns:p14="http://schemas.microsoft.com/office/powerpoint/2010/main" val="235905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23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 42 ⍝ left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23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23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 42 ⍝ right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 42 ⍝ same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42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 42 ⍝ same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Left/Right/Same</a:t>
            </a:r>
          </a:p>
        </p:txBody>
      </p:sp>
    </p:spTree>
    <p:extLst>
      <p:ext uri="{BB962C8B-B14F-4D97-AF65-F5344CB8AC3E}">
        <p14:creationId xmlns:p14="http://schemas.microsoft.com/office/powerpoint/2010/main" val="29646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40660E9-CB20-9219-09CE-36EB15324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19334"/>
              </p:ext>
            </p:extLst>
          </p:nvPr>
        </p:nvGraphicFramePr>
        <p:xfrm>
          <a:off x="323850" y="1265238"/>
          <a:ext cx="8528048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098">
                  <a:extLst>
                    <a:ext uri="{9D8B030D-6E8A-4147-A177-3AD203B41FA5}">
                      <a16:colId xmlns:a16="http://schemas.microsoft.com/office/drawing/2014/main" val="3133456599"/>
                    </a:ext>
                  </a:extLst>
                </a:gridCol>
                <a:gridCol w="3630801">
                  <a:extLst>
                    <a:ext uri="{9D8B030D-6E8A-4147-A177-3AD203B41FA5}">
                      <a16:colId xmlns:a16="http://schemas.microsoft.com/office/drawing/2014/main" val="75977134"/>
                    </a:ext>
                  </a:extLst>
                </a:gridCol>
                <a:gridCol w="2858149">
                  <a:extLst>
                    <a:ext uri="{9D8B030D-6E8A-4147-A177-3AD203B41FA5}">
                      <a16:colId xmlns:a16="http://schemas.microsoft.com/office/drawing/2014/main" val="2678050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2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solidFill>
                            <a:srgbClr val="FF6600"/>
                          </a:solidFill>
                          <a:latin typeface="APL385 Unicode" panose="020B0709000202000203" pitchFamily="49" charset="0"/>
                        </a:rPr>
                        <a:t>⊣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solidFill>
                            <a:srgbClr val="FF6600"/>
                          </a:solidFill>
                          <a:latin typeface="APL385 Unicode" panose="020B0709000202000203" pitchFamily="49" charset="0"/>
                        </a:rPr>
                        <a:t>⊢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69481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dirty="0">
                          <a:solidFill>
                            <a:srgbClr val="FF6600"/>
                          </a:solidFill>
                        </a:rPr>
                        <a:t>Monadic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{⍵}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{⍵}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268470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dirty="0">
                          <a:solidFill>
                            <a:srgbClr val="FF6600"/>
                          </a:solidFill>
                        </a:rPr>
                        <a:t>Dyadic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{⍺}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{⍵}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79313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dirty="0">
                          <a:solidFill>
                            <a:srgbClr val="FF6600"/>
                          </a:solidFill>
                        </a:rPr>
                        <a:t>Ambivalent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{⍺←⍵ ⋄ ⍺}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{⍵}⍨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⊢⍨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{⍵}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 {⍺}⍨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APL385 Unicode" panose="020B0709000202000203" pitchFamily="49" charset="0"/>
                        </a:rPr>
                        <a:t>⊣⍨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37081950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4D7C692-6CBD-2B78-8C1F-648016B9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Left/Right/Same</a:t>
            </a:r>
          </a:p>
        </p:txBody>
      </p:sp>
    </p:spTree>
    <p:extLst>
      <p:ext uri="{BB962C8B-B14F-4D97-AF65-F5344CB8AC3E}">
        <p14:creationId xmlns:p14="http://schemas.microsoft.com/office/powerpoint/2010/main" val="542321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10F0-9E1E-DDF2-E074-FC3CAC67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(</a:t>
            </a:r>
            <a:r>
              <a:rPr lang="en-GB" dirty="0" err="1">
                <a:latin typeface="APL385 Unicode" panose="020B0709000202000203" pitchFamily="49" charset="0"/>
              </a:rPr>
              <a:t>rc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msg</a:t>
            </a:r>
            <a:r>
              <a:rPr lang="en-GB" dirty="0">
                <a:latin typeface="APL385 Unicode" panose="020B0709000202000203" pitchFamily="49" charset="0"/>
              </a:rPr>
              <a:t>)←¯1 'oops' ⋄ →0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→0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 (</a:t>
            </a:r>
            <a:r>
              <a:rPr lang="en-GB" dirty="0" err="1">
                <a:latin typeface="APL385 Unicode" panose="020B0709000202000203" pitchFamily="49" charset="0"/>
              </a:rPr>
              <a:t>rc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msg</a:t>
            </a:r>
            <a:r>
              <a:rPr lang="en-GB" dirty="0">
                <a:latin typeface="APL385 Unicode" panose="020B0709000202000203" pitchFamily="49" charset="0"/>
              </a:rPr>
              <a:t>)←¯1 'oops'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CC3FF-79AB-887E-A760-F920BC4C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"Anti-diamond"</a:t>
            </a:r>
          </a:p>
        </p:txBody>
      </p:sp>
    </p:spTree>
    <p:extLst>
      <p:ext uri="{BB962C8B-B14F-4D97-AF65-F5344CB8AC3E}">
        <p14:creationId xmlns:p14="http://schemas.microsoft.com/office/powerpoint/2010/main" val="12024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704B4-63CD-4DB9-76AB-C1B70188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'myapp.log' Log 'Test failed!'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LOGGED: Test failed!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Log←{⍵ ⎕NPUT ⍺ 2 ⋄ LOGGED: ',⍵}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Log←{'LOGGED: ',⍵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 ⍵ ⎕NPUT ⍺ 2}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2D9206-CF80-3A6D-C76D-EFB7994F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"Anti-diamond"</a:t>
            </a:r>
          </a:p>
        </p:txBody>
      </p:sp>
    </p:spTree>
    <p:extLst>
      <p:ext uri="{BB962C8B-B14F-4D97-AF65-F5344CB8AC3E}">
        <p14:creationId xmlns:p14="http://schemas.microsoft.com/office/powerpoint/2010/main" val="16540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704B4-63CD-4DB9-76AB-C1B70188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Append←{ </a:t>
            </a:r>
            <a:r>
              <a:rPr lang="en-GB" dirty="0" err="1">
                <a:latin typeface="APL385 Unicode" panose="020B0709000202000203" pitchFamily="49" charset="0"/>
              </a:rPr>
              <a:t>tn</a:t>
            </a:r>
            <a:r>
              <a:rPr lang="en-GB" dirty="0">
                <a:latin typeface="APL385 Unicode" panose="020B0709000202000203" pitchFamily="49" charset="0"/>
              </a:rPr>
              <a:t>←⍺ ⎕NTIE 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     (⎕NUNTIE </a:t>
            </a:r>
            <a:r>
              <a:rPr lang="en-GB" dirty="0" err="1">
                <a:latin typeface="APL385 Unicode" panose="020B0709000202000203" pitchFamily="49" charset="0"/>
              </a:rPr>
              <a:t>tn</a:t>
            </a:r>
            <a:r>
              <a:rPr lang="en-GB" dirty="0">
                <a:latin typeface="APL385 Unicode" panose="020B0709000202000203" pitchFamily="49" charset="0"/>
              </a:rPr>
              <a:t>)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 </a:t>
            </a:r>
            <a:r>
              <a:rPr lang="en-GB" dirty="0">
                <a:latin typeface="APL385 Unicode" panose="020B0709000202000203" pitchFamily="49" charset="0"/>
              </a:rPr>
              <a:t>⍵ ⎕NAPPEND </a:t>
            </a:r>
            <a:r>
              <a:rPr lang="en-GB" dirty="0" err="1">
                <a:latin typeface="APL385 Unicode" panose="020B0709000202000203" pitchFamily="49" charset="0"/>
              </a:rPr>
              <a:t>tn</a:t>
            </a:r>
            <a:r>
              <a:rPr lang="en-GB" dirty="0">
                <a:latin typeface="APL385 Unicode" panose="020B0709000202000203" pitchFamily="49" charset="0"/>
              </a:rPr>
              <a:t> 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'/</a:t>
            </a:r>
            <a:r>
              <a:rPr lang="en-GB" dirty="0" err="1">
                <a:latin typeface="APL385 Unicode" panose="020B0709000202000203" pitchFamily="49" charset="0"/>
              </a:rPr>
              <a:t>tmp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foo.msgs</a:t>
            </a:r>
            <a:r>
              <a:rPr lang="en-GB" dirty="0">
                <a:latin typeface="APL385 Unicode" panose="020B0709000202000203" pitchFamily="49" charset="0"/>
              </a:rPr>
              <a:t>' Append 'my message'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2D9206-CF80-3A6D-C76D-EFB7994F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Replace one result with another</a:t>
            </a:r>
          </a:p>
        </p:txBody>
      </p:sp>
    </p:spTree>
    <p:extLst>
      <p:ext uri="{BB962C8B-B14F-4D97-AF65-F5344CB8AC3E}">
        <p14:creationId xmlns:p14="http://schemas.microsoft.com/office/powerpoint/2010/main" val="39646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DA8722-CE9C-EDFF-4E71-3372AE3EE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'[ace]' ⎕R 'x' '</a:t>
            </a:r>
            <a:r>
              <a:rPr lang="en-US" dirty="0" err="1">
                <a:latin typeface="APL385 Unicode" panose="020B0709000202000203" pitchFamily="49" charset="0"/>
              </a:rPr>
              <a:t>abcde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┌─────┬──┬─────────┐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│[ace]│⎕R│┌─┬─────┐│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    │  ││</a:t>
            </a:r>
            <a:r>
              <a:rPr lang="en-US" dirty="0" err="1">
                <a:latin typeface="APL385 Unicode" panose="020B0709000202000203" pitchFamily="49" charset="0"/>
              </a:rPr>
              <a:t>x│abcde</a:t>
            </a:r>
            <a:r>
              <a:rPr lang="en-US" dirty="0">
                <a:latin typeface="APL385 Unicode" panose="020B0709000202000203" pitchFamily="49" charset="0"/>
              </a:rPr>
              <a:t>││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    │  │└─┴─────┘│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└─────┴──┴─────────┘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'[ace]' ⎕R 'x'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r>
              <a:rPr lang="en-US" dirty="0" err="1">
                <a:latin typeface="APL385 Unicode" panose="020B0709000202000203" pitchFamily="49" charset="0"/>
              </a:rPr>
              <a:t>abcde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 err="1">
                <a:latin typeface="APL385 Unicode" panose="020B0709000202000203" pitchFamily="49" charset="0"/>
              </a:rPr>
              <a:t>xbxdx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FCF790-5EEA-C72F-F301-F8B3C80B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right operand and argument</a:t>
            </a:r>
          </a:p>
        </p:txBody>
      </p:sp>
    </p:spTree>
    <p:extLst>
      <p:ext uri="{BB962C8B-B14F-4D97-AF65-F5344CB8AC3E}">
        <p14:creationId xmlns:p14="http://schemas.microsoft.com/office/powerpoint/2010/main" val="5438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DA8722-CE9C-EDFF-4E71-3372AE3EE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'[ace]' ⎕R 'x'⊢'</a:t>
            </a:r>
            <a:r>
              <a:rPr lang="en-US" dirty="0" err="1">
                <a:latin typeface="APL385 Unicode" panose="020B0709000202000203" pitchFamily="49" charset="0"/>
              </a:rPr>
              <a:t>abcde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 err="1">
                <a:latin typeface="APL385 Unicode" panose="020B0709000202000203" pitchFamily="49" charset="0"/>
              </a:rPr>
              <a:t>xbxdx</a:t>
            </a:r>
            <a:br>
              <a:rPr lang="en-US" dirty="0">
                <a:latin typeface="APL385 Unicode" panose="020B0709000202000203" pitchFamily="49" charset="0"/>
              </a:rPr>
            </a:b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('[ace]' ⎕R 'x')'</a:t>
            </a:r>
            <a:r>
              <a:rPr lang="en-US" dirty="0" err="1">
                <a:latin typeface="APL385 Unicode" panose="020B0709000202000203" pitchFamily="49" charset="0"/>
              </a:rPr>
              <a:t>abcde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 err="1">
                <a:latin typeface="APL385 Unicode" panose="020B0709000202000203" pitchFamily="49" charset="0"/>
              </a:rPr>
              <a:t>xbxdx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FCF790-5EEA-C72F-F301-F8B3C80B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right operand and argument</a:t>
            </a:r>
          </a:p>
        </p:txBody>
      </p:sp>
    </p:spTree>
    <p:extLst>
      <p:ext uri="{BB962C8B-B14F-4D97-AF65-F5344CB8AC3E}">
        <p14:creationId xmlns:p14="http://schemas.microsoft.com/office/powerpoint/2010/main" val="25041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⊢</a:t>
            </a:r>
            <a:r>
              <a:rPr lang="en-GB" dirty="0"/>
              <a:t>   refers to the right argument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(⊂∘⍋⌷⊢) 'sort me'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emorst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⊣</a:t>
            </a:r>
            <a:r>
              <a:rPr lang="en-GB" dirty="0"/>
              <a:t>   refers to the left argument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'split-me-on' (≠⊆⊣) '-'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┌─────┬──┬──┐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split│me│on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└─────┴──┴──┘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367845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≢Y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Tally</a:t>
            </a:r>
          </a:p>
        </p:txBody>
      </p:sp>
    </p:spTree>
    <p:extLst>
      <p:ext uri="{BB962C8B-B14F-4D97-AF65-F5344CB8AC3E}">
        <p14:creationId xmlns:p14="http://schemas.microsoft.com/office/powerpoint/2010/main" val="726505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'12,3,456' {(⍺≠⍵)⊆⍺} ','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┌──┬─┬───┐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│12│3│456│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└──┴─┴───┘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34307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solidFill>
                  <a:srgbClr val="FF0000"/>
                </a:solidFill>
                <a:latin typeface="APL385 Unicode" panose="020B0709000202000203" pitchFamily="49" charset="0"/>
              </a:rPr>
              <a:t>{</a:t>
            </a:r>
            <a:r>
              <a:rPr lang="en-GB" sz="3200" dirty="0">
                <a:latin typeface="APL385 Unicode" panose="020B0709000202000203" pitchFamily="49" charset="0"/>
              </a:rPr>
              <a:t>(⍺≠⍵)⊆⍺</a:t>
            </a:r>
            <a:r>
              <a:rPr lang="en-GB" sz="3200" dirty="0">
                <a:solidFill>
                  <a:srgbClr val="FF0000"/>
                </a:solidFill>
                <a:latin typeface="APL385 Unicode" panose="020B0709000202000203" pitchFamily="49" charset="0"/>
              </a:rPr>
              <a:t>}</a:t>
            </a:r>
            <a:r>
              <a:rPr lang="en-GB" sz="3200" dirty="0">
                <a:latin typeface="APL385 Unicode" panose="020B0709000202000203" pitchFamily="49" charset="0"/>
              </a:rPr>
              <a:t> ⍝ replace {} with ()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15780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((</a:t>
            </a:r>
            <a:r>
              <a:rPr lang="en-GB" sz="3200" dirty="0">
                <a:solidFill>
                  <a:srgbClr val="FF0000"/>
                </a:solidFill>
                <a:latin typeface="APL385 Unicode" panose="020B0709000202000203" pitchFamily="49" charset="0"/>
              </a:rPr>
              <a:t>⍺≠⍵</a:t>
            </a:r>
            <a:r>
              <a:rPr lang="en-GB" sz="3200" dirty="0">
                <a:latin typeface="APL385 Unicode" panose="020B0709000202000203" pitchFamily="49" charset="0"/>
              </a:rPr>
              <a:t>)⊆⍺) ⍝ (⍺ f ⍵) → f</a:t>
            </a:r>
            <a:br>
              <a:rPr lang="en-GB" sz="3200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4317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(≠⊆</a:t>
            </a:r>
            <a:r>
              <a:rPr lang="en-GB" sz="3200" dirty="0">
                <a:solidFill>
                  <a:srgbClr val="FF0000"/>
                </a:solidFill>
                <a:latin typeface="APL385 Unicode" panose="020B0709000202000203" pitchFamily="49" charset="0"/>
              </a:rPr>
              <a:t>⍺</a:t>
            </a:r>
            <a:r>
              <a:rPr lang="en-GB" sz="3200" dirty="0">
                <a:latin typeface="APL385 Unicode" panose="020B0709000202000203" pitchFamily="49" charset="0"/>
              </a:rPr>
              <a:t>) ⍝ ⍺ → ⊣</a:t>
            </a:r>
            <a:br>
              <a:rPr lang="en-GB" sz="3200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1795954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(≠⊆⊣)</a:t>
            </a:r>
            <a:br>
              <a:rPr lang="en-GB" sz="3200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344075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2B4D-BD59-2F10-3BED-CF1B96F5E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32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      '12,3,456'(≠⊆⊣)','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┌──┬─┬───┐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│12│3│456│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3200" dirty="0">
                <a:latin typeface="APL385 Unicode" panose="020B0709000202000203" pitchFamily="49" charset="0"/>
              </a:rPr>
              <a:t>└──┴─┴───┘</a:t>
            </a:r>
          </a:p>
          <a:p>
            <a:pPr marL="0" indent="0">
              <a:spcAft>
                <a:spcPts val="0"/>
              </a:spcAft>
              <a:buNone/>
            </a:pPr>
            <a:br>
              <a:rPr lang="en-GB" sz="3200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746B35-0100-4F25-420C-E0840EA1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 arguments in tacit functions</a:t>
            </a:r>
          </a:p>
        </p:txBody>
      </p:sp>
    </p:spTree>
    <p:extLst>
      <p:ext uri="{BB962C8B-B14F-4D97-AF65-F5344CB8AC3E}">
        <p14:creationId xmlns:p14="http://schemas.microsoft.com/office/powerpoint/2010/main" val="3050096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0E2AF-1AE2-A7C1-2753-545875CA7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1797050" algn="l"/>
              </a:tabLst>
            </a:pP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-⌊⌿)N</a:t>
            </a:r>
            <a:r>
              <a:rPr lang="en-GB" dirty="0"/>
              <a:t>	Normalise so minimum is 0</a:t>
            </a:r>
          </a:p>
          <a:p>
            <a:pPr marL="0" indent="0">
              <a:spcAft>
                <a:spcPts val="0"/>
              </a:spcAft>
              <a:buNone/>
              <a:tabLst>
                <a:tab pos="179705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797050" algn="l"/>
              </a:tabLst>
            </a:pPr>
            <a:r>
              <a:rPr lang="en-GB" dirty="0">
                <a:latin typeface="APL385 Unicode" panose="020B0709000202000203" pitchFamily="49" charset="0"/>
              </a:rPr>
              <a:t>(∪⍳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)Y</a:t>
            </a:r>
            <a:r>
              <a:rPr lang="en-GB" dirty="0"/>
              <a:t>	Consecutive IDs</a:t>
            </a:r>
          </a:p>
          <a:p>
            <a:pPr marL="0" indent="0">
              <a:spcAft>
                <a:spcPts val="0"/>
              </a:spcAft>
              <a:buNone/>
              <a:tabLst>
                <a:tab pos="179705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1797050" algn="l"/>
              </a:tabLst>
            </a:pP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≡∪)</a:t>
            </a:r>
            <a:r>
              <a:rPr lang="en-GB" dirty="0"/>
              <a:t>Y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  <a:tabLst>
                <a:tab pos="1797050" algn="l"/>
              </a:tabLst>
            </a:pP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All distinct 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  <a:tabLst>
                <a:tab pos="1797050" algn="l"/>
              </a:tabLst>
            </a:pPr>
            <a:r>
              <a:rPr lang="en-GB" dirty="0">
                <a:latin typeface="APL385 Unicode" panose="020B0709000202000203" pitchFamily="49" charset="0"/>
              </a:rPr>
              <a:t>(∪≡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  <a:r>
              <a:rPr lang="en-GB" dirty="0"/>
              <a:t>Y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A0BCA3-5225-C8C7-8C69-4C1A0A7C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Hooks: </a:t>
            </a:r>
            <a:r>
              <a:rPr lang="en-GB" dirty="0">
                <a:latin typeface="APL333" panose="020B0700000202000203" pitchFamily="34" charset="0"/>
              </a:rPr>
              <a:t>X f (g X)</a:t>
            </a:r>
            <a:r>
              <a:rPr lang="en-GB" dirty="0"/>
              <a:t> and </a:t>
            </a:r>
            <a:r>
              <a:rPr lang="en-GB" dirty="0">
                <a:latin typeface="APL333" panose="020B0700000202000203" pitchFamily="34" charset="0"/>
              </a:rPr>
              <a:t>(f X) g X</a:t>
            </a:r>
          </a:p>
        </p:txBody>
      </p:sp>
    </p:spTree>
    <p:extLst>
      <p:ext uri="{BB962C8B-B14F-4D97-AF65-F5344CB8AC3E}">
        <p14:creationId xmlns:p14="http://schemas.microsoft.com/office/powerpoint/2010/main" val="8764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9922-AEEC-E2EF-899B-085FC2302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⎕VFI '23 daffy 42'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┌─────┬───────┐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 0 1│23 0 42│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└─────┴───────┘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// ⎕VFI '23 daffy 42'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│23 42│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⊃// ⎕VFI '23 daffy 42'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LENGTH ERROR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D17B65-BAEB-D4C3-F271-B0403665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Force hybrid (</a:t>
            </a:r>
            <a:r>
              <a:rPr lang="en-GB" dirty="0">
                <a:latin typeface="APL385 Unicode" panose="020B0709000202000203" pitchFamily="49" charset="0"/>
              </a:rPr>
              <a:t>/⌿\⍀</a:t>
            </a:r>
            <a:r>
              <a:rPr lang="en-GB" dirty="0"/>
              <a:t>) to be a function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B4D170-C8C1-7F92-9EE0-65CD2CFB17DA}"/>
              </a:ext>
            </a:extLst>
          </p:cNvPr>
          <p:cNvCxnSpPr>
            <a:cxnSpLocks/>
          </p:cNvCxnSpPr>
          <p:nvPr/>
        </p:nvCxnSpPr>
        <p:spPr>
          <a:xfrm>
            <a:off x="1436113" y="1722213"/>
            <a:ext cx="217641" cy="747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ACADD3-BB9E-5250-6ABD-C400BA032B74}"/>
              </a:ext>
            </a:extLst>
          </p:cNvPr>
          <p:cNvCxnSpPr>
            <a:cxnSpLocks/>
          </p:cNvCxnSpPr>
          <p:nvPr/>
        </p:nvCxnSpPr>
        <p:spPr>
          <a:xfrm flipH="1">
            <a:off x="1840020" y="1722213"/>
            <a:ext cx="926320" cy="747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8CDED0-D06B-5D6F-F207-92F30050533B}"/>
              </a:ext>
            </a:extLst>
          </p:cNvPr>
          <p:cNvSpPr txBox="1"/>
          <p:nvPr/>
        </p:nvSpPr>
        <p:spPr>
          <a:xfrm>
            <a:off x="696822" y="1293889"/>
            <a:ext cx="150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Replicate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E5332-51BC-F26C-9C28-D94F9FEC8CD2}"/>
              </a:ext>
            </a:extLst>
          </p:cNvPr>
          <p:cNvSpPr txBox="1"/>
          <p:nvPr/>
        </p:nvSpPr>
        <p:spPr>
          <a:xfrm>
            <a:off x="2307768" y="1311612"/>
            <a:ext cx="120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Reduce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B88B4C-6FB0-2CF3-C343-D97F00EE0F3F}"/>
              </a:ext>
            </a:extLst>
          </p:cNvPr>
          <p:cNvCxnSpPr>
            <a:cxnSpLocks/>
          </p:cNvCxnSpPr>
          <p:nvPr/>
        </p:nvCxnSpPr>
        <p:spPr>
          <a:xfrm flipH="1">
            <a:off x="1840019" y="1722213"/>
            <a:ext cx="926321" cy="1935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375D13-21A8-067C-610F-084CF635F9D6}"/>
              </a:ext>
            </a:extLst>
          </p:cNvPr>
          <p:cNvCxnSpPr>
            <a:cxnSpLocks/>
          </p:cNvCxnSpPr>
          <p:nvPr/>
        </p:nvCxnSpPr>
        <p:spPr>
          <a:xfrm flipH="1">
            <a:off x="2019534" y="1722213"/>
            <a:ext cx="746806" cy="1935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E9922-AEEC-E2EF-899B-085FC2302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⊃// ⎕VFI '23 daffy 42'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LENGTH ERROR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⊃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⊢⍤/</a:t>
            </a:r>
            <a:r>
              <a:rPr lang="en-GB" dirty="0">
                <a:latin typeface="APL385 Unicode" panose="020B0709000202000203" pitchFamily="49" charset="0"/>
              </a:rPr>
              <a:t>/ ⎕VFI'23 daffy 42'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23 42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D17B65-BAEB-D4C3-F271-B0403665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Force hybrid (</a:t>
            </a:r>
            <a:r>
              <a:rPr lang="en-GB" dirty="0">
                <a:latin typeface="APL385 Unicode" panose="020B0709000202000203" pitchFamily="49" charset="0"/>
              </a:rPr>
              <a:t>/⌿\⍀</a:t>
            </a:r>
            <a:r>
              <a:rPr lang="en-GB" dirty="0"/>
              <a:t>) to be a function</a:t>
            </a:r>
          </a:p>
        </p:txBody>
      </p:sp>
    </p:spTree>
    <p:extLst>
      <p:ext uri="{BB962C8B-B14F-4D97-AF65-F5344CB8AC3E}">
        <p14:creationId xmlns:p14="http://schemas.microsoft.com/office/powerpoint/2010/main" val="277918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89B6-59B7-4D9E-BDAD-39242836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(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'Mississippi') ⌿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'Mississippi'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Misp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⌿⊢)'Mississippi'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⊢⍤⌿⊢)'Mississippi'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Misp</a:t>
            </a:r>
            <a:endParaRPr lang="en-GB" sz="2400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3AE5F-C65F-E98E-4FE7-5CD0B560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Unique Mask?</a:t>
            </a:r>
          </a:p>
        </p:txBody>
      </p:sp>
    </p:spTree>
    <p:extLst>
      <p:ext uri="{BB962C8B-B14F-4D97-AF65-F5344CB8AC3E}">
        <p14:creationId xmlns:p14="http://schemas.microsoft.com/office/powerpoint/2010/main" val="36215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0933-3B17-53F8-1F43-AC1C58EF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← +/÷⍴  ⍝ {(+/⍵)÷⍴⍵}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3 1 4 1 5 9 2 6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3.875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42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3 4⍴⍳12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LENGTH ERROR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D293C-53B4-05D9-5B6D-E32CABCC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an average APL expression</a:t>
            </a:r>
          </a:p>
        </p:txBody>
      </p:sp>
    </p:spTree>
    <p:extLst>
      <p:ext uri="{BB962C8B-B14F-4D97-AF65-F5344CB8AC3E}">
        <p14:creationId xmlns:p14="http://schemas.microsoft.com/office/powerpoint/2010/main" val="20360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893A-6F7D-3AD8-48EC-7C9905C0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⎕NQ # '</a:t>
            </a:r>
            <a:r>
              <a:rPr lang="en-GB" dirty="0" err="1">
                <a:latin typeface="APL385 Unicode" panose="020B0709000202000203" pitchFamily="49" charset="0"/>
              </a:rPr>
              <a:t>GetEnvironment</a:t>
            </a:r>
            <a:r>
              <a:rPr lang="en-GB" dirty="0">
                <a:latin typeface="APL385 Unicode" panose="020B0709000202000203" pitchFamily="49" charset="0"/>
              </a:rPr>
              <a:t>' 'MAXWS'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2 ⎕NQ # '</a:t>
            </a:r>
            <a:r>
              <a:rPr lang="en-GB" dirty="0" err="1">
                <a:latin typeface="APL385 Unicode" panose="020B0709000202000203" pitchFamily="49" charset="0"/>
              </a:rPr>
              <a:t>GetEnvironment</a:t>
            </a:r>
            <a:r>
              <a:rPr lang="en-GB" dirty="0">
                <a:latin typeface="APL385 Unicode" panose="020B0709000202000203" pitchFamily="49" charset="0"/>
              </a:rPr>
              <a:t>' 'MAXWS'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 ← ⍳10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 ← ⍳10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1 2 3 4 5 6 7 8 9 10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CA139-542D-7352-4383-7F381F61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values non-shy</a:t>
            </a:r>
          </a:p>
        </p:txBody>
      </p:sp>
    </p:spTree>
    <p:extLst>
      <p:ext uri="{BB962C8B-B14F-4D97-AF65-F5344CB8AC3E}">
        <p14:creationId xmlns:p14="http://schemas.microsoft.com/office/powerpoint/2010/main" val="34451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893A-6F7D-3AD8-48EC-7C9905C0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Env←2 ⎕NQ # '</a:t>
            </a:r>
            <a:r>
              <a:rPr lang="en-GB" dirty="0" err="1">
                <a:latin typeface="APL385 Unicode" panose="020B0709000202000203" pitchFamily="49" charset="0"/>
              </a:rPr>
              <a:t>GetEnvironment</a:t>
            </a:r>
            <a:r>
              <a:rPr lang="en-GB" dirty="0">
                <a:latin typeface="APL385 Unicode" panose="020B0709000202000203" pitchFamily="49" charset="0"/>
              </a:rPr>
              <a:t>',⊂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Env 'MAXWS'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Env←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2 ⎕NQ # '</a:t>
            </a:r>
            <a:r>
              <a:rPr lang="en-GB" dirty="0" err="1">
                <a:latin typeface="APL385 Unicode" panose="020B0709000202000203" pitchFamily="49" charset="0"/>
              </a:rPr>
              <a:t>GetEnvironment</a:t>
            </a:r>
            <a:r>
              <a:rPr lang="en-GB" dirty="0">
                <a:latin typeface="APL385 Unicode" panose="020B0709000202000203" pitchFamily="49" charset="0"/>
              </a:rPr>
              <a:t>',⊂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Env 'MAXWS'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CA139-542D-7352-4383-7F381F61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values non-shy</a:t>
            </a:r>
          </a:p>
        </p:txBody>
      </p:sp>
    </p:spTree>
    <p:extLst>
      <p:ext uri="{BB962C8B-B14F-4D97-AF65-F5344CB8AC3E}">
        <p14:creationId xmlns:p14="http://schemas.microsoft.com/office/powerpoint/2010/main" val="894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0893A-6F7D-3AD8-48EC-7C9905C09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Env←{2 ⎕NQ # '</a:t>
            </a:r>
            <a:r>
              <a:rPr lang="en-GB" dirty="0" err="1">
                <a:latin typeface="APL385 Unicode" panose="020B0709000202000203" pitchFamily="49" charset="0"/>
              </a:rPr>
              <a:t>GetEnvironment</a:t>
            </a:r>
            <a:r>
              <a:rPr lang="en-GB" dirty="0">
                <a:latin typeface="APL385 Unicode" panose="020B0709000202000203" pitchFamily="49" charset="0"/>
              </a:rPr>
              <a:t>' ⍵}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Env 'MAXWS'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Env←{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2 ⎕NQ # '</a:t>
            </a:r>
            <a:r>
              <a:rPr lang="en-GB" dirty="0" err="1">
                <a:latin typeface="APL385 Unicode" panose="020B0709000202000203" pitchFamily="49" charset="0"/>
              </a:rPr>
              <a:t>GetEnvironment</a:t>
            </a:r>
            <a:r>
              <a:rPr lang="en-GB" dirty="0">
                <a:latin typeface="APL385 Unicode" panose="020B0709000202000203" pitchFamily="49" charset="0"/>
              </a:rPr>
              <a:t>' ⍵}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Env 'MAXWS'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CA139-542D-7352-4383-7F381F61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values non-shy</a:t>
            </a:r>
          </a:p>
        </p:txBody>
      </p:sp>
    </p:spTree>
    <p:extLst>
      <p:ext uri="{BB962C8B-B14F-4D97-AF65-F5344CB8AC3E}">
        <p14:creationId xmlns:p14="http://schemas.microsoft.com/office/powerpoint/2010/main" val="19032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6251-E495-805E-876F-369AC7E8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←⎕A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ABCDEFGHIJKLMNOPQRSTUVQXYZ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Z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9FBB8-3621-D573-02A3-EB45EA7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/ Last</a:t>
            </a:r>
          </a:p>
        </p:txBody>
      </p:sp>
    </p:spTree>
    <p:extLst>
      <p:ext uri="{BB962C8B-B14F-4D97-AF65-F5344CB8AC3E}">
        <p14:creationId xmlns:p14="http://schemas.microsoft.com/office/powerpoint/2010/main" val="566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6251-E495-805E-876F-369AC7E8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⌿mat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abc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⌿mat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ghi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F430D6-9487-3D8C-C934-2CECBF9FE9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/mat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adg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/mat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cfi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9FBB8-3621-D573-02A3-EB45EA7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/ Last of the First / Last Axis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C565F-1182-BEB2-BB98-7488FE4A9DF7}"/>
              </a:ext>
            </a:extLst>
          </p:cNvPr>
          <p:cNvSpPr/>
          <p:nvPr/>
        </p:nvSpPr>
        <p:spPr>
          <a:xfrm>
            <a:off x="3644084" y="1264925"/>
            <a:ext cx="1855831" cy="139735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mat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def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 err="1">
                <a:latin typeface="APL385 Unicode" panose="020B0709000202000203" pitchFamily="49" charset="0"/>
              </a:rPr>
              <a:t>ghi</a:t>
            </a:r>
            <a:endParaRPr lang="en-GB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360D8-E3C8-9CD3-097F-A92A1B9B5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]runtime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mat←?100 100⍴1E6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Compare at least 3 ways to return the last column of </a:t>
            </a:r>
            <a:r>
              <a:rPr lang="en-US" dirty="0">
                <a:latin typeface="APL385 Unicode" panose="020B0709000202000203" pitchFamily="49" charset="0"/>
              </a:rPr>
              <a:t>mat</a:t>
            </a:r>
            <a:r>
              <a:rPr lang="en-US" dirty="0">
                <a:latin typeface="+mn-lt"/>
              </a:rPr>
              <a:t> as a vector</a:t>
            </a:r>
          </a:p>
          <a:p>
            <a:pPr lvl="1"/>
            <a:r>
              <a:rPr lang="en-US" dirty="0">
                <a:latin typeface="+mn-lt"/>
              </a:rPr>
              <a:t>Make sure you use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⊢/mat</a:t>
            </a:r>
            <a:r>
              <a:rPr lang="en-US" dirty="0">
                <a:latin typeface="+mn-lt"/>
              </a:rPr>
              <a:t> as one of your choices</a:t>
            </a:r>
            <a:endParaRPr lang="en-US" dirty="0">
              <a:latin typeface="APL385 Unicode" panose="020B0709000202000203" pitchFamily="49" charset="0"/>
            </a:endParaRPr>
          </a:p>
          <a:p>
            <a:pPr marL="57150" indent="0">
              <a:buNone/>
            </a:pPr>
            <a:r>
              <a:rPr lang="en-US" sz="1700" dirty="0">
                <a:latin typeface="APL385 Unicode" panose="020B0709000202000203" pitchFamily="49" charset="0"/>
              </a:rPr>
              <a:t>      ]runtime -c [your solutions here]</a:t>
            </a:r>
          </a:p>
          <a:p>
            <a:pPr marL="57150" indent="0">
              <a:buNone/>
            </a:pPr>
            <a:r>
              <a:rPr lang="en-US" sz="1700" dirty="0">
                <a:latin typeface="APL385 Unicode" panose="020B0709000202000203" pitchFamily="49" charset="0"/>
              </a:rPr>
              <a:t>  ⊢/mat        → 1.4E¯7 |     0% ⌷</a:t>
            </a:r>
            <a:br>
              <a:rPr lang="en-US" sz="1700" dirty="0">
                <a:latin typeface="APL385 Unicode" panose="020B0709000202000203" pitchFamily="49" charset="0"/>
              </a:rPr>
            </a:br>
            <a:r>
              <a:rPr lang="en-US" sz="1700" dirty="0">
                <a:latin typeface="APL385 Unicode" panose="020B0709000202000203" pitchFamily="49" charset="0"/>
              </a:rPr>
              <a:t>  ,¯1↑[2]mat   → 8.6E¯7 |  +523% </a:t>
            </a:r>
            <a:r>
              <a:rPr lang="en-US" sz="1700" spc="-300" dirty="0">
                <a:latin typeface="APL385 Unicode" panose="020B0709000202000203" pitchFamily="49" charset="0"/>
              </a:rPr>
              <a:t>⌷⌷⌷⌷⌷⌷⌷⌷</a:t>
            </a:r>
            <a:br>
              <a:rPr lang="en-US" sz="1700" dirty="0">
                <a:latin typeface="APL385 Unicode" panose="020B0709000202000203" pitchFamily="49" charset="0"/>
              </a:rPr>
            </a:br>
            <a:r>
              <a:rPr lang="en-US" sz="1700" dirty="0">
                <a:latin typeface="APL385 Unicode" panose="020B0709000202000203" pitchFamily="49" charset="0"/>
              </a:rPr>
              <a:t>  mat[;2⊃⍴mat] → 3.5E¯7 |  +154% </a:t>
            </a:r>
            <a:r>
              <a:rPr lang="en-US" sz="1700" spc="-300" dirty="0">
                <a:latin typeface="APL385 Unicode" panose="020B0709000202000203" pitchFamily="49" charset="0"/>
              </a:rPr>
              <a:t>⌷⌷⌷</a:t>
            </a:r>
            <a:br>
              <a:rPr lang="en-US" sz="1700" dirty="0">
                <a:latin typeface="APL385 Unicode" panose="020B0709000202000203" pitchFamily="49" charset="0"/>
              </a:rPr>
            </a:br>
            <a:r>
              <a:rPr lang="en-US" sz="1700" dirty="0">
                <a:latin typeface="APL385 Unicode" panose="020B0709000202000203" pitchFamily="49" charset="0"/>
              </a:rPr>
              <a:t>  (⌽mat)[;1]   → 4.2E¯6 | +2973% </a:t>
            </a:r>
            <a:r>
              <a:rPr lang="en-US" sz="17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76E24-C4A0-6F3E-0784-E9AA9D6F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 Last column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2AB09-C009-D35B-11E9-0E5088781AB2}"/>
              </a:ext>
            </a:extLst>
          </p:cNvPr>
          <p:cNvSpPr txBox="1"/>
          <p:nvPr/>
        </p:nvSpPr>
        <p:spPr>
          <a:xfrm>
            <a:off x="2668120" y="2852097"/>
            <a:ext cx="5593285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⊢/mat ,¯1↑[2]mat mat[;2⊃⍴mat] (⌽mat)[;1]</a:t>
            </a:r>
          </a:p>
        </p:txBody>
      </p:sp>
    </p:spTree>
    <p:extLst>
      <p:ext uri="{BB962C8B-B14F-4D97-AF65-F5344CB8AC3E}">
        <p14:creationId xmlns:p14="http://schemas.microsoft.com/office/powerpoint/2010/main" val="6517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1F4F-9CAA-6AA5-7B72-547B4A19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Div←{0=⎕NC'⍺': ÷⍵ ⋄ ⍺÷⍵}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Div←{⍺←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 ⋄ ⍺÷⍵}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Div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0.3333333333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4 Div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1.333333333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3D16B6-A93D-9BA0-9B77-CDF27FDB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Propagate missing left argument of </a:t>
            </a:r>
            <a:r>
              <a:rPr lang="en-GB" dirty="0" err="1"/>
              <a:t>dfn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4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10F0-9E1E-DDF2-E074-FC3CAC67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Modify a global variable: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g←10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∇ foo y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g←2×y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foo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4A2F4-14C5-93A0-65B3-3B32D78685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g←10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{g←2×⍵}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{g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←2×⍵}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6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CC3FF-79AB-887E-A760-F920BC4C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Counteracting dfn auto-localization</a:t>
            </a:r>
          </a:p>
        </p:txBody>
      </p:sp>
    </p:spTree>
    <p:extLst>
      <p:ext uri="{BB962C8B-B14F-4D97-AF65-F5344CB8AC3E}">
        <p14:creationId xmlns:p14="http://schemas.microsoft.com/office/powerpoint/2010/main" val="37006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10F0-9E1E-DDF2-E074-FC3CAC67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Use a pass-through value: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F←-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∇ </a:t>
            </a:r>
            <a:r>
              <a:rPr lang="en-GB" dirty="0" err="1">
                <a:latin typeface="APL385 Unicode" panose="020B0709000202000203" pitchFamily="49" charset="0"/>
              </a:rPr>
              <a:t>r←Use</a:t>
            </a:r>
            <a:r>
              <a:rPr lang="en-GB" dirty="0">
                <a:latin typeface="APL385 Unicode" panose="020B0709000202000203" pitchFamily="49" charset="0"/>
              </a:rPr>
              <a:t> y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r←y,F</a:t>
            </a:r>
            <a:r>
              <a:rPr lang="en-GB" dirty="0">
                <a:latin typeface="APL385 Unicode" panose="020B0709000202000203" pitchFamily="49" charset="0"/>
              </a:rPr>
              <a:t> y←2×y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Use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 ¯6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4A2F4-14C5-93A0-65B3-3B32D78685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F←-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</a:t>
            </a:r>
            <a:r>
              <a:rPr lang="en-GB" dirty="0" err="1">
                <a:latin typeface="APL385 Unicode" panose="020B0709000202000203" pitchFamily="49" charset="0"/>
              </a:rPr>
              <a:t>y,F</a:t>
            </a:r>
            <a:r>
              <a:rPr lang="en-GB" dirty="0">
                <a:latin typeface="APL385 Unicode" panose="020B0709000202000203" pitchFamily="49" charset="0"/>
              </a:rPr>
              <a:t> y←2×⍵}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{y,F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y←2×⍵}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 ¯6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CC3FF-79AB-887E-A760-F920BC4C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Counteracting dfn auto-localization</a:t>
            </a:r>
          </a:p>
        </p:txBody>
      </p:sp>
    </p:spTree>
    <p:extLst>
      <p:ext uri="{BB962C8B-B14F-4D97-AF65-F5344CB8AC3E}">
        <p14:creationId xmlns:p14="http://schemas.microsoft.com/office/powerpoint/2010/main" val="39407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10F0-9E1E-DDF2-E074-FC3CAC67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Modified assignment: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g←10 ⋄ F←-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∇ Mod y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  g </a:t>
            </a:r>
            <a:r>
              <a:rPr lang="en-GB" dirty="0" err="1">
                <a:latin typeface="APL385 Unicode" panose="020B0709000202000203" pitchFamily="49" charset="0"/>
              </a:rPr>
              <a:t>F←y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Mod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4A2F4-14C5-93A0-65B3-3B32D78685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g←10 ⋄ F←-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{g F←⍵}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{g F∘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←⍵}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8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CC3FF-79AB-887E-A760-F920BC4C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Counteracting dfn auto-localization</a:t>
            </a:r>
          </a:p>
        </p:txBody>
      </p:sp>
    </p:spTree>
    <p:extLst>
      <p:ext uri="{BB962C8B-B14F-4D97-AF65-F5344CB8AC3E}">
        <p14:creationId xmlns:p14="http://schemas.microsoft.com/office/powerpoint/2010/main" val="10931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0933-3B17-53F8-1F43-AC1C58EF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← +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⌿</a:t>
            </a:r>
            <a:r>
              <a:rPr lang="en-GB" dirty="0">
                <a:latin typeface="APL385 Unicode" panose="020B0709000202000203" pitchFamily="49" charset="0"/>
              </a:rPr>
              <a:t>÷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≢</a:t>
            </a:r>
            <a:r>
              <a:rPr lang="en-GB" dirty="0">
                <a:latin typeface="APL385 Unicode" panose="020B0709000202000203" pitchFamily="49" charset="0"/>
              </a:rPr>
              <a:t>  ⍝ {(+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⌿</a:t>
            </a:r>
            <a:r>
              <a:rPr lang="en-GB" dirty="0">
                <a:latin typeface="APL385 Unicode" panose="020B0709000202000203" pitchFamily="49" charset="0"/>
              </a:rPr>
              <a:t>⍵)÷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≢</a:t>
            </a:r>
            <a:r>
              <a:rPr lang="en-GB" dirty="0">
                <a:latin typeface="APL385 Unicode" panose="020B0709000202000203" pitchFamily="49" charset="0"/>
              </a:rPr>
              <a:t>⍵}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3 1 4 1 5 9 2 6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3.875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42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42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avg</a:t>
            </a:r>
            <a:r>
              <a:rPr lang="en-GB" dirty="0">
                <a:latin typeface="APL385 Unicode" panose="020B0709000202000203" pitchFamily="49" charset="0"/>
              </a:rPr>
              <a:t> 3 4⍴⍳12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5 6 7 8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D293C-53B4-05D9-5B6D-E32CABCC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an average APL expression</a:t>
            </a:r>
          </a:p>
        </p:txBody>
      </p:sp>
    </p:spTree>
    <p:extLst>
      <p:ext uri="{BB962C8B-B14F-4D97-AF65-F5344CB8AC3E}">
        <p14:creationId xmlns:p14="http://schemas.microsoft.com/office/powerpoint/2010/main" val="284105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3FAD-1CE1-6225-0EC5-E1428797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'ABC'∘.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  <a:r>
              <a:rPr lang="en-GB" dirty="0" err="1">
                <a:latin typeface="APL385 Unicode" panose="020B0709000202000203" pitchFamily="49" charset="0"/>
              </a:rPr>
              <a:t>abcd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abcd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err="1">
                <a:latin typeface="APL385 Unicode" panose="020B0709000202000203" pitchFamily="49" charset="0"/>
              </a:rPr>
              <a:t>abcd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err="1">
                <a:latin typeface="APL385 Unicode" panose="020B0709000202000203" pitchFamily="49" charset="0"/>
              </a:rPr>
              <a:t>abcd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'ABC'∘.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  <a:r>
              <a:rPr lang="en-GB" dirty="0" err="1">
                <a:latin typeface="APL385 Unicode" panose="020B0709000202000203" pitchFamily="49" charset="0"/>
              </a:rPr>
              <a:t>abcd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AAAA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BBBB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CCCC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3E8DFB-56D1-9CC3-D52F-11215A48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334088" cy="685535"/>
          </a:xfrm>
        </p:spPr>
        <p:txBody>
          <a:bodyPr/>
          <a:lstStyle/>
          <a:p>
            <a:r>
              <a:rPr lang="en-GB" dirty="0"/>
              <a:t>Create matrix of identical rows/columns</a:t>
            </a:r>
          </a:p>
        </p:txBody>
      </p:sp>
    </p:spTree>
    <p:extLst>
      <p:ext uri="{BB962C8B-B14F-4D97-AF65-F5344CB8AC3E}">
        <p14:creationId xmlns:p14="http://schemas.microsoft.com/office/powerpoint/2010/main" val="2592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B053-A3F0-11DB-6291-89B0D1542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true_case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⍣(condition)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false_case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'true'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⍣(3&gt;4)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'false'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false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'true'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⊣</a:t>
            </a:r>
            <a:r>
              <a:rPr lang="en-GB" dirty="0">
                <a:latin typeface="APL385 Unicode" panose="020B0709000202000203" pitchFamily="49" charset="0"/>
              </a:rPr>
              <a:t>⍣(9&gt;4)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⊢</a:t>
            </a:r>
            <a:r>
              <a:rPr lang="en-GB" dirty="0">
                <a:latin typeface="APL385 Unicode" panose="020B0709000202000203" pitchFamily="49" charset="0"/>
              </a:rPr>
              <a:t>'false'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true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58ADE-2BE4-BDD5-07B1-F6668AFF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Inline "if"</a:t>
            </a:r>
          </a:p>
        </p:txBody>
      </p:sp>
    </p:spTree>
    <p:extLst>
      <p:ext uri="{BB962C8B-B14F-4D97-AF65-F5344CB8AC3E}">
        <p14:creationId xmlns:p14="http://schemas.microsoft.com/office/powerpoint/2010/main" val="26456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B27B7-1782-4B2D-F35D-0B6326FF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528373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Given 2 matrices, M and N, where M has the same number of rows as N has columns – write an expression to multiply the last column of M by the first row of N.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1  2 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  (your-expression)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1 2 3 4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4  5 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6</a:t>
            </a:r>
            <a:r>
              <a:rPr lang="en-US" dirty="0">
                <a:latin typeface="APL385 Unicode" panose="020B0709000202000203" pitchFamily="49" charset="0"/>
              </a:rPr>
              <a:t>                    5 6 7 8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7  8 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9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10 11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12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3 12 27 48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6355D-B86E-E939-E33E-8273282C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Left/Right/Same Exercise</a:t>
            </a:r>
          </a:p>
        </p:txBody>
      </p:sp>
    </p:spTree>
    <p:extLst>
      <p:ext uri="{BB962C8B-B14F-4D97-AF65-F5344CB8AC3E}">
        <p14:creationId xmlns:p14="http://schemas.microsoft.com/office/powerpoint/2010/main" val="3083026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B27B7-1782-4B2D-F35D-0B6326FF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528373" cy="3242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PL385 Unicode" panose="020B0709000202000203" pitchFamily="49" charset="0"/>
              </a:rPr>
              <a:t>(⊢/⍤⊣×⊣⌿⍤⊢)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{(⊢/⍺)×⊣⌿⍵}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6355D-B86E-E939-E33E-8273282C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Left/Right/Same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2131184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⍸Y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981274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84A7-EB55-EC49-ADDA-A8CCCD53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⍳⍴Y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(,Y)/(,⍳⍴Y)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364A7B-4A94-CEFB-1512-0BAB3E2FFDA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1 0 1 1 0 0 1 0 1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1 3 4 7 9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1 2 3 4 5 6 7 8 9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1   3 4     7   9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CD62D2-2172-6C69-F7CE-B12002A9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definition</a:t>
            </a:r>
          </a:p>
        </p:txBody>
      </p:sp>
    </p:spTree>
    <p:extLst>
      <p:ext uri="{BB962C8B-B14F-4D97-AF65-F5344CB8AC3E}">
        <p14:creationId xmlns:p14="http://schemas.microsoft.com/office/powerpoint/2010/main" val="32262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84A7-EB55-EC49-ADDA-A8CCCD53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⍳⍴Y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(,Y)/(,⍳⍴Y)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364A7B-4A94-CEFB-1512-0BAB3E2FFDA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1 0 1 1 0 0 1 0 1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1 3 4 7 9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1 2 3 4 5 6 7 8 9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1 3 4 7 9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CD62D2-2172-6C69-F7CE-B12002A9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definition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61C202-F1A4-DE3C-323D-7B5BB5EF7292}"/>
              </a:ext>
            </a:extLst>
          </p:cNvPr>
          <p:cNvSpPr/>
          <p:nvPr/>
        </p:nvSpPr>
        <p:spPr>
          <a:xfrm>
            <a:off x="3936037" y="3624530"/>
            <a:ext cx="982980" cy="74295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0≤Y</a:t>
            </a:r>
          </a:p>
        </p:txBody>
      </p:sp>
    </p:spTree>
    <p:extLst>
      <p:ext uri="{BB962C8B-B14F-4D97-AF65-F5344CB8AC3E}">
        <p14:creationId xmlns:p14="http://schemas.microsoft.com/office/powerpoint/2010/main" val="42154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5AED4E-8523-8707-309D-21B20C24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m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1 0 1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1 1 0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42349-E228-C8BF-2C42-752001F538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⍳⍴m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┌───┬───┬───┐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│1 1│1 2│1 3│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├───┼───┼───┤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│2 1│2 2│2 3│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└───┴───┴───┘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1BB324-E52A-682B-1291-D472A317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Rank &gt;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E7C26-7C51-7160-B9E2-92BA883D5E5F}"/>
              </a:ext>
            </a:extLst>
          </p:cNvPr>
          <p:cNvSpPr txBox="1"/>
          <p:nvPr/>
        </p:nvSpPr>
        <p:spPr>
          <a:xfrm>
            <a:off x="1401737" y="1217034"/>
            <a:ext cx="610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385 Unicode" panose="020B0709000202000203" pitchFamily="49" charset="0"/>
              </a:rPr>
              <a:t>m ← 2 3 ⍴ 1 0 1 1 1 0</a:t>
            </a:r>
          </a:p>
        </p:txBody>
      </p:sp>
    </p:spTree>
    <p:extLst>
      <p:ext uri="{BB962C8B-B14F-4D97-AF65-F5344CB8AC3E}">
        <p14:creationId xmlns:p14="http://schemas.microsoft.com/office/powerpoint/2010/main" val="7423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5AED4E-8523-8707-309D-21B20C24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,m         1   0   1   1   1   0 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    ┌───┬───┬───┬───┬───┬───┐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,⍳⍴m │1 1│1 2│1 3│2 1│2 2│2 3│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└───┴───┴───┴───┴───┴───┘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   ┌───┬───┬───┬───┐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(,m)/,⍳⍴m │1 1│1 3│2 1│2 2│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└───┴───┴───┴───┘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   ┌───┬───┬───┬───┐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m │1 1│1 3│2 1│2 2│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└───┴───┴───┴───┘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1BB324-E52A-682B-1291-D472A317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Rank &gt; 1</a:t>
            </a:r>
          </a:p>
        </p:txBody>
      </p:sp>
    </p:spTree>
    <p:extLst>
      <p:ext uri="{BB962C8B-B14F-4D97-AF65-F5344CB8AC3E}">
        <p14:creationId xmlns:p14="http://schemas.microsoft.com/office/powerpoint/2010/main" val="331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F893D-36A5-FAC6-53D6-D1C69910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 1 0 2 0 3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1 3 3 5 5 5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 m ← 2 3 ⍴ 0 2 1 3 0 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0 2 1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3 0 1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m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┌───┬───┬───┬───┬───┬───┬───┐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│1 2│1 2│1 3│2 1│2 1│2 1│2 3│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└───┴───┴───┴───┴───┴───┴───┘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6C03E-DD5F-7E05-876B-BBF96918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Y &gt; 1</a:t>
            </a:r>
          </a:p>
        </p:txBody>
      </p:sp>
    </p:spTree>
    <p:extLst>
      <p:ext uri="{BB962C8B-B14F-4D97-AF65-F5344CB8AC3E}">
        <p14:creationId xmlns:p14="http://schemas.microsoft.com/office/powerpoint/2010/main" val="30079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0933-3B17-53F8-1F43-AC1C58EF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≢</a:t>
            </a:r>
            <a:r>
              <a:rPr lang="en-GB" dirty="0">
                <a:latin typeface="APL385 Unicode" panose="020B0709000202000203" pitchFamily="49" charset="0"/>
              </a:rPr>
              <a:t>'Mississippi'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⍴'Mississippi'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]display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≢</a:t>
            </a:r>
            <a:r>
              <a:rPr lang="en-GB" dirty="0">
                <a:latin typeface="APL385 Unicode" panose="020B0709000202000203" pitchFamily="49" charset="0"/>
              </a:rPr>
              <a:t>'Mississippi'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]display ⍴'Mississippi'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┌→─┐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│11│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└~─┘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D293C-53B4-05D9-5B6D-E32CABCC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Tally versus Shape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1C1CE-13E7-559F-5AA2-E8FEF724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5  ⍝ what will this produce?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┌┬┬┬┬┐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││││││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└┴┴┴┴┘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,5 ⍝ how about this?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1 1 1 1 1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5B6F3-B304-1A7C-F1A7-E36F592B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what about?</a:t>
            </a:r>
          </a:p>
        </p:txBody>
      </p:sp>
    </p:spTree>
    <p:extLst>
      <p:ext uri="{BB962C8B-B14F-4D97-AF65-F5344CB8AC3E}">
        <p14:creationId xmlns:p14="http://schemas.microsoft.com/office/powerpoint/2010/main" val="5130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price</a:t>
            </a:r>
            <a:r>
              <a:rPr lang="en-US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←71 82 81 82 84 59</a:t>
            </a:r>
            <a:endParaRPr lang="en-GB" cap="all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      (75≤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price</a:t>
            </a: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)/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price</a:t>
            </a:r>
            <a:b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82 81 82 84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      (75≤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price</a:t>
            </a: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)/⍳⍴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price</a:t>
            </a:r>
            <a:b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2 3 4 5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cap="all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75≤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price</a:t>
            </a:r>
            <a:b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2 3 4 5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price[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75≤price]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cap="all" dirty="0">
                <a:solidFill>
                  <a:schemeClr val="tx1"/>
                </a:solidFill>
                <a:latin typeface="APL385 Unicode" panose="020B0709000202000203" pitchFamily="49" charset="0"/>
              </a:rPr>
              <a:t>82 81 82 84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usage</a:t>
            </a:r>
          </a:p>
        </p:txBody>
      </p:sp>
    </p:spTree>
    <p:extLst>
      <p:ext uri="{BB962C8B-B14F-4D97-AF65-F5344CB8AC3E}">
        <p14:creationId xmlns:p14="http://schemas.microsoft.com/office/powerpoint/2010/main" val="16165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11528839" cy="32420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fruit←'Apple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'Banana' 'Cherry' 'Date'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select←1 1 0 1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select/fruit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Date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      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select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1 2 4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fruit[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select]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Selection</a:t>
            </a:r>
          </a:p>
        </p:txBody>
      </p:sp>
    </p:spTree>
    <p:extLst>
      <p:ext uri="{BB962C8B-B14F-4D97-AF65-F5344CB8AC3E}">
        <p14:creationId xmlns:p14="http://schemas.microsoft.com/office/powerpoint/2010/main" val="40498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fruit←'Apple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'Banana' 'Cherry' 'Date'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select←1 2 0 1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select/fruit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Banana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Date 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fruit[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select]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Banana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Date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Multi-selection</a:t>
            </a:r>
          </a:p>
        </p:txBody>
      </p:sp>
    </p:spTree>
    <p:extLst>
      <p:ext uri="{BB962C8B-B14F-4D97-AF65-F5344CB8AC3E}">
        <p14:creationId xmlns:p14="http://schemas.microsoft.com/office/powerpoint/2010/main" val="26728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chemeClr val="tx1"/>
                </a:solidFill>
                <a:latin typeface="APL385 Unicode" panose="020B0709000202000203" pitchFamily="49" charset="0"/>
              </a:rPr>
              <a:t>spice ← 'Anise' 'Basil' 'Chili' 'Dill'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⊢stuff← ↑fruit spice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Cherry  Date 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Anise  Basil   Chili   Dill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⊢select←↑(1 2 0 1) (0 0 0 2)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1 2 0 1 0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0 0 0 2 0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select/stuff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RANK ERROR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Multi-dimensional selection</a:t>
            </a:r>
          </a:p>
        </p:txBody>
      </p:sp>
    </p:spTree>
    <p:extLst>
      <p:ext uri="{BB962C8B-B14F-4D97-AF65-F5344CB8AC3E}">
        <p14:creationId xmlns:p14="http://schemas.microsoft.com/office/powerpoint/2010/main" val="529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it-IT" dirty="0">
                <a:solidFill>
                  <a:schemeClr val="tx1"/>
                </a:solidFill>
                <a:latin typeface="APL385 Unicode" panose="020B0709000202000203" pitchFamily="49" charset="0"/>
              </a:rPr>
              <a:t>spice ← 'Anise' 'Basil' 'Chili' 'Dill'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⊢stuff← ↑fruit spice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Cherry  Date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Anise  Basil   Chili   Dill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⊢select←↑(1 2 0 1) (0 0 0 2)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1 2 0 1 0</a:t>
            </a:r>
            <a:b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0 0 0 2 0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stuff[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select]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Apple  Banana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Banana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Date  Dill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Dill</a:t>
            </a: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Multi-dimensional selection</a:t>
            </a:r>
          </a:p>
        </p:txBody>
      </p:sp>
    </p:spTree>
    <p:extLst>
      <p:ext uri="{BB962C8B-B14F-4D97-AF65-F5344CB8AC3E}">
        <p14:creationId xmlns:p14="http://schemas.microsoft.com/office/powerpoint/2010/main" val="1265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 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Y       ⍝ counts  → indices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2 0 2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1 1 3 3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⍣¯1⊢ Y   ⍝ indices → counts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⍣¯1⊢ 1 1 3 3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2 0 2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Inverse: </a:t>
            </a:r>
            <a:r>
              <a:rPr lang="en-GB" dirty="0">
                <a:latin typeface="APL385 Unicode" panose="020B0709000202000203" pitchFamily="49" charset="0"/>
              </a:rPr>
              <a:t>⍸⍣¯1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4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     ← 'a' 'b' 'c' 'd' 'e' 'f'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count   ←  1   0   0   3   0   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indices ←  1         </a:t>
            </a:r>
            <a:r>
              <a:rPr 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    </a:t>
            </a:r>
            <a:r>
              <a:rPr lang="en-US" sz="15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  <a:r>
              <a:rPr 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indices ≡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count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count   ≡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⍣¯1⊢indices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Where: Representing a multiset</a:t>
            </a:r>
          </a:p>
        </p:txBody>
      </p:sp>
    </p:spTree>
    <p:extLst>
      <p:ext uri="{BB962C8B-B14F-4D97-AF65-F5344CB8AC3E}">
        <p14:creationId xmlns:p14="http://schemas.microsoft.com/office/powerpoint/2010/main" val="17432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all     ← 'a' 'b' 'c' 'd' 'e' 'f' 'g'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count   ←  1   0   0   3   0   2   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indices ←  1   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  <a:r>
              <a:rPr lang="en-US" sz="10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    </a:t>
            </a:r>
            <a:r>
              <a:rPr lang="en-US" sz="15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indices ≡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count</a:t>
            </a:r>
            <a:b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count   ≡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⍣¯1⊢indices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⍣¯1⊢indices</a:t>
            </a:r>
            <a:b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1 0 0 3 0 2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      count   ≡ (⍴count) ↑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⍣¯1⊢indices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Inverse: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ACCD9C-DE9B-4A66-D993-DF0E6694AE28}"/>
              </a:ext>
            </a:extLst>
          </p:cNvPr>
          <p:cNvCxnSpPr>
            <a:cxnSpLocks/>
          </p:cNvCxnSpPr>
          <p:nvPr/>
        </p:nvCxnSpPr>
        <p:spPr>
          <a:xfrm flipH="1">
            <a:off x="2308063" y="1738058"/>
            <a:ext cx="4043876" cy="17171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3A37F9-9DA2-0036-434C-4F79FD7D3EB4}"/>
              </a:ext>
            </a:extLst>
          </p:cNvPr>
          <p:cNvSpPr txBox="1"/>
          <p:nvPr/>
        </p:nvSpPr>
        <p:spPr>
          <a:xfrm>
            <a:off x="2073306" y="3312344"/>
            <a:ext cx="4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39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data ← 'banana'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(∪∘.≡⊢) data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0 1 0 1 0 1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0 0 1 0 1 0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Inverse: Reconstruction of masks</a:t>
            </a:r>
          </a:p>
        </p:txBody>
      </p:sp>
    </p:spTree>
    <p:extLst>
      <p:ext uri="{BB962C8B-B14F-4D97-AF65-F5344CB8AC3E}">
        <p14:creationId xmlns:p14="http://schemas.microsoft.com/office/powerpoint/2010/main" val="16038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60E6-AFE0-903C-5879-CB14D1B35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⊢scalar</a:t>
            </a:r>
            <a:r>
              <a:rPr lang="en-US" alt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←42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⍴</a:t>
            </a: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scalar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PL385 Unicode" panose="020B0709000202000203" pitchFamily="49" charset="0"/>
              </a:rPr>
              <a:t>≢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scalar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406DBA-2C64-BA5D-A90F-FFE310B9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Tally versus Shape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C0EF82D-9C74-3795-D033-5A1BEAE8772A}"/>
              </a:ext>
            </a:extLst>
          </p:cNvPr>
          <p:cNvSpPr/>
          <p:nvPr/>
        </p:nvSpPr>
        <p:spPr>
          <a:xfrm>
            <a:off x="3438590" y="2093477"/>
            <a:ext cx="2713122" cy="956545"/>
          </a:xfrm>
          <a:prstGeom prst="wedgeEllipseCallout">
            <a:avLst>
              <a:gd name="adj1" fmla="val -69587"/>
              <a:gd name="adj2" fmla="val -553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6600"/>
                </a:solidFill>
                <a:latin typeface="MV Boli" panose="02000500030200090000" pitchFamily="2" charset="0"/>
                <a:ea typeface="MingLiU-ExtB" panose="02020500000000000000" pitchFamily="18" charset="-120"/>
                <a:cs typeface="MV Boli" panose="02000500030200090000" pitchFamily="2" charset="0"/>
              </a:rPr>
              <a:t>Vector of Dimensions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81A5D2A-762E-99EF-2389-DA93D01CB854}"/>
              </a:ext>
            </a:extLst>
          </p:cNvPr>
          <p:cNvSpPr/>
          <p:nvPr/>
        </p:nvSpPr>
        <p:spPr>
          <a:xfrm>
            <a:off x="3753345" y="3562498"/>
            <a:ext cx="1509964" cy="802510"/>
          </a:xfrm>
          <a:prstGeom prst="wedgeEllipseCallout">
            <a:avLst>
              <a:gd name="adj1" fmla="val -106132"/>
              <a:gd name="adj2" fmla="val -34814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6600"/>
                </a:solidFill>
                <a:latin typeface="MV Boli" panose="02000500030200090000" pitchFamily="2" charset="0"/>
                <a:ea typeface="MingLiU-ExtB" panose="02020500000000000000" pitchFamily="18" charset="-120"/>
                <a:cs typeface="MV Boli" panose="02000500030200090000" pitchFamily="2" charset="0"/>
              </a:rPr>
              <a:t>Scalar</a:t>
            </a:r>
          </a:p>
          <a:p>
            <a:pPr algn="ctr"/>
            <a:r>
              <a:rPr lang="en-GB" sz="2400" dirty="0">
                <a:solidFill>
                  <a:srgbClr val="FF6600"/>
                </a:solidFill>
                <a:latin typeface="MV Boli" panose="02000500030200090000" pitchFamily="2" charset="0"/>
                <a:ea typeface="MingLiU-ExtB" panose="02020500000000000000" pitchFamily="18" charset="-120"/>
                <a:cs typeface="MV Boli" panose="02000500030200090000" pitchFamily="2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4267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data ← 'banana'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('≡',∪data) , data ⍪ (∪∘.≡⊢)data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≡ b a n a n a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b 1 0 0 0 0 0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a 0 1 0 1 0 1 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n 0 0 1 0 1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Inverse: Reconstruction of masks</a:t>
            </a:r>
          </a:p>
        </p:txBody>
      </p:sp>
    </p:spTree>
    <p:extLst>
      <p:ext uri="{BB962C8B-B14F-4D97-AF65-F5344CB8AC3E}">
        <p14:creationId xmlns:p14="http://schemas.microsoft.com/office/powerpoint/2010/main" val="33348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4248473" cy="32420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⊢⌸ </a:t>
            </a:r>
            <a:r>
              <a:rPr lang="en-U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d←'banana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1 0 0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2 4 6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3 5 0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⍣¯1⍤⊢⌸ 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1 0 0 0 0 0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0 1 0 1 0 1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0 0 1 0 1 0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AA478-6FF0-4AC2-0C73-727282E427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{</a:t>
            </a:r>
            <a:r>
              <a:rPr lang="en-US" dirty="0">
                <a:solidFill>
                  <a:srgbClr val="FF00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⍣¯1</a:t>
            </a:r>
            <a:r>
              <a:rPr lang="en-US" dirty="0">
                <a:latin typeface="APL385 Unicode" panose="020B0709000202000203" pitchFamily="49" charset="0"/>
              </a:rPr>
              <a:t>⊢⎕←⍵}⍤⊢⌸ 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2 4 6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3 5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1 0 0 0 0 0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0 1 0 1 0 1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0 0 1 0 1 0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Inverse: Reconstruction of masks</a:t>
            </a:r>
          </a:p>
        </p:txBody>
      </p:sp>
    </p:spTree>
    <p:extLst>
      <p:ext uri="{BB962C8B-B14F-4D97-AF65-F5344CB8AC3E}">
        <p14:creationId xmlns:p14="http://schemas.microsoft.com/office/powerpoint/2010/main" val="9147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data ← 10000⍴'Mississippi'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]runtime –c (∪∘.≡⊢)data  ⍸⍣¯1⍤⊢⌸data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                                                        </a:t>
            </a:r>
            <a:br>
              <a:rPr 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spc="-300" dirty="0">
                <a:solidFill>
                  <a:schemeClr val="tx1"/>
                </a:solidFill>
                <a:latin typeface="APL385 Unicode" panose="020B0709000202000203" pitchFamily="49" charset="0"/>
              </a:rPr>
              <a:t>   </a:t>
            </a:r>
            <a:r>
              <a:rPr lang="en-US" spc="-150" dirty="0">
                <a:solidFill>
                  <a:schemeClr val="tx1"/>
                </a:solidFill>
                <a:latin typeface="APL385 Unicode" panose="020B0709000202000203" pitchFamily="49" charset="0"/>
              </a:rPr>
              <a:t>(∪∘.≡⊢)data → 2.5E¯3 |   0%</a:t>
            </a:r>
            <a:r>
              <a:rPr lang="en-US" spc="-300" dirty="0">
                <a:solidFill>
                  <a:schemeClr val="tx1"/>
                </a:solidFill>
                <a:latin typeface="APL385 Unicode" panose="020B0709000202000203" pitchFamily="49" charset="0"/>
              </a:rPr>
              <a:t> ⌷⌷⌷⌷⌷⌷⌷⌷⌷⌷⌷⌷⌷⌷⌷⌷⌷⌷⌷⌷⌷⌷⌷⌷⌷</a:t>
            </a:r>
            <a:br>
              <a:rPr lang="en-US" spc="-3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spc="-300" dirty="0">
                <a:solidFill>
                  <a:schemeClr val="tx1"/>
                </a:solidFill>
                <a:latin typeface="APL385 Unicode" panose="020B0709000202000203" pitchFamily="49" charset="0"/>
              </a:rPr>
              <a:t>   </a:t>
            </a:r>
            <a:r>
              <a:rPr lang="en-US" spc="-150" dirty="0">
                <a:solidFill>
                  <a:schemeClr val="tx1"/>
                </a:solidFill>
                <a:latin typeface="APL385 Unicode" panose="020B0709000202000203" pitchFamily="49" charset="0"/>
              </a:rPr>
              <a:t>⍸⍣¯1⍤⊢⌸data → 2.4E¯4 | -91%</a:t>
            </a:r>
            <a:r>
              <a:rPr lang="en-US" spc="-300" dirty="0">
                <a:solidFill>
                  <a:schemeClr val="tx1"/>
                </a:solidFill>
                <a:latin typeface="APL385 Unicode" panose="020B0709000202000203" pitchFamily="49" charset="0"/>
              </a:rPr>
              <a:t> ⌷⌷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Inverse: Reconstruction of masks</a:t>
            </a:r>
          </a:p>
        </p:txBody>
      </p:sp>
    </p:spTree>
    <p:extLst>
      <p:ext uri="{BB962C8B-B14F-4D97-AF65-F5344CB8AC3E}">
        <p14:creationId xmlns:p14="http://schemas.microsoft.com/office/powerpoint/2010/main" val="22161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A16F9-5E5F-BDAA-E054-04E3A5888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Given a Boolean vector (</a:t>
            </a:r>
            <a:r>
              <a:rPr lang="en-US" dirty="0">
                <a:latin typeface="APL385 Unicode" panose="020B0709000202000203" pitchFamily="49" charset="0"/>
              </a:rPr>
              <a:t>v←¯1+?100⍴2</a:t>
            </a:r>
            <a:r>
              <a:rPr lang="en-US" dirty="0"/>
              <a:t>), write an expression using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/>
              <a:t> (twice!) to return the highest number of consecutive 1's.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(yours) 1 0 1 1 1 0 1 1 1 1 0 1 1 0 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⌈/¯2-/⍸1≠0,⍨¯2-/⍸</a:t>
            </a:r>
            <a:r>
              <a:rPr lang="en-US" dirty="0"/>
              <a:t>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46B26-5021-69B1-275F-EB2D1448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Exercise</a:t>
            </a:r>
          </a:p>
        </p:txBody>
      </p:sp>
    </p:spTree>
    <p:extLst>
      <p:ext uri="{BB962C8B-B14F-4D97-AF65-F5344CB8AC3E}">
        <p14:creationId xmlns:p14="http://schemas.microsoft.com/office/powerpoint/2010/main" val="19160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A16F9-5E5F-BDAA-E054-04E3A5888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V←1 0 1 1 1 0 1 1 1 1 0 1 1 0 1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⌈/¯2-/⍸1≠0,⍨¯2-/⍸V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46B26-5021-69B1-275F-EB2D1448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Where: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37012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X⍸Y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Interval Index</a:t>
            </a:r>
          </a:p>
        </p:txBody>
      </p:sp>
    </p:spTree>
    <p:extLst>
      <p:ext uri="{BB962C8B-B14F-4D97-AF65-F5344CB8AC3E}">
        <p14:creationId xmlns:p14="http://schemas.microsoft.com/office/powerpoint/2010/main" val="3667075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7F38-6EC9-05C6-7B9A-653EAFFD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┌────────┬─┬─┐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┌───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────┬─┐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│ │ │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9E00"/>
                </a:solidFill>
                <a:latin typeface="APL386 Unicode" panose="020B0709000202000203" pitchFamily="50" charset="0"/>
              </a:rPr>
              <a:t>┌─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│</a:t>
            </a:r>
            <a:r>
              <a:rPr lang="en-GB" dirty="0">
                <a:solidFill>
                  <a:srgbClr val="FF9E00"/>
                </a:solidFill>
                <a:latin typeface="APL386 Unicode" panose="020B0709000202000203" pitchFamily="50" charset="0"/>
              </a:rPr>
              <a:t>───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r>
              <a:rPr lang="en-GB" dirty="0">
                <a:solidFill>
                  <a:srgbClr val="FF9E00"/>
                </a:solidFill>
                <a:latin typeface="APL386 Unicode" panose="020B0709000202000203" pitchFamily="50" charset="0"/>
              </a:rPr>
              <a:t>──┐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│ │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│ │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2 4 5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 1 2 3 7 8 9</a:t>
            </a:r>
          </a:p>
          <a:p>
            <a:pPr marL="0" indent="0">
              <a:lnSpc>
                <a:spcPct val="20000"/>
              </a:lnSpc>
              <a:spcAft>
                <a:spcPts val="600"/>
              </a:spcAft>
              <a:buNone/>
            </a:pPr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     ⁰ ¹ ² ³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9E00"/>
                </a:solidFill>
                <a:latin typeface="APL385 Unicode" panose="020B0709000202000203" pitchFamily="49" charset="0"/>
              </a:rPr>
              <a:t>┌────┘ 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│</a:t>
            </a:r>
            <a:r>
              <a:rPr lang="en-GB" dirty="0">
                <a:solidFill>
                  <a:srgbClr val="FF9E00"/>
                </a:solidFill>
                <a:latin typeface="APL385 Unicode" panose="020B0709000202000203" pitchFamily="49" charset="0"/>
              </a:rPr>
              <a:t>   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b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9E00"/>
                </a:solidFill>
                <a:latin typeface="APL385 Unicode" panose="020B0709000202000203" pitchFamily="49" charset="0"/>
              </a:rPr>
              <a:t>│ 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┌─┬──┘</a:t>
            </a:r>
            <a:r>
              <a:rPr lang="en-GB" dirty="0">
                <a:solidFill>
                  <a:srgbClr val="FF9E00"/>
                </a:solidFill>
                <a:latin typeface="APL385 Unicode" panose="020B0709000202000203" pitchFamily="49" charset="0"/>
              </a:rPr>
              <a:t>   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b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9E00"/>
                </a:solidFill>
                <a:latin typeface="APL385 Unicode" panose="020B0709000202000203" pitchFamily="49" charset="0"/>
              </a:rPr>
              <a:t>│ </a:t>
            </a:r>
            <a:r>
              <a:rPr lang="en-GB" dirty="0">
                <a:solidFill>
                  <a:srgbClr val="8986CA"/>
                </a:solidFill>
                <a:latin typeface="APL385 Unicode" panose="020B0709000202000203" pitchFamily="49" charset="0"/>
              </a:rPr>
              <a:t>│ │</a:t>
            </a:r>
            <a:r>
              <a:rPr lang="en-GB" dirty="0">
                <a:solidFill>
                  <a:srgbClr val="FF9E00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CA2D51"/>
                </a:solidFill>
                <a:latin typeface="APL385 Unicode" panose="020B0709000202000203" pitchFamily="49" charset="0"/>
              </a:rPr>
              <a:t>┌​​─┬─┬┘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0 1 1 3 3 3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2DFE5-C919-A22F-70A0-CC933C4C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Interval Index</a:t>
            </a:r>
          </a:p>
        </p:txBody>
      </p:sp>
    </p:spTree>
    <p:extLst>
      <p:ext uri="{BB962C8B-B14F-4D97-AF65-F5344CB8AC3E}">
        <p14:creationId xmlns:p14="http://schemas.microsoft.com/office/powerpoint/2010/main" val="447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D8595-F5B8-50F7-6000-32F51897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   Breaks       ⍸  Data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  10 20 30      ⍸  23 2 42 7 5 19 24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¯∞ ←--10---20---30--→ ∞  Breaks define buckets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0    1    2    3     Buckets/Intervals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               (⎕IO←1)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D4ACB0-E460-A50E-979A-0D589A83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Index – the bucket list primitive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F6D4746E-4138-324E-4F17-F7C3E5CAD091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5343011"/>
              </p:ext>
            </p:extLst>
          </p:nvPr>
        </p:nvGraphicFramePr>
        <p:xfrm>
          <a:off x="323527" y="3276461"/>
          <a:ext cx="85283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094">
                  <a:extLst>
                    <a:ext uri="{9D8B030D-6E8A-4147-A177-3AD203B41FA5}">
                      <a16:colId xmlns:a16="http://schemas.microsoft.com/office/drawing/2014/main" val="2985734933"/>
                    </a:ext>
                  </a:extLst>
                </a:gridCol>
                <a:gridCol w="2132094">
                  <a:extLst>
                    <a:ext uri="{9D8B030D-6E8A-4147-A177-3AD203B41FA5}">
                      <a16:colId xmlns:a16="http://schemas.microsoft.com/office/drawing/2014/main" val="149487637"/>
                    </a:ext>
                  </a:extLst>
                </a:gridCol>
                <a:gridCol w="2132094">
                  <a:extLst>
                    <a:ext uri="{9D8B030D-6E8A-4147-A177-3AD203B41FA5}">
                      <a16:colId xmlns:a16="http://schemas.microsoft.com/office/drawing/2014/main" val="401252832"/>
                    </a:ext>
                  </a:extLst>
                </a:gridCol>
                <a:gridCol w="2132094">
                  <a:extLst>
                    <a:ext uri="{9D8B030D-6E8A-4147-A177-3AD203B41FA5}">
                      <a16:colId xmlns:a16="http://schemas.microsoft.com/office/drawing/2014/main" val="3431473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38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[¯∞,10)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[10,20)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[20,30)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[30,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∞]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76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D&lt;10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D&lt;.&lt;10 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D&lt;.&lt;20 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D≥30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53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5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7F38-6EC9-05C6-7B9A-653EAFFD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2 4 5 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 1 2 3 5 7 8 9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 1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3</a:t>
            </a:r>
            <a:r>
              <a:rPr lang="en-GB" dirty="0">
                <a:latin typeface="APL385 Unicode" panose="020B0709000202000203" pitchFamily="49" charset="0"/>
              </a:rPr>
              <a:t> 3 3 3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4 5 ∊⍨ 1 2 3 5 7 8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 0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 0 0 0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4 5 (</a:t>
            </a: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-∊⍨) 1 2 3 5 7 8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</a:t>
            </a:r>
            <a:r>
              <a:rPr lang="en-GB" dirty="0">
                <a:solidFill>
                  <a:schemeClr val="accent1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1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2</a:t>
            </a:r>
            <a:r>
              <a:rPr lang="en-GB" dirty="0">
                <a:latin typeface="APL385 Unicode" panose="020B0709000202000203" pitchFamily="49" charset="0"/>
              </a:rPr>
              <a:t> 3 3 3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2DFE5-C919-A22F-70A0-CC933C4C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What if you want (</a:t>
            </a:r>
            <a:r>
              <a:rPr lang="en-GB" dirty="0" err="1">
                <a:latin typeface="+mn-lt"/>
              </a:rPr>
              <a:t>lower,upper</a:t>
            </a:r>
            <a:r>
              <a:rPr lang="en-GB" dirty="0">
                <a:latin typeface="+mn-lt"/>
              </a:rPr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29936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CC60F-FF38-33CB-3208-32CD9282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5 ∘.≤ 1 2 3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0 1 1 1 1 1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0 0 0 0 1 1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&gt;⌿2 5 ∘.≤ 1 2 3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1=2 5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 1 2 3 4 5 6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5 (1=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>
                <a:latin typeface="APL385 Unicode" panose="020B0709000202000203" pitchFamily="49" charset="0"/>
              </a:rPr>
              <a:t>) 1 2 3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0 1 1 1 0 0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E45709-697C-26D4-A2BE-E8E86255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if value is in interval</a:t>
            </a:r>
          </a:p>
        </p:txBody>
      </p:sp>
    </p:spTree>
    <p:extLst>
      <p:ext uri="{BB962C8B-B14F-4D97-AF65-F5344CB8AC3E}">
        <p14:creationId xmlns:p14="http://schemas.microsoft.com/office/powerpoint/2010/main" val="67989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60E6-AFE0-903C-5879-CB14D1B35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     ⊢mat←3 4⍴⍳12</a:t>
            </a:r>
            <a:b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1  2  3  4</a:t>
            </a:r>
            <a:b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5  6  7  8  </a:t>
            </a:r>
            <a:b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9 10 11 12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⍴</a:t>
            </a: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mat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APL385 Unicode" panose="020B0709000202000203" pitchFamily="49" charset="0"/>
              </a:rPr>
              <a:t>3 4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PL385 Unicode" panose="020B0709000202000203" pitchFamily="49" charset="0"/>
              </a:rPr>
              <a:t>≢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mat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406DBA-2C64-BA5D-A90F-FFE310B9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Tally versus Shape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C0EF82D-9C74-3795-D033-5A1BEAE8772A}"/>
              </a:ext>
            </a:extLst>
          </p:cNvPr>
          <p:cNvSpPr/>
          <p:nvPr/>
        </p:nvSpPr>
        <p:spPr>
          <a:xfrm>
            <a:off x="2820983" y="2303315"/>
            <a:ext cx="2713122" cy="956545"/>
          </a:xfrm>
          <a:prstGeom prst="wedgeEllipseCallout">
            <a:avLst>
              <a:gd name="adj1" fmla="val -69587"/>
              <a:gd name="adj2" fmla="val -553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6600"/>
                </a:solidFill>
                <a:latin typeface="MV Boli" panose="02000500030200090000" pitchFamily="2" charset="0"/>
                <a:ea typeface="MingLiU-ExtB" panose="02020500000000000000" pitchFamily="18" charset="-120"/>
                <a:cs typeface="MV Boli" panose="02000500030200090000" pitchFamily="2" charset="0"/>
              </a:rPr>
              <a:t>Vector of Dimensions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81A5D2A-762E-99EF-2389-DA93D01CB854}"/>
              </a:ext>
            </a:extLst>
          </p:cNvPr>
          <p:cNvSpPr/>
          <p:nvPr/>
        </p:nvSpPr>
        <p:spPr>
          <a:xfrm>
            <a:off x="3160648" y="3686701"/>
            <a:ext cx="1509964" cy="802510"/>
          </a:xfrm>
          <a:prstGeom prst="wedgeEllipseCallout">
            <a:avLst>
              <a:gd name="adj1" fmla="val -106132"/>
              <a:gd name="adj2" fmla="val -34814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6600"/>
                </a:solidFill>
                <a:latin typeface="MV Boli" panose="02000500030200090000" pitchFamily="2" charset="0"/>
                <a:ea typeface="MingLiU-ExtB" panose="02020500000000000000" pitchFamily="18" charset="-120"/>
                <a:cs typeface="MV Boli" panose="02000500030200090000" pitchFamily="2" charset="0"/>
              </a:rPr>
              <a:t>Scalar</a:t>
            </a:r>
          </a:p>
          <a:p>
            <a:pPr algn="ctr"/>
            <a:r>
              <a:rPr lang="en-GB" sz="2400" dirty="0">
                <a:solidFill>
                  <a:srgbClr val="FF6600"/>
                </a:solidFill>
                <a:latin typeface="MV Boli" panose="02000500030200090000" pitchFamily="2" charset="0"/>
                <a:ea typeface="MingLiU-ExtB" panose="02020500000000000000" pitchFamily="18" charset="-120"/>
                <a:cs typeface="MV Boli" panose="02000500030200090000" pitchFamily="2" charset="0"/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22245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7F38-6EC9-05C6-7B9A-653EAFFD1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   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┌────────┬─┬─┐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┌───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────┬─┐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 │ │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</a:t>
            </a:r>
            <a:r>
              <a:rPr lang="en-GB" sz="2000" dirty="0">
                <a:solidFill>
                  <a:srgbClr val="FF9E00"/>
                </a:solidFill>
                <a:latin typeface="APL386 Unicode" panose="020B0709000202000203" pitchFamily="50" charset="0"/>
              </a:rPr>
              <a:t>┌─────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FF9E00"/>
                </a:solidFill>
                <a:latin typeface="APL386 Unicode" panose="020B0709000202000203" pitchFamily="50" charset="0"/>
              </a:rPr>
              <a:t>───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FF9E00"/>
                </a:solidFill>
                <a:latin typeface="APL386 Unicode" panose="020B0709000202000203" pitchFamily="50" charset="0"/>
              </a:rPr>
              <a:t>──┐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 │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 │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2 2 2 4 5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GB" sz="2000" dirty="0">
                <a:latin typeface="APL385 Unicode" panose="020B0709000202000203" pitchFamily="49" charset="0"/>
              </a:rPr>
              <a:t> 1 2 3 7 8 9</a:t>
            </a:r>
          </a:p>
          <a:p>
            <a:pPr marL="0" indent="0">
              <a:lnSpc>
                <a:spcPct val="20000"/>
              </a:lnSpc>
              <a:spcAft>
                <a:spcPts val="600"/>
              </a:spcAft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     ⁰ ¹ ² ³ ⁴ ⁵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┌────┘    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b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│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┌─┬──────┘</a:t>
            </a: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b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│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 │</a:t>
            </a: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┌​​─┬─┬────┘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0 3 3 5 5 5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2 2 2 4 5 ∘.≤ 1 2 3 7 8 9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0 1 1 1 1 1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0 1 1 1 1 1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0 1 1 1 1 1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0 0 0 1 1 1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0 0 0 1 1 1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2DFE5-C919-A22F-70A0-CC933C4C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Non-unique cut-offs</a:t>
            </a:r>
          </a:p>
        </p:txBody>
      </p:sp>
    </p:spTree>
    <p:extLst>
      <p:ext uri="{BB962C8B-B14F-4D97-AF65-F5344CB8AC3E}">
        <p14:creationId xmlns:p14="http://schemas.microsoft.com/office/powerpoint/2010/main" val="11701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7F38-6EC9-05C6-7B9A-653EAFFD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   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┌────────┬─┬─┐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    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┌───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────┬─┐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 │ │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</a:t>
            </a:r>
            <a:r>
              <a:rPr lang="en-GB" sz="2000" dirty="0">
                <a:solidFill>
                  <a:srgbClr val="FF9E00"/>
                </a:solidFill>
                <a:latin typeface="APL386 Unicode" panose="020B0709000202000203" pitchFamily="50" charset="0"/>
              </a:rPr>
              <a:t>┌─────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FF9E00"/>
                </a:solidFill>
                <a:latin typeface="APL386 Unicode" panose="020B0709000202000203" pitchFamily="50" charset="0"/>
              </a:rPr>
              <a:t>───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FF9E00"/>
                </a:solidFill>
                <a:latin typeface="APL386 Unicode" panose="020B0709000202000203" pitchFamily="50" charset="0"/>
              </a:rPr>
              <a:t>──┐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 │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 │ 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2 2 2 4 5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⍸ 1 2 3 7 8 9</a:t>
            </a:r>
          </a:p>
          <a:p>
            <a:pPr marL="0" indent="0">
              <a:lnSpc>
                <a:spcPct val="20000"/>
              </a:lnSpc>
              <a:spcAft>
                <a:spcPts val="600"/>
              </a:spcAft>
              <a:buNone/>
            </a:pPr>
            <a:r>
              <a:rPr lang="en-GB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APL386 Unicode" panose="020B0709000202000203" pitchFamily="50" charset="0"/>
              </a:rPr>
              <a:t>     ⁰ ¹ ² ³ ⁴ ⁵</a:t>
            </a:r>
          </a:p>
          <a:p>
            <a:pPr marL="0" indent="0">
              <a:lnSpc>
                <a:spcPct val="5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┌────┘    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</a:t>
            </a: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b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│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┌─┬──────┘</a:t>
            </a: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│</a:t>
            </a:r>
            <a:b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│ </a:t>
            </a:r>
            <a:r>
              <a:rPr lang="en-GB" sz="2000" dirty="0">
                <a:solidFill>
                  <a:srgbClr val="8986CA"/>
                </a:solidFill>
                <a:latin typeface="APL385 Unicode" panose="020B0709000202000203" pitchFamily="49" charset="0"/>
              </a:rPr>
              <a:t>│ │</a:t>
            </a:r>
            <a:r>
              <a:rPr lang="en-GB" sz="2000" dirty="0">
                <a:solidFill>
                  <a:srgbClr val="FF9E00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CA2D51"/>
                </a:solidFill>
                <a:latin typeface="APL385 Unicode" panose="020B0709000202000203" pitchFamily="49" charset="0"/>
              </a:rPr>
              <a:t>┌​​─┬─┬────┘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0 3 3 5 5 5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+⌿ 2 2 2 4 5 ∘.≤ 1 2 3 7 8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solidFill>
                  <a:schemeClr val="tx1"/>
                </a:solidFill>
                <a:latin typeface="APL385 Unicode" panose="020B0709000202000203" pitchFamily="49" charset="0"/>
              </a:rPr>
              <a:t>0 3 3 5 5 5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2DFE5-C919-A22F-70A0-CC933C4C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Non-unique cut-offs</a:t>
            </a:r>
          </a:p>
        </p:txBody>
      </p:sp>
    </p:spTree>
    <p:extLst>
      <p:ext uri="{BB962C8B-B14F-4D97-AF65-F5344CB8AC3E}">
        <p14:creationId xmlns:p14="http://schemas.microsoft.com/office/powerpoint/2010/main" val="21121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F564-1380-A87C-E673-3C14C4F6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951102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n←?⍨10000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c←{⍵[⍋⍵]}100?10000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]runtime –c +⌿c∘.≤n </a:t>
            </a:r>
            <a:r>
              <a:rPr lang="en-GB" sz="2000" dirty="0" err="1">
                <a:latin typeface="APL385 Unicode" panose="020B0709000202000203" pitchFamily="49" charset="0"/>
              </a:rPr>
              <a:t>c⍸n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+⌿c∘.≤n → 9.9E¯5 |   0% </a:t>
            </a:r>
            <a:r>
              <a:rPr lang="en-GB" sz="2000" spc="-300" dirty="0">
                <a:latin typeface="APL385 Unicode" panose="020B0709000202000203" pitchFamily="49" charset="0"/>
              </a:rPr>
              <a:t>⌷⌷⌷⌷⌷⌷⌷⌷⌷⌷⌷⌷⌷⌷⌷⌷⌷⌷⌷⌷⌷⌷⌷⌷⌷⌷⌷⌷⌷⌷⌷⌷⌷⌷⌷⌷⌷⌷⌷⌷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  </a:t>
            </a:r>
            <a:r>
              <a:rPr lang="en-GB" sz="2000" dirty="0" err="1">
                <a:latin typeface="APL385 Unicode" panose="020B0709000202000203" pitchFamily="49" charset="0"/>
              </a:rPr>
              <a:t>c⍸n</a:t>
            </a:r>
            <a:r>
              <a:rPr lang="en-GB" sz="2000" dirty="0">
                <a:latin typeface="APL385 Unicode" panose="020B0709000202000203" pitchFamily="49" charset="0"/>
              </a:rPr>
              <a:t>     → 9.2E¯6 | -91% </a:t>
            </a:r>
            <a:r>
              <a:rPr lang="en-GB" sz="2000" spc="-300" dirty="0">
                <a:latin typeface="APL385 Unicode" panose="020B0709000202000203" pitchFamily="49" charset="0"/>
              </a:rPr>
              <a:t>⌷⌷⌷⌷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3395D-3DC0-4A6A-10EF-C8727B8C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290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5A6CF0-4925-1A0C-7C97-AC5C59B96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qtrs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2024  1 15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2024  4 15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2024  7 15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2024 10 15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FR" dirty="0">
                <a:latin typeface="APL385 Unicode" panose="020B0709000202000203" pitchFamily="49" charset="0"/>
              </a:rPr>
              <a:t>      </a:t>
            </a:r>
            <a:r>
              <a:rPr lang="fr-FR" dirty="0" err="1">
                <a:latin typeface="APL385 Unicode" panose="020B0709000202000203" pitchFamily="49" charset="0"/>
              </a:rPr>
              <a:t>qtrs</a:t>
            </a:r>
            <a:r>
              <a:rPr lang="fr-FR" dirty="0" err="1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fr-FR" dirty="0" err="1">
                <a:latin typeface="APL385 Unicode" panose="020B0709000202000203" pitchFamily="49" charset="0"/>
              </a:rPr>
              <a:t>dts</a:t>
            </a:r>
            <a:br>
              <a:rPr lang="fr-FR" dirty="0">
                <a:latin typeface="APL385 Unicode" panose="020B0709000202000203" pitchFamily="49" charset="0"/>
              </a:rPr>
            </a:br>
            <a:r>
              <a:rPr lang="fr-FR" dirty="0">
                <a:latin typeface="APL385 Unicode" panose="020B0709000202000203" pitchFamily="49" charset="0"/>
              </a:rPr>
              <a:t>1 3 3 4 3 2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962178-EB6D-FA2E-18AB-95914D2891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80674" y="1264925"/>
            <a:ext cx="322616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dts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2024  3  6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2024  9  8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2024  7 28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2024 10 21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2024  8 15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2024  7 11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B2AC1-A147-4A60-B74B-7785D437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 of higher rank</a:t>
            </a:r>
          </a:p>
        </p:txBody>
      </p:sp>
    </p:spTree>
    <p:extLst>
      <p:ext uri="{BB962C8B-B14F-4D97-AF65-F5344CB8AC3E}">
        <p14:creationId xmlns:p14="http://schemas.microsoft.com/office/powerpoint/2010/main" val="31820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9AD82F-F5C1-A885-3DEC-1DB01368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54" y="1264925"/>
            <a:ext cx="8820473" cy="32420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</a:t>
            </a:r>
            <a:r>
              <a:rPr lang="en-US" dirty="0" err="1">
                <a:latin typeface="APL385 Unicode" panose="020B0709000202000203" pitchFamily="49" charset="0"/>
              </a:rPr>
              <a:t>qtrs</a:t>
            </a:r>
            <a:r>
              <a:rPr lang="en-US" dirty="0">
                <a:latin typeface="APL385 Unicode" panose="020B0709000202000203" pitchFamily="49" charset="0"/>
              </a:rPr>
              <a:t>←↓</a:t>
            </a:r>
            <a:r>
              <a:rPr lang="en-US" dirty="0" err="1">
                <a:latin typeface="APL385 Unicode" panose="020B0709000202000203" pitchFamily="49" charset="0"/>
              </a:rPr>
              <a:t>qtrs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┌─────────┬─────────┬─────────┬──────────┐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│2024 1 15│2024 4 15│2024 7 15│2024 10 15│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└─────────┴─────────┴─────────┴──────────┘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⊢</a:t>
            </a:r>
            <a:r>
              <a:rPr lang="en-US" dirty="0" err="1">
                <a:latin typeface="APL385 Unicode" panose="020B0709000202000203" pitchFamily="49" charset="0"/>
              </a:rPr>
              <a:t>dts</a:t>
            </a:r>
            <a:r>
              <a:rPr lang="en-US" dirty="0">
                <a:latin typeface="APL385 Unicode" panose="020B0709000202000203" pitchFamily="49" charset="0"/>
              </a:rPr>
              <a:t>←↓</a:t>
            </a:r>
            <a:r>
              <a:rPr lang="en-US" dirty="0" err="1">
                <a:latin typeface="APL385 Unicode" panose="020B0709000202000203" pitchFamily="49" charset="0"/>
              </a:rPr>
              <a:t>dts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┌────────┬────────┬─────────┬──────────┬───────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│2024 3 6│2024 9 8│2024 7 28│2024 10 21│202 ...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└────────┴────────┴─────────┴──────────┴───────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 err="1">
                <a:latin typeface="APL385 Unicode" panose="020B0709000202000203" pitchFamily="49" charset="0"/>
              </a:rPr>
              <a:t>qtrs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err="1">
                <a:latin typeface="APL385 Unicode" panose="020B0709000202000203" pitchFamily="49" charset="0"/>
              </a:rPr>
              <a:t>dts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latin typeface="APL385 Unicode" panose="020B0709000202000203" pitchFamily="49" charset="0"/>
              </a:rPr>
              <a:t>1 3 3 4 3 2 4 4 1 1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AEC17E-B492-0A06-002A-053A7502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Array Ordering</a:t>
            </a:r>
          </a:p>
        </p:txBody>
      </p:sp>
    </p:spTree>
    <p:extLst>
      <p:ext uri="{BB962C8B-B14F-4D97-AF65-F5344CB8AC3E}">
        <p14:creationId xmlns:p14="http://schemas.microsoft.com/office/powerpoint/2010/main" val="21345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FD5B-CCDC-8550-0E0E-AA5A7C94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'Abe' 'Bob' 'Carla' '</a:t>
            </a:r>
            <a:r>
              <a:rPr lang="en-GB" dirty="0" err="1">
                <a:latin typeface="APL385 Unicode" panose="020B0709000202000203" pitchFamily="49" charset="0"/>
              </a:rPr>
              <a:t>Dana'⍸'Bea</a:t>
            </a:r>
            <a:r>
              <a:rPr lang="en-GB" dirty="0">
                <a:latin typeface="APL385 Unicode" panose="020B0709000202000203" pitchFamily="49" charset="0"/>
              </a:rPr>
              <a:t>' 'Aaron'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4240B-CF87-9F4B-F89A-D82D6B6D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Array Ordering</a:t>
            </a:r>
          </a:p>
        </p:txBody>
      </p:sp>
    </p:spTree>
    <p:extLst>
      <p:ext uri="{BB962C8B-B14F-4D97-AF65-F5344CB8AC3E}">
        <p14:creationId xmlns:p14="http://schemas.microsoft.com/office/powerpoint/2010/main" val="12968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FD5B-CCDC-8550-0E0E-AA5A7C94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⊢</a:t>
            </a:r>
            <a:r>
              <a:rPr lang="en-GB" dirty="0" err="1">
                <a:latin typeface="APL385 Unicode" panose="020B0709000202000203" pitchFamily="49" charset="0"/>
              </a:rPr>
              <a:t>table←'Abe</a:t>
            </a:r>
            <a:r>
              <a:rPr lang="en-GB" dirty="0">
                <a:latin typeface="APL385 Unicode" panose="020B0709000202000203" pitchFamily="49" charset="0"/>
              </a:rPr>
              <a:t>' 'Abe' 'Abe' 'Bob',⍪1 3 9 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┌───┬─┐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│Abe│3│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│Abe│9│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│Bob│2│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└───┴─┘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4240B-CF87-9F4B-F89A-D82D6B6D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Array Ordering</a:t>
            </a:r>
          </a:p>
        </p:txBody>
      </p:sp>
    </p:spTree>
    <p:extLst>
      <p:ext uri="{BB962C8B-B14F-4D97-AF65-F5344CB8AC3E}">
        <p14:creationId xmlns:p14="http://schemas.microsoft.com/office/powerpoint/2010/main" val="27551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FD5B-CCDC-8550-0E0E-AA5A7C94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new← 'Abe' 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pos</a:t>
            </a:r>
            <a:r>
              <a:rPr lang="en-GB" dirty="0">
                <a:latin typeface="APL385 Unicode" panose="020B0709000202000203" pitchFamily="49" charset="0"/>
              </a:rPr>
              <a:t>← </a:t>
            </a:r>
            <a:r>
              <a:rPr lang="en-GB" dirty="0" err="1">
                <a:latin typeface="APL385 Unicode" panose="020B0709000202000203" pitchFamily="49" charset="0"/>
              </a:rPr>
              <a:t>table</a:t>
            </a:r>
            <a:r>
              <a:rPr lang="en-GB" dirty="0" err="1">
                <a:solidFill>
                  <a:srgbClr val="FF0000"/>
                </a:solidFill>
                <a:latin typeface="APL385 Unicode" panose="020B0709000202000203" pitchFamily="49" charset="0"/>
              </a:rPr>
              <a:t>⍸</a:t>
            </a:r>
            <a:r>
              <a:rPr lang="en-GB" dirty="0" err="1">
                <a:latin typeface="APL385 Unicode" panose="020B0709000202000203" pitchFamily="49" charset="0"/>
              </a:rPr>
              <a:t>new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pos↑table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┌───┬─┐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│Abe│3│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└───┴─┘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14249D-B5A0-66E8-DB5B-2D2B9C3AEE6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pos↓table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┌───┬─┐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│Abe│9│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│Bob│2│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└───┴─┘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4240B-CF87-9F4B-F89A-D82D6B6D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Array Ordering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D0376-C5BA-8D0D-80B2-CDDCBCD7D2C9}"/>
              </a:ext>
            </a:extLst>
          </p:cNvPr>
          <p:cNvSpPr txBox="1"/>
          <p:nvPr/>
        </p:nvSpPr>
        <p:spPr>
          <a:xfrm>
            <a:off x="7863304" y="109537"/>
            <a:ext cx="1228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 table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┌───┬─┐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│Abe│1│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│Abe│3│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│Abe│9│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│Bob│2│</a:t>
            </a:r>
            <a:b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FF0000"/>
                </a:solidFill>
                <a:latin typeface="APL385 Unicode" panose="020B0709000202000203" pitchFamily="49" charset="0"/>
              </a:rPr>
              <a:t>└───┴─┘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FD5B-CCDC-8550-0E0E-AA5A7C94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pos</a:t>
            </a:r>
            <a:r>
              <a:rPr lang="en-GB" dirty="0">
                <a:latin typeface="APL385 Unicode" panose="020B0709000202000203" pitchFamily="49" charset="0"/>
              </a:rPr>
              <a:t>(↑⍪new⍪↓)table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┌───┬─┐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│Abe│3│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│Abe│4│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│Abe│9│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├───┼─┤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│Bob│2│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└───┴─┘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4240B-CF87-9F4B-F89A-D82D6B6D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Array Ordering</a:t>
            </a:r>
          </a:p>
        </p:txBody>
      </p:sp>
    </p:spTree>
    <p:extLst>
      <p:ext uri="{BB962C8B-B14F-4D97-AF65-F5344CB8AC3E}">
        <p14:creationId xmlns:p14="http://schemas.microsoft.com/office/powerpoint/2010/main" val="36995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C4E2F-9F65-975A-54BA-1F188D2C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AL'⍸'Dan</a:t>
            </a:r>
            <a:r>
              <a:rPr lang="en-GB" dirty="0">
                <a:latin typeface="APL385 Unicode" panose="020B0709000202000203" pitchFamily="49" charset="0"/>
              </a:rPr>
              <a:t>' 'Sam' 'Ann' 'Tim' 'Bea'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1 2 1 2 1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n←'Dan</a:t>
            </a:r>
            <a:r>
              <a:rPr lang="en-GB" dirty="0">
                <a:latin typeface="APL385 Unicode" panose="020B0709000202000203" pitchFamily="49" charset="0"/>
              </a:rPr>
              <a:t>' 'Sam' 'Ann' 'Tim' 'Bea'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      ('</a:t>
            </a:r>
            <a:r>
              <a:rPr lang="en-GB" dirty="0" err="1">
                <a:latin typeface="APL385 Unicode" panose="020B0709000202000203" pitchFamily="49" charset="0"/>
              </a:rPr>
              <a:t>AL'⍸n</a:t>
            </a:r>
            <a:r>
              <a:rPr lang="en-GB" dirty="0">
                <a:latin typeface="APL385 Unicode" panose="020B0709000202000203" pitchFamily="49" charset="0"/>
              </a:rPr>
              <a:t>){⊂⍵}⌸n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┌─────────────┬─────────┐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│┌───┬───┬───┐│┌───┬───┐│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││</a:t>
            </a:r>
            <a:r>
              <a:rPr lang="en-GB" dirty="0" err="1">
                <a:latin typeface="APL385 Unicode" panose="020B0709000202000203" pitchFamily="49" charset="0"/>
              </a:rPr>
              <a:t>Dan│Ann│Bea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Sam│Tim</a:t>
            </a:r>
            <a:r>
              <a:rPr lang="en-GB" dirty="0">
                <a:latin typeface="APL385 Unicode" panose="020B0709000202000203" pitchFamily="49" charset="0"/>
              </a:rPr>
              <a:t>││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│└───┴───┴───┘│└───┴───┘│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└─────────────┴─────────┘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28A342-671B-C267-8AF4-BEA865F2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by interval</a:t>
            </a:r>
          </a:p>
        </p:txBody>
      </p:sp>
    </p:spTree>
    <p:extLst>
      <p:ext uri="{BB962C8B-B14F-4D97-AF65-F5344CB8AC3E}">
        <p14:creationId xmlns:p14="http://schemas.microsoft.com/office/powerpoint/2010/main" val="11468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51CD3-C396-AA64-B033-397176B4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      </a:t>
            </a:r>
            <a:r>
              <a:rPr lang="en-US" dirty="0">
                <a:solidFill>
                  <a:srgbClr val="FF6600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≢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2 3⍴⎕A</a:t>
            </a:r>
            <a:b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      ⍴2 3⍴⎕A</a:t>
            </a:r>
            <a:b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</a:b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2 3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      </a:t>
            </a:r>
            <a:r>
              <a:rPr lang="en-GB" dirty="0">
                <a:solidFill>
                  <a:srgbClr val="FF6600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≢</a:t>
            </a:r>
            <a:r>
              <a:rPr lang="en-GB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4 5 6 7 8 ⍴ ⍳6720</a:t>
            </a:r>
            <a:br>
              <a:rPr lang="en-GB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</a:br>
            <a:r>
              <a:rPr lang="en-GB" dirty="0">
                <a:solidFill>
                  <a:schemeClr val="tx1"/>
                </a:solidFill>
                <a:highlight>
                  <a:srgbClr val="FFFFFF"/>
                </a:highlight>
                <a:latin typeface="APL386 Unicode" panose="020B0709000202000203" pitchFamily="50" charset="0"/>
              </a:rPr>
              <a:t>4</a:t>
            </a:r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APL386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E50015-4A91-B9DE-FD10-27C25A3A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Tally: Leading Axis</a:t>
            </a:r>
          </a:p>
        </p:txBody>
      </p:sp>
    </p:spTree>
    <p:extLst>
      <p:ext uri="{BB962C8B-B14F-4D97-AF65-F5344CB8AC3E}">
        <p14:creationId xmlns:p14="http://schemas.microsoft.com/office/powerpoint/2010/main" val="12542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1032CE-4ACC-8288-C1BF-B1EA4B77E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Many schools convert numeric scores into a letter grade. Scotland uses: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FC520-774E-1AD5-988C-1AAC0728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Index Exercise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3BBCB-F8AC-978C-D7A4-9A2E08423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47287"/>
              </p:ext>
            </p:extLst>
          </p:nvPr>
        </p:nvGraphicFramePr>
        <p:xfrm>
          <a:off x="348924" y="1736553"/>
          <a:ext cx="850297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968">
                  <a:extLst>
                    <a:ext uri="{9D8B030D-6E8A-4147-A177-3AD203B41FA5}">
                      <a16:colId xmlns:a16="http://schemas.microsoft.com/office/drawing/2014/main" val="2153293509"/>
                    </a:ext>
                  </a:extLst>
                </a:gridCol>
                <a:gridCol w="1470190">
                  <a:extLst>
                    <a:ext uri="{9D8B030D-6E8A-4147-A177-3AD203B41FA5}">
                      <a16:colId xmlns:a16="http://schemas.microsoft.com/office/drawing/2014/main" val="2845589648"/>
                    </a:ext>
                  </a:extLst>
                </a:gridCol>
                <a:gridCol w="5599817">
                  <a:extLst>
                    <a:ext uri="{9D8B030D-6E8A-4147-A177-3AD203B41FA5}">
                      <a16:colId xmlns:a16="http://schemas.microsoft.com/office/drawing/2014/main" val="1288368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8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70–100%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Highest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5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60–69%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strong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5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50–59%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Pass and be accepted by universities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1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40–49%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Borderline: the student should re-sit the course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5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0–39%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student has failed the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83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91F626-A07B-45E8-BE19-65B242C3357D}"/>
              </a:ext>
            </a:extLst>
          </p:cNvPr>
          <p:cNvSpPr txBox="1"/>
          <p:nvPr/>
        </p:nvSpPr>
        <p:spPr>
          <a:xfrm>
            <a:off x="348924" y="4212461"/>
            <a:ext cx="852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Write a function using 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⍸</a:t>
            </a:r>
            <a:r>
              <a:rPr lang="en-US" sz="2000" dirty="0"/>
              <a:t> that will return the grade for a given percentage.</a:t>
            </a:r>
          </a:p>
        </p:txBody>
      </p:sp>
    </p:spTree>
    <p:extLst>
      <p:ext uri="{BB962C8B-B14F-4D97-AF65-F5344CB8AC3E}">
        <p14:creationId xmlns:p14="http://schemas.microsoft.com/office/powerpoint/2010/main" val="33188669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1032CE-4ACC-8288-C1BF-B1EA4B77E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+mn-lt"/>
              </a:rPr>
              <a:t>This solution also deals with scores that are less than 0 or greater than 100.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</a:t>
            </a:r>
            <a:r>
              <a:rPr lang="en-US" sz="1600" dirty="0" err="1">
                <a:latin typeface="APL385 Unicode" panose="020B0709000202000203" pitchFamily="49" charset="0"/>
              </a:rPr>
              <a:t>GradeFor</a:t>
            </a:r>
            <a:r>
              <a:rPr lang="en-US" sz="1600" dirty="0">
                <a:latin typeface="APL385 Unicode" panose="020B0709000202000203" pitchFamily="49" charset="0"/>
              </a:rPr>
              <a:t>←{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grades←,¨'Invalid' 'No Award' 'D' 'C' 'B' 'A' 'Invalid'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    grades⊃⍨1+(100=⍵)-⍨0 40 50 60 70 100⍸⍵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 </a:t>
            </a:r>
            <a:r>
              <a:rPr lang="en-US" sz="1600" dirty="0" err="1">
                <a:latin typeface="APL385 Unicode" panose="020B0709000202000203" pitchFamily="49" charset="0"/>
              </a:rPr>
              <a:t>GradeFor</a:t>
            </a:r>
            <a:r>
              <a:rPr lang="en-US" sz="1600" dirty="0">
                <a:latin typeface="APL385 Unicode" panose="020B0709000202000203" pitchFamily="49" charset="0"/>
              </a:rPr>
              <a:t> ¨¯1 0 39 40 49 50 59 60 69 70 99 100 101</a:t>
            </a:r>
            <a:br>
              <a:rPr lang="en-US" sz="1600" dirty="0">
                <a:latin typeface="APL385 Unicode" panose="020B0709000202000203" pitchFamily="49" charset="0"/>
              </a:rPr>
            </a:br>
            <a:r>
              <a:rPr lang="en-US" sz="1600" dirty="0">
                <a:latin typeface="APL385 Unicode" panose="020B0709000202000203" pitchFamily="49" charset="0"/>
              </a:rPr>
              <a:t>Invalid  No Award  No Award  D  </a:t>
            </a:r>
            <a:r>
              <a:rPr lang="en-US" sz="1600" dirty="0" err="1">
                <a:latin typeface="APL385 Unicode" panose="020B0709000202000203" pitchFamily="49" charset="0"/>
              </a:rPr>
              <a:t>D</a:t>
            </a:r>
            <a:r>
              <a:rPr lang="en-US" sz="1600" dirty="0">
                <a:latin typeface="APL385 Unicode" panose="020B0709000202000203" pitchFamily="49" charset="0"/>
              </a:rPr>
              <a:t>  C  </a:t>
            </a:r>
            <a:r>
              <a:rPr lang="en-US" sz="1600" dirty="0" err="1">
                <a:latin typeface="APL385 Unicode" panose="020B0709000202000203" pitchFamily="49" charset="0"/>
              </a:rPr>
              <a:t>C</a:t>
            </a:r>
            <a:r>
              <a:rPr lang="en-US" sz="1600" dirty="0">
                <a:latin typeface="APL385 Unicode" panose="020B0709000202000203" pitchFamily="49" charset="0"/>
              </a:rPr>
              <a:t>  B  </a:t>
            </a:r>
            <a:r>
              <a:rPr lang="en-US" sz="1600" dirty="0" err="1">
                <a:latin typeface="APL385 Unicode" panose="020B0709000202000203" pitchFamily="49" charset="0"/>
              </a:rPr>
              <a:t>B</a:t>
            </a:r>
            <a:r>
              <a:rPr lang="en-US" sz="1600" dirty="0">
                <a:latin typeface="APL385 Unicode" panose="020B0709000202000203" pitchFamily="49" charset="0"/>
              </a:rPr>
              <a:t>  A  </a:t>
            </a:r>
            <a:r>
              <a:rPr lang="en-US" sz="1600" dirty="0" err="1">
                <a:latin typeface="APL385 Unicode" panose="020B0709000202000203" pitchFamily="49" charset="0"/>
              </a:rPr>
              <a:t>A</a:t>
            </a:r>
            <a:r>
              <a:rPr lang="en-US" sz="1600" dirty="0">
                <a:latin typeface="APL385 Unicode" panose="020B0709000202000203" pitchFamily="49" charset="0"/>
              </a:rPr>
              <a:t>  </a:t>
            </a:r>
            <a:r>
              <a:rPr lang="en-US" sz="1600" dirty="0" err="1">
                <a:latin typeface="APL385 Unicode" panose="020B0709000202000203" pitchFamily="49" charset="0"/>
              </a:rPr>
              <a:t>A</a:t>
            </a:r>
            <a:r>
              <a:rPr lang="en-US" sz="1600" dirty="0">
                <a:latin typeface="APL385 Unicode" panose="020B0709000202000203" pitchFamily="49" charset="0"/>
              </a:rPr>
              <a:t>  Invalid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FC520-774E-1AD5-988C-1AAC0728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Index Exercise Solution</a:t>
            </a:r>
          </a:p>
        </p:txBody>
      </p:sp>
    </p:spTree>
    <p:extLst>
      <p:ext uri="{BB962C8B-B14F-4D97-AF65-F5344CB8AC3E}">
        <p14:creationId xmlns:p14="http://schemas.microsoft.com/office/powerpoint/2010/main" val="13700316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CA595-CFB0-4850-9E40-0C457FDA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f⌸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CBA92-41D0-B772-AD90-99D759C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42843184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C4B80-0DDA-5305-DD94-151FD0B9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Monadic Operator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Analogous to SQL "GROUP BY"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SELECT (</a:t>
            </a:r>
            <a:r>
              <a:rPr lang="en-US" dirty="0" err="1">
                <a:latin typeface="+mn-lt"/>
              </a:rPr>
              <a:t>dates,amounts</a:t>
            </a:r>
            <a:r>
              <a:rPr lang="en-US" dirty="0">
                <a:latin typeface="+mn-lt"/>
              </a:rPr>
              <a:t>) FROM sales GROUP BY customer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A0C79-EBB0-829F-CA6D-A0B3031F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4622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'Abracadabra'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│A│1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│b│2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│r│3 10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│a│4 6 8 11│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│c│5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│d│7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 │ </a:t>
            </a:r>
            <a:r>
              <a:rPr lang="en-GB" dirty="0">
                <a:latin typeface="APL385 Unicode" panose="020B0709000202000203" pitchFamily="49" charset="0"/>
              </a:rPr>
              <a:t>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└───────────────</a:t>
            </a:r>
            <a:r>
              <a:rPr lang="en-GB" dirty="0">
                <a:latin typeface="APL385 Unicode" panose="020B0709000202000203" pitchFamily="49" charset="0"/>
              </a:rPr>
              <a:t> ⍵: indices where ⍺ occurs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 │</a:t>
            </a:r>
            <a:b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</a:b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 └────────────────────</a:t>
            </a:r>
            <a:r>
              <a:rPr lang="en-GB" dirty="0">
                <a:latin typeface="APL385 Unicode" panose="020B0709000202000203" pitchFamily="49" charset="0"/>
              </a:rPr>
              <a:t> ⍺: ∪Y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0B21F-AC7C-2A31-F7E2-88516C9E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Monadic Key: </a:t>
            </a:r>
            <a:r>
              <a:rPr lang="en-GB" dirty="0" err="1">
                <a:latin typeface="APL385 Unicode" panose="020B0709000202000203" pitchFamily="49" charset="0"/>
              </a:rPr>
              <a:t>f⌸Y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'Abracadabra'{⍺ ⍵}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sz="2000" dirty="0">
                <a:latin typeface="APL385 Unicode" panose="020B0709000202000203" pitchFamily="49" charset="0"/>
              </a:rPr>
              <a:t>'ABCDEFGHIJK'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┌─┬────┐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│A│A   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├─┼────┤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</a:t>
            </a:r>
            <a:r>
              <a:rPr lang="en-GB" sz="2000" dirty="0" err="1">
                <a:latin typeface="APL385 Unicode" panose="020B0709000202000203" pitchFamily="49" charset="0"/>
              </a:rPr>
              <a:t>b│BI</a:t>
            </a:r>
            <a:r>
              <a:rPr lang="en-GB" sz="2000" dirty="0">
                <a:latin typeface="APL385 Unicode" panose="020B0709000202000203" pitchFamily="49" charset="0"/>
              </a:rPr>
              <a:t>  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├─┼────┤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</a:t>
            </a:r>
            <a:r>
              <a:rPr lang="en-GB" sz="2000" dirty="0" err="1">
                <a:latin typeface="APL385 Unicode" panose="020B0709000202000203" pitchFamily="49" charset="0"/>
              </a:rPr>
              <a:t>r│CJ</a:t>
            </a:r>
            <a:r>
              <a:rPr lang="en-GB" sz="2000" dirty="0">
                <a:latin typeface="APL385 Unicode" panose="020B0709000202000203" pitchFamily="49" charset="0"/>
              </a:rPr>
              <a:t>  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├─┼────┤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</a:t>
            </a:r>
            <a:r>
              <a:rPr lang="en-GB" sz="2000" dirty="0" err="1">
                <a:latin typeface="APL385 Unicode" panose="020B0709000202000203" pitchFamily="49" charset="0"/>
              </a:rPr>
              <a:t>a│DFHK</a:t>
            </a:r>
            <a:r>
              <a:rPr lang="en-GB" sz="2000" dirty="0">
                <a:latin typeface="APL385 Unicode" panose="020B0709000202000203" pitchFamily="49" charset="0"/>
              </a:rPr>
              <a:t>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├─┼────┤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</a:t>
            </a:r>
            <a:r>
              <a:rPr lang="en-GB" sz="2000" dirty="0" err="1">
                <a:latin typeface="APL385 Unicode" panose="020B0709000202000203" pitchFamily="49" charset="0"/>
              </a:rPr>
              <a:t>c│E</a:t>
            </a:r>
            <a:r>
              <a:rPr lang="en-GB" sz="2000" dirty="0">
                <a:latin typeface="APL385 Unicode" panose="020B0709000202000203" pitchFamily="49" charset="0"/>
              </a:rPr>
              <a:t>   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├─┼────┤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│</a:t>
            </a:r>
            <a:r>
              <a:rPr lang="en-GB" sz="2000" dirty="0" err="1">
                <a:latin typeface="APL385 Unicode" panose="020B0709000202000203" pitchFamily="49" charset="0"/>
              </a:rPr>
              <a:t>d│G</a:t>
            </a:r>
            <a:r>
              <a:rPr lang="en-GB" sz="2000" dirty="0">
                <a:latin typeface="APL385 Unicode" panose="020B0709000202000203" pitchFamily="49" charset="0"/>
              </a:rPr>
              <a:t>   │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└─┴────┘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sz="2000" dirty="0">
                <a:solidFill>
                  <a:srgbClr val="00B0F0"/>
                </a:solidFill>
                <a:latin typeface="APL385 Unicode" panose="020B0709000202000203" pitchFamily="49" charset="0"/>
              </a:rPr>
              <a:t> │ 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└─────────────────</a:t>
            </a:r>
            <a:r>
              <a:rPr lang="en-GB" sz="2000" dirty="0">
                <a:latin typeface="APL385 Unicode" panose="020B0709000202000203" pitchFamily="49" charset="0"/>
              </a:rPr>
              <a:t> ⍵: elements of Y where ⍺ occurs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solidFill>
                  <a:srgbClr val="00B0F0"/>
                </a:solidFill>
                <a:latin typeface="APL385 Unicode" panose="020B0709000202000203" pitchFamily="49" charset="0"/>
              </a:rPr>
              <a:t> │</a:t>
            </a:r>
            <a:br>
              <a:rPr lang="en-GB" sz="2000" dirty="0">
                <a:solidFill>
                  <a:srgbClr val="00B0F0"/>
                </a:solidFill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B0F0"/>
                </a:solidFill>
                <a:latin typeface="APL385 Unicode" panose="020B0709000202000203" pitchFamily="49" charset="0"/>
              </a:rPr>
              <a:t>└────────────────────</a:t>
            </a:r>
            <a:r>
              <a:rPr lang="en-GB" sz="2000" dirty="0">
                <a:latin typeface="APL385 Unicode" panose="020B0709000202000203" pitchFamily="49" charset="0"/>
              </a:rPr>
              <a:t> ⍺: ∪X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0B21F-AC7C-2A31-F7E2-88516C9E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Dyadic Key:  </a:t>
            </a:r>
            <a:r>
              <a:rPr lang="en-GB" dirty="0" err="1">
                <a:latin typeface="APL385 Unicode" panose="020B0709000202000203" pitchFamily="49" charset="0"/>
              </a:rPr>
              <a:t>Xf⌸Y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'Abracadabra'{⍺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⍳≢'Abracadabra'</a:t>
            </a:r>
          </a:p>
          <a:p>
            <a:pPr marL="0" indent="0">
              <a:lnSpc>
                <a:spcPct val="6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│A│1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│b│2 9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│r│3 10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│a│4 6 8 11│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│c│5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├─┼────────┤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│d│7      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└─┴────────┘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504BEC-37A5-6D6A-4859-F51C77E9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Dyadic Key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5FD9C3-1089-358E-9B07-BCD2DE11ED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90198" y="1437338"/>
            <a:ext cx="4105275" cy="68580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{⍺ ⍵}⌸  'Abracadabra'</a:t>
            </a:r>
          </a:p>
        </p:txBody>
      </p:sp>
    </p:spTree>
    <p:extLst>
      <p:ext uri="{BB962C8B-B14F-4D97-AF65-F5344CB8AC3E}">
        <p14:creationId xmlns:p14="http://schemas.microsoft.com/office/powerpoint/2010/main" val="40102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(⎕</a:t>
            </a:r>
            <a:r>
              <a:rPr lang="en-GB" dirty="0" err="1">
                <a:latin typeface="APL385 Unicode" panose="020B0709000202000203" pitchFamily="49" charset="0"/>
              </a:rPr>
              <a:t>C'Abracadabra</a:t>
            </a:r>
            <a:r>
              <a:rPr lang="en-GB" dirty="0">
                <a:latin typeface="APL385 Unicode" panose="020B0709000202000203" pitchFamily="49" charset="0"/>
              </a:rPr>
              <a:t>'){⍺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'Abracadabra'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┌─┬─────┐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a│Aaaaa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├─┼─────┤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b│bb</a:t>
            </a:r>
            <a:r>
              <a:rPr lang="en-GB" dirty="0">
                <a:latin typeface="APL385 Unicode" panose="020B0709000202000203" pitchFamily="49" charset="0"/>
              </a:rPr>
              <a:t> 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├─┼─────┤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r│rr</a:t>
            </a:r>
            <a:r>
              <a:rPr lang="en-GB" dirty="0">
                <a:latin typeface="APL385 Unicode" panose="020B0709000202000203" pitchFamily="49" charset="0"/>
              </a:rPr>
              <a:t> 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├─┼─────┤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c│c</a:t>
            </a:r>
            <a:r>
              <a:rPr lang="en-GB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├─┼─────┤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d│d</a:t>
            </a:r>
            <a:r>
              <a:rPr lang="en-GB" dirty="0">
                <a:latin typeface="APL385 Unicode" panose="020B0709000202000203" pitchFamily="49" charset="0"/>
              </a:rPr>
              <a:t>    │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└─┴─────┘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0B21F-AC7C-2A31-F7E2-88516C9E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grouping by an aspect of the data</a:t>
            </a:r>
          </a:p>
        </p:txBody>
      </p:sp>
    </p:spTree>
    <p:extLst>
      <p:ext uri="{BB962C8B-B14F-4D97-AF65-F5344CB8AC3E}">
        <p14:creationId xmlns:p14="http://schemas.microsoft.com/office/powerpoint/2010/main" val="3521918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464D-6EF5-F40F-7EF3-CDB15D7E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⊢v←?10⍴20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2 11 19 14 1 14 3 8 1 16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(3|v){⍺ ⍵}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GB" dirty="0">
                <a:latin typeface="APL385 Unicode" panose="020B0709000202000203" pitchFamily="49" charset="0"/>
              </a:rPr>
              <a:t>v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┌─┬────────────┐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│2│2 11 14 14 8│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├─┼────────────┤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│1│19 1 1 16  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├─┼────────────┤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│0│3           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└─┴────────────┘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0B21F-AC7C-2A31-F7E2-88516C9E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Key: grouping by an aspect of the data</a:t>
            </a:r>
          </a:p>
        </p:txBody>
      </p:sp>
    </p:spTree>
    <p:extLst>
      <p:ext uri="{BB962C8B-B14F-4D97-AF65-F5344CB8AC3E}">
        <p14:creationId xmlns:p14="http://schemas.microsoft.com/office/powerpoint/2010/main" val="19844737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B0CD8-653B-55EB-041B-73DC418C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3770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v←?1000⍴10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{⍺ ('⎕'⍴⍨⌊.5+.1×≢⍵)}</a:t>
            </a:r>
            <a:r>
              <a:rPr lang="en-US" sz="2000" dirty="0">
                <a:solidFill>
                  <a:srgbClr val="FF6600"/>
                </a:solidFill>
                <a:latin typeface="APL385 Unicode" panose="020B0709000202000203" pitchFamily="49" charset="0"/>
              </a:rPr>
              <a:t>⌸</a:t>
            </a:r>
            <a:r>
              <a:rPr lang="en-US" sz="2000" dirty="0">
                <a:latin typeface="APL385 Unicode" panose="020B0709000202000203" pitchFamily="49" charset="0"/>
              </a:rPr>
              <a:t>v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000" dirty="0">
                <a:latin typeface="APL385 Unicode" panose="020B0709000202000203" pitchFamily="49" charset="0"/>
              </a:rPr>
              <a:t> 4  ⎕⎕⎕⎕⎕⎕⎕⎕⎕⎕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10  ⎕⎕⎕⎕⎕⎕⎕⎕⎕⎕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2  ⎕⎕⎕⎕⎕⎕⎕⎕⎕⎕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8  ⎕⎕⎕⎕⎕⎕⎕⎕⎕⎕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1  ⎕⎕⎕⎕⎕⎕⎕⎕⎕⎕⎕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5  ⎕⎕⎕⎕⎕⎕⎕⎕⎕⎕⎕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9  ⎕⎕⎕⎕⎕⎕⎕⎕⎕ 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3  ⎕⎕⎕⎕⎕⎕⎕⎕⎕ 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6  ⎕⎕⎕⎕⎕⎕⎕⎕⎕   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7  ⎕⎕⎕⎕⎕⎕⎕⎕⎕⎕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A2E9C7-8FDA-8FDD-9003-0490737D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L385 Unicode" panose="020B0709000202000203" pitchFamily="49" charset="0"/>
              </a:rPr>
              <a:t>f⌸</a:t>
            </a:r>
            <a:r>
              <a:rPr lang="en-US" dirty="0"/>
              <a:t> - What the </a:t>
            </a:r>
            <a:r>
              <a:rPr lang="en-US" dirty="0">
                <a:latin typeface="APL385 Unicode" panose="020B0709000202000203" pitchFamily="49" charset="0"/>
              </a:rPr>
              <a:t>f</a:t>
            </a:r>
            <a:r>
              <a:rPr lang="en-US" dirty="0"/>
              <a:t>?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2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46090</TotalTime>
  <Words>7696</Words>
  <Application>Microsoft Office PowerPoint</Application>
  <PresentationFormat>On-screen Show (16:9)</PresentationFormat>
  <Paragraphs>1006</Paragraphs>
  <Slides>146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7" baseType="lpstr">
      <vt:lpstr>Wingdings</vt:lpstr>
      <vt:lpstr>APL385 Unicode</vt:lpstr>
      <vt:lpstr>MV Boli</vt:lpstr>
      <vt:lpstr>Calibri</vt:lpstr>
      <vt:lpstr>Arial</vt:lpstr>
      <vt:lpstr>Wingdings 2</vt:lpstr>
      <vt:lpstr>APL386 Unicode</vt:lpstr>
      <vt:lpstr>APL333</vt:lpstr>
      <vt:lpstr>Sarabun</vt:lpstr>
      <vt:lpstr>Courier New</vt:lpstr>
      <vt:lpstr>Office Theme</vt:lpstr>
      <vt:lpstr>Selected Primitives</vt:lpstr>
      <vt:lpstr>Welcome!</vt:lpstr>
      <vt:lpstr>Tally</vt:lpstr>
      <vt:lpstr>Just an average APL expression</vt:lpstr>
      <vt:lpstr>Just an average APL expression</vt:lpstr>
      <vt:lpstr>Tally versus Shape</vt:lpstr>
      <vt:lpstr>Tally versus Shape</vt:lpstr>
      <vt:lpstr>Tally versus Shape</vt:lpstr>
      <vt:lpstr>Tally: Leading Axis</vt:lpstr>
      <vt:lpstr>Tally: Exercises</vt:lpstr>
      <vt:lpstr>Tally: Exercises Solutions</vt:lpstr>
      <vt:lpstr>Unique Mask</vt:lpstr>
      <vt:lpstr>Unique Mask</vt:lpstr>
      <vt:lpstr>Unique Mask</vt:lpstr>
      <vt:lpstr>Unique Mask – Leading Axis</vt:lpstr>
      <vt:lpstr>Duplicate Elements</vt:lpstr>
      <vt:lpstr>         Tangent - ]runtime</vt:lpstr>
      <vt:lpstr>Count Uniques</vt:lpstr>
      <vt:lpstr>Unique Mask Exercises</vt:lpstr>
      <vt:lpstr>Unique Mask Exercise Solutions</vt:lpstr>
      <vt:lpstr>Left/Right/Same</vt:lpstr>
      <vt:lpstr>Left/Right/Same</vt:lpstr>
      <vt:lpstr>Left/Right/Same</vt:lpstr>
      <vt:lpstr>The "Anti-diamond"</vt:lpstr>
      <vt:lpstr>The "Anti-diamond"</vt:lpstr>
      <vt:lpstr>Replace one result with another</vt:lpstr>
      <vt:lpstr>Separate right operand and argument</vt:lpstr>
      <vt:lpstr>Separate right operand and argument</vt:lpstr>
      <vt:lpstr>Address arguments in tacit functions</vt:lpstr>
      <vt:lpstr>Address arguments in tacit functions</vt:lpstr>
      <vt:lpstr>Address arguments in tacit functions</vt:lpstr>
      <vt:lpstr>Address arguments in tacit functions</vt:lpstr>
      <vt:lpstr>Address arguments in tacit functions</vt:lpstr>
      <vt:lpstr>Address arguments in tacit functions</vt:lpstr>
      <vt:lpstr>Address arguments in tacit functions</vt:lpstr>
      <vt:lpstr>Hooks: X f (g X) and (f X) g X</vt:lpstr>
      <vt:lpstr>Force hybrid (/⌿\⍀) to be a function</vt:lpstr>
      <vt:lpstr>Force hybrid (/⌿\⍀) to be a function</vt:lpstr>
      <vt:lpstr>Remember Unique Mask?</vt:lpstr>
      <vt:lpstr>Making values non-shy</vt:lpstr>
      <vt:lpstr>Making values non-shy</vt:lpstr>
      <vt:lpstr>Making values non-shy</vt:lpstr>
      <vt:lpstr>First / Last</vt:lpstr>
      <vt:lpstr>First / Last of the First / Last Axis</vt:lpstr>
      <vt:lpstr>Exercise - Last column</vt:lpstr>
      <vt:lpstr>Propagate missing left argument of dfn</vt:lpstr>
      <vt:lpstr>Counteracting dfn auto-localization</vt:lpstr>
      <vt:lpstr>Counteracting dfn auto-localization</vt:lpstr>
      <vt:lpstr>Counteracting dfn auto-localization</vt:lpstr>
      <vt:lpstr>Create matrix of identical rows/columns</vt:lpstr>
      <vt:lpstr>Inline "if"</vt:lpstr>
      <vt:lpstr>Left/Right/Same Exercise</vt:lpstr>
      <vt:lpstr>Left/Right/Same Exercise Solution</vt:lpstr>
      <vt:lpstr>Where</vt:lpstr>
      <vt:lpstr>Where: definition</vt:lpstr>
      <vt:lpstr>Where: definition</vt:lpstr>
      <vt:lpstr>Where: Rank &gt; 1</vt:lpstr>
      <vt:lpstr>Where: Rank &gt; 1</vt:lpstr>
      <vt:lpstr>Where: Y &gt; 1</vt:lpstr>
      <vt:lpstr>Where: what about?</vt:lpstr>
      <vt:lpstr>Where: usage</vt:lpstr>
      <vt:lpstr>Where: Selection</vt:lpstr>
      <vt:lpstr>Where: Multi-selection</vt:lpstr>
      <vt:lpstr>Where: Multi-dimensional selection</vt:lpstr>
      <vt:lpstr>Where: Multi-dimensional selection</vt:lpstr>
      <vt:lpstr>Where Inverse: ⍸⍣¯1</vt:lpstr>
      <vt:lpstr>Where: Representing a multiset</vt:lpstr>
      <vt:lpstr>Where Inverse:</vt:lpstr>
      <vt:lpstr>Where Inverse: Reconstruction of masks</vt:lpstr>
      <vt:lpstr>Where Inverse: Reconstruction of masks</vt:lpstr>
      <vt:lpstr>Where Inverse: Reconstruction of masks</vt:lpstr>
      <vt:lpstr>Where Inverse: Reconstruction of masks</vt:lpstr>
      <vt:lpstr>Where: Exercise</vt:lpstr>
      <vt:lpstr>Where: Exercise Solution</vt:lpstr>
      <vt:lpstr>Interval Index</vt:lpstr>
      <vt:lpstr>Interval Index</vt:lpstr>
      <vt:lpstr>Interval Index – the bucket list primitive</vt:lpstr>
      <vt:lpstr>What if you want (lower,upper]?</vt:lpstr>
      <vt:lpstr>Check if value is in interval</vt:lpstr>
      <vt:lpstr>Non-unique cut-offs</vt:lpstr>
      <vt:lpstr>Non-unique cut-offs</vt:lpstr>
      <vt:lpstr>Performance</vt:lpstr>
      <vt:lpstr>Buckets of higher rank</vt:lpstr>
      <vt:lpstr>Total Array Ordering</vt:lpstr>
      <vt:lpstr>Total Array Ordering</vt:lpstr>
      <vt:lpstr>Total Array Ordering</vt:lpstr>
      <vt:lpstr>Total Array Ordering</vt:lpstr>
      <vt:lpstr>Total Array Ordering</vt:lpstr>
      <vt:lpstr>Group by interval</vt:lpstr>
      <vt:lpstr>Interval Index Exercise</vt:lpstr>
      <vt:lpstr>Interval Index Exercise Solution</vt:lpstr>
      <vt:lpstr>Key</vt:lpstr>
      <vt:lpstr>Key</vt:lpstr>
      <vt:lpstr>Monadic Key: f⌸Y</vt:lpstr>
      <vt:lpstr>Dyadic Key:  Xf⌸Y</vt:lpstr>
      <vt:lpstr>Dyadic Key</vt:lpstr>
      <vt:lpstr>Key: grouping by an aspect of the data</vt:lpstr>
      <vt:lpstr>Key: grouping by an aspect of the data</vt:lpstr>
      <vt:lpstr>f⌸ - What the f? </vt:lpstr>
      <vt:lpstr>Key versus Partition</vt:lpstr>
      <vt:lpstr>Key versus Partition</vt:lpstr>
      <vt:lpstr>Key versus Unique</vt:lpstr>
      <vt:lpstr>Key issue: missing keys</vt:lpstr>
      <vt:lpstr>Key issue: missing keys</vt:lpstr>
      <vt:lpstr>Key issue: sorting keys</vt:lpstr>
      <vt:lpstr>Key issue: sorting keys</vt:lpstr>
      <vt:lpstr>Key issue: sorting keys</vt:lpstr>
      <vt:lpstr>Key issue: sorting keys</vt:lpstr>
      <vt:lpstr>Key issue: sorting keys</vt:lpstr>
      <vt:lpstr>Key Exercise</vt:lpstr>
      <vt:lpstr>Key Exercise</vt:lpstr>
      <vt:lpstr>Key Exercise Solution</vt:lpstr>
      <vt:lpstr>Key Exercise Solution</vt:lpstr>
      <vt:lpstr>At</vt:lpstr>
      <vt:lpstr>At</vt:lpstr>
      <vt:lpstr>At: Separating the argument</vt:lpstr>
      <vt:lpstr>At: versus Selective Assignment</vt:lpstr>
      <vt:lpstr>At within dfns</vt:lpstr>
      <vt:lpstr>At within dfns</vt:lpstr>
      <vt:lpstr>At versus Indexed Assignment</vt:lpstr>
      <vt:lpstr>At versus Modified Assignment</vt:lpstr>
      <vt:lpstr>The whats and wheres of @</vt:lpstr>
      <vt:lpstr>Major Cell Orientation</vt:lpstr>
      <vt:lpstr>When the left operand (f) is a function…</vt:lpstr>
      <vt:lpstr>When the left operand (f) is a function…</vt:lpstr>
      <vt:lpstr>When the left operand (f) is a function…</vt:lpstr>
      <vt:lpstr>{X}(f @ N) Y</vt:lpstr>
      <vt:lpstr>{X}(f @ N) Y</vt:lpstr>
      <vt:lpstr>{X}(f @ N) Y</vt:lpstr>
      <vt:lpstr>{X}(f @ N) Y</vt:lpstr>
      <vt:lpstr>{X}(f @ g) Y</vt:lpstr>
      <vt:lpstr>At Exercise</vt:lpstr>
      <vt:lpstr>At Exercise Solution</vt:lpstr>
      <vt:lpstr>Constant</vt:lpstr>
      <vt:lpstr>Constant</vt:lpstr>
      <vt:lpstr>Constant</vt:lpstr>
      <vt:lpstr>Constant with other operators</vt:lpstr>
      <vt:lpstr>Constant in trains</vt:lpstr>
      <vt:lpstr>Constant in trains</vt:lpstr>
      <vt:lpstr>Constant in trains</vt:lpstr>
      <vt:lpstr>Constant in trains</vt:lpstr>
      <vt:lpstr>Constant in operands</vt:lpstr>
      <vt:lpstr>Constant in operands</vt:lpstr>
      <vt:lpstr>Constant Exercise</vt:lpstr>
      <vt:lpstr>Constant Exercise Solution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270</cp:revision>
  <dcterms:created xsi:type="dcterms:W3CDTF">2019-07-25T11:46:05Z</dcterms:created>
  <dcterms:modified xsi:type="dcterms:W3CDTF">2024-10-03T19:41:55Z</dcterms:modified>
</cp:coreProperties>
</file>