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9" r:id="rId2"/>
    <p:sldId id="555" r:id="rId3"/>
    <p:sldId id="1036" r:id="rId4"/>
    <p:sldId id="1035" r:id="rId5"/>
    <p:sldId id="1037" r:id="rId6"/>
    <p:sldId id="1051" r:id="rId7"/>
    <p:sldId id="1048" r:id="rId8"/>
    <p:sldId id="1049" r:id="rId9"/>
    <p:sldId id="1050" r:id="rId10"/>
    <p:sldId id="1045" r:id="rId11"/>
    <p:sldId id="1067" r:id="rId12"/>
    <p:sldId id="1068" r:id="rId13"/>
    <p:sldId id="1072" r:id="rId14"/>
    <p:sldId id="1069" r:id="rId15"/>
    <p:sldId id="1073" r:id="rId16"/>
    <p:sldId id="1046" r:id="rId17"/>
    <p:sldId id="1124" r:id="rId18"/>
    <p:sldId id="1079" r:id="rId19"/>
    <p:sldId id="1054" r:id="rId20"/>
    <p:sldId id="1080" r:id="rId21"/>
    <p:sldId id="1047" r:id="rId22"/>
    <p:sldId id="1074" r:id="rId23"/>
    <p:sldId id="1076" r:id="rId24"/>
    <p:sldId id="1075" r:id="rId25"/>
    <p:sldId id="1078" r:id="rId26"/>
    <p:sldId id="1052" r:id="rId27"/>
    <p:sldId id="1085" r:id="rId28"/>
    <p:sldId id="1086" r:id="rId29"/>
    <p:sldId id="1083" r:id="rId30"/>
    <p:sldId id="1082" r:id="rId31"/>
    <p:sldId id="1081" r:id="rId32"/>
    <p:sldId id="1087" r:id="rId33"/>
    <p:sldId id="1091" r:id="rId34"/>
    <p:sldId id="1089" r:id="rId35"/>
    <p:sldId id="1057" r:id="rId36"/>
    <p:sldId id="1088" r:id="rId37"/>
    <p:sldId id="1060" r:id="rId38"/>
    <p:sldId id="557" r:id="rId39"/>
    <p:sldId id="1084" r:id="rId40"/>
    <p:sldId id="1100" r:id="rId41"/>
    <p:sldId id="1101" r:id="rId42"/>
    <p:sldId id="1102" r:id="rId43"/>
    <p:sldId id="1104" r:id="rId44"/>
    <p:sldId id="1103" r:id="rId45"/>
    <p:sldId id="1105" r:id="rId46"/>
    <p:sldId id="1106" r:id="rId47"/>
    <p:sldId id="1059" r:id="rId48"/>
    <p:sldId id="1107" r:id="rId49"/>
    <p:sldId id="1108" r:id="rId50"/>
    <p:sldId id="1109" r:id="rId51"/>
    <p:sldId id="1119" r:id="rId52"/>
    <p:sldId id="1110" r:id="rId53"/>
    <p:sldId id="1120" r:id="rId54"/>
    <p:sldId id="1063" r:id="rId55"/>
    <p:sldId id="1099" r:id="rId56"/>
    <p:sldId id="1125" r:id="rId57"/>
    <p:sldId id="1126" r:id="rId58"/>
    <p:sldId id="1127" r:id="rId59"/>
    <p:sldId id="1122" r:id="rId60"/>
    <p:sldId id="1066" r:id="rId61"/>
    <p:sldId id="1098" r:id="rId62"/>
    <p:sldId id="1128" r:id="rId63"/>
    <p:sldId id="1093" r:id="rId64"/>
    <p:sldId id="1061" r:id="rId65"/>
    <p:sldId id="1058" r:id="rId66"/>
    <p:sldId id="1094" r:id="rId67"/>
    <p:sldId id="1097" r:id="rId68"/>
    <p:sldId id="1096" r:id="rId69"/>
    <p:sldId id="1111" r:id="rId70"/>
    <p:sldId id="1121" r:id="rId71"/>
    <p:sldId id="1065" r:id="rId72"/>
    <p:sldId id="1112" r:id="rId73"/>
    <p:sldId id="1114" r:id="rId74"/>
    <p:sldId id="1117" r:id="rId75"/>
    <p:sldId id="1115" r:id="rId76"/>
    <p:sldId id="1116" r:id="rId77"/>
    <p:sldId id="1113" r:id="rId78"/>
    <p:sldId id="1123" r:id="rId79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82"/>
    </p:embeddedFont>
    <p:embeddedFont>
      <p:font typeface="Sarabun" panose="020B0604020202020204" charset="-34"/>
      <p:regular r:id="rId83"/>
      <p:bold r:id="rId84"/>
      <p:italic r:id="rId85"/>
      <p:boldItalic r:id="rId86"/>
    </p:embeddedFont>
    <p:embeddedFont>
      <p:font typeface="Wingdings 2" panose="05020102010507070707" pitchFamily="18" charset="2"/>
      <p:regular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FF6600"/>
    <a:srgbClr val="5A6D8F"/>
    <a:srgbClr val="3B475E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23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NUL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24/09/2024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28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pic>
        <p:nvPicPr>
          <p:cNvPr id="10" name="Picture 9" descr="A person in a striped sweater&#10;&#10;Description automatically generated">
            <a:extLst>
              <a:ext uri="{FF2B5EF4-FFF2-40B4-BE49-F238E27FC236}">
                <a16:creationId xmlns:a16="http://schemas.microsoft.com/office/drawing/2014/main" id="{86F30E02-62B8-269D-AD9A-9BC5077EE9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4" y="3579587"/>
            <a:ext cx="1402083" cy="1402083"/>
          </a:xfrm>
          <a:prstGeom prst="rect">
            <a:avLst/>
          </a:prstGeom>
        </p:spPr>
      </p:pic>
      <p:pic>
        <p:nvPicPr>
          <p:cNvPr id="8" name="Picture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4FB2D23-A9A8-5334-DDF8-30C9EC0AB5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7" y="3579587"/>
            <a:ext cx="1402083" cy="1402083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88EA669-101E-F525-D80E-22EBBDAE23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1683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Karl Holt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SP3 – Migrating Win32 GUI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yalog.github.io/EWC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59" y="1688053"/>
            <a:ext cx="5985885" cy="1767394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Migrating Your </a:t>
            </a:r>
            <a:r>
              <a:rPr lang="en-US" b="1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⎕WC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GUI to Linux, macOS, and the Cloud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622" y="3985961"/>
            <a:ext cx="1732760" cy="664125"/>
          </a:xfrm>
        </p:spPr>
        <p:txBody>
          <a:bodyPr/>
          <a:lstStyle/>
          <a:p>
            <a:r>
              <a:rPr lang="en-GB" dirty="0"/>
              <a:t>Morten Kromberg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EBA80B-3364-B5D4-6B69-9FBA6FDDFA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9F4C0C-3830-F0D7-370A-3BF2C79BBDFB}"/>
              </a:ext>
            </a:extLst>
          </p:cNvPr>
          <p:cNvSpPr txBox="1">
            <a:spLocks/>
          </p:cNvSpPr>
          <p:nvPr/>
        </p:nvSpPr>
        <p:spPr>
          <a:xfrm>
            <a:off x="4572000" y="3985961"/>
            <a:ext cx="1732760" cy="664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defRPr sz="1400" i="0" kern="1200" baseline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Karl Holt</a:t>
            </a:r>
          </a:p>
        </p:txBody>
      </p:sp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E7B7-B14D-B82A-AD97-D61F709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40852" cy="3242040"/>
          </a:xfrm>
        </p:spPr>
        <p:txBody>
          <a:bodyPr>
            <a:normAutofit/>
          </a:bodyPr>
          <a:lstStyle/>
          <a:p>
            <a:r>
              <a:rPr lang="da-DK" dirty="0"/>
              <a:t>Clone the github repository</a:t>
            </a:r>
          </a:p>
          <a:p>
            <a:pPr lvl="1"/>
            <a:r>
              <a:rPr lang="da-DK" dirty="0"/>
              <a:t>https://github.com/dyalog/ewc</a:t>
            </a:r>
          </a:p>
          <a:p>
            <a:r>
              <a:rPr lang="da-DK" dirty="0"/>
              <a:t>Or download and unzip the zip file from the repo (see next slide)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1 - Installation</a:t>
            </a:r>
            <a:endParaRPr lang="LID4096" dirty="0"/>
          </a:p>
        </p:txBody>
      </p:sp>
      <p:pic>
        <p:nvPicPr>
          <p:cNvPr id="8" name="Picture 5" descr="Brain Exercise Initiative Logo">
            <a:extLst>
              <a:ext uri="{FF2B5EF4-FFF2-40B4-BE49-F238E27FC236}">
                <a16:creationId xmlns:a16="http://schemas.microsoft.com/office/drawing/2014/main" id="{2EB3A3DE-B673-FCF5-1BB2-98D681DF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E7B7-B14D-B82A-AD97-D61F709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40852" cy="3242040"/>
          </a:xfrm>
        </p:spPr>
        <p:txBody>
          <a:bodyPr/>
          <a:lstStyle/>
          <a:p>
            <a:r>
              <a:rPr lang="da-DK" dirty="0"/>
              <a:t>Clone the github repository</a:t>
            </a:r>
          </a:p>
          <a:p>
            <a:r>
              <a:rPr lang="da-DK" dirty="0"/>
              <a:t>Or download and unzip the zip file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Verify installation: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     ]</a:t>
            </a:r>
            <a:r>
              <a:rPr lang="en-US" sz="20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link.create</a:t>
            </a: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# /path/to/</a:t>
            </a:r>
            <a:r>
              <a:rPr lang="en-US" sz="20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ewc</a:t>
            </a:r>
            <a:b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</a:b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lang="en-US" sz="20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demo.Run</a:t>
            </a: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'Desktop'</a:t>
            </a:r>
            <a:endParaRPr lang="da-DK" sz="2000" dirty="0">
              <a:latin typeface="APL385 Unicode" panose="020B0709000202000203" pitchFamily="49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1 - Installation</a:t>
            </a:r>
            <a:endParaRPr lang="LID4096" dirty="0"/>
          </a:p>
        </p:txBody>
      </p:sp>
      <p:pic>
        <p:nvPicPr>
          <p:cNvPr id="8" name="Picture 5" descr="Brain Exercise Initiative Logo">
            <a:extLst>
              <a:ext uri="{FF2B5EF4-FFF2-40B4-BE49-F238E27FC236}">
                <a16:creationId xmlns:a16="http://schemas.microsoft.com/office/drawing/2014/main" id="{2EB3A3DE-B673-FCF5-1BB2-98D681DF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BCAAC1-4977-593E-B263-E130D68EB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38" y="0"/>
            <a:ext cx="5504156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257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E7B7-B14D-B82A-AD97-D61F709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40852" cy="3242040"/>
          </a:xfrm>
        </p:spPr>
        <p:txBody>
          <a:bodyPr>
            <a:normAutofit/>
          </a:bodyPr>
          <a:lstStyle/>
          <a:p>
            <a:r>
              <a:rPr lang="da-DK" dirty="0"/>
              <a:t>Verify installation: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     ]</a:t>
            </a:r>
            <a:r>
              <a:rPr lang="en-US" sz="20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link.create</a:t>
            </a: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# /path/to/</a:t>
            </a:r>
            <a:r>
              <a:rPr lang="en-US" sz="20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ewc</a:t>
            </a:r>
            <a:endParaRPr lang="en-US" sz="2000" b="0" i="0" dirty="0">
              <a:solidFill>
                <a:srgbClr val="36464E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lang="en-US" sz="20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EWC.Version</a:t>
            </a:r>
            <a:b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</a:b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EWC Server: 0.1.1, Client: Unknown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lang="en-US" sz="20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demo.Run</a:t>
            </a:r>
            <a:r>
              <a:rPr lang="en-US" sz="20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'Desktop'</a:t>
            </a:r>
          </a:p>
          <a:p>
            <a:r>
              <a:rPr lang="en-US" sz="2000" dirty="0">
                <a:solidFill>
                  <a:srgbClr val="36464E"/>
                </a:solidFill>
                <a:latin typeface="+mn-lt"/>
              </a:rPr>
              <a:t>NB: You *must* place EWC in the root </a:t>
            </a:r>
            <a:r>
              <a:rPr lang="en-US" sz="2000" dirty="0">
                <a:solidFill>
                  <a:srgbClr val="36464E"/>
                </a:solidFill>
                <a:latin typeface="APL385 Unicode" panose="020B0709000202000203" pitchFamily="49" charset="0"/>
              </a:rPr>
              <a:t>(#.EWC)</a:t>
            </a:r>
            <a:endParaRPr lang="da-DK" sz="2000" dirty="0">
              <a:latin typeface="APL385 Unicode" panose="020B0709000202000203" pitchFamily="49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1a - Installation</a:t>
            </a:r>
            <a:endParaRPr lang="LID4096" dirty="0"/>
          </a:p>
        </p:txBody>
      </p:sp>
      <p:pic>
        <p:nvPicPr>
          <p:cNvPr id="8" name="Picture 5" descr="Brain Exercise Initiative Logo">
            <a:extLst>
              <a:ext uri="{FF2B5EF4-FFF2-40B4-BE49-F238E27FC236}">
                <a16:creationId xmlns:a16="http://schemas.microsoft.com/office/drawing/2014/main" id="{2EB3A3DE-B673-FCF5-1BB2-98D681DF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7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4822F-B198-24A9-155B-814EE154F8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9A2E-4DCD-1911-E5E1-087E7907F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0DF4A-0101-1393-35B4-87F529D2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020735-C952-0C29-59AE-E9183DAD75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F9A8B-1C7A-84B1-A8FA-A6539361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48" y="352174"/>
            <a:ext cx="38385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8B412E-6C30-9CE5-3837-F12618C1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128" y="1234859"/>
            <a:ext cx="2886075" cy="2219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D2030A-87ED-986B-15F3-DA1CEB65C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8" y="451398"/>
            <a:ext cx="4029637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7C0A0CC-77DB-3DFA-369E-5BFEF16A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988"/>
            <a:ext cx="9144000" cy="3382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8B412E-6C30-9CE5-3837-F12618C1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444" y="440776"/>
            <a:ext cx="28860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2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DB95-EF98-BCA2-6E93-60AA0C66D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Demos of </a:t>
            </a:r>
            <a:br>
              <a:rPr lang="da-DK" dirty="0"/>
            </a:br>
            <a:r>
              <a:rPr lang="da-DK" dirty="0"/>
              <a:t>Extensions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156B6-95FF-4EBA-0DBC-0ECBD93F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Demo Application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56125-7AEA-F0A8-ABF4-D461B766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0" y="2186632"/>
            <a:ext cx="1849131" cy="2329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3871D8-E907-17BD-A9CB-196F48CD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53" y="0"/>
            <a:ext cx="66093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D57972-ED62-FA98-C57F-C6CCFCD73E1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4986-74FB-AA43-A0E1-1A99A9B8A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Navigate to </a:t>
            </a:r>
            <a:r>
              <a:rPr lang="da-DK" dirty="0">
                <a:hlinkClick r:id="rId2"/>
              </a:rPr>
              <a:t>https://dyalog.github.io/EWC</a:t>
            </a:r>
            <a:endParaRPr lang="da-DK" dirty="0"/>
          </a:p>
          <a:p>
            <a:r>
              <a:rPr lang="da-DK" dirty="0"/>
              <a:t>Notice that when you click on the name of a property, it opens the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documentation.</a:t>
            </a:r>
          </a:p>
          <a:p>
            <a:r>
              <a:rPr lang="da-DK" dirty="0"/>
              <a:t>The EWC documentation describes differences between EWC and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6B23C2-F39E-61F4-C098-9CC7FE19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793776" cy="685535"/>
          </a:xfrm>
        </p:spPr>
        <p:txBody>
          <a:bodyPr/>
          <a:lstStyle/>
          <a:p>
            <a:r>
              <a:rPr lang="da-DK" dirty="0"/>
              <a:t>Exercise 1b – Find Documentation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F5404C-C661-6547-3B51-96F374DE8D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9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E618E-74C1-4D56-48F4-577AE1B61F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DD55-A7E7-67D1-CE1B-BC790636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13B7E4-68EB-2FAE-B2F6-1FA14BB4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DB8AD-BE24-FA03-BF36-B5FC3A54AF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EE2DF-F129-45C2-7A8C-5E8FB01BC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41"/>
          <a:stretch/>
        </p:blipFill>
        <p:spPr>
          <a:xfrm>
            <a:off x="0" y="0"/>
            <a:ext cx="9144000" cy="47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E7B7-B14D-B82A-AD97-D61F709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40852" cy="3242040"/>
          </a:xfrm>
        </p:spPr>
        <p:txBody>
          <a:bodyPr>
            <a:normAutofit lnSpcReduction="10000"/>
          </a:bodyPr>
          <a:lstStyle/>
          <a:p>
            <a:r>
              <a:rPr lang="da-DK" sz="2000" dirty="0">
                <a:latin typeface="+mn-lt"/>
              </a:rPr>
              <a:t>Create a new namespace for your application</a:t>
            </a:r>
          </a:p>
          <a:p>
            <a:r>
              <a:rPr lang="da-DK" sz="2000" dirty="0">
                <a:latin typeface="+mn-lt"/>
              </a:rPr>
              <a:t>Write your own function which</a:t>
            </a:r>
          </a:p>
          <a:p>
            <a:r>
              <a:rPr lang="da-DK" sz="2000" dirty="0">
                <a:latin typeface="+mn-lt"/>
              </a:rPr>
              <a:t>Calls #.</a:t>
            </a:r>
            <a:r>
              <a:rPr lang="da-DK" sz="2000" dirty="0">
                <a:latin typeface="APL385 Unicode" panose="020B0709000202000203" pitchFamily="49" charset="0"/>
              </a:rPr>
              <a:t>EWC.Init 'Desktop'</a:t>
            </a:r>
          </a:p>
          <a:p>
            <a:r>
              <a:rPr lang="da-DK" sz="2000" dirty="0">
                <a:latin typeface="+mn-lt"/>
              </a:rPr>
              <a:t>Creates a Form with a Button on it and a callback on Select</a:t>
            </a:r>
          </a:p>
          <a:p>
            <a:r>
              <a:rPr lang="da-DK" sz="2000" dirty="0">
                <a:latin typeface="+mn-lt"/>
              </a:rPr>
              <a:t>NB: you want to experiment interactively rather than having your function call </a:t>
            </a:r>
            <a:r>
              <a:rPr lang="da-DK" sz="2000" dirty="0">
                <a:latin typeface="APL385 Unicode" panose="020B0709000202000203" pitchFamily="49" charset="0"/>
              </a:rPr>
              <a:t>eDQ</a:t>
            </a:r>
            <a:r>
              <a:rPr lang="da-DK" sz="2000" dirty="0">
                <a:latin typeface="+mn-lt"/>
              </a:rPr>
              <a:t>, you must set</a:t>
            </a:r>
            <a:br>
              <a:rPr lang="da-DK" sz="2000" dirty="0">
                <a:latin typeface="+mn-lt"/>
              </a:rPr>
            </a:br>
            <a:br>
              <a:rPr lang="da-DK" sz="2000" dirty="0">
                <a:latin typeface="+mn-lt"/>
              </a:rPr>
            </a:br>
            <a:r>
              <a:rPr lang="da-DK" sz="2000" dirty="0">
                <a:latin typeface="APL385 Unicode" panose="020B0709000202000203" pitchFamily="49" charset="0"/>
              </a:rPr>
              <a:t>    EWC.NOIDQ←0 ⍝ Enable Interactive DQ</a:t>
            </a:r>
          </a:p>
          <a:p>
            <a:endParaRPr lang="da-DK" sz="2000" dirty="0">
              <a:latin typeface="APL385 Unicode" panose="020B0709000202000203" pitchFamily="49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2 – Hello World</a:t>
            </a:r>
            <a:endParaRPr lang="LID4096" dirty="0"/>
          </a:p>
        </p:txBody>
      </p:sp>
      <p:pic>
        <p:nvPicPr>
          <p:cNvPr id="8" name="Picture 5" descr="Brain Exercise Initiative Logo">
            <a:extLst>
              <a:ext uri="{FF2B5EF4-FFF2-40B4-BE49-F238E27FC236}">
                <a16:creationId xmlns:a16="http://schemas.microsoft.com/office/drawing/2014/main" id="{2EB3A3DE-B673-FCF5-1BB2-98D681DF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8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1E59-B8A8-CA72-90DE-0A45E01C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27081" cy="3242040"/>
          </a:xfrm>
        </p:spPr>
        <p:txBody>
          <a:bodyPr>
            <a:normAutofit/>
          </a:bodyPr>
          <a:lstStyle/>
          <a:p>
            <a:r>
              <a:rPr lang="da-DK" dirty="0"/>
              <a:t>Show you how to install ”Everywhere WC”</a:t>
            </a:r>
          </a:p>
          <a:p>
            <a:r>
              <a:rPr lang="da-DK" dirty="0"/>
              <a:t>Give you some time to play with it</a:t>
            </a:r>
          </a:p>
          <a:p>
            <a:r>
              <a:rPr lang="da-DK" dirty="0"/>
              <a:t>Get input on priorities – which missing features to attack first?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4A2B3-3FF6-4640-516F-C0BB610C2D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1710AB-4B48-E8CF-8933-9F47EB39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Goals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0913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A6AC04-424F-BA12-81C9-9E835B22BFA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9AD9E7-A381-B336-87CF-BC377E30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does it work?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0FA69-1FBF-2D4D-BED0-808305B645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2050" name="Picture 2" descr="August 2017 Timothy Allinson 1">
            <a:extLst>
              <a:ext uri="{FF2B5EF4-FFF2-40B4-BE49-F238E27FC236}">
                <a16:creationId xmlns:a16="http://schemas.microsoft.com/office/drawing/2014/main" id="{3C70CE5C-5630-A59D-228A-94592F285A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72" y="1265289"/>
            <a:ext cx="2602980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2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DD5E-1060-004A-C90D-C1ED2476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227" y="953192"/>
            <a:ext cx="6092513" cy="3242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Conga server is created listening on port 22322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HTMLRenderer or Web Browser launched at</a:t>
            </a:r>
            <a:br>
              <a:rPr lang="da-DK" sz="1800" dirty="0"/>
            </a:br>
            <a:r>
              <a:rPr lang="da-DK" sz="1800" dirty="0"/>
              <a:t>http://localhost:22322/index.html</a:t>
            </a:r>
            <a:endParaRPr lang="LID4096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A8A2C-2744-49BA-6352-C52B91D1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Does it Work?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5EEB9-6A5E-1378-3768-0E3F5F3F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" y="953192"/>
            <a:ext cx="3008918" cy="2486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C97F17-272E-AF42-897A-F0C14FEE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8" y="1998439"/>
            <a:ext cx="6691312" cy="31450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3F7B15-B8DA-AD52-213C-5CBA1502922A}"/>
              </a:ext>
            </a:extLst>
          </p:cNvPr>
          <p:cNvSpPr/>
          <p:nvPr/>
        </p:nvSpPr>
        <p:spPr>
          <a:xfrm>
            <a:off x="5553075" y="3619500"/>
            <a:ext cx="2466975" cy="200025"/>
          </a:xfrm>
          <a:prstGeom prst="rect">
            <a:avLst/>
          </a:prstGeom>
          <a:solidFill>
            <a:srgbClr val="ED7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45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D759AB-565D-73D7-446D-864956E6084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B8DB8-C1EE-53DA-94E3-0B6E8C29A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CA6800-79FD-F5B7-40F8-D859AC57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478E4-0CEC-8AF0-5016-DD8D3F95E6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17DA7-C037-1752-8CBE-216F0316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57537-5D58-7CCF-BEFF-149C3949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63" y="2123838"/>
            <a:ext cx="6973273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F8C16A-859F-7ED9-ADF7-99C4F5CAAA25}"/>
              </a:ext>
            </a:extLst>
          </p:cNvPr>
          <p:cNvSpPr txBox="1"/>
          <p:nvPr/>
        </p:nvSpPr>
        <p:spPr>
          <a:xfrm>
            <a:off x="971063" y="1627439"/>
            <a:ext cx="302679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 ”React” application runs...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533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E694-2FC6-BBCC-584E-516CF3DD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06148" cy="32420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200" b="1" dirty="0"/>
              <a:t>Log messages are timestamped mm.ss.ttt since session start. R=Receive, T=Transmit, C=Create</a:t>
            </a:r>
            <a:br>
              <a:rPr lang="da-DK" sz="1200" dirty="0"/>
            </a:br>
            <a:r>
              <a:rPr lang="da-DK" sz="1200" dirty="0"/>
              <a:t>07:53.071 C:  Session 1 created, socket 2, connected from [::1]:57082, key: LIZpDGotmvS+MjRF1uu//g== </a:t>
            </a:r>
            <a:br>
              <a:rPr lang="da-DK" sz="1200" dirty="0"/>
            </a:br>
            <a:endParaRPr lang="da-DK" sz="12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200" b="1" dirty="0"/>
              <a:t>JavaScript Client tells us something about it’s environment:</a:t>
            </a:r>
            <a:br>
              <a:rPr lang="da-DK" sz="1200" dirty="0"/>
            </a:br>
            <a:r>
              <a:rPr lang="da-DK" sz="1200" dirty="0"/>
              <a:t>07:53.077 R:  #2: {"DeviceCapabilities":{"ViewPort":[301,401],"ScreenSize":[1440,2560],"DPR":1,"PPI":200}} </a:t>
            </a:r>
            <a:br>
              <a:rPr lang="da-DK" sz="1200" dirty="0"/>
            </a:br>
            <a:r>
              <a:rPr lang="da-DK" sz="1200" dirty="0"/>
              <a:t>07:53.083 R:  #2: {"Initialise":{"Version":"0.2.0","Name":"EWC Client","URL":"http://localhost:22322/"}}</a:t>
            </a:r>
            <a:br>
              <a:rPr lang="da-DK" sz="1200" dirty="0"/>
            </a:br>
            <a:endParaRPr lang="da-DK" sz="12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200" b="1" dirty="0"/>
              <a:t>APL Server says how it wants things (you can customise these):</a:t>
            </a:r>
            <a:br>
              <a:rPr lang="da-DK" sz="1200" dirty="0"/>
            </a:br>
            <a:r>
              <a:rPr lang="da-DK" sz="1200" dirty="0"/>
              <a:t>07:53.127 T:  {"Options":{"ID":"Mode","Properties":{"Desktop":1}}} </a:t>
            </a:r>
            <a:br>
              <a:rPr lang="da-DK" sz="1200" dirty="0"/>
            </a:br>
            <a:r>
              <a:rPr lang="da-DK" sz="1200" dirty="0"/>
              <a:t>07:53.134 T:  {"Options":{"ID":"Locale","Properties":{"Decimal":".",</a:t>
            </a:r>
            <a:br>
              <a:rPr lang="da-DK" sz="1200" dirty="0"/>
            </a:br>
            <a:r>
              <a:rPr lang="da-DK" sz="1200" dirty="0"/>
              <a:t>                       "LongDate":"D. MMMM YYYY","ShortDate":"DD-MM-YYYY","Thousand":","}}} </a:t>
            </a:r>
            <a:br>
              <a:rPr lang="da-DK" sz="1200" dirty="0"/>
            </a:br>
            <a:r>
              <a:rPr lang="da-DK" sz="1200" dirty="0"/>
              <a:t>07:53.139 T:  {"Options":{"ID":"Colors","Properties":{"Standard":[[-1,"Scrollbar",[200,200,200]],[-2,"Background",[0,0,0]],</a:t>
            </a:r>
            <a:br>
              <a:rPr lang="da-DK" sz="1200" dirty="0"/>
            </a:br>
            <a:r>
              <a:rPr lang="da-DK" sz="1200" dirty="0"/>
              <a:t>[-3,"ActiveTitle",[153,180,209]],[-4,"InactiveTitle",[191,205,219]],blablabla,[-21,"ButtonHilight",[255,255,255]]]}}} </a:t>
            </a:r>
            <a:br>
              <a:rPr lang="da-DK" sz="1200" dirty="0"/>
            </a:br>
            <a:r>
              <a:rPr lang="da-DK" sz="1200" dirty="0"/>
              <a:t>07:53.190 T:  {"Options":{"ID":"Fonts","Properties":{"Scale":1}}}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200" dirty="0"/>
              <a:t> </a:t>
            </a:r>
            <a:endParaRPr lang="LID4096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477038-EDF1-247C-8AC4-1EFF8AD7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A WebSocket is Born</a:t>
            </a:r>
            <a:endParaRPr lang="LID4096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4C379A-2907-17E3-33E1-EB719FD603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137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D5B9-87D6-D2C4-57A1-A9B4F84C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4"/>
            <a:ext cx="8820473" cy="38785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700" b="1" dirty="0">
                <a:latin typeface="APL385 Unicode" panose="020B0709000202000203" pitchFamily="49" charset="0"/>
              </a:rPr>
              <a:t>'F1' </a:t>
            </a:r>
            <a:r>
              <a:rPr lang="en-US" sz="1700" b="1" dirty="0" err="1">
                <a:latin typeface="APL385 Unicode" panose="020B0709000202000203" pitchFamily="49" charset="0"/>
              </a:rPr>
              <a:t>eWC</a:t>
            </a:r>
            <a:r>
              <a:rPr lang="en-US" sz="1700" b="1" dirty="0">
                <a:latin typeface="APL385 Unicode" panose="020B0709000202000203" pitchFamily="49" charset="0"/>
              </a:rPr>
              <a:t> 'Form' 'Buttons' (50 50) (200 300) ('Coord' 'Pixel')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800" dirty="0"/>
              <a:t>    </a:t>
            </a:r>
            <a:r>
              <a:rPr lang="da-DK" sz="1800" dirty="0">
                <a:sym typeface="Wingdings" panose="05000000000000000000" pitchFamily="2" charset="2"/>
              </a:rPr>
              <a:t></a:t>
            </a:r>
            <a:r>
              <a:rPr lang="en-US" sz="1800" dirty="0"/>
              <a:t> </a:t>
            </a:r>
            <a:r>
              <a:rPr lang="da-DK" sz="1800" dirty="0">
                <a:latin typeface="APL385 Unicode" panose="020B0709000202000203" pitchFamily="49" charset="0"/>
              </a:rPr>
              <a:t>{"WC": {"ID":"F1", </a:t>
            </a:r>
            <a:br>
              <a:rPr lang="da-DK" sz="1800" dirty="0">
                <a:latin typeface="APL385 Unicode" panose="020B0709000202000203" pitchFamily="49" charset="0"/>
              </a:rPr>
            </a:br>
            <a:r>
              <a:rPr lang="da-DK" sz="1800" dirty="0">
                <a:latin typeface="APL385 Unicode" panose="020B0709000202000203" pitchFamily="49" charset="0"/>
              </a:rPr>
              <a:t>           "Properties":{"Caption":"Buttons","Coord":"Pixel",</a:t>
            </a:r>
            <a:br>
              <a:rPr lang="da-DK" sz="1800" dirty="0">
                <a:latin typeface="APL385 Unicode" panose="020B0709000202000203" pitchFamily="49" charset="0"/>
              </a:rPr>
            </a:br>
            <a:r>
              <a:rPr lang="da-DK" sz="1800" dirty="0">
                <a:latin typeface="APL385 Unicode" panose="020B0709000202000203" pitchFamily="49" charset="0"/>
              </a:rPr>
              <a:t>           "Posn":[0,0],"Size":[200,300],"Type":"Form"}}}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700" b="1" dirty="0">
                <a:latin typeface="APL385 Unicode" panose="020B0709000202000203" pitchFamily="49" charset="0"/>
              </a:rPr>
              <a:t>'F1.STATUS' </a:t>
            </a:r>
            <a:r>
              <a:rPr lang="en-US" sz="1700" b="1" dirty="0" err="1">
                <a:latin typeface="APL385 Unicode" panose="020B0709000202000203" pitchFamily="49" charset="0"/>
              </a:rPr>
              <a:t>eWC</a:t>
            </a:r>
            <a:r>
              <a:rPr lang="en-US" sz="1700" b="1" dirty="0">
                <a:latin typeface="APL385 Unicode" panose="020B0709000202000203" pitchFamily="49" charset="0"/>
              </a:rPr>
              <a:t> 'Label' 'Click on something!' (175 10) (23 300)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    </a:t>
            </a:r>
            <a:r>
              <a:rPr lang="en-US" sz="1800" dirty="0"/>
              <a:t> </a:t>
            </a:r>
            <a:r>
              <a:rPr lang="en-US" sz="1800" dirty="0">
                <a:latin typeface="APL385 Unicode" panose="020B0709000202000203" pitchFamily="49" charset="0"/>
              </a:rPr>
              <a:t>{"WC":{"ID":"F1.STATUS", 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     "Properties":{"</a:t>
            </a:r>
            <a:r>
              <a:rPr lang="en-US" sz="1800" dirty="0" err="1">
                <a:latin typeface="APL385 Unicode" panose="020B0709000202000203" pitchFamily="49" charset="0"/>
              </a:rPr>
              <a:t>Caption":"Click</a:t>
            </a:r>
            <a:r>
              <a:rPr lang="en-US" sz="1800" dirty="0">
                <a:latin typeface="APL385 Unicode" panose="020B0709000202000203" pitchFamily="49" charset="0"/>
              </a:rPr>
              <a:t> on something!",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     "</a:t>
            </a:r>
            <a:r>
              <a:rPr lang="en-US" sz="1800" dirty="0" err="1">
                <a:latin typeface="APL385 Unicode" panose="020B0709000202000203" pitchFamily="49" charset="0"/>
              </a:rPr>
              <a:t>Posn</a:t>
            </a:r>
            <a:r>
              <a:rPr lang="en-US" sz="1800" dirty="0">
                <a:latin typeface="APL385 Unicode" panose="020B0709000202000203" pitchFamily="49" charset="0"/>
              </a:rPr>
              <a:t>":[175,10],"Size":[23,300],"</a:t>
            </a:r>
            <a:r>
              <a:rPr lang="en-US" sz="1800" dirty="0" err="1">
                <a:latin typeface="APL385 Unicode" panose="020B0709000202000203" pitchFamily="49" charset="0"/>
              </a:rPr>
              <a:t>Type":"Label</a:t>
            </a:r>
            <a:r>
              <a:rPr lang="en-US" sz="1800" dirty="0">
                <a:latin typeface="APL385 Unicode" panose="020B0709000202000203" pitchFamily="49" charset="0"/>
              </a:rPr>
              <a:t>"}}}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dirty="0"/>
              <a:t>(user selects Ice Cream)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     </a:t>
            </a:r>
            <a:r>
              <a:rPr lang="en-US" sz="1800" dirty="0">
                <a:latin typeface="APL385 Unicode" panose="020B0709000202000203" pitchFamily="49" charset="0"/>
                <a:sym typeface="Wingdings" panose="05000000000000000000" pitchFamily="2" charset="2"/>
              </a:rPr>
              <a:t>{"Event":{"EventName":"Select","ID":"F1.ICE"}}</a:t>
            </a:r>
            <a:br>
              <a:rPr lang="en-US" sz="1400" dirty="0">
                <a:latin typeface="APL385 Unicode" panose="020B0709000202000203" pitchFamily="49" charset="0"/>
                <a:sym typeface="Wingdings" panose="05000000000000000000" pitchFamily="2" charset="2"/>
              </a:rPr>
            </a:br>
            <a:br>
              <a:rPr lang="en-US" sz="1400" dirty="0">
                <a:sym typeface="Wingdings" panose="05000000000000000000" pitchFamily="2" charset="2"/>
              </a:rPr>
            </a:br>
            <a:r>
              <a:rPr lang="en-US" sz="1700" b="1" dirty="0">
                <a:latin typeface="APL385 Unicode" panose="020B0709000202000203" pitchFamily="49" charset="0"/>
                <a:sym typeface="Wingdings" panose="05000000000000000000" pitchFamily="2" charset="2"/>
              </a:rPr>
              <a:t>optstate←'F1.ICE' 'F1.CHOKO' </a:t>
            </a:r>
            <a:r>
              <a:rPr lang="en-US" sz="1700" b="1" dirty="0" err="1">
                <a:latin typeface="APL385 Unicode" panose="020B0709000202000203" pitchFamily="49" charset="0"/>
                <a:sym typeface="Wingdings" panose="05000000000000000000" pitchFamily="2" charset="2"/>
              </a:rPr>
              <a:t>eWG</a:t>
            </a:r>
            <a:r>
              <a:rPr lang="en-US" sz="1700" b="1" dirty="0">
                <a:latin typeface="APL385 Unicode" panose="020B0709000202000203" pitchFamily="49" charset="0"/>
                <a:sym typeface="Wingdings" panose="05000000000000000000" pitchFamily="2" charset="2"/>
              </a:rPr>
              <a:t>¨ ⊂'State'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dirty="0">
                <a:latin typeface="APL385 Unicode" panose="020B0709000202000203" pitchFamily="49" charset="0"/>
                <a:sym typeface="Wingdings" panose="05000000000000000000" pitchFamily="2" charset="2"/>
              </a:rPr>
              <a:t>  {"WG":{"ID":"F1.ICE","Properties":["State"],"WGID":"7"}}     ⍝ Ask client for state of F1.ICE</a:t>
            </a:r>
            <a:br>
              <a:rPr lang="en-US" sz="1800" dirty="0">
                <a:latin typeface="APL385 Unicode" panose="020B0709000202000203" pitchFamily="49" charset="0"/>
                <a:sym typeface="Wingdings" panose="05000000000000000000" pitchFamily="2" charset="2"/>
              </a:rPr>
            </a:br>
            <a:r>
              <a:rPr lang="en-US" sz="1800" dirty="0">
                <a:latin typeface="APL385 Unicode" panose="020B0709000202000203" pitchFamily="49" charset="0"/>
                <a:sym typeface="Wingdings" panose="05000000000000000000" pitchFamily="2" charset="2"/>
              </a:rPr>
              <a:t>  {"WG":{"ID":"F1.ICE","Properties":{"State":1},"WGID":"7"}}   ⍝ State=1</a:t>
            </a:r>
            <a:br>
              <a:rPr lang="en-US" sz="1800" dirty="0">
                <a:latin typeface="APL385 Unicode" panose="020B0709000202000203" pitchFamily="49" charset="0"/>
                <a:sym typeface="Wingdings" panose="05000000000000000000" pitchFamily="2" charset="2"/>
              </a:rPr>
            </a:br>
            <a:endParaRPr lang="en-US" sz="300" dirty="0">
              <a:latin typeface="APL385 Unicode" panose="020B0709000202000203" pitchFamily="49" charset="0"/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dirty="0">
                <a:latin typeface="APL385 Unicode" panose="020B0709000202000203" pitchFamily="49" charset="0"/>
                <a:sym typeface="Wingdings" panose="05000000000000000000" pitchFamily="2" charset="2"/>
              </a:rPr>
              <a:t>  {"WG":{"ID":"F1.CHOKO","Properties":["State"],"WGID":"8"}} </a:t>
            </a:r>
            <a:br>
              <a:rPr lang="en-US" sz="1800" dirty="0">
                <a:latin typeface="APL385 Unicode" panose="020B0709000202000203" pitchFamily="49" charset="0"/>
                <a:sym typeface="Wingdings" panose="05000000000000000000" pitchFamily="2" charset="2"/>
              </a:rPr>
            </a:br>
            <a:r>
              <a:rPr lang="en-US" sz="1800" dirty="0">
                <a:latin typeface="APL385 Unicode" panose="020B0709000202000203" pitchFamily="49" charset="0"/>
                <a:sym typeface="Wingdings" panose="05000000000000000000" pitchFamily="2" charset="2"/>
              </a:rPr>
              <a:t>  {"WG":{"ID":"F1.CHOKO","Properties":{"State":0},"WGID":"8"}}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015B90-32A1-1395-048A-7B4FB0D3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Typical Web Socket Traffic</a:t>
            </a:r>
            <a:endParaRPr lang="LID409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DA7B0-B069-18A0-F276-A4732974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45" y="109104"/>
            <a:ext cx="2817387" cy="21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9A2E-4DCD-1911-E5E1-087E7907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686" y="1011304"/>
            <a:ext cx="4244339" cy="3242040"/>
          </a:xfrm>
        </p:spPr>
        <p:txBody>
          <a:bodyPr/>
          <a:lstStyle/>
          <a:p>
            <a:r>
              <a:rPr lang="da-DK" dirty="0"/>
              <a:t>Inspect what the React code has generated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0DF4A-0101-1393-35B4-87F529D2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 the really Curious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F9A8B-1C7A-84B1-A8FA-A6539361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" y="985837"/>
            <a:ext cx="3838575" cy="3171825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EE619A7A-5EA4-A0B3-2332-61E952316DBC}"/>
              </a:ext>
            </a:extLst>
          </p:cNvPr>
          <p:cNvSpPr/>
          <p:nvPr/>
        </p:nvSpPr>
        <p:spPr>
          <a:xfrm>
            <a:off x="3614738" y="1716669"/>
            <a:ext cx="228600" cy="23526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5F4BE-188F-375F-170F-38E400D6D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5758"/>
            <a:ext cx="9144000" cy="41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40AE3F-A13C-FA83-640C-664C83CD5D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25E4-9103-59BB-4E03-0E871E72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590EAE-F44E-B1C8-1496-38CAFB90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Configuration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2588E1-826E-F902-0BAD-CB040500649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8414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F2B84-98F2-90D8-E064-82ABFCCA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606" y="1398732"/>
            <a:ext cx="4104000" cy="32420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      </a:t>
            </a:r>
            <a:r>
              <a:rPr lang="da-DK" sz="2500" b="1" dirty="0">
                <a:latin typeface="APL385 Unicode" panose="020B0709000202000203" pitchFamily="49" charset="0"/>
              </a:rPr>
              <a:t>EWC.settings.Colors.Standard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¯1  Scrollbar              200 200 200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¯2  Background             0 0 0      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¯3  ActiveTitle            153 180 209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¯4  InactiveTitle          191 205 219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¯5  MenuBar                240 240 240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¯6  Window                 255 255 255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¯7  WindowFrame            100 100 100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¯8  MenuText               0 0 0      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¯9  WindowText             0 0 0      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¯10  TitleText              0 0 0      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¯11  ActiveBorder           180 180 180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¯12  InactiveBorder         244 247 252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¯13  AppWorkspace           171 171 171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¯14  Hilight                0 120 215  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¯15  HilightText            255 255 255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¯16  ButtonFace             240 240 240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¯17  ButtonShadow           160 160 160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¯18  GrayText               109 109 109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¯19  ButtonText             0 0 0      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¯20  InactiveTitleText      0 0 0      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¯21  ButtonHilight          255 255 255 </a:t>
            </a: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C24532-1EAE-6BB9-53AB-18CD89C75D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3860" y="1223362"/>
            <a:ext cx="4104641" cy="3242040"/>
          </a:xfrm>
        </p:spPr>
        <p:txBody>
          <a:bodyPr>
            <a:normAutofit/>
          </a:bodyPr>
          <a:lstStyle/>
          <a:p>
            <a:r>
              <a:rPr lang="da-DK" sz="1800" dirty="0"/>
              <a:t>This is a hack, need better method</a:t>
            </a:r>
          </a:p>
          <a:p>
            <a:r>
              <a:rPr lang="da-DK" sz="1800" dirty="0"/>
              <a:t>NB: EWC controls do not currently always use the correct colours</a:t>
            </a:r>
            <a:endParaRPr lang="LID4096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D0085-AAE5-9D78-ADAD-1F6F4686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Changing the Colour Scheme</a:t>
            </a:r>
            <a:endParaRPr lang="LID409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1E095C-E6D9-C925-F0A4-334392DA9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2330986"/>
            <a:ext cx="3840163" cy="27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97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F2B84-98F2-90D8-E064-82ABFCCA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0" y="1171543"/>
            <a:ext cx="4330699" cy="159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dirty="0">
                <a:latin typeface="APL385 Unicode" panose="020B0709000202000203" pitchFamily="49" charset="0"/>
              </a:rPr>
              <a:t>      ⎕JSON⍠'Compact' 0⊢</a:t>
            </a:r>
            <a:r>
              <a:rPr lang="da-DK" sz="1200" b="1" dirty="0">
                <a:latin typeface="APL385 Unicode" panose="020B0709000202000203" pitchFamily="49" charset="0"/>
              </a:rPr>
              <a:t>EWC.settings.Locale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{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"Decimal": ".",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"LongDate": "D. MMMM YYYY",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"ShortDate": "DD-MM-YYYY",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"Thousand": ",”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}</a:t>
            </a:r>
          </a:p>
          <a:p>
            <a:pPr marL="0" indent="0">
              <a:buNone/>
            </a:pPr>
            <a:endParaRPr lang="LID4096" sz="1200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C24532-1EAE-6BB9-53AB-18CD89C75D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3860" y="1223362"/>
            <a:ext cx="4104641" cy="12721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Not terribly well tested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But if it doesn’t work,</a:t>
            </a:r>
            <a:br>
              <a:rPr lang="da-DK" sz="1800" dirty="0"/>
            </a:br>
            <a:r>
              <a:rPr lang="da-DK" sz="1800" dirty="0"/>
              <a:t>we will fix it </a:t>
            </a:r>
            <a:r>
              <a:rPr lang="da-DK" sz="1800" dirty="0">
                <a:sym typeface="Wingdings" panose="05000000000000000000" pitchFamily="2" charset="2"/>
              </a:rPr>
              <a:t></a:t>
            </a:r>
            <a:endParaRPr lang="LID4096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D0085-AAE5-9D78-ADAD-1F6F4686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Changing Locale Settings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A19DB-F9C1-B006-373A-5750908E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73" y="3042591"/>
            <a:ext cx="5553605" cy="16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45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BBEA7-58E2-033A-0784-E5709255B1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5A2F-A965-5A06-965C-C9B095EBA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07FB8E-C0F3-26EA-C325-F27CE4BC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805F82-24FC-A14F-DFD5-B71BAF4D7B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7B51D-1BA6-A673-9E32-4CB45EB0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49"/>
          <a:stretch/>
        </p:blipFill>
        <p:spPr>
          <a:xfrm>
            <a:off x="0" y="0"/>
            <a:ext cx="9144000" cy="47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9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8B91-DC3C-EA92-3D73-32113CF0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983652" cy="361091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dirty="0"/>
              <a:t>An implementation of a </a:t>
            </a:r>
            <a:r>
              <a:rPr lang="da-DK" b="1" i="1" dirty="0"/>
              <a:t>subset</a:t>
            </a:r>
            <a:r>
              <a:rPr lang="da-DK" dirty="0"/>
              <a:t> of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, which can run on any Dyalog platform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Windows, Linux, MacOS Desktops using HTMLRenderer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As a web server served up by any Dyalog interpreter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da-DK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dirty="0"/>
              <a:t>Also </a:t>
            </a:r>
            <a:r>
              <a:rPr lang="da-DK" b="1" i="1" dirty="0"/>
              <a:t>extends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, adding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 native Ribbon control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ApexCharts Graphics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”Any widget library you want”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EB1406-E0DB-F586-D5A9-2DD23599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What is "Everywhere" WC?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03919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E4C08-A4AD-E83D-AEEA-43CF76566AC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FD8A1C-612E-6E9B-DCCA-F115B7F2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EF8636-768C-0DAC-D5A0-CAF8C0CA70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A0E77-AF58-4F41-532E-CB2C5FC9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371" b="32036"/>
          <a:stretch/>
        </p:blipFill>
        <p:spPr>
          <a:xfrm>
            <a:off x="0" y="198"/>
            <a:ext cx="11618386" cy="37638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E48954-D99A-F1C5-E6F8-B40CB633F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2122" y="1848524"/>
            <a:ext cx="2773288" cy="3831094"/>
          </a:xfrm>
        </p:spPr>
      </p:pic>
    </p:spTree>
    <p:extLst>
      <p:ext uri="{BB962C8B-B14F-4D97-AF65-F5344CB8AC3E}">
        <p14:creationId xmlns:p14="http://schemas.microsoft.com/office/powerpoint/2010/main" val="8294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725CB7-EE6A-40EE-9511-2AEE4A6B18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AE95-9241-81E1-3C3D-E7594CC9F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DF425-E3FC-4143-2B3C-5E8984B7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814AC7-23F4-EF8B-8F2C-63582DD6D8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23308-81BB-3A89-9276-1CCB99736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63"/>
          <a:stretch/>
        </p:blipFill>
        <p:spPr>
          <a:xfrm>
            <a:off x="0" y="0"/>
            <a:ext cx="9144000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60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6DF2D9-04C2-462D-9242-A42482A1437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EF11E-B798-D105-E51C-CF2FC107F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All images must reside on the server</a:t>
            </a:r>
          </a:p>
          <a:p>
            <a:r>
              <a:rPr lang="da-DK" dirty="0"/>
              <a:t>Adding hundreds or thousands of anonymous bitmap children to ImageList objects works fine on the desktop, but ...</a:t>
            </a:r>
          </a:p>
          <a:p>
            <a:r>
              <a:rPr lang="da-DK" dirty="0"/>
              <a:t>EWC ImageLists are simply a list of file names</a:t>
            </a:r>
          </a:p>
          <a:p>
            <a:pPr lvl="1"/>
            <a:r>
              <a:rPr lang="da-DK" dirty="0"/>
              <a:t>This will require code changes</a:t>
            </a:r>
          </a:p>
          <a:p>
            <a:pPr lvl="1"/>
            <a:r>
              <a:rPr lang="da-DK" dirty="0"/>
              <a:t>Hopefully only a few lines during startup</a:t>
            </a:r>
          </a:p>
          <a:p>
            <a:r>
              <a:rPr lang="da-DK" dirty="0"/>
              <a:t>More file types supported – anything a browser can render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167BD6-74E7-F885-7303-6A2A177C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Images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6A393E-82B4-93AE-0599-033C7C8AFE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4353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167BD6-74E7-F885-7303-6A2A177C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Images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04898-D643-F691-DD1F-8D5A0BEE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17" y="1898855"/>
            <a:ext cx="5281779" cy="27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86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53CC4A-6DDB-B164-3B2F-4A1BAB39AF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BDD68-777E-7C89-9460-AA721767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30292" cy="24177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100" dirty="0">
                <a:latin typeface="APL385 Unicode" panose="020B0709000202000203" pitchFamily="49" charset="0"/>
              </a:rPr>
              <a:t>DemoTreeView connected;...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...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...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 imagefiles←'/images/'∘,¨'Folder-Closed.png' 'Folder-Open.png' 'Price-Ticket.png'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 'IL' eWC 'ImageList'('Size'(16 16))('Masked' 2)</a:t>
            </a:r>
            <a:r>
              <a:rPr lang="da-DK" sz="1100" b="1" dirty="0">
                <a:highlight>
                  <a:srgbClr val="FF0000"/>
                </a:highlight>
                <a:latin typeface="APL385 Unicode" panose="020B0709000202000203" pitchFamily="49" charset="0"/>
              </a:rPr>
              <a:t>('Files' imagefiles)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...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...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 'F1.Months' eWC 'TreeView' periods (10 500)(150 150)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                ('Depth'(20⍴0,9⍴1 2 2))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                ('ImageListObj' '#.IL')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                ('ImageIndex' (imix←20⍴1,9⍴1 3 3)) ... </a:t>
            </a:r>
            <a:endParaRPr lang="LID4096" sz="11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E9EF9-47AB-3F6F-5C7F-53C6E26E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EWC ImageLists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71B691-9CA8-0053-44DF-BA150ED53A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B2FB0-D77A-BC17-BBB5-91E6C8C1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109" y="2434756"/>
            <a:ext cx="2896004" cy="21053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7540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C5147-20E7-4EEC-7FF3-39ED4FE372B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A5EF6-D2DE-245F-7B8A-250493D1D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9D3FFB-FD16-7AEA-EE2C-511E100C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Images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24908F-6145-1B91-86C6-149A10C70E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A2D59-1D5B-C335-04CF-A7253CDD8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57" b="9756"/>
          <a:stretch/>
        </p:blipFill>
        <p:spPr>
          <a:xfrm>
            <a:off x="0" y="0"/>
            <a:ext cx="91440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1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ED5D72-BE4B-B6FC-1063-B713BAB27AD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4F13B-140D-0811-60AD-A7E238DED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B416CA-CAE3-305D-06BD-7F822CA2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A34CD-C937-75E2-75B2-2D8DA24E26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11AB0-F371-E3E5-38E5-3124EC00F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7219107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8FF48-7438-D168-5486-26153B35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521" y="0"/>
            <a:ext cx="5558806" cy="2319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4932B8-8804-C484-21ED-D262D3DF8D91}"/>
              </a:ext>
            </a:extLst>
          </p:cNvPr>
          <p:cNvSpPr/>
          <p:nvPr/>
        </p:nvSpPr>
        <p:spPr>
          <a:xfrm>
            <a:off x="3870542" y="1709803"/>
            <a:ext cx="2192055" cy="263046"/>
          </a:xfrm>
          <a:prstGeom prst="rect">
            <a:avLst/>
          </a:prstGeom>
          <a:solidFill>
            <a:srgbClr val="ED7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1627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E7B7-B14D-B82A-AD97-D61F709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915348" cy="3242040"/>
          </a:xfrm>
        </p:spPr>
        <p:txBody>
          <a:bodyPr>
            <a:normAutofit fontScale="92500" lnSpcReduction="10000"/>
          </a:bodyPr>
          <a:lstStyle/>
          <a:p>
            <a:r>
              <a:rPr lang="da-DK" sz="2000" dirty="0">
                <a:latin typeface="+mn-lt"/>
              </a:rPr>
              <a:t>Place an image in a folder</a:t>
            </a:r>
          </a:p>
          <a:p>
            <a:r>
              <a:rPr lang="da-DK" sz="2000" dirty="0">
                <a:latin typeface="+mn-lt"/>
              </a:rPr>
              <a:t>Set </a:t>
            </a:r>
            <a:r>
              <a:rPr lang="da-DK" sz="2000" dirty="0">
                <a:latin typeface="APL385 Unicode" panose="020B0709000202000203" pitchFamily="49" charset="0"/>
              </a:rPr>
              <a:t>EWC.RESOURCES </a:t>
            </a:r>
            <a:r>
              <a:rPr lang="da-DK" sz="2000" dirty="0">
                <a:latin typeface="+mn-lt"/>
              </a:rPr>
              <a:t>to point to it </a:t>
            </a:r>
            <a:r>
              <a:rPr lang="da-DK" sz="2000" b="1" dirty="0">
                <a:latin typeface="+mn-lt"/>
              </a:rPr>
              <a:t>before</a:t>
            </a:r>
            <a:r>
              <a:rPr lang="da-DK" sz="2000" dirty="0">
                <a:latin typeface="+mn-lt"/>
              </a:rPr>
              <a:t> you call EWC.Init.</a:t>
            </a:r>
          </a:p>
          <a:p>
            <a:r>
              <a:rPr lang="da-DK" sz="2000" dirty="0">
                <a:latin typeface="+mn-lt"/>
              </a:rPr>
              <a:t>Use </a:t>
            </a:r>
            <a:r>
              <a:rPr lang="da-DK" sz="2000" dirty="0">
                <a:latin typeface="APL385 Unicode" panose="020B0709000202000203" pitchFamily="49" charset="0"/>
              </a:rPr>
              <a:t>EWC.Stop</a:t>
            </a:r>
            <a:r>
              <a:rPr lang="da-DK" sz="2000" dirty="0">
                <a:latin typeface="+mn-lt"/>
              </a:rPr>
              <a:t> to shut down an existing server</a:t>
            </a:r>
          </a:p>
          <a:p>
            <a:r>
              <a:rPr lang="da-DK" sz="2000" dirty="0">
                <a:latin typeface="+mn-lt"/>
              </a:rPr>
              <a:t>Add an object which uses your image</a:t>
            </a:r>
          </a:p>
          <a:p>
            <a:pPr lvl="1"/>
            <a:r>
              <a:rPr lang="da-DK" sz="1600" dirty="0">
                <a:latin typeface="+mn-lt"/>
              </a:rPr>
              <a:t>ImageList BitMap Icon ...</a:t>
            </a:r>
          </a:p>
          <a:p>
            <a:r>
              <a:rPr lang="da-DK" sz="2000" dirty="0">
                <a:latin typeface="+mn-lt"/>
              </a:rPr>
              <a:t>Add something to the form which uses that</a:t>
            </a:r>
          </a:p>
          <a:p>
            <a:r>
              <a:rPr lang="da-DK" sz="2000" dirty="0">
                <a:latin typeface="+mn-lt"/>
              </a:rPr>
              <a:t>Hint: See </a:t>
            </a:r>
            <a:r>
              <a:rPr lang="da-DK" sz="2000" dirty="0">
                <a:latin typeface="APL385 Unicode" panose="020B0709000202000203" pitchFamily="49" charset="0"/>
              </a:rPr>
              <a:t>DemoPictures</a:t>
            </a:r>
            <a:r>
              <a:rPr lang="da-DK" sz="2000" dirty="0">
                <a:latin typeface="+mn-lt"/>
              </a:rPr>
              <a:t> or </a:t>
            </a:r>
            <a:r>
              <a:rPr lang="da-DK" sz="2000" dirty="0">
                <a:latin typeface="APL385 Unicode" panose="020B0709000202000203" pitchFamily="49" charset="0"/>
              </a:rPr>
              <a:t>DemoTreeView</a:t>
            </a:r>
          </a:p>
          <a:p>
            <a:endParaRPr lang="da-DK" sz="2000" dirty="0">
              <a:latin typeface="APL385 Unicode" panose="020B0709000202000203" pitchFamily="49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3 – Images</a:t>
            </a:r>
            <a:endParaRPr lang="LID4096" dirty="0"/>
          </a:p>
        </p:txBody>
      </p:sp>
      <p:pic>
        <p:nvPicPr>
          <p:cNvPr id="8" name="Picture 5" descr="Brain Exercise Initiative Logo">
            <a:extLst>
              <a:ext uri="{FF2B5EF4-FFF2-40B4-BE49-F238E27FC236}">
                <a16:creationId xmlns:a16="http://schemas.microsoft.com/office/drawing/2014/main" id="{2EB3A3DE-B673-FCF5-1BB2-98D681DF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495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3B71-B543-1671-FE30-E91D4039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2000" dirty="0"/>
              <a:t>Limited set of Classes &amp; Props</a:t>
            </a:r>
          </a:p>
          <a:p>
            <a:r>
              <a:rPr lang="da-DK" sz="2000" dirty="0"/>
              <a:t>Coord Pixel only</a:t>
            </a:r>
          </a:p>
          <a:p>
            <a:r>
              <a:rPr lang="da-DK" sz="2000" dirty="0"/>
              <a:t>No direct assignment and reference to properties – everything must go through </a:t>
            </a:r>
            <a:r>
              <a:rPr lang="da-DK" sz="2000" dirty="0">
                <a:latin typeface="APL385 Unicode" panose="020B0709000202000203" pitchFamily="49" charset="0"/>
              </a:rPr>
              <a:t>⎕WS</a:t>
            </a:r>
            <a:r>
              <a:rPr lang="da-DK" sz="2000" dirty="0"/>
              <a:t> / </a:t>
            </a:r>
            <a:r>
              <a:rPr lang="da-DK" sz="2000" dirty="0">
                <a:latin typeface="APL385 Unicode" panose="020B0709000202000203" pitchFamily="49" charset="0"/>
              </a:rPr>
              <a:t>⎕WG</a:t>
            </a:r>
          </a:p>
          <a:p>
            <a:r>
              <a:rPr lang="da-DK" sz="2000" dirty="0"/>
              <a:t>No creation using </a:t>
            </a:r>
            <a:r>
              <a:rPr lang="da-DK" sz="2000" dirty="0">
                <a:latin typeface="APL385 Unicode" panose="020B0709000202000203" pitchFamily="49" charset="0"/>
              </a:rPr>
              <a:t>⎕NEW</a:t>
            </a:r>
          </a:p>
          <a:p>
            <a:r>
              <a:rPr lang="da-DK" sz="2000" dirty="0">
                <a:latin typeface="+mn-lt"/>
              </a:rPr>
              <a:t>Close &amp; Resize of HTMLRenderer not working under eDQ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95342-2825-E79A-CFA5-217985A4747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sz="2000" dirty="0"/>
              <a:t>Images and ImageLists are handled differently (better!) </a:t>
            </a:r>
          </a:p>
          <a:p>
            <a:r>
              <a:rPr lang="da-DK" sz="2000" dirty="0"/>
              <a:t>Validation and Error Messages weaker / different</a:t>
            </a:r>
          </a:p>
          <a:p>
            <a:r>
              <a:rPr lang="da-DK" sz="2000" dirty="0">
                <a:latin typeface="APL385 Unicode" panose="020B0709000202000203" pitchFamily="49" charset="0"/>
              </a:rPr>
              <a:t>⎕NQ</a:t>
            </a:r>
            <a:r>
              <a:rPr lang="da-DK" sz="2000" dirty="0"/>
              <a:t> may not behave exactly as under Windows</a:t>
            </a:r>
          </a:p>
          <a:p>
            <a:r>
              <a:rPr lang="da-DK" sz="2000" dirty="0"/>
              <a:t>Callbacks returning new event codes is questionable</a:t>
            </a:r>
          </a:p>
          <a:p>
            <a:r>
              <a:rPr lang="da-DK" sz="2000" dirty="0"/>
              <a:t>EWC must be </a:t>
            </a:r>
            <a:r>
              <a:rPr lang="da-DK" sz="2000" dirty="0">
                <a:latin typeface="APL385 Unicode" panose="020B0709000202000203" pitchFamily="49" charset="0"/>
              </a:rPr>
              <a:t>#.EWC </a:t>
            </a:r>
            <a:r>
              <a:rPr lang="da-DK" sz="2000" dirty="0"/>
              <a:t>and </a:t>
            </a:r>
            <a:r>
              <a:rPr lang="da-DK" sz="2000" dirty="0">
                <a:latin typeface="APL385 Unicode" panose="020B0709000202000203" pitchFamily="49" charset="0"/>
              </a:rPr>
              <a:t>eWC</a:t>
            </a:r>
            <a:r>
              <a:rPr lang="da-DK" sz="2000" dirty="0"/>
              <a:t> is only instantiated in one place</a:t>
            </a:r>
            <a:endParaRPr lang="LID4096" sz="2000" dirty="0"/>
          </a:p>
          <a:p>
            <a:endParaRPr lang="LID4096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723758-85C8-40CC-F08A-711862F7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063860" cy="685535"/>
          </a:xfrm>
        </p:spPr>
        <p:txBody>
          <a:bodyPr/>
          <a:lstStyle/>
          <a:p>
            <a:r>
              <a:rPr lang="da-DK" dirty="0"/>
              <a:t>Current Limitations / Differences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95499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DCF6-599B-10F3-ABB8-2FBD3D80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34598" cy="32420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EWC tries to "ignore" use of missing features,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Get something up and running and either modify your code or ask Dyalog to add support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If you try to create an instance of an unsupported class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1200" dirty="0"/>
              <a:t>            </a:t>
            </a:r>
            <a:r>
              <a:rPr lang="da-DK" sz="1200" dirty="0">
                <a:latin typeface="APL385 Unicode" panose="020B0709000202000203" pitchFamily="49" charset="0"/>
              </a:rPr>
              <a:t>FOO[7] 'W0' eWC 'Widget' 'Hello World' ('Size' (300 400))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40:32.702 W:   *** Warning: at FOO[7] - WC W0 - unsupported class "widget" </a:t>
            </a:r>
            <a:br>
              <a:rPr lang="da-DK" sz="1050" dirty="0">
                <a:latin typeface="APL385 Unicode" panose="020B0709000202000203" pitchFamily="49" charset="0"/>
              </a:rPr>
            </a:br>
            <a:endParaRPr lang="da-DK" sz="1050" dirty="0">
              <a:latin typeface="APL385 Unicode" panose="020B0709000202000203" pitchFamily="49" charset="0"/>
            </a:endParaRPr>
          </a:p>
          <a:p>
            <a:pPr>
              <a:spcAft>
                <a:spcPts val="600"/>
              </a:spcAft>
            </a:pPr>
            <a:r>
              <a:rPr lang="da-DK" sz="1800" dirty="0"/>
              <a:t>The following still creates a form, ignoring the unsupported feature: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kumimoji="0" lang="da-DK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da-DK" sz="1200" dirty="0"/>
              <a:t> </a:t>
            </a:r>
            <a:r>
              <a:rPr lang="da-DK" sz="1200" dirty="0">
                <a:latin typeface="APL385 Unicode" panose="020B0709000202000203" pitchFamily="49" charset="0"/>
              </a:rPr>
              <a:t>FOO[7] 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'F0' eWC 'Form' 'Hello World' ('Size' (300 400)) ('Dockable' 1)</a:t>
            </a:r>
            <a:b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38:58.307 W: *** Warning: at</a:t>
            </a:r>
            <a:r>
              <a:rPr kumimoji="0" lang="da-DK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FOO[7]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- Unsupported on form: Dockable </a:t>
            </a:r>
            <a:endParaRPr lang="LID4096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FD40D9-F30C-101B-6B56-DD4F0B63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Unsupported Features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969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5A0DA-2741-A5A1-A301-E426901974A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D09639-B13C-2734-D5E9-4C84B0D6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800" b="1" dirty="0">
                <a:latin typeface="+mn-lt"/>
              </a:rPr>
              <a:t>1. Protect existing investments</a:t>
            </a:r>
          </a:p>
          <a:p>
            <a:r>
              <a:rPr lang="da-DK" dirty="0">
                <a:latin typeface="+mn-lt"/>
              </a:rPr>
              <a:t>Since 1990,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has made it possible for domain experts to be ”full stack” developers</a:t>
            </a:r>
          </a:p>
          <a:p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is perhaps the most important</a:t>
            </a:r>
            <a:br>
              <a:rPr lang="da-DK" dirty="0"/>
            </a:br>
            <a:r>
              <a:rPr lang="da-DK" dirty="0"/>
              <a:t>reason why Dyalog has been successful</a:t>
            </a:r>
          </a:p>
          <a:p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is is restricted to the Microsoft Windows desktop, which is fading</a:t>
            </a:r>
          </a:p>
          <a:p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EF2BC8-4C8A-04FE-DB92-61F3D2F7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EWC?</a:t>
            </a:r>
            <a:endParaRPr lang="LID4096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DDDEE47-C19A-97BF-9751-C090C3436E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1931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C208-C1BD-5D85-2FAC-61B447D1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Ribbon family of controls</a:t>
            </a:r>
          </a:p>
          <a:p>
            <a:r>
              <a:rPr lang="da-DK" dirty="0"/>
              <a:t>ApexCharts</a:t>
            </a:r>
          </a:p>
          <a:p>
            <a:r>
              <a:rPr lang="da-DK" dirty="0"/>
              <a:t>”Flex” instead of Posn + Size</a:t>
            </a:r>
          </a:p>
          <a:p>
            <a:r>
              <a:rPr lang="da-DK" dirty="0"/>
              <a:t>DIY Extensions</a:t>
            </a:r>
            <a:br>
              <a:rPr lang="da-DK" dirty="0"/>
            </a:br>
            <a:r>
              <a:rPr lang="da-DK" dirty="0"/>
              <a:t>(KendoUI)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BDA617-3403-C1D5-D465-9CFD3980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Extensions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78EBC-77A1-46AC-E857-F351818CE0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B2FE0-087E-B791-0004-7D16092F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824" y="2899120"/>
            <a:ext cx="5672364" cy="2244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9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25A4-B672-CF30-A191-D77A5826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DemoRibbonTabs</a:t>
            </a: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7DA496-7659-9F11-64C5-3287B8C6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Ribbons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C759B-764A-A346-5F60-2C1185AB2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0" y="2411260"/>
            <a:ext cx="8263785" cy="2284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CD354-D6C2-A8FC-73AC-91126EBAE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589" y="167890"/>
            <a:ext cx="2691052" cy="19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07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25A4-B672-CF30-A191-D77A5826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7DA496-7659-9F11-64C5-3287B8C6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Ribbons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C759B-764A-A346-5F60-2C1185AB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47" y="2657475"/>
            <a:ext cx="9023083" cy="1892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62D99-FD8B-985D-5303-B6127864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200" y="711970"/>
            <a:ext cx="6439799" cy="16861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CA556E-E1E8-8EAB-E0E7-6E04A61E180C}"/>
              </a:ext>
            </a:extLst>
          </p:cNvPr>
          <p:cNvCxnSpPr>
            <a:cxnSpLocks/>
          </p:cNvCxnSpPr>
          <p:nvPr/>
        </p:nvCxnSpPr>
        <p:spPr>
          <a:xfrm flipH="1" flipV="1">
            <a:off x="3014663" y="2433637"/>
            <a:ext cx="314325" cy="31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602EF0-1A89-603C-F3B3-AFB5E69ACD30}"/>
              </a:ext>
            </a:extLst>
          </p:cNvPr>
          <p:cNvCxnSpPr>
            <a:cxnSpLocks/>
          </p:cNvCxnSpPr>
          <p:nvPr/>
        </p:nvCxnSpPr>
        <p:spPr>
          <a:xfrm flipV="1">
            <a:off x="3276600" y="2433637"/>
            <a:ext cx="971550" cy="809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3B95BF-304E-AC0E-B451-62FDCCBFB542}"/>
              </a:ext>
            </a:extLst>
          </p:cNvPr>
          <p:cNvCxnSpPr>
            <a:cxnSpLocks/>
          </p:cNvCxnSpPr>
          <p:nvPr/>
        </p:nvCxnSpPr>
        <p:spPr>
          <a:xfrm flipV="1">
            <a:off x="3419475" y="2476500"/>
            <a:ext cx="3467100" cy="128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46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3CA0F6-77F3-7D5C-9083-4BD598A8347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63A64-5E43-65C9-CE4B-9CB06538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D88358-2591-CA14-E839-F5E159DB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B36CCB-69C4-5CD6-C744-D5D027201A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65683-A9BC-E86C-76ED-174903D1D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89"/>
          <a:stretch/>
        </p:blipFill>
        <p:spPr>
          <a:xfrm>
            <a:off x="-1355" y="0"/>
            <a:ext cx="9145355" cy="51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87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9C88F-BF8C-8345-E270-A7A050DED8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67E5-D717-E268-B9DF-4066B2CE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4714BE-D154-E8B2-E5B4-F0A3E300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 – Four Demos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CA5FF4-77D1-8E75-C8DA-7B1449E61F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35CCC-71EE-1E68-B96F-6821DBAF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1" y="953192"/>
            <a:ext cx="2523914" cy="1989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D93AD-0A5B-BCDE-3F9A-565C2DF7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27" y="953192"/>
            <a:ext cx="2629012" cy="207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F0B3E-5F65-6E69-64A6-7C8F1C6B1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665" y="2656953"/>
            <a:ext cx="2685276" cy="2116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7624B-C28E-3885-9D01-1C4D98B56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429" y="2656952"/>
            <a:ext cx="2685276" cy="21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4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9368E1-C8BA-F3E9-3893-830347F2C5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2AA8F-122B-C625-CA5F-951D63926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AEED39-3D6B-DF3C-0990-DE97D83E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99750C-4627-4113-2D6F-0D8D9E6DE8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8DAB1-90CB-0934-28B7-727DA716D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0"/>
            <a:ext cx="9077325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EB32F-683A-CC75-6DE1-C5B44EFA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0" y="3026713"/>
            <a:ext cx="2685276" cy="21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53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AEED39-3D6B-DF3C-0990-DE97D83E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99750C-4627-4113-2D6F-0D8D9E6DE8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8DAB1-90CB-0934-28B7-727DA716D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26713"/>
            <a:ext cx="9077325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EB32F-683A-CC75-6DE1-C5B44EFA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0" y="0"/>
            <a:ext cx="2685276" cy="2116787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5D62634-4618-9847-39D5-17F83B03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2770234"/>
            <a:ext cx="834074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{"WC":{"ID":"F1.MOVAVG","Properties":</a:t>
            </a:r>
            <a:b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{"Options":{"animations":{"enabled":false},"title":{"align":"center","text":"Searches for APL on Google"},</a:t>
            </a:r>
            <a:b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"xaxis":{"type":"datetime"},"yaxis":{"decimalsInFloat":0,"stepSize":25,"type":"numeric"}},</a:t>
            </a:r>
            <a:b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"Posn":[50,10],</a:t>
            </a:r>
            <a:b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"Series":[{"data":[</a:t>
            </a:r>
            <a:b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{"x":1551398400000,"y":291},{"x":1554076800000,"y":272},{"x":1556668800000,"y":278},</a:t>
            </a:r>
            <a:b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{"x":1559347200000,"y":346},{"x":1561939200000,"y":284},{"x":1564617600000,"y":283},</a:t>
            </a:r>
            <a:b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{"x":1567296000000,"y":364},{"x":1569888000000,"y":262},{"x":1572566400000,"y":283},</a:t>
            </a:r>
            <a:br>
              <a:rPr lang="da-DK" altLang="LID4096" sz="1000" dirty="0">
                <a:latin typeface="APL385 Unicode" panose="020B0709000202000203" pitchFamily="49" charset="0"/>
              </a:rPr>
            </a:br>
            <a:r>
              <a:rPr lang="da-DK" altLang="LID4096" sz="1000" dirty="0">
                <a:latin typeface="APL385 Unicode" panose="020B0709000202000203" pitchFamily="49" charset="0"/>
              </a:rPr>
              <a:t>   ...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57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B3A2-D327-F752-1DF3-222E6BB73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This only took 1-2 days to set up(!)</a:t>
            </a:r>
          </a:p>
          <a:p>
            <a:r>
              <a:rPr lang="da-DK" sz="1800" dirty="0">
                <a:latin typeface="APL385 Unicode" panose="020B0709000202000203" pitchFamily="49" charset="0"/>
              </a:rPr>
              <a:t>Options</a:t>
            </a:r>
            <a:r>
              <a:rPr lang="da-DK" sz="1800" dirty="0"/>
              <a:t> are passed straight through</a:t>
            </a:r>
            <a:br>
              <a:rPr lang="da-DK" sz="1800" dirty="0"/>
            </a:br>
            <a:r>
              <a:rPr lang="da-DK" sz="1800" dirty="0"/>
              <a:t>(JSON string or APL namespace)</a:t>
            </a:r>
          </a:p>
          <a:p>
            <a:r>
              <a:rPr lang="da-DK" sz="1800" dirty="0">
                <a:latin typeface="APL385 Unicode" panose="020B0709000202000203" pitchFamily="49" charset="0"/>
              </a:rPr>
              <a:t>Series</a:t>
            </a:r>
            <a:r>
              <a:rPr lang="da-DK" sz="1800" dirty="0"/>
              <a:t> can be in several APL-friendly formats:</a:t>
            </a:r>
            <a:br>
              <a:rPr lang="da-DK" sz="1800" dirty="0"/>
            </a:br>
            <a:endParaRPr lang="da-DK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70CB17-E7FB-F2B2-DAAA-9B0D2DE7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460A53-C22A-50E8-CA85-B645E4574E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B0756-85E8-234C-6340-28B6EB331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29" y="4079485"/>
            <a:ext cx="6030167" cy="438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45415-9E7D-4183-718B-02E648AE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29" y="3439429"/>
            <a:ext cx="6106377" cy="485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9EBB0-27FD-BB63-6526-B6B180AE1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429" y="3028005"/>
            <a:ext cx="3905795" cy="257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21E43D-82FB-1914-A608-8ADD34C016F5}"/>
              </a:ext>
            </a:extLst>
          </p:cNvPr>
          <p:cNvSpPr txBox="1"/>
          <p:nvPr/>
        </p:nvSpPr>
        <p:spPr>
          <a:xfrm>
            <a:off x="561975" y="2971944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HorizontalBar</a:t>
            </a:r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B9576-4515-F1DF-F1E4-D23B077B84D2}"/>
              </a:ext>
            </a:extLst>
          </p:cNvPr>
          <p:cNvSpPr txBox="1"/>
          <p:nvPr/>
        </p:nvSpPr>
        <p:spPr>
          <a:xfrm>
            <a:off x="771967" y="3468343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CandleStick</a:t>
            </a:r>
            <a:endParaRPr lang="LID409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2538C-E8AF-7326-C2BD-2B1EF593F431}"/>
              </a:ext>
            </a:extLst>
          </p:cNvPr>
          <p:cNvSpPr txBox="1"/>
          <p:nvPr/>
        </p:nvSpPr>
        <p:spPr>
          <a:xfrm>
            <a:off x="1153482" y="398765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MovAvg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32210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60DFD-E1C5-51BA-A271-FEAFE0955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The SVG property allows us to retrieve the SVG for the chart</a:t>
            </a:r>
          </a:p>
          <a:p>
            <a:r>
              <a:rPr lang="da-DK" sz="2000" dirty="0"/>
              <a:t>Use ApexCharts in an invisible   HTMLRenderer to generate charts</a:t>
            </a:r>
            <a:endParaRPr lang="LID4096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C09D8-B058-3818-2CC0-BCC7DAB7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 SVG Property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BDC45-1CEE-B75A-71F0-4E4BD3CE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419" b="85306"/>
          <a:stretch/>
        </p:blipFill>
        <p:spPr>
          <a:xfrm>
            <a:off x="4854529" y="2664318"/>
            <a:ext cx="3965944" cy="811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0424D6D-6B0A-47D7-5E17-BB5FD26F5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1" y="2976051"/>
            <a:ext cx="698139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≢svg←'F1.BAR' eWG 'SVG' </a:t>
            </a:r>
            <a:br>
              <a:rPr kumimoji="0" lang="da-DK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29820</a:t>
            </a:r>
            <a:br>
              <a:rPr kumimoji="0" lang="da-DK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da-DK" altLang="LID4096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4 80⍴svg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&lt;svg id="SvgjsSvg1006" width="780" height="540" xmlns="http://www.w3.org/2000/sv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g" version="1.1" xmlns:xlink="http://www.w3.org/1999/xlink" xmlns:svgjs="http://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svgjs.dev" class="apexcharts-svg" xmlns:data="ApexChartsNS" transform="translate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(0, 0)" style="background: transparent;"&gt;&lt;foreignObject x="0" y="0" width="780" </a:t>
            </a:r>
          </a:p>
        </p:txBody>
      </p:sp>
    </p:spTree>
    <p:extLst>
      <p:ext uri="{BB962C8B-B14F-4D97-AF65-F5344CB8AC3E}">
        <p14:creationId xmlns:p14="http://schemas.microsoft.com/office/powerpoint/2010/main" val="14002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68E17C-0BAF-C464-F2C9-19B83FF921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8291-4D39-4C6E-0B06-9CB8B9E2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Slide from Neil on what JS was needed to add ApexCharts will be here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2A6374-8D08-F2D0-B3C4-5B92F8DF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Extending EWC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F023C-F7BF-C460-6CBC-23A62F8024C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A6C95-25D6-5EB6-E028-1C8C2809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352"/>
          <a:stretch/>
        </p:blipFill>
        <p:spPr>
          <a:xfrm>
            <a:off x="292100" y="1083323"/>
            <a:ext cx="4770413" cy="3758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01694-142E-DCE5-D994-E6FC3E96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944"/>
          <a:stretch/>
        </p:blipFill>
        <p:spPr>
          <a:xfrm>
            <a:off x="4727163" y="0"/>
            <a:ext cx="4418835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114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5A0DA-2741-A5A1-A301-E426901974A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D09639-B13C-2734-D5E9-4C84B0D6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b="1" dirty="0">
                <a:latin typeface="+mn-lt"/>
              </a:rPr>
              <a:t>2. Build New Applications</a:t>
            </a:r>
          </a:p>
          <a:p>
            <a:r>
              <a:rPr lang="da-DK" dirty="0">
                <a:latin typeface="+mn-lt"/>
              </a:rPr>
              <a:t>EWC can easily be extended with JavaScript libraries</a:t>
            </a:r>
          </a:p>
          <a:p>
            <a:r>
              <a:rPr lang="da-DK" dirty="0">
                <a:latin typeface="+mn-lt"/>
              </a:rPr>
              <a:t>Potential migration path for existing code to ”responsive” layout</a:t>
            </a:r>
          </a:p>
          <a:p>
            <a:pPr lvl="1"/>
            <a:r>
              <a:rPr lang="da-DK" dirty="0">
                <a:latin typeface="+mn-lt"/>
              </a:rPr>
              <a:t>Replace Posn/Size with Flex CSS</a:t>
            </a:r>
          </a:p>
          <a:p>
            <a:r>
              <a:rPr lang="da-DK" dirty="0">
                <a:latin typeface="+mn-lt"/>
              </a:rPr>
              <a:t>EWC is a uniquely interactive web development environment</a:t>
            </a:r>
            <a:endParaRPr lang="da-DK" dirty="0"/>
          </a:p>
          <a:p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EF2BC8-4C8A-04FE-DB92-61F3D2F7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EWC?</a:t>
            </a:r>
            <a:endParaRPr lang="LID4096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DDDEE47-C19A-97BF-9751-C090C3436E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5193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EAA004-2D30-4EDB-51DD-26C20FF1EC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9904-2F60-5D8A-13C7-0224EBEB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5CEDEF-B3D3-04C0-1A60-8C316ED7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Add Metadata for new Class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7693E7-102C-E616-2032-C96C778BB2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3D0F0-4187-ED29-F248-ACCEFB279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65" y="1076412"/>
            <a:ext cx="7063404" cy="39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53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573798-B0CD-E382-9675-F84AE2EDC5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B60B-218C-4E3B-74B9-CE8EAAAF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A1193-40A0-A175-812F-22399BB4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+ Optional Property Handler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AFCDFF-93F4-5450-BB22-52D40E25A5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C0BD8-9C27-D4C2-29A9-11B58D247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21" y="1064889"/>
            <a:ext cx="7024150" cy="31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91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573798-B0CD-E382-9675-F84AE2EDC5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B60B-218C-4E3B-74B9-CE8EAAAF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A1193-40A0-A175-812F-22399BB4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+ Optional Property Handler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AFCDFF-93F4-5450-BB22-52D40E25A5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0F6863-DCED-055E-6AEB-583EFE27D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133"/>
          <a:stretch/>
        </p:blipFill>
        <p:spPr>
          <a:xfrm>
            <a:off x="323527" y="953192"/>
            <a:ext cx="7301450" cy="384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6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573798-B0CD-E382-9675-F84AE2EDC5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B60B-218C-4E3B-74B9-CE8EAAAF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A1193-40A0-A175-812F-22399BB4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+ Optional Property Handler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AFCDFF-93F4-5450-BB22-52D40E25A5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0F6863-DCED-055E-6AEB-583EFE27D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108"/>
          <a:stretch/>
        </p:blipFill>
        <p:spPr>
          <a:xfrm>
            <a:off x="323527" y="1099222"/>
            <a:ext cx="7301450" cy="43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90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E7B7-B14D-B82A-AD97-D61F709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98" y="953192"/>
            <a:ext cx="5953803" cy="3242040"/>
          </a:xfrm>
        </p:spPr>
        <p:txBody>
          <a:bodyPr>
            <a:normAutofit/>
          </a:bodyPr>
          <a:lstStyle/>
          <a:p>
            <a:r>
              <a:rPr lang="da-DK" sz="2000" dirty="0">
                <a:latin typeface="+mn-lt"/>
              </a:rPr>
              <a:t>Browse the ApexChart demos</a:t>
            </a:r>
          </a:p>
          <a:p>
            <a:r>
              <a:rPr lang="da-DK" sz="2000" dirty="0">
                <a:latin typeface="+mn-lt"/>
              </a:rPr>
              <a:t>Add a Line chart to your application</a:t>
            </a:r>
          </a:p>
          <a:p>
            <a:r>
              <a:rPr lang="da-DK" sz="2000" dirty="0">
                <a:latin typeface="+mn-lt"/>
              </a:rPr>
              <a:t>More than one line,</a:t>
            </a:r>
            <a:br>
              <a:rPr lang="da-DK" sz="2000" dirty="0">
                <a:latin typeface="+mn-lt"/>
              </a:rPr>
            </a:br>
            <a:r>
              <a:rPr lang="da-DK" sz="2000" dirty="0">
                <a:latin typeface="+mn-lt"/>
              </a:rPr>
              <a:t>with a legend?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4 – ApexCharts</a:t>
            </a:r>
            <a:endParaRPr lang="LID4096" dirty="0"/>
          </a:p>
        </p:txBody>
      </p:sp>
      <p:pic>
        <p:nvPicPr>
          <p:cNvPr id="8" name="Picture 5" descr="Brain Exercise Initiative Logo">
            <a:extLst>
              <a:ext uri="{FF2B5EF4-FFF2-40B4-BE49-F238E27FC236}">
                <a16:creationId xmlns:a16="http://schemas.microsoft.com/office/drawing/2014/main" id="{2EB3A3DE-B673-FCF5-1BB2-98D681DF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01" y="125825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6A1FE-0A71-AD28-5ED8-E76463BFAC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285"/>
          <a:stretch/>
        </p:blipFill>
        <p:spPr>
          <a:xfrm>
            <a:off x="4921881" y="2134432"/>
            <a:ext cx="4222119" cy="30090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2142CC-E612-1167-679F-FEA7DAAE58A4}"/>
              </a:ext>
            </a:extLst>
          </p:cNvPr>
          <p:cNvSpPr txBox="1"/>
          <p:nvPr/>
        </p:nvSpPr>
        <p:spPr>
          <a:xfrm>
            <a:off x="4014300" y="1994803"/>
            <a:ext cx="502894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https://apexcharts.com/javascript-chart-demos/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29665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22C60A-A2C0-B53F-6E90-7A85196C91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C1B64-1242-F26F-3EBC-2E0D30ACC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Still VERY experimental – Feedback Please!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The Flex property can be set on containers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'Flex' 'fill'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/>
              <a:t>Form should fill the available space (Forms only)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'Flex' 'row'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/>
              <a:t>Stack controls horizontally (Any container object)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'Flex' 'column'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+mn-lt"/>
              </a:rPr>
              <a:t>No comment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By default, </a:t>
            </a:r>
            <a:r>
              <a:rPr lang="da-DK" dirty="0">
                <a:latin typeface="APL385 Unicode" panose="020B0709000202000203" pitchFamily="49" charset="0"/>
              </a:rPr>
              <a:t>'fill'</a:t>
            </a:r>
            <a:r>
              <a:rPr lang="da-DK" dirty="0">
                <a:latin typeface="+mn-lt"/>
              </a:rPr>
              <a:t> sets column orientation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CSS property allows you to add additional CSS styling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AD771-19E9-21F2-04D6-77B38AE8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Flex – Instead of Posn &amp; Size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8D5E46-E915-D3AB-A60A-516BA27FA9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0563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B2DC5A-4E7C-48DF-8F40-C24747FAC22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46653-A023-A15D-79AE-009190E83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43E51B-EAF1-AE2A-19D6-0D744C9F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391AC7-158E-5700-B4DE-AEED463E956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49F38-F07B-1DAD-750C-01C8045B0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5" y="299720"/>
            <a:ext cx="7478169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92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A8D85-CF46-1E77-4FD0-BC1D9177FD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A6353-1B6E-4068-7520-5B8B7E8C4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53EBBD-9A1C-4E8D-F79B-396268B5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92B041-DEE6-2228-12BC-90135E0209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79317-7AE4-6893-7E7A-242A1307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10" y="0"/>
            <a:ext cx="72705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081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909E20-9BEA-3648-8887-C5A4603E6B2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1034-1D43-7DD5-5305-C27D9BD26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185A1C-7288-3E9E-13F6-B1B80ADB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Not Yet Supported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478A0B-C020-8909-CEA6-9154ECF7A0D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E009D-E4C1-B147-00C4-964469028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32" y="1264925"/>
            <a:ext cx="7449590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49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0959-8E70-5A35-9346-DDE638ECB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 Subform with Flex becomes a "StackPanel"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5DE08F-6D5B-14A3-FE8A-53210BA0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SubForm = "StackPanel"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CF3E3-B7A9-1FE3-3B1D-5B1BCEA2B2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B6DD1-ED6B-E351-E62D-8B924061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691" y="3059841"/>
            <a:ext cx="3772838" cy="2000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EFAC41-09BD-1B02-083B-F92E5BDD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6" y="3059841"/>
            <a:ext cx="2744177" cy="1447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39634-331F-3FDF-F4C9-ABFA7DCD0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9" y="2100317"/>
            <a:ext cx="7827872" cy="8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6BC8-B593-61F2-5BD6-37A1513A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513041" cy="3242040"/>
          </a:xfrm>
        </p:spPr>
        <p:txBody>
          <a:bodyPr>
            <a:normAutofit fontScale="92500"/>
          </a:bodyPr>
          <a:lstStyle/>
          <a:p>
            <a:r>
              <a:rPr lang="da-DK" dirty="0"/>
              <a:t>Worked on prototype for 12 months with an external contractor</a:t>
            </a:r>
          </a:p>
          <a:p>
            <a:r>
              <a:rPr lang="da-DK" dirty="0"/>
              <a:t>Hired a full-time JavaScript developer – Welcome Neil!</a:t>
            </a:r>
          </a:p>
          <a:p>
            <a:r>
              <a:rPr lang="da-DK" dirty="0"/>
              <a:t>Free and Open Source</a:t>
            </a:r>
          </a:p>
          <a:p>
            <a:pPr lvl="1"/>
            <a:r>
              <a:rPr lang="da-DK" dirty="0"/>
              <a:t>We will document how to create &amp; share your own extensions</a:t>
            </a:r>
          </a:p>
          <a:p>
            <a:r>
              <a:rPr lang="da-DK" dirty="0"/>
              <a:t>We expect to add features quickly this winter</a:t>
            </a:r>
          </a:p>
          <a:p>
            <a:pPr lvl="1"/>
            <a:r>
              <a:rPr lang="da-DK" dirty="0"/>
              <a:t>Send us sample apps / tell us what you need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AB959-C7E5-F7A4-1930-4C656E23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Current Status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D9E39D-CE44-12A8-40AA-3F86C2E2EB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425023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BE7F9B-5DD2-A9D0-D4F2-A870356177B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CCBE-98D8-6B85-B313-8CEDD4B7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Probably no Exercise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09AF2B-100A-5268-7C35-6CE11E6B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FlexLogin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9819CE-DD15-C4F3-0443-51E1EC8573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17079-D1FE-A70E-E724-D73BC41B9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" y="1235257"/>
            <a:ext cx="7226974" cy="3908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A0CF77-47AE-2682-6E86-9037090F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05" y="0"/>
            <a:ext cx="2886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7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8BC642-2C2F-FBA7-1371-4F01E4E8295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A9F0-925E-92D5-7726-931A2533D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51EC9-15BF-0E0C-333C-E2A034AD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186F5-B230-2F90-3705-510751518A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5B974-C60A-03BB-7988-01053250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73208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DD2A3-18C9-128A-3DDA-D780CB771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1623060"/>
            <a:ext cx="4610100" cy="352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BD4FB0-F6D5-0FD2-0B19-F9F1A3528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508" y="-5715"/>
            <a:ext cx="6375492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7BA819-BA7F-EA58-1C34-AA5DCA5DE2D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C30A5-2269-E457-C639-9E59EEA8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No Flex Exercise</a:t>
            </a:r>
          </a:p>
          <a:p>
            <a:r>
              <a:rPr lang="da-DK" dirty="0"/>
              <a:t>Design still subject to change</a:t>
            </a:r>
          </a:p>
          <a:p>
            <a:r>
              <a:rPr lang="da-DK" dirty="0"/>
              <a:t>We can play with this at the end if we have time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BF81E4-90A7-81E3-9A10-B51BEAE8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?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1CFFA0-1012-EB74-9524-32D7C37C54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5125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96B7-81A5-5FE2-7E62-C6D3EE59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386961" cy="3242040"/>
          </a:xfrm>
        </p:spPr>
        <p:txBody>
          <a:bodyPr>
            <a:normAutofit fontScale="92500"/>
          </a:bodyPr>
          <a:lstStyle/>
          <a:p>
            <a:r>
              <a:rPr lang="da-DK" dirty="0"/>
              <a:t>Intended for single-user web applications and testing</a:t>
            </a:r>
          </a:p>
          <a:p>
            <a:r>
              <a:rPr lang="da-DK" dirty="0"/>
              <a:t>In </a:t>
            </a:r>
            <a:r>
              <a:rPr lang="da-DK" b="1" dirty="0"/>
              <a:t>Desktop</a:t>
            </a:r>
            <a:r>
              <a:rPr lang="da-DK" dirty="0"/>
              <a:t> mode, each Form or modal object like a MsgBox appears in a separate HTMLRenderer window</a:t>
            </a:r>
          </a:p>
          <a:p>
            <a:r>
              <a:rPr lang="da-DK" dirty="0"/>
              <a:t>In </a:t>
            </a:r>
            <a:r>
              <a:rPr lang="da-DK" b="1" dirty="0"/>
              <a:t>Browser</a:t>
            </a:r>
            <a:r>
              <a:rPr lang="da-DK" dirty="0"/>
              <a:t> mode (after </a:t>
            </a:r>
            <a:r>
              <a:rPr lang="da-DK" dirty="0">
                <a:latin typeface="APL385 Unicode" panose="020B0709000202000203" pitchFamily="49" charset="0"/>
              </a:rPr>
              <a:t>EWC.Init 'Browser'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You connect a browser and the UI appears in it</a:t>
            </a:r>
          </a:p>
          <a:p>
            <a:pPr lvl="1"/>
            <a:r>
              <a:rPr lang="da-DK" dirty="0"/>
              <a:t>You can currently only have one Form at a time</a:t>
            </a:r>
          </a:p>
          <a:p>
            <a:pPr lvl="1"/>
            <a:r>
              <a:rPr lang="da-DK" dirty="0"/>
              <a:t>You can still pop up modal objects like MsgBox</a:t>
            </a:r>
          </a:p>
          <a:p>
            <a:pPr lvl="1"/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940497-0DB7-7CEA-5FEC-B0A6C7AF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Browser Mode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824935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E7B7-B14D-B82A-AD97-D61F709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206111" cy="3242040"/>
          </a:xfrm>
        </p:spPr>
        <p:txBody>
          <a:bodyPr>
            <a:normAutofit fontScale="92500" lnSpcReduction="10000"/>
          </a:bodyPr>
          <a:lstStyle/>
          <a:p>
            <a:r>
              <a:rPr lang="da-DK" sz="2000" dirty="0">
                <a:latin typeface="+mn-lt"/>
              </a:rPr>
              <a:t>Try       </a:t>
            </a:r>
            <a:r>
              <a:rPr lang="da-DK" sz="2000" dirty="0">
                <a:latin typeface="APL385 Unicode" panose="020B0709000202000203" pitchFamily="49" charset="0"/>
              </a:rPr>
              <a:t>demo.Run 'Browser’</a:t>
            </a:r>
          </a:p>
          <a:p>
            <a:r>
              <a:rPr lang="da-DK" sz="2000" dirty="0">
                <a:latin typeface="+mn-lt"/>
              </a:rPr>
              <a:t>Connect a browser and run some demos,</a:t>
            </a:r>
            <a:br>
              <a:rPr lang="da-DK" sz="2000" dirty="0">
                <a:latin typeface="+mn-lt"/>
              </a:rPr>
            </a:br>
            <a:r>
              <a:rPr lang="da-DK" sz="2000" dirty="0">
                <a:latin typeface="+mn-lt"/>
              </a:rPr>
              <a:t>notice how everything looks (kind of) the same </a:t>
            </a:r>
          </a:p>
          <a:p>
            <a:r>
              <a:rPr lang="da-DK" sz="2000" dirty="0">
                <a:latin typeface="+mn-lt"/>
              </a:rPr>
              <a:t>Stop the demo</a:t>
            </a:r>
          </a:p>
          <a:p>
            <a:r>
              <a:rPr lang="da-DK" sz="2000" dirty="0">
                <a:latin typeface="+mn-lt"/>
              </a:rPr>
              <a:t>Now run </a:t>
            </a:r>
            <a:r>
              <a:rPr lang="da-DK" sz="2000" dirty="0">
                <a:latin typeface="APL385 Unicode" panose="020B0709000202000203" pitchFamily="49" charset="0"/>
              </a:rPr>
              <a:t>EWC.Init 'Browser'</a:t>
            </a:r>
            <a:r>
              <a:rPr lang="da-DK" sz="2000" dirty="0">
                <a:latin typeface="+mn-lt"/>
              </a:rPr>
              <a:t> and reconnect the browser</a:t>
            </a:r>
          </a:p>
          <a:p>
            <a:r>
              <a:rPr lang="da-DK" sz="2000" dirty="0">
                <a:latin typeface="+mn-lt"/>
              </a:rPr>
              <a:t>Note that nothing happens (but you should see log messages)</a:t>
            </a:r>
          </a:p>
          <a:p>
            <a:r>
              <a:rPr lang="da-DK" sz="2000" dirty="0">
                <a:latin typeface="+mn-lt"/>
              </a:rPr>
              <a:t>Try some interactive uses of </a:t>
            </a:r>
            <a:r>
              <a:rPr lang="da-DK" sz="2000" dirty="0">
                <a:latin typeface="APL385 Unicode" panose="020B0709000202000203" pitchFamily="49" charset="0"/>
              </a:rPr>
              <a:t>eWC</a:t>
            </a:r>
            <a:r>
              <a:rPr lang="da-DK" sz="2000" dirty="0">
                <a:latin typeface="+mn-lt"/>
              </a:rPr>
              <a:t>, for example</a:t>
            </a: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'F1' </a:t>
            </a:r>
            <a:r>
              <a:rPr lang="en-US" sz="1400" dirty="0" err="1">
                <a:latin typeface="APL385 Unicode" panose="020B0709000202000203" pitchFamily="49" charset="0"/>
              </a:rPr>
              <a:t>eWC</a:t>
            </a:r>
            <a:r>
              <a:rPr lang="en-US" sz="1400" dirty="0">
                <a:latin typeface="APL385 Unicode" panose="020B0709000202000203" pitchFamily="49" charset="0"/>
              </a:rPr>
              <a:t> 'Form' 'Hello Browser' (10 10)(300 499)('</a:t>
            </a:r>
            <a:r>
              <a:rPr lang="en-US" sz="1400" dirty="0" err="1">
                <a:latin typeface="APL385 Unicode" panose="020B0709000202000203" pitchFamily="49" charset="0"/>
              </a:rPr>
              <a:t>Bcol</a:t>
            </a:r>
            <a:r>
              <a:rPr lang="en-US" sz="1400" dirty="0">
                <a:latin typeface="APL385 Unicode" panose="020B0709000202000203" pitchFamily="49" charset="0"/>
              </a:rPr>
              <a:t>' (193 153 190))</a:t>
            </a:r>
            <a:endParaRPr lang="da-DK" sz="1400" dirty="0">
              <a:latin typeface="APL385 Unicode" panose="020B0709000202000203" pitchFamily="49" charset="0"/>
            </a:endParaRPr>
          </a:p>
          <a:p>
            <a:endParaRPr lang="da-DK" sz="2000" dirty="0">
              <a:latin typeface="APL385 Unicode" panose="020B0709000202000203" pitchFamily="49" charset="0"/>
            </a:endParaRPr>
          </a:p>
          <a:p>
            <a:endParaRPr lang="da-DK" sz="2000" dirty="0"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5 – Browser mode</a:t>
            </a:r>
            <a:endParaRPr lang="LID4096" dirty="0"/>
          </a:p>
        </p:txBody>
      </p:sp>
      <p:pic>
        <p:nvPicPr>
          <p:cNvPr id="8" name="Picture 5" descr="Brain Exercise Initiative Logo">
            <a:extLst>
              <a:ext uri="{FF2B5EF4-FFF2-40B4-BE49-F238E27FC236}">
                <a16:creationId xmlns:a16="http://schemas.microsoft.com/office/drawing/2014/main" id="{2EB3A3DE-B673-FCF5-1BB2-98D681DF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077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DC48E-7E21-D6F7-7D97-E9202532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381823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600" dirty="0"/>
              <a:t>Intended for multi-user applications.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EWC.Init 'Multi'</a:t>
            </a:r>
            <a:r>
              <a:rPr lang="da-DK" sz="1600" dirty="0">
                <a:latin typeface="+mn-lt"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+mn-lt"/>
              </a:rPr>
              <a:t>Must be called from a namespace which contains a function names </a:t>
            </a:r>
            <a:r>
              <a:rPr lang="da-DK" sz="1600" dirty="0">
                <a:latin typeface="APL385 Unicode" panose="020B0709000202000203" pitchFamily="49" charset="0"/>
              </a:rPr>
              <a:t>Initialise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+mn-lt"/>
              </a:rPr>
              <a:t>Initialise MUST create and </a:t>
            </a:r>
            <a:r>
              <a:rPr lang="da-DK" sz="1600" dirty="0">
                <a:latin typeface="APL385 Unicode" panose="020B0709000202000203" pitchFamily="49" charset="0"/>
              </a:rPr>
              <a:t>eDQ</a:t>
            </a:r>
            <a:r>
              <a:rPr lang="da-DK" sz="1600" dirty="0">
                <a:latin typeface="+mn-lt"/>
              </a:rPr>
              <a:t> a Form (and </a:t>
            </a:r>
            <a:r>
              <a:rPr lang="da-DK" sz="1600" dirty="0">
                <a:latin typeface="APL385 Unicode" panose="020B0709000202000203" pitchFamily="49" charset="0"/>
              </a:rPr>
              <a:t>demo.Run</a:t>
            </a:r>
            <a:r>
              <a:rPr lang="da-DK" sz="1600" dirty="0">
                <a:latin typeface="+mn-lt"/>
              </a:rPr>
              <a:t> will do this)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+mn-lt"/>
              </a:rPr>
              <a:t>This namespace will be cloned for each new Browser connection, and </a:t>
            </a:r>
            <a:r>
              <a:rPr lang="da-DK" sz="1600" dirty="0">
                <a:latin typeface="APL385 Unicode" panose="020B0709000202000203" pitchFamily="49" charset="0"/>
              </a:rPr>
              <a:t>Initialise</a:t>
            </a:r>
            <a:r>
              <a:rPr lang="da-DK" sz="1600" dirty="0">
                <a:latin typeface="+mn-lt"/>
              </a:rPr>
              <a:t> will be called on a new thread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+mn-lt"/>
              </a:rPr>
              <a:t>Notice each user is suspended in </a:t>
            </a:r>
            <a:r>
              <a:rPr lang="da-DK" sz="1600" dirty="0">
                <a:latin typeface="APL385 Unicode" panose="020B0709000202000203" pitchFamily="49" charset="0"/>
              </a:rPr>
              <a:t>∆DQ</a:t>
            </a:r>
            <a:r>
              <a:rPr lang="da-DK" sz="1600" dirty="0">
                <a:latin typeface="+mn-lt"/>
              </a:rPr>
              <a:t> in a namespace named </a:t>
            </a:r>
            <a:r>
              <a:rPr lang="da-DK" sz="1600" dirty="0">
                <a:latin typeface="APL385 Unicode" panose="020B0709000202000203" pitchFamily="49" charset="0"/>
              </a:rPr>
              <a:t>demo_n</a:t>
            </a:r>
            <a:r>
              <a:rPr lang="da-DK" sz="1600" dirty="0">
                <a:latin typeface="+mn-lt"/>
              </a:rPr>
              <a:t>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LID4096" sz="140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FF80A8-30F7-89E3-30F6-4239B78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 Mode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9C7A4-D751-91D6-139C-21FEA0D9322E}"/>
              </a:ext>
            </a:extLst>
          </p:cNvPr>
          <p:cNvSpPr txBox="1"/>
          <p:nvPr/>
        </p:nvSpPr>
        <p:spPr>
          <a:xfrm>
            <a:off x="4978098" y="1264925"/>
            <a:ext cx="399660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APL385 Unicode" panose="020B0709000202000203" pitchFamily="49" charset="0"/>
              </a:rPr>
              <a:t>      demo.Run 'Multi'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(lots of output as two sessions connect)</a:t>
            </a:r>
            <a:br>
              <a:rPr lang="da-DK" sz="1200" dirty="0">
                <a:latin typeface="APL385 Unicode" panose="020B0709000202000203" pitchFamily="49" charset="0"/>
              </a:rPr>
            </a:b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    )si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·   #.EWC.∆DQ[42]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·   #.demo_1.Initialise[13]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&amp;5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·   #.EWC.∆DQ[42]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·   #.demo_2.Initialise[13]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&amp;6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[#.EWC.[LIB]] #.EWC.Conga.LIB.Wait[8]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[#.EWC.[wss]] #.EWC.wss.Listen[2]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#.EWC.wss.Start[14]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&amp;4</a:t>
            </a:r>
          </a:p>
        </p:txBody>
      </p:sp>
    </p:spTree>
    <p:extLst>
      <p:ext uri="{BB962C8B-B14F-4D97-AF65-F5344CB8AC3E}">
        <p14:creationId xmlns:p14="http://schemas.microsoft.com/office/powerpoint/2010/main" val="11405154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E7B7-B14D-B82A-AD97-D61F709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858198" cy="3242040"/>
          </a:xfrm>
        </p:spPr>
        <p:txBody>
          <a:bodyPr>
            <a:normAutofit/>
          </a:bodyPr>
          <a:lstStyle/>
          <a:p>
            <a:r>
              <a:rPr lang="da-DK" sz="2000" dirty="0">
                <a:latin typeface="+mn-lt"/>
              </a:rPr>
              <a:t>Write a function called Initialise which creates and </a:t>
            </a:r>
            <a:r>
              <a:rPr lang="da-DK" sz="2000" dirty="0">
                <a:latin typeface="APL385 Unicode" panose="020B0709000202000203" pitchFamily="49" charset="0"/>
              </a:rPr>
              <a:t>eDQ</a:t>
            </a:r>
            <a:r>
              <a:rPr lang="da-DK" sz="2000" dirty="0">
                <a:latin typeface="+mn-lt"/>
              </a:rPr>
              <a:t>’s a form which displays (</a:t>
            </a:r>
            <a:r>
              <a:rPr lang="da-DK" sz="2000" dirty="0">
                <a:latin typeface="APL385 Unicode" panose="020B0709000202000203" pitchFamily="49" charset="0"/>
              </a:rPr>
              <a:t>⍕⎕THIS</a:t>
            </a:r>
            <a:r>
              <a:rPr lang="da-DK" sz="2000" dirty="0">
                <a:latin typeface="+mn-lt"/>
              </a:rPr>
              <a:t>)</a:t>
            </a:r>
          </a:p>
          <a:p>
            <a:r>
              <a:rPr lang="da-DK" sz="2000" dirty="0">
                <a:latin typeface="+mn-lt"/>
              </a:rPr>
              <a:t>Run  </a:t>
            </a:r>
            <a:r>
              <a:rPr lang="da-DK" sz="2000" dirty="0">
                <a:latin typeface="APL385 Unicode" panose="020B0709000202000203" pitchFamily="49" charset="0"/>
              </a:rPr>
              <a:t>EWC.Init 'Multi'</a:t>
            </a:r>
            <a:r>
              <a:rPr lang="da-DK" sz="2000" dirty="0">
                <a:latin typeface="+mn-lt"/>
              </a:rPr>
              <a:t>  </a:t>
            </a:r>
          </a:p>
          <a:p>
            <a:pPr lvl="1"/>
            <a:r>
              <a:rPr lang="da-DK" sz="1800" dirty="0">
                <a:latin typeface="+mn-lt"/>
              </a:rPr>
              <a:t>Connect two browsers at the same time</a:t>
            </a:r>
          </a:p>
          <a:p>
            <a:r>
              <a:rPr lang="da-DK" sz="2000" dirty="0">
                <a:latin typeface="+mn-lt"/>
              </a:rPr>
              <a:t>Experiment with using </a:t>
            </a:r>
            <a:r>
              <a:rPr lang="da-DK" sz="2000" dirty="0">
                <a:latin typeface="APL385 Unicode" panose="020B0709000202000203" pitchFamily="49" charset="0"/>
              </a:rPr>
              <a:t>)TID</a:t>
            </a:r>
            <a:r>
              <a:rPr lang="da-DK" sz="2000" dirty="0">
                <a:latin typeface="+mn-lt"/>
              </a:rPr>
              <a:t> to switch into the two threads and inspect the contents, and perhaps modify your form using </a:t>
            </a:r>
            <a:r>
              <a:rPr lang="da-DK" sz="2000" dirty="0">
                <a:latin typeface="APL385 Unicode" panose="020B0709000202000203" pitchFamily="49" charset="0"/>
              </a:rPr>
              <a:t>eWS</a:t>
            </a:r>
            <a:r>
              <a:rPr lang="da-DK" sz="2000" dirty="0">
                <a:latin typeface="+mn-lt"/>
              </a:rPr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6 – Multi mode</a:t>
            </a:r>
            <a:endParaRPr lang="LID4096" dirty="0"/>
          </a:p>
        </p:txBody>
      </p:sp>
      <p:pic>
        <p:nvPicPr>
          <p:cNvPr id="8" name="Picture 5" descr="Brain Exercise Initiative Logo">
            <a:extLst>
              <a:ext uri="{FF2B5EF4-FFF2-40B4-BE49-F238E27FC236}">
                <a16:creationId xmlns:a16="http://schemas.microsoft.com/office/drawing/2014/main" id="{2EB3A3DE-B673-FCF5-1BB2-98D681DF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494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CDC1-79E1-0247-9CC8-8F7DC0C7B0C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87ED-38F1-1F5B-3D6D-AC07B6BEE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When your application namespace is duplicated, a namespace called </a:t>
            </a:r>
            <a:r>
              <a:rPr lang="da-DK" dirty="0">
                <a:latin typeface="APL385 Unicode" panose="020B0709000202000203" pitchFamily="49" charset="0"/>
              </a:rPr>
              <a:t>_EWC</a:t>
            </a:r>
            <a:r>
              <a:rPr lang="da-DK" dirty="0"/>
              <a:t> is injected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It contains (amongst other things)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URL</a:t>
            </a:r>
            <a:r>
              <a:rPr lang="da-DK" dirty="0"/>
              <a:t>: the URL that the browser navigated to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QUERY</a:t>
            </a:r>
            <a:r>
              <a:rPr lang="da-DK" dirty="0"/>
              <a:t>: A 2-column matrix of query parameter names and values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HDRS</a:t>
            </a:r>
            <a:r>
              <a:rPr lang="da-DK" dirty="0"/>
              <a:t>: A 2-column matrix of header names and values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You can use </a:t>
            </a:r>
            <a:r>
              <a:rPr lang="da-DK" dirty="0">
                <a:latin typeface="APL385 Unicode" panose="020B0709000202000203" pitchFamily="49" charset="0"/>
              </a:rPr>
              <a:t>HDRS</a:t>
            </a:r>
            <a:r>
              <a:rPr lang="da-DK" dirty="0"/>
              <a:t> for authentication and </a:t>
            </a:r>
            <a:r>
              <a:rPr lang="da-DK" dirty="0">
                <a:latin typeface="APL385 Unicode" panose="020B0709000202000203" pitchFamily="49" charset="0"/>
              </a:rPr>
              <a:t>QUERY</a:t>
            </a:r>
            <a:r>
              <a:rPr lang="da-DK" dirty="0"/>
              <a:t> to drive the initial behaviour of the application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For example, the demo application supports e.g.</a:t>
            </a:r>
            <a:br>
              <a:rPr lang="da-DK" dirty="0"/>
            </a:br>
            <a:r>
              <a:rPr lang="da-DK" dirty="0">
                <a:latin typeface="APL385 Unicode" panose="020B0709000202000203" pitchFamily="49" charset="0"/>
              </a:rPr>
              <a:t>http://localhost:22322?Demo=Buttons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85D680-8C2B-82E0-966B-F7AC99B2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QUERY and HDRS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F9DF46-8798-5BB8-9CA7-0031002EC3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90121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E7B7-B14D-B82A-AD97-D61F709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858198" cy="3242040"/>
          </a:xfrm>
        </p:spPr>
        <p:txBody>
          <a:bodyPr>
            <a:normAutofit/>
          </a:bodyPr>
          <a:lstStyle/>
          <a:p>
            <a:r>
              <a:rPr lang="da-DK" sz="2000" dirty="0">
                <a:latin typeface="+mn-lt"/>
              </a:rPr>
              <a:t>Modify your Initialise function to create a grid with content decided by _EWC.QUERY</a:t>
            </a:r>
          </a:p>
          <a:p>
            <a:r>
              <a:rPr lang="da-DK" sz="2000" dirty="0">
                <a:latin typeface="+mn-lt"/>
              </a:rPr>
              <a:t>Launch two browser sessions with different queries and verify the behaviours</a:t>
            </a:r>
          </a:p>
          <a:p>
            <a:r>
              <a:rPr lang="da-DK" sz="2000" dirty="0">
                <a:latin typeface="+mn-lt"/>
              </a:rPr>
              <a:t>Also inspect the contents of _EWC.HDRS (and the rest of _EWC)</a:t>
            </a:r>
          </a:p>
          <a:p>
            <a:pPr marL="0" indent="0">
              <a:buNone/>
            </a:pPr>
            <a:endParaRPr lang="da-DK" sz="2000" dirty="0">
              <a:latin typeface="APL385 Unicode" panose="020B0709000202000203" pitchFamily="49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7 – QUERY</a:t>
            </a:r>
            <a:endParaRPr lang="LID4096" dirty="0"/>
          </a:p>
        </p:txBody>
      </p:sp>
      <p:pic>
        <p:nvPicPr>
          <p:cNvPr id="8" name="Picture 5" descr="Brain Exercise Initiative Logo">
            <a:extLst>
              <a:ext uri="{FF2B5EF4-FFF2-40B4-BE49-F238E27FC236}">
                <a16:creationId xmlns:a16="http://schemas.microsoft.com/office/drawing/2014/main" id="{2EB3A3DE-B673-FCF5-1BB2-98D681DF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226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83985-EC48-08E8-5583-C679B067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Selenium Testing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030935-01D2-F55A-4287-E95B56BE1E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A0637C-3B1E-B83B-4581-2F4E0060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991673" cy="32420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Selenium is a framework for testing HTML-based applications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Michael Baas has been experimenting with testing first MiServer/DUI and now EWC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The same names used to create objects (e.g. </a:t>
            </a:r>
            <a:r>
              <a:rPr lang="da-DK" dirty="0">
                <a:latin typeface="APL385 Unicode" panose="020B0709000202000203" pitchFamily="49" charset="0"/>
              </a:rPr>
              <a:t>'F1.BTN1'</a:t>
            </a:r>
            <a:r>
              <a:rPr lang="da-DK" dirty="0"/>
              <a:t>) can be found in the HTML "DOM"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It is "straightforward" to have automated testing of EWC frontends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Next Year, perhaps a workshop on Selenium?</a:t>
            </a:r>
            <a:endParaRPr lang="LID4096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2719782-1BAE-5976-287C-7DF0EF8B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88" y="1469636"/>
            <a:ext cx="1387485" cy="144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6BC8-B593-61F2-5BD6-37A1513A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400398" cy="32420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Supported subset has been driven by the needs of two launch customers</a:t>
            </a:r>
            <a:endParaRPr lang="LID4096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One converting a mature asset management system which needs to move off the Windows desktop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One building new web components in APL to enhance an existing C#/JS based web app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Both of these should be up &amp; running very soon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Many features are still being developed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NB: The list of missing &amp; supported features is likely to be out of date within a few days of this workshop!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AB959-C7E5-F7A4-1930-4C656E23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Current Status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582194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A9632-FA2A-32A8-7CDE-D9960DC6E22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DemoButtons">
            <a:hlinkClick r:id="" action="ppaction://media"/>
            <a:extLst>
              <a:ext uri="{FF2B5EF4-FFF2-40B4-BE49-F238E27FC236}">
                <a16:creationId xmlns:a16="http://schemas.microsoft.com/office/drawing/2014/main" id="{A7959A47-73EE-FB36-6582-44180123ADE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413" y="931887"/>
            <a:ext cx="5910261" cy="422132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83985-EC48-08E8-5583-C679B067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Selenium Testing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030935-01D2-F55A-4287-E95B56BE1E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10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CBFFEA-DA99-FB3D-4864-DB818E1D1AC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8CEB-58A8-01B6-A8E7-2D8E583B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Four participants declared the intention to bring code for "live" conversion</a:t>
            </a:r>
          </a:p>
          <a:p>
            <a:r>
              <a:rPr lang="da-DK" dirty="0"/>
              <a:t>Three of them used a lot of either </a:t>
            </a:r>
            <a:r>
              <a:rPr lang="da-DK" dirty="0">
                <a:latin typeface="APL385 Unicode" panose="020B0709000202000203" pitchFamily="49" charset="0"/>
              </a:rPr>
              <a:t>⎕NEW</a:t>
            </a:r>
            <a:r>
              <a:rPr lang="da-DK" dirty="0"/>
              <a:t> or assignment of properties</a:t>
            </a:r>
          </a:p>
          <a:p>
            <a:r>
              <a:rPr lang="da-DK" dirty="0"/>
              <a:t>All of them will be used to prioritise continued development</a:t>
            </a:r>
          </a:p>
          <a:p>
            <a:r>
              <a:rPr lang="da-DK" dirty="0"/>
              <a:t>One of them looked "easy"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578BAF-ABE5-5756-1670-AFB8E5F0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Migrating - Live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9DF94-B216-496F-07AD-C970BF0D42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6788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C5A971-3937-036B-2088-F7DF436182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2A994-9F98-4C9E-81BF-0F575AF29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39" y="953192"/>
            <a:ext cx="9460499" cy="419030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DDC433-AADA-2412-D12F-9E8E1ED3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flatview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12FA5E-8CFD-9A92-4FEF-514C0BF1BF8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B4AB46-48E0-6130-7A75-B72710D0A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6443" y="2152900"/>
            <a:ext cx="3352800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209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AC70B-497B-3FC3-5E3F-B9BC01E4B7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1AE0-CAB2-295B-8D68-AB50C10B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2367419"/>
            <a:ext cx="6092513" cy="2139546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 </a:t>
            </a:r>
            <a:r>
              <a:rPr lang="da-DK" dirty="0"/>
              <a:t>Fake it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9B9A6-29DF-6FAF-2648-2FAD1CD4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'Coord' 'Pixel' only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A94ADF-7AF5-AACA-8E74-9FD5979191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FD893F-9DD3-55A2-FB34-8E0F9F65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4" y="1125802"/>
            <a:ext cx="6879734" cy="1118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6A1C38-E0A3-42B9-6804-BDD343F9E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3" y="2825819"/>
            <a:ext cx="4922709" cy="5995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DC35FF-9D19-02FE-C53A-3646B828F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3" y="3548237"/>
            <a:ext cx="6879735" cy="10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26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AC70B-497B-3FC3-5E3F-B9BC01E4B7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1AE0-CAB2-295B-8D68-AB50C10B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 </a:t>
            </a:r>
            <a:r>
              <a:rPr lang="da-DK" dirty="0"/>
              <a:t>Create editable Grid instead 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9B9A6-29DF-6FAF-2648-2FAD1CD4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 Edit 'Style' 'Multi'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A94ADF-7AF5-AACA-8E74-9FD5979191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2FA5B-8C1A-C414-241C-A3DA8144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4" y="1350353"/>
            <a:ext cx="7840162" cy="284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AC946-C337-55C4-CD41-9954CA3C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67" y="1649893"/>
            <a:ext cx="6660232" cy="284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8FCD8-35D0-3CC5-204D-ECA69C396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4" y="2955995"/>
            <a:ext cx="8315870" cy="6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046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AC70B-497B-3FC3-5E3F-B9BC01E4B7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1AE0-CAB2-295B-8D68-AB50C10B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 Create an extra button to click on  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9B9A6-29DF-6FAF-2648-2FAD1CD4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 MouseUp on Edit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A94ADF-7AF5-AACA-8E74-9FD5979191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2FA5B-8C1A-C414-241C-A3DA8144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4" y="1350353"/>
            <a:ext cx="7840162" cy="284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AC946-C337-55C4-CD41-9954CA3C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66" y="1649893"/>
            <a:ext cx="6970961" cy="2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013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AC70B-497B-3FC3-5E3F-B9BC01E4B7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1AE0-CAB2-295B-8D68-AB50C10B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2517818"/>
            <a:ext cx="6092513" cy="685536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 Use eWG / eWS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9B9A6-29DF-6FAF-2648-2FAD1CD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822570" cy="685535"/>
          </a:xfrm>
        </p:spPr>
        <p:txBody>
          <a:bodyPr/>
          <a:lstStyle/>
          <a:p>
            <a:r>
              <a:rPr lang="da-DK" dirty="0"/>
              <a:t>No Direct Property Manipulation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A94ADF-7AF5-AACA-8E74-9FD5979191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9C31F-4075-7879-4E12-7EC8021B5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12" y="1097241"/>
            <a:ext cx="3448531" cy="1276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153FF7-6368-758D-C4F4-B1AC5E95D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12" y="3104142"/>
            <a:ext cx="403916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92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9758A-6DD4-6F27-B35D-7BE47FB34F7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CDFD-43D5-01A5-8EEF-11E057E1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'Coord' 'Prop' not supported</a:t>
            </a:r>
          </a:p>
          <a:p>
            <a:r>
              <a:rPr lang="da-DK" dirty="0"/>
              <a:t>'Style' 'Multi' not supported on Edit</a:t>
            </a:r>
            <a:endParaRPr lang="LID4096" dirty="0"/>
          </a:p>
          <a:p>
            <a:r>
              <a:rPr lang="da-DK" dirty="0"/>
              <a:t>No 'MouseUp' event on Edit</a:t>
            </a:r>
          </a:p>
          <a:p>
            <a:r>
              <a:rPr lang="da-DK" dirty="0"/>
              <a:t>Direct property assignment &amp; references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C1EE0E-1D1A-28ED-E500-0AE225F6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Significant Problems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BF6387-1417-ECA2-3077-1280EEED89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65290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C94FE3-0806-828F-8310-9EB47F33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Less Significant Problems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DEA8D-7181-8324-63BD-C52A1DC39D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B17E0F9-1483-EC58-6827-672444FF73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9" y="1937234"/>
            <a:ext cx="81948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EWC.LOGMODES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'EW'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Errors and Warnings only</a:t>
            </a:r>
            <a:endParaRPr kumimoji="0" lang="da-DK" altLang="LID4096" sz="12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LID4096" sz="12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07:00.682 W:   *** Warning: at  Run[4]  Start[9]  - Unsupported on font:  Fixed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07:01.164 W:   *** Warning: at  Run[18]  Start[9]  - Unsupported on button:  Active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07:01.170 W:   *** Warning: at  Run[19]  Start[9]  - Unsupported on button:  Active </a:t>
            </a:r>
            <a:b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LID4096" altLang="LID4096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0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CCFDF-47E8-4180-7316-E6C16842803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8A807-6287-DC4C-D257-BF22D285E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08F535-7774-B8F9-EBCC-07AA6BF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066CF-BB6E-903D-4060-CB5B8F7D25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97DB7-8EF2-274A-8F74-9E7F19BF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13"/>
          <a:stretch/>
        </p:blipFill>
        <p:spPr>
          <a:xfrm>
            <a:off x="0" y="0"/>
            <a:ext cx="9144000" cy="4772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FE782D-C65C-F6FD-56AE-99B8C65B1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22"/>
            <a:ext cx="5375426" cy="5156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8B328-B521-A3F3-6FFD-C8E16620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824" y="2899120"/>
            <a:ext cx="5672364" cy="2244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64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1FDCA-7162-C78D-63EF-21BE80C51A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E633-F824-F1F1-8362-8687C48C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1D2922-D713-F3B6-8E5A-13B6F743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48BD88-384C-0DDB-51BA-86CF84CFCB8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58345-14BB-5A41-F92B-4EFA71AB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7EC1D-F5B6-2CB1-8A2E-54D7A4CD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674"/>
            <a:ext cx="7109509" cy="6620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CC0763-7EAA-4E79-BBBB-2B3AD701B8AA}"/>
              </a:ext>
            </a:extLst>
          </p:cNvPr>
          <p:cNvSpPr txBox="1"/>
          <p:nvPr/>
        </p:nvSpPr>
        <p:spPr>
          <a:xfrm>
            <a:off x="6416040" y="2769622"/>
            <a:ext cx="1689886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Being added as</a:t>
            </a:r>
            <a:br>
              <a:rPr lang="da-DK" dirty="0"/>
            </a:br>
            <a:r>
              <a:rPr lang="da-DK" dirty="0"/>
              <a:t>applications</a:t>
            </a:r>
            <a:br>
              <a:rPr lang="da-DK" dirty="0"/>
            </a:br>
            <a:r>
              <a:rPr lang="da-DK" dirty="0"/>
              <a:t>need them.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224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35467</TotalTime>
  <Words>3217</Words>
  <Application>Microsoft Office PowerPoint</Application>
  <PresentationFormat>On-screen Show (16:9)</PresentationFormat>
  <Paragraphs>280</Paragraphs>
  <Slides>78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Wingdings</vt:lpstr>
      <vt:lpstr>Wingdings 2</vt:lpstr>
      <vt:lpstr>Courier New</vt:lpstr>
      <vt:lpstr>Arial</vt:lpstr>
      <vt:lpstr>Sarabun</vt:lpstr>
      <vt:lpstr>Calibri</vt:lpstr>
      <vt:lpstr>APL385 Unicode</vt:lpstr>
      <vt:lpstr>Office Theme</vt:lpstr>
      <vt:lpstr>Migrating Your ⎕WC GUI to Linux, macOS, and the Cloud </vt:lpstr>
      <vt:lpstr>Goals</vt:lpstr>
      <vt:lpstr>What is "Everywhere" WC?</vt:lpstr>
      <vt:lpstr>Why EWC?</vt:lpstr>
      <vt:lpstr>Why EWC?</vt:lpstr>
      <vt:lpstr>Current Status</vt:lpstr>
      <vt:lpstr>Current Status</vt:lpstr>
      <vt:lpstr>PowerPoint Presentation</vt:lpstr>
      <vt:lpstr>PowerPoint Presentation</vt:lpstr>
      <vt:lpstr>Exercise 1 - Installation</vt:lpstr>
      <vt:lpstr>Exercise 1 - Installation</vt:lpstr>
      <vt:lpstr>Exercise 1a - Installation</vt:lpstr>
      <vt:lpstr>PowerPoint Presentation</vt:lpstr>
      <vt:lpstr>PowerPoint Presentation</vt:lpstr>
      <vt:lpstr>PowerPoint Presentation</vt:lpstr>
      <vt:lpstr>The Demo Application</vt:lpstr>
      <vt:lpstr>Exercise 1b – Find Documentation</vt:lpstr>
      <vt:lpstr>PowerPoint Presentation</vt:lpstr>
      <vt:lpstr>Exercise 2 – Hello World</vt:lpstr>
      <vt:lpstr>How does it work?</vt:lpstr>
      <vt:lpstr>How Does it Work?</vt:lpstr>
      <vt:lpstr>PowerPoint Presentation</vt:lpstr>
      <vt:lpstr>A WebSocket is Born</vt:lpstr>
      <vt:lpstr>Typical Web Socket Traffic</vt:lpstr>
      <vt:lpstr>For the really Curious</vt:lpstr>
      <vt:lpstr>Configuration</vt:lpstr>
      <vt:lpstr>Changing the Colour Scheme</vt:lpstr>
      <vt:lpstr>Changing Locale Settings</vt:lpstr>
      <vt:lpstr>PowerPoint Presentation</vt:lpstr>
      <vt:lpstr>PowerPoint Presentation</vt:lpstr>
      <vt:lpstr>PowerPoint Presentation</vt:lpstr>
      <vt:lpstr>Images</vt:lpstr>
      <vt:lpstr>Images</vt:lpstr>
      <vt:lpstr>EWC ImageLists</vt:lpstr>
      <vt:lpstr>Images</vt:lpstr>
      <vt:lpstr>PowerPoint Presentation</vt:lpstr>
      <vt:lpstr>Exercise 3 – Images</vt:lpstr>
      <vt:lpstr>Current Limitations / Differences</vt:lpstr>
      <vt:lpstr>Unsupported Features</vt:lpstr>
      <vt:lpstr>Extensions</vt:lpstr>
      <vt:lpstr>Ribbons</vt:lpstr>
      <vt:lpstr>Ribbons</vt:lpstr>
      <vt:lpstr>ApexCharts</vt:lpstr>
      <vt:lpstr>ApexCharts – Four Demos</vt:lpstr>
      <vt:lpstr>PowerPoint Presentation</vt:lpstr>
      <vt:lpstr>PowerPoint Presentation</vt:lpstr>
      <vt:lpstr>ApexCharts</vt:lpstr>
      <vt:lpstr>ApexCharts SVG Property</vt:lpstr>
      <vt:lpstr>Extending EWC</vt:lpstr>
      <vt:lpstr>Add Metadata for new Class</vt:lpstr>
      <vt:lpstr>+ Optional Property Handler</vt:lpstr>
      <vt:lpstr>+ Optional Property Handler</vt:lpstr>
      <vt:lpstr>+ Optional Property Handler</vt:lpstr>
      <vt:lpstr>Exercise 4 – ApexCharts</vt:lpstr>
      <vt:lpstr>Flex – Instead of Posn &amp; Size</vt:lpstr>
      <vt:lpstr>PowerPoint Presentation</vt:lpstr>
      <vt:lpstr>PowerPoint Presentation</vt:lpstr>
      <vt:lpstr>Not Yet Supported</vt:lpstr>
      <vt:lpstr>SubForm = "StackPanel"</vt:lpstr>
      <vt:lpstr>FlexLogin</vt:lpstr>
      <vt:lpstr>PowerPoint Presentation</vt:lpstr>
      <vt:lpstr>Exercise ?</vt:lpstr>
      <vt:lpstr>Browser Mode</vt:lpstr>
      <vt:lpstr>Exercise 5 – Browser mode</vt:lpstr>
      <vt:lpstr>Multi Mode</vt:lpstr>
      <vt:lpstr>Exercise 6 – Multi mode</vt:lpstr>
      <vt:lpstr>QUERY and HDRS</vt:lpstr>
      <vt:lpstr>Exercise 7 – QUERY</vt:lpstr>
      <vt:lpstr>Selenium Testing</vt:lpstr>
      <vt:lpstr>Selenium Testing</vt:lpstr>
      <vt:lpstr>Migrating - Live</vt:lpstr>
      <vt:lpstr>flatview</vt:lpstr>
      <vt:lpstr>'Coord' 'Pixel' only</vt:lpstr>
      <vt:lpstr>No Edit 'Style' 'Multi'</vt:lpstr>
      <vt:lpstr>No MouseUp on Edit</vt:lpstr>
      <vt:lpstr>No Direct Property Manipulation</vt:lpstr>
      <vt:lpstr>Significant Problems</vt:lpstr>
      <vt:lpstr>Less Significant Problems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279</cp:revision>
  <dcterms:created xsi:type="dcterms:W3CDTF">2019-07-25T11:46:05Z</dcterms:created>
  <dcterms:modified xsi:type="dcterms:W3CDTF">2024-09-24T07:49:34Z</dcterms:modified>
</cp:coreProperties>
</file>