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9" r:id="rId2"/>
    <p:sldId id="871" r:id="rId3"/>
    <p:sldId id="555" r:id="rId4"/>
    <p:sldId id="879" r:id="rId5"/>
    <p:sldId id="490" r:id="rId6"/>
    <p:sldId id="493" r:id="rId7"/>
    <p:sldId id="524" r:id="rId8"/>
    <p:sldId id="491" r:id="rId9"/>
    <p:sldId id="499" r:id="rId10"/>
    <p:sldId id="475" r:id="rId11"/>
    <p:sldId id="505" r:id="rId12"/>
    <p:sldId id="473" r:id="rId13"/>
    <p:sldId id="517" r:id="rId14"/>
    <p:sldId id="565" r:id="rId15"/>
    <p:sldId id="566" r:id="rId16"/>
    <p:sldId id="521" r:id="rId17"/>
    <p:sldId id="568" r:id="rId18"/>
    <p:sldId id="868" r:id="rId19"/>
    <p:sldId id="869" r:id="rId20"/>
    <p:sldId id="866" r:id="rId21"/>
    <p:sldId id="525" r:id="rId22"/>
    <p:sldId id="526" r:id="rId23"/>
    <p:sldId id="530" r:id="rId24"/>
    <p:sldId id="528" r:id="rId25"/>
    <p:sldId id="527" r:id="rId26"/>
    <p:sldId id="529" r:id="rId27"/>
    <p:sldId id="531" r:id="rId28"/>
    <p:sldId id="532" r:id="rId29"/>
    <p:sldId id="533" r:id="rId30"/>
    <p:sldId id="535" r:id="rId31"/>
    <p:sldId id="873" r:id="rId32"/>
    <p:sldId id="537" r:id="rId33"/>
    <p:sldId id="560" r:id="rId34"/>
    <p:sldId id="540" r:id="rId35"/>
    <p:sldId id="544" r:id="rId36"/>
    <p:sldId id="539" r:id="rId37"/>
    <p:sldId id="306" r:id="rId38"/>
    <p:sldId id="556" r:id="rId39"/>
    <p:sldId id="561" r:id="rId40"/>
    <p:sldId id="562" r:id="rId41"/>
    <p:sldId id="538" r:id="rId42"/>
    <p:sldId id="542" r:id="rId43"/>
    <p:sldId id="874" r:id="rId44"/>
    <p:sldId id="543" r:id="rId45"/>
    <p:sldId id="545" r:id="rId46"/>
    <p:sldId id="557" r:id="rId47"/>
    <p:sldId id="570" r:id="rId48"/>
    <p:sldId id="574" r:id="rId49"/>
    <p:sldId id="575" r:id="rId50"/>
    <p:sldId id="576" r:id="rId51"/>
    <p:sldId id="578" r:id="rId52"/>
    <p:sldId id="577" r:id="rId53"/>
    <p:sldId id="875" r:id="rId54"/>
    <p:sldId id="579" r:id="rId55"/>
    <p:sldId id="581" r:id="rId56"/>
    <p:sldId id="572" r:id="rId57"/>
    <p:sldId id="573" r:id="rId58"/>
    <p:sldId id="877" r:id="rId59"/>
    <p:sldId id="582" r:id="rId60"/>
    <p:sldId id="546" r:id="rId61"/>
    <p:sldId id="547" r:id="rId62"/>
    <p:sldId id="548" r:id="rId63"/>
    <p:sldId id="553" r:id="rId64"/>
    <p:sldId id="264" r:id="rId65"/>
    <p:sldId id="268" r:id="rId66"/>
    <p:sldId id="827" r:id="rId67"/>
    <p:sldId id="850" r:id="rId68"/>
    <p:sldId id="828" r:id="rId69"/>
    <p:sldId id="785" r:id="rId70"/>
    <p:sldId id="345" r:id="rId71"/>
    <p:sldId id="860" r:id="rId72"/>
    <p:sldId id="312" r:id="rId73"/>
    <p:sldId id="853" r:id="rId74"/>
    <p:sldId id="787" r:id="rId75"/>
    <p:sldId id="334" r:id="rId76"/>
    <p:sldId id="333" r:id="rId77"/>
    <p:sldId id="335" r:id="rId78"/>
    <p:sldId id="843" r:id="rId79"/>
    <p:sldId id="331" r:id="rId80"/>
    <p:sldId id="793" r:id="rId81"/>
    <p:sldId id="846" r:id="rId82"/>
    <p:sldId id="855" r:id="rId83"/>
    <p:sldId id="762" r:id="rId84"/>
    <p:sldId id="818" r:id="rId85"/>
    <p:sldId id="858" r:id="rId86"/>
    <p:sldId id="859" r:id="rId87"/>
    <p:sldId id="857" r:id="rId88"/>
    <p:sldId id="852" r:id="rId89"/>
    <p:sldId id="862" r:id="rId90"/>
    <p:sldId id="864" r:id="rId91"/>
    <p:sldId id="327" r:id="rId92"/>
    <p:sldId id="816" r:id="rId93"/>
    <p:sldId id="848" r:id="rId94"/>
    <p:sldId id="849" r:id="rId95"/>
    <p:sldId id="845" r:id="rId96"/>
    <p:sldId id="807" r:id="rId97"/>
    <p:sldId id="805" r:id="rId98"/>
    <p:sldId id="847" r:id="rId99"/>
    <p:sldId id="863" r:id="rId100"/>
    <p:sldId id="810" r:id="rId101"/>
    <p:sldId id="346" r:id="rId102"/>
  </p:sldIdLst>
  <p:sldSz cx="9144000" cy="5143500" type="screen16x9"/>
  <p:notesSz cx="9601200" cy="7315200"/>
  <p:embeddedFontLst>
    <p:embeddedFont>
      <p:font typeface="APL385 Unicode" panose="020B0709000202000203" pitchFamily="49" charset="0"/>
      <p:regular r:id="rId105"/>
    </p:embeddedFont>
    <p:embeddedFont>
      <p:font typeface="Comic Sans MS" panose="030F0702030302020204" pitchFamily="66" charset="0"/>
      <p:regular r:id="rId106"/>
      <p:bold r:id="rId107"/>
      <p:italic r:id="rId108"/>
      <p:boldItalic r:id="rId109"/>
    </p:embeddedFont>
    <p:embeddedFont>
      <p:font typeface="Sarabun" panose="020B0604020202020204" charset="-34"/>
      <p:regular r:id="rId110"/>
      <p:bold r:id="rId111"/>
      <p:italic r:id="rId112"/>
      <p:boldItalic r:id="rId113"/>
    </p:embeddedFont>
    <p:embeddedFont>
      <p:font typeface="Wingdings 2" panose="05020102010507070707" pitchFamily="18" charset="2"/>
      <p:regular r:id="rId10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FF6600"/>
    <a:srgbClr val="5A6D8F"/>
    <a:srgbClr val="3B475E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136" d="100"/>
          <a:sy n="136" d="100"/>
        </p:scale>
        <p:origin x="398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244" y="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7.fntdata"/><Relationship Id="rId16" Type="http://schemas.openxmlformats.org/officeDocument/2006/relationships/slide" Target="slides/slide15.xml"/><Relationship Id="rId107" Type="http://schemas.openxmlformats.org/officeDocument/2006/relationships/font" Target="fonts/font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8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5.fntdata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NUL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6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24/09/2024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24/09/2024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7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6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LOAD points to a directory, it will run “Run ,⊂&lt;Load&gt;”</a:t>
            </a:r>
          </a:p>
          <a:p>
            <a:r>
              <a:rPr lang="en-US" dirty="0"/>
              <a:t>When LOAD points to a single file name, it will run “filename 0⍴⊂’’ or </a:t>
            </a:r>
            <a:r>
              <a:rPr lang="en-US" dirty="0" err="1"/>
              <a:t>filename.Run</a:t>
            </a:r>
            <a:r>
              <a:rPr lang="en-US" dirty="0"/>
              <a:t> 0⍴⊂’’ for classes/namespaces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66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11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pic>
        <p:nvPicPr>
          <p:cNvPr id="10" name="Picture 9" descr="A person in a striped sweater&#10;&#10;Description automatically generated">
            <a:extLst>
              <a:ext uri="{FF2B5EF4-FFF2-40B4-BE49-F238E27FC236}">
                <a16:creationId xmlns:a16="http://schemas.microsoft.com/office/drawing/2014/main" id="{86F30E02-62B8-269D-AD9A-9BC5077EE9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4" y="3579587"/>
            <a:ext cx="1402083" cy="1402083"/>
          </a:xfrm>
          <a:prstGeom prst="rect">
            <a:avLst/>
          </a:prstGeom>
        </p:spPr>
      </p:pic>
      <p:pic>
        <p:nvPicPr>
          <p:cNvPr id="8" name="Content Placeholder 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B718C5DD-8D10-A7D4-88D5-E6E967788F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5" y="3660870"/>
            <a:ext cx="1320800" cy="13208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DC1543B-C36B-B7F6-75B5-33ABCF8804C5}"/>
              </a:ext>
            </a:extLst>
          </p:cNvPr>
          <p:cNvSpPr txBox="1">
            <a:spLocks/>
          </p:cNvSpPr>
          <p:nvPr userDrawn="1"/>
        </p:nvSpPr>
        <p:spPr>
          <a:xfrm>
            <a:off x="4572000" y="3989207"/>
            <a:ext cx="1732760" cy="664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defRPr sz="1400" i="0" kern="1200" baseline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Adám Brudzewsky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38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8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2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pic>
        <p:nvPicPr>
          <p:cNvPr id="6" name="tiny">
            <a:extLst>
              <a:ext uri="{FF2B5EF4-FFF2-40B4-BE49-F238E27FC236}">
                <a16:creationId xmlns:a16="http://schemas.microsoft.com/office/drawing/2014/main" id="{E43133A2-E010-450E-BEFE-9D2D3668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1552" y="4142831"/>
            <a:ext cx="550928" cy="7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3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0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TP3 – Link &amp; Text Source Basics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68.png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69.svg"/><Relationship Id="rId9" Type="http://schemas.openxmlformats.org/officeDocument/2006/relationships/image" Target="../media/image10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yalog/link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yalog/link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github.com/dyalog-training/2024-TP3/releases/tag/v1.0.0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yalog.github.io/link/4.0/Usage/Installation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dyalog.github.io/link/4.0/API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sv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s://en.wikipedia.org/wiki/Ad_infinitum" TargetMode="External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Link and the Basics of APL Source in Text Files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5622" y="3985961"/>
            <a:ext cx="1732760" cy="664125"/>
          </a:xfrm>
        </p:spPr>
        <p:txBody>
          <a:bodyPr/>
          <a:lstStyle/>
          <a:p>
            <a:r>
              <a:rPr lang="en-GB" dirty="0"/>
              <a:t>Morten Kromberg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EBA80B-3364-B5D4-6B69-9FBA6FDDFA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2662F9-9D64-0546-4C24-8BF52CAE0C8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F6735-C795-45F5-9C35-12A7F860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Showing VS Code with Git History and a diff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FF68F7-AF0B-D8E7-9A66-AE036B5A00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99B71-25F0-42FF-B816-3EC5A88C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Screen Shot from Mortens SA1 Slides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8F112-4AAA-4AEA-9467-F23350560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60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35327C-6ED0-06EA-20BD-A52089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20360" cy="685535"/>
          </a:xfrm>
        </p:spPr>
        <p:txBody>
          <a:bodyPr/>
          <a:lstStyle/>
          <a:p>
            <a:r>
              <a:rPr lang="da-DK" dirty="0"/>
              <a:t>Same </a:t>
            </a:r>
            <a:r>
              <a:rPr lang="da-DK" dirty="0" err="1"/>
              <a:t>Same</a:t>
            </a:r>
            <a:r>
              <a:rPr lang="da-DK" dirty="0"/>
              <a:t> but </a:t>
            </a:r>
            <a:r>
              <a:rPr lang="da-DK" dirty="0" err="1"/>
              <a:t>Different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30323-E8B7-6898-B3E2-322CD837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694" y="1591698"/>
            <a:ext cx="5160174" cy="2616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F8EED-6C8B-4CE4-13CD-180E80BD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91698"/>
            <a:ext cx="3384030" cy="2616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4A43BF-6974-9E45-C937-8D942D6CF0CC}"/>
              </a:ext>
            </a:extLst>
          </p:cNvPr>
          <p:cNvSpPr txBox="1"/>
          <p:nvPr/>
        </p:nvSpPr>
        <p:spPr>
          <a:xfrm>
            <a:off x="323528" y="108777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7F2E3-9B82-6B38-7663-449632C02397}"/>
              </a:ext>
            </a:extLst>
          </p:cNvPr>
          <p:cNvSpPr txBox="1"/>
          <p:nvPr/>
        </p:nvSpPr>
        <p:spPr>
          <a:xfrm>
            <a:off x="3811007" y="108777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NuGet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DAB08E-377B-B5FE-C207-5047F72F4268}"/>
              </a:ext>
            </a:extLst>
          </p:cNvPr>
          <p:cNvSpPr/>
          <p:nvPr/>
        </p:nvSpPr>
        <p:spPr>
          <a:xfrm>
            <a:off x="551486" y="2209504"/>
            <a:ext cx="2716255" cy="544370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03959-E685-4883-3CE7-5A1004844FB9}"/>
              </a:ext>
            </a:extLst>
          </p:cNvPr>
          <p:cNvSpPr/>
          <p:nvPr/>
        </p:nvSpPr>
        <p:spPr>
          <a:xfrm>
            <a:off x="4119929" y="3483259"/>
            <a:ext cx="4634211" cy="181457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AA746-09A0-4533-D620-213ED26E34DD}"/>
              </a:ext>
            </a:extLst>
          </p:cNvPr>
          <p:cNvSpPr txBox="1"/>
          <p:nvPr/>
        </p:nvSpPr>
        <p:spPr>
          <a:xfrm>
            <a:off x="323528" y="4306881"/>
            <a:ext cx="339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#.projectSpace.HttpCommand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A6C0C-247E-2141-92A2-D9AC47EB7C66}"/>
              </a:ext>
            </a:extLst>
          </p:cNvPr>
          <p:cNvSpPr txBox="1"/>
          <p:nvPr/>
        </p:nvSpPr>
        <p:spPr>
          <a:xfrm>
            <a:off x="3905694" y="4304130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#.projectSpace.Clock</a:t>
            </a:r>
            <a:endParaRPr lang="en-GB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The Cast, in </a:t>
            </a:r>
            <a:r>
              <a:rPr lang="da-DK" b="1" dirty="0" err="1"/>
              <a:t>order</a:t>
            </a:r>
            <a:r>
              <a:rPr lang="da-DK" b="1" dirty="0"/>
              <a:t> of </a:t>
            </a:r>
            <a:r>
              <a:rPr lang="da-DK" b="1" dirty="0" err="1"/>
              <a:t>appearance</a:t>
            </a:r>
            <a:endParaRPr lang="LID4096" b="1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84887EA-DF84-67D7-7948-240F8010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752" y="2983935"/>
            <a:ext cx="714377" cy="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12BEC43D-2BC8-EB70-E6AD-0761EADEFB46}"/>
              </a:ext>
            </a:extLst>
          </p:cNvPr>
          <p:cNvSpPr txBox="1">
            <a:spLocks/>
          </p:cNvSpPr>
          <p:nvPr/>
        </p:nvSpPr>
        <p:spPr>
          <a:xfrm>
            <a:off x="2216442" y="3046431"/>
            <a:ext cx="4893195" cy="5893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 err="1"/>
              <a:t>Tatin</a:t>
            </a:r>
            <a:r>
              <a:rPr lang="da-DK" sz="1800" dirty="0"/>
              <a:t> is the </a:t>
            </a:r>
            <a:r>
              <a:rPr lang="da-DK" sz="1800" b="1" dirty="0"/>
              <a:t>APL</a:t>
            </a:r>
            <a:r>
              <a:rPr lang="da-DK" sz="1800" dirty="0"/>
              <a:t> </a:t>
            </a:r>
            <a:r>
              <a:rPr lang="da-DK" sz="1800" b="1" dirty="0"/>
              <a:t>Package</a:t>
            </a:r>
            <a:r>
              <a:rPr lang="da-DK" sz="1800" dirty="0"/>
              <a:t> Manager</a:t>
            </a:r>
            <a:br>
              <a:rPr lang="da-DK" sz="1800" dirty="0"/>
            </a:br>
            <a:r>
              <a:rPr lang="da-DK" sz="1400" dirty="0"/>
              <a:t>A Package is a </a:t>
            </a:r>
            <a:r>
              <a:rPr lang="da-DK" sz="1400" dirty="0" err="1"/>
              <a:t>project</a:t>
            </a:r>
            <a:r>
              <a:rPr lang="da-DK" sz="1400" dirty="0"/>
              <a:t> </a:t>
            </a:r>
            <a:r>
              <a:rPr lang="da-DK" sz="1400" dirty="0" err="1"/>
              <a:t>wrapped</a:t>
            </a:r>
            <a:r>
              <a:rPr lang="da-DK" sz="1400" dirty="0"/>
              <a:t> up for </a:t>
            </a:r>
            <a:r>
              <a:rPr lang="da-DK" sz="1400" dirty="0" err="1"/>
              <a:t>consumption</a:t>
            </a:r>
            <a:r>
              <a:rPr lang="da-DK" sz="1400" dirty="0"/>
              <a:t> by </a:t>
            </a:r>
            <a:r>
              <a:rPr lang="da-DK" sz="1400" dirty="0" err="1"/>
              <a:t>others</a:t>
            </a:r>
            <a:endParaRPr lang="LID4096" sz="14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BA17626-81CE-6F03-117E-9C91ED62A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51" y="1149595"/>
            <a:ext cx="714377" cy="67732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5A816C3-8013-5DD4-CC0A-954A7532DDA9}"/>
              </a:ext>
            </a:extLst>
          </p:cNvPr>
          <p:cNvSpPr txBox="1">
            <a:spLocks/>
          </p:cNvSpPr>
          <p:nvPr/>
        </p:nvSpPr>
        <p:spPr>
          <a:xfrm>
            <a:off x="2216442" y="1233377"/>
            <a:ext cx="4949902" cy="5203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/>
              <a:t>Link</a:t>
            </a:r>
            <a:r>
              <a:rPr lang="da-DK" sz="1800" dirty="0"/>
              <a:t> </a:t>
            </a:r>
            <a:r>
              <a:rPr lang="da-DK" sz="1800" b="1" dirty="0" err="1"/>
              <a:t>Synchronises</a:t>
            </a:r>
            <a:r>
              <a:rPr lang="da-DK" sz="1800" dirty="0"/>
              <a:t> Source Files and Workspace</a:t>
            </a:r>
            <a:br>
              <a:rPr lang="da-DK" sz="1800" dirty="0"/>
            </a:br>
            <a:r>
              <a:rPr lang="da-DK" sz="1400" dirty="0"/>
              <a:t>The </a:t>
            </a:r>
            <a:r>
              <a:rPr lang="da-DK" sz="1400" dirty="0" err="1"/>
              <a:t>workspace</a:t>
            </a:r>
            <a:r>
              <a:rPr lang="da-DK" sz="1400" dirty="0"/>
              <a:t> and source files </a:t>
            </a:r>
            <a:r>
              <a:rPr lang="da-DK" sz="1400" dirty="0" err="1"/>
              <a:t>are</a:t>
            </a:r>
            <a:r>
              <a:rPr lang="da-DK" sz="1400" dirty="0"/>
              <a:t> "</a:t>
            </a:r>
            <a:r>
              <a:rPr lang="da-DK" sz="1400" dirty="0" err="1"/>
              <a:t>Linked</a:t>
            </a:r>
            <a:r>
              <a:rPr lang="da-DK" sz="1400" dirty="0"/>
              <a:t>"</a:t>
            </a:r>
            <a:endParaRPr lang="LID4096" sz="200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731E4BF-9A61-2766-AA59-364C5B95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942752" y="2102485"/>
            <a:ext cx="714377" cy="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B0654D-2EF9-9BA7-C4A6-F3F60A41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3" y="3903698"/>
            <a:ext cx="714377" cy="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D233DA4F-5674-BFF7-7C4A-CF9CABD009B0}"/>
              </a:ext>
            </a:extLst>
          </p:cNvPr>
          <p:cNvSpPr txBox="1">
            <a:spLocks/>
          </p:cNvSpPr>
          <p:nvPr/>
        </p:nvSpPr>
        <p:spPr>
          <a:xfrm>
            <a:off x="2244796" y="3817389"/>
            <a:ext cx="5091670" cy="6756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 err="1"/>
              <a:t>NuGet</a:t>
            </a:r>
            <a:r>
              <a:rPr lang="da-DK" sz="1800" dirty="0"/>
              <a:t> is the </a:t>
            </a:r>
            <a:r>
              <a:rPr lang="da-DK" sz="1800" b="1" dirty="0"/>
              <a:t>.NET Package</a:t>
            </a:r>
            <a:r>
              <a:rPr lang="da-DK" sz="1800" dirty="0"/>
              <a:t> Manager</a:t>
            </a:r>
            <a:br>
              <a:rPr lang="da-DK" sz="1800" dirty="0"/>
            </a:br>
            <a:r>
              <a:rPr lang="da-DK" sz="1400" dirty="0"/>
              <a:t>The Dyalog.NET Bridge </a:t>
            </a:r>
            <a:r>
              <a:rPr lang="da-DK" sz="1400" dirty="0" err="1"/>
              <a:t>allows</a:t>
            </a:r>
            <a:r>
              <a:rPr lang="da-DK" sz="1400" dirty="0"/>
              <a:t> APL to </a:t>
            </a:r>
            <a:r>
              <a:rPr lang="da-DK" sz="1400" dirty="0" err="1"/>
              <a:t>use</a:t>
            </a:r>
            <a:r>
              <a:rPr lang="da-DK" sz="1400" dirty="0"/>
              <a:t> .NET </a:t>
            </a:r>
            <a:r>
              <a:rPr lang="da-DK" sz="1400" dirty="0" err="1"/>
              <a:t>libraries</a:t>
            </a:r>
            <a:endParaRPr lang="LID4096" sz="1400" dirty="0"/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FE530582-B234-A02C-B363-0C6A73F369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2774" y="1150486"/>
            <a:ext cx="603213" cy="603213"/>
          </a:xfrm>
          <a:prstGeom prst="rect">
            <a:avLst/>
          </a:prstGeom>
          <a:noFill/>
        </p:spPr>
      </p:pic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6F820E96-F0EA-72A2-80A0-672DD6B80D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3913" y="2096650"/>
            <a:ext cx="596297" cy="596297"/>
          </a:xfrm>
          <a:prstGeom prst="rect">
            <a:avLst/>
          </a:prstGeom>
          <a:noFill/>
        </p:spPr>
      </p:pic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26AAB76D-A441-F4A7-0CEE-063EE994D4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2774" y="3003631"/>
            <a:ext cx="589383" cy="589383"/>
          </a:xfrm>
          <a:prstGeom prst="rect">
            <a:avLst/>
          </a:prstGeom>
          <a:noFill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9ABABF-D939-D221-DB6A-184DDE63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61" y="3903698"/>
            <a:ext cx="524997" cy="5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A22708A1-7950-16E3-F7A9-06894E602830}"/>
              </a:ext>
            </a:extLst>
          </p:cNvPr>
          <p:cNvSpPr txBox="1">
            <a:spLocks/>
          </p:cNvSpPr>
          <p:nvPr/>
        </p:nvSpPr>
        <p:spPr>
          <a:xfrm>
            <a:off x="2216442" y="2296540"/>
            <a:ext cx="4949902" cy="5203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/>
              <a:t>Cider</a:t>
            </a:r>
            <a:r>
              <a:rPr lang="da-DK" sz="1800" dirty="0"/>
              <a:t> is a </a:t>
            </a:r>
            <a:r>
              <a:rPr lang="da-DK" sz="1800" b="1" dirty="0"/>
              <a:t>Project</a:t>
            </a:r>
            <a:r>
              <a:rPr lang="da-DK" sz="1800" dirty="0"/>
              <a:t> Manager</a:t>
            </a:r>
            <a:br>
              <a:rPr lang="da-DK" sz="1800" dirty="0"/>
            </a:br>
            <a:r>
              <a:rPr lang="da-DK" sz="1400" dirty="0"/>
              <a:t>A Project is a </a:t>
            </a:r>
            <a:r>
              <a:rPr lang="da-DK" sz="1400" dirty="0" err="1"/>
              <a:t>linked</a:t>
            </a:r>
            <a:r>
              <a:rPr lang="da-DK" sz="1400" dirty="0"/>
              <a:t> source folder, </a:t>
            </a:r>
            <a:br>
              <a:rPr lang="da-DK" sz="1400" dirty="0"/>
            </a:br>
            <a:r>
              <a:rPr lang="da-DK" sz="1400" dirty="0"/>
              <a:t>a </a:t>
            </a:r>
            <a:r>
              <a:rPr lang="da-DK" sz="1400" dirty="0" err="1"/>
              <a:t>config</a:t>
            </a:r>
            <a:r>
              <a:rPr lang="da-DK" sz="1400" dirty="0"/>
              <a:t> file, plus </a:t>
            </a:r>
            <a:r>
              <a:rPr lang="da-DK" sz="1400" dirty="0" err="1"/>
              <a:t>optional</a:t>
            </a:r>
            <a:r>
              <a:rPr lang="da-DK" sz="1400" dirty="0"/>
              <a:t> </a:t>
            </a:r>
            <a:r>
              <a:rPr lang="da-DK" sz="1400" dirty="0" err="1"/>
              <a:t>dependencies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40026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5F97-9E66-422D-A7FB-C11DB479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5A25-44E9-4769-BEDD-E9EBA4F1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53352-E14D-4CA7-A7C8-958A8EAC06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9F0CD-49AF-48D7-8A91-CAE19FA37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1617-C8FB-427A-A002-8201ACF6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Easily share code between APL versions</a:t>
            </a:r>
          </a:p>
          <a:p>
            <a:pPr lvl="1"/>
            <a:r>
              <a:rPr lang="da-DK" sz="1600" dirty="0"/>
              <a:t>Text files are backwards </a:t>
            </a:r>
            <a:r>
              <a:rPr lang="da-DK" sz="1600" b="1" dirty="0"/>
              <a:t>and</a:t>
            </a:r>
            <a:r>
              <a:rPr lang="da-DK" sz="1600" dirty="0"/>
              <a:t> forwards compatible</a:t>
            </a:r>
          </a:p>
          <a:p>
            <a:r>
              <a:rPr lang="da-DK" sz="2000" dirty="0"/>
              <a:t>Laugh at syserrors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3600" dirty="0">
                <a:latin typeface="Calibri" panose="020F0502020204030204" pitchFamily="34" charset="0"/>
                <a:cs typeface="Calibri" panose="020F0502020204030204" pitchFamily="34" charset="0"/>
              </a:rPr>
              <a:t>Drawbacks of </a:t>
            </a:r>
            <a:r>
              <a:rPr lang="da-DK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a-DK" sz="3600" dirty="0">
                <a:latin typeface="Calibri" panose="020F0502020204030204" pitchFamily="34" charset="0"/>
                <a:cs typeface="Calibri" panose="020F0502020204030204" pitchFamily="34" charset="0"/>
              </a:rPr>
              <a:t> Source</a:t>
            </a:r>
          </a:p>
          <a:p>
            <a:r>
              <a:rPr lang="da-DK" sz="2200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da-DK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da-DK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intentionally</a:t>
            </a:r>
            <a:r>
              <a:rPr lang="da-DK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da-DK" sz="2200" dirty="0">
                <a:latin typeface="Calibri" panose="020F0502020204030204" pitchFamily="34" charset="0"/>
                <a:cs typeface="Calibri" panose="020F0502020204030204" pitchFamily="34" charset="0"/>
              </a:rPr>
              <a:t> blank</a:t>
            </a:r>
          </a:p>
          <a:p>
            <a:pPr>
              <a:buFont typeface="Wingdings" panose="05000000000000000000" pitchFamily="2" charset="2"/>
              <a:buChar char="v"/>
            </a:pPr>
            <a:endParaRPr lang="da-DK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0A3C3-664D-446B-BBC8-24CED704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Other Benefits of Text Source</a:t>
            </a:r>
          </a:p>
        </p:txBody>
      </p:sp>
    </p:spTree>
    <p:extLst>
      <p:ext uri="{BB962C8B-B14F-4D97-AF65-F5344CB8AC3E}">
        <p14:creationId xmlns:p14="http://schemas.microsoft.com/office/powerpoint/2010/main" val="19870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4AB7-12B0-4647-A705-64C091D1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784204" cy="324204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Link 4.0 was shipped with 19.0</a:t>
            </a:r>
          </a:p>
          <a:p>
            <a:pPr lvl="1"/>
            <a:r>
              <a:rPr lang="da-DK" dirty="0"/>
              <a:t>Also works with 18.2</a:t>
            </a:r>
          </a:p>
          <a:p>
            <a:pPr lvl="1"/>
            <a:r>
              <a:rPr lang="da-DK" dirty="0"/>
              <a:t>Link 3.0 was shipped with 18.2 and works with 18.0</a:t>
            </a:r>
          </a:p>
          <a:p>
            <a:pPr lvl="1"/>
            <a:r>
              <a:rPr lang="da-DK" dirty="0"/>
              <a:t>Link 2.0 for 18.0 and 17.1</a:t>
            </a:r>
          </a:p>
          <a:p>
            <a:r>
              <a:rPr lang="da-DK" dirty="0"/>
              <a:t>Rapidly growing user base</a:t>
            </a:r>
          </a:p>
          <a:p>
            <a:r>
              <a:rPr lang="da-DK" dirty="0"/>
              <a:t>Decent documentation</a:t>
            </a:r>
          </a:p>
          <a:p>
            <a:r>
              <a:rPr lang="da-DK" dirty="0"/>
              <a:t>”Mature”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B3A67-4F0B-4C63-BA80-00640F08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in 2024 – Version 4.0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88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744DF7-E5D8-4F13-127C-5B01293741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A4E29-805E-E8A9-C862-EDEAB986B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https://github.com/dyalog/link</a:t>
            </a:r>
            <a:endParaRPr lang="da-DK" dirty="0"/>
          </a:p>
          <a:p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30F217-5150-DE7E-44DD-2E959F8A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is a GitHub Project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9B2152-56FA-D057-701B-060AA5CC03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9112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69562-46BB-0B3F-A93A-20A065AB72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32AA-937F-CF7D-D2A4-2BE1D08C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44981-C67F-FA1C-33EE-F71FF9EF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140BB2-5C67-2544-AED2-7676CC457C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61691-6709-BDAB-F2B9-894EA7DB8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60E60-D040-008D-3A0E-B68C15349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910" y="0"/>
            <a:ext cx="3048425" cy="762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AE1755-A0FE-5580-2919-740FB1301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844" y="699512"/>
            <a:ext cx="4210638" cy="1886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87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93BF-F557-49EF-AD4F-1B416C1A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C0AA7-513F-43CD-9982-826BA40F2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26288-88C1-4E0B-8C65-48E9DF285E7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0C864-7581-440B-BA14-5F96A9CD1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2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A4E29-805E-E8A9-C862-EDEAB986B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507968" cy="32420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hlinkClick r:id="rId2"/>
              </a:rPr>
              <a:t>https://github.com/dyalog/link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You *can* install Link yourself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This was important up to 3.0, when there were regular significant fixes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Still relevant if you want Link 4.0 with Dyalog 18.2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The day after writing the above, I found a couple of bugs related to configuration files, so still relevant </a:t>
            </a:r>
            <a:r>
              <a:rPr lang="da-DK" dirty="0">
                <a:sym typeface="Wingdings" panose="05000000000000000000" pitchFamily="2" charset="2"/>
              </a:rPr>
              <a:t>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sym typeface="Wingdings" panose="05000000000000000000" pitchFamily="2" charset="2"/>
              </a:rPr>
              <a:t>We will install Link 4.0.20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30F217-5150-DE7E-44DD-2E959F8A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is a GitHub Project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4332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DF94B-51C7-B75D-93F5-3A0FEED53BC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6DD3-2F9B-0650-EF3D-86F448A2B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C4BAE-C09D-1E72-CF91-567B8667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E34895-23A0-707A-10A9-0DF18CCADC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E18558-30AF-2FE0-417D-42D47D60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25" b="4682"/>
          <a:stretch/>
        </p:blipFill>
        <p:spPr>
          <a:xfrm>
            <a:off x="0" y="14886"/>
            <a:ext cx="9148170" cy="46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5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AAFDBF-F2A5-3E87-524B-FAAB5EB1526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0032A-55CC-5A4C-3A34-AE93CCA46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0F476C-1D7E-68F0-88D2-F91AEE4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6B8EC8-6A11-26C7-C3ED-792E5B27D3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F4992-F087-D76E-27DB-37A0F954D1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7" t="35300" r="3194" b="5288"/>
          <a:stretch/>
        </p:blipFill>
        <p:spPr>
          <a:xfrm>
            <a:off x="30245" y="476032"/>
            <a:ext cx="9083510" cy="32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7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Copy the folder 2024-TP3 from the USB drive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One workspace (</a:t>
            </a:r>
            <a:r>
              <a:rPr lang="en-US" sz="2000" dirty="0" err="1"/>
              <a:t>stats.dws</a:t>
            </a:r>
            <a:r>
              <a:rPr lang="en-US" sz="20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One Cider project (</a:t>
            </a:r>
            <a:r>
              <a:rPr lang="en-US" sz="2000" dirty="0" err="1"/>
              <a:t>ReadMail</a:t>
            </a:r>
            <a:r>
              <a:rPr lang="en-US" sz="2000" dirty="0"/>
              <a:t> folder)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One </a:t>
            </a:r>
            <a:r>
              <a:rPr lang="en-US" sz="2000" dirty="0" err="1"/>
              <a:t>Powerpoint</a:t>
            </a:r>
            <a:r>
              <a:rPr lang="en-US" sz="2000" dirty="0"/>
              <a:t> presentation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One zip file containing Link 4.0.20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If you cannot use USB, unzip the latest release from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hlinkClick r:id="rId2"/>
              </a:rPr>
              <a:t>https://github.com/dyalog-training/2024-TP3/releases/tag/v1.0.0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dirty="0"/>
              <a:t>NB: Exercises assume Link v4.0.20 or later</a:t>
            </a:r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pic>
        <p:nvPicPr>
          <p:cNvPr id="4098" name="Picture 2" descr="The 12 Different Types of Fabric - Pico Cleaners | Blog">
            <a:extLst>
              <a:ext uri="{FF2B5EF4-FFF2-40B4-BE49-F238E27FC236}">
                <a16:creationId xmlns:a16="http://schemas.microsoft.com/office/drawing/2014/main" id="{CAC4BBA8-C1DE-0732-FF41-EDA7E9AF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009" y="427861"/>
            <a:ext cx="2323071" cy="15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72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0F50-07EC-080A-3357-5EA98B9C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Verify Link Version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4C09-89FD-B574-B8B1-E1C40914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410956" cy="3150350"/>
          </a:xfrm>
        </p:spPr>
        <p:txBody>
          <a:bodyPr>
            <a:normAutofit fontScale="92500"/>
          </a:bodyPr>
          <a:lstStyle/>
          <a:p>
            <a:r>
              <a:rPr lang="da-DK" dirty="0"/>
              <a:t>Start APL, and inspect:</a:t>
            </a: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If you do not have version 4.0.20, follow the instructions at </a:t>
            </a:r>
            <a:br>
              <a:rPr lang="da-DK" dirty="0"/>
            </a:br>
            <a:br>
              <a:rPr lang="da-DK" dirty="0"/>
            </a:br>
            <a:r>
              <a:rPr lang="da-DK" dirty="0">
                <a:hlinkClick r:id="rId2"/>
              </a:rPr>
              <a:t>https://dyalog.github.io/link/4.0/Usage/Installation/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D3DB1BE-D2FD-D123-EB8E-81C71BEDD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48584"/>
            <a:ext cx="365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⎕SE.Link.Version</a:t>
            </a:r>
            <a:br>
              <a:rPr kumimoji="0" lang="LID4096" altLang="LID4096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4.0.20 </a:t>
            </a:r>
            <a:endParaRPr kumimoji="0" lang="LID4096" altLang="LID4096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5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C47E-1DF9-8DB7-8402-68D21D88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BB92-2460-7DA9-F586-72B817C2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CAFA3-6EAF-998E-E829-FDD018F21A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11087-6A0B-2308-48AE-9D96B024D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375FB-72C7-2F30-E220-870010AD3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5871" y="1071626"/>
            <a:ext cx="5407326" cy="1554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385A56-0E18-9EFB-D28F-3316AD676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449" y="2076097"/>
            <a:ext cx="5322404" cy="2951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8E1B2-3633-E34A-719E-1501EF164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7244288-0A39-F883-70C8-D70B9ED13C81}"/>
              </a:ext>
            </a:extLst>
          </p:cNvPr>
          <p:cNvSpPr/>
          <p:nvPr/>
        </p:nvSpPr>
        <p:spPr>
          <a:xfrm>
            <a:off x="3125695" y="1464235"/>
            <a:ext cx="1541930" cy="394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99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06EE-3B92-57B7-1DE5-A067341E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6ED2-C935-0E22-C3A3-4E4896477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215EE-12C0-3DF3-4875-87D95DB9A2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5A12F-76B7-76F5-006E-721730350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7C957-7D3E-D0EB-7874-7EA03487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452715" cy="3242040"/>
          </a:xfrm>
        </p:spPr>
        <p:txBody>
          <a:bodyPr>
            <a:normAutofit/>
          </a:bodyPr>
          <a:lstStyle/>
          <a:p>
            <a:r>
              <a:rPr lang="da-DK" dirty="0"/>
              <a:t>To start a new </a:t>
            </a:r>
            <a:r>
              <a:rPr lang="da-DK" dirty="0" err="1"/>
              <a:t>project</a:t>
            </a:r>
            <a:br>
              <a:rPr lang="da-DK" dirty="0"/>
            </a:br>
            <a:r>
              <a:rPr lang="da-DK" dirty="0">
                <a:latin typeface="APL385 Unicode" panose="020B0709000202000203" pitchFamily="49" charset="0"/>
              </a:rPr>
              <a:t>    )ns </a:t>
            </a:r>
            <a:r>
              <a:rPr lang="da-DK" dirty="0" err="1">
                <a:latin typeface="APL385 Unicode" panose="020B0709000202000203" pitchFamily="49" charset="0"/>
              </a:rPr>
              <a:t>myns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  ]</a:t>
            </a:r>
            <a:r>
              <a:rPr lang="da-DK" dirty="0" err="1">
                <a:latin typeface="APL385 Unicode" panose="020B0709000202000203" pitchFamily="49" charset="0"/>
              </a:rPr>
              <a:t>link.create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myns</a:t>
            </a:r>
            <a:r>
              <a:rPr lang="da-DK" dirty="0">
                <a:latin typeface="APL385 Unicode" panose="020B0709000202000203" pitchFamily="49" charset="0"/>
              </a:rPr>
              <a:t> /</a:t>
            </a:r>
            <a:r>
              <a:rPr lang="da-DK" dirty="0" err="1">
                <a:latin typeface="APL385 Unicode" panose="020B0709000202000203" pitchFamily="49" charset="0"/>
              </a:rPr>
              <a:t>my</a:t>
            </a:r>
            <a:r>
              <a:rPr lang="da-DK" dirty="0">
                <a:latin typeface="APL385 Unicode" panose="020B0709000202000203" pitchFamily="49" charset="0"/>
              </a:rPr>
              <a:t>/dir</a:t>
            </a:r>
          </a:p>
          <a:p>
            <a:r>
              <a:rPr lang="da-DK" dirty="0">
                <a:latin typeface="+mj-lt"/>
              </a:rPr>
              <a:t>At </a:t>
            </a:r>
            <a:r>
              <a:rPr lang="da-DK" dirty="0" err="1">
                <a:latin typeface="+mj-lt"/>
              </a:rPr>
              <a:t>least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one</a:t>
            </a:r>
            <a:r>
              <a:rPr lang="da-DK" dirty="0">
                <a:latin typeface="+mj-lt"/>
              </a:rPr>
              <a:t> of </a:t>
            </a:r>
            <a:r>
              <a:rPr lang="da-DK" dirty="0" err="1">
                <a:latin typeface="APL385 Unicode" panose="020B0709000202000203" pitchFamily="49" charset="0"/>
              </a:rPr>
              <a:t>myns</a:t>
            </a:r>
            <a:r>
              <a:rPr lang="da-DK" dirty="0">
                <a:latin typeface="+mj-lt"/>
              </a:rPr>
              <a:t> or 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my</a:t>
            </a:r>
            <a:r>
              <a:rPr lang="da-DK" dirty="0">
                <a:latin typeface="APL385 Unicode" panose="020B0709000202000203" pitchFamily="49" charset="0"/>
              </a:rPr>
              <a:t>/dir</a:t>
            </a:r>
            <a:r>
              <a:rPr lang="da-DK" dirty="0">
                <a:latin typeface="+mj-lt"/>
              </a:rPr>
              <a:t> must </a:t>
            </a:r>
            <a:r>
              <a:rPr lang="da-DK" dirty="0" err="1">
                <a:latin typeface="+mj-lt"/>
              </a:rPr>
              <a:t>exist</a:t>
            </a:r>
            <a:endParaRPr lang="da-DK" dirty="0">
              <a:latin typeface="+mj-lt"/>
            </a:endParaRPr>
          </a:p>
          <a:p>
            <a:r>
              <a:rPr lang="da-DK" dirty="0" err="1">
                <a:latin typeface="+mj-lt"/>
              </a:rPr>
              <a:t>Only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one</a:t>
            </a:r>
            <a:r>
              <a:rPr lang="da-DK" dirty="0">
                <a:latin typeface="+mj-lt"/>
              </a:rPr>
              <a:t> of </a:t>
            </a:r>
            <a:r>
              <a:rPr lang="da-DK" dirty="0" err="1">
                <a:latin typeface="APL385 Unicode" panose="020B0709000202000203" pitchFamily="49" charset="0"/>
              </a:rPr>
              <a:t>myns</a:t>
            </a:r>
            <a:r>
              <a:rPr lang="da-DK" dirty="0">
                <a:latin typeface="+mj-lt"/>
              </a:rPr>
              <a:t> or 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my</a:t>
            </a:r>
            <a:r>
              <a:rPr lang="da-DK" dirty="0">
                <a:latin typeface="APL385 Unicode" panose="020B0709000202000203" pitchFamily="49" charset="0"/>
              </a:rPr>
              <a:t>/dir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may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be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populated</a:t>
            </a:r>
            <a:endParaRPr lang="LID4096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9BFACD-7ADF-E3A5-79BA-D34C0A1B2A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3CC6-CBD9-54DE-A75F-79522C03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Starting</a:t>
            </a:r>
            <a:r>
              <a:rPr lang="da-DK" dirty="0"/>
              <a:t> a New Project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35894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6175-8521-DB24-E6AF-02294CE9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779B-E7A5-2DA3-5C06-9C146091D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8446C-2088-3134-3AEF-7B6AB9057D7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C0122-94D6-AE7C-7BD7-93B3002C9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33" y="27890"/>
            <a:ext cx="8479534" cy="50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52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72C5-4FF1-1712-2592-4541D8E5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DC3C-2606-97AF-EB6B-6951C1FEA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EDC64-6B34-D808-9E61-3898A0BED1B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8716D-E62E-E179-B9A1-7D6E7F817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7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5397-C92D-E39B-39C9-A2783C04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Read the general guidelines on the use of Link API Functions and User Commands at </a:t>
            </a:r>
            <a:r>
              <a:rPr lang="da-DK" dirty="0">
                <a:hlinkClick r:id="rId2"/>
              </a:rPr>
              <a:t>https://dyalog.github.io/link/4.0/API/</a:t>
            </a:r>
            <a:r>
              <a:rPr lang="da-DK" dirty="0"/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Create an empty namespace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Create a link to a directory which does</a:t>
            </a:r>
            <a:br>
              <a:rPr lang="da-DK" dirty="0"/>
            </a:br>
            <a:r>
              <a:rPr lang="da-DK" dirty="0"/>
              <a:t>not already exist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)ED </a:t>
            </a:r>
            <a:r>
              <a:rPr lang="da-DK" dirty="0"/>
              <a:t>a </a:t>
            </a:r>
            <a:r>
              <a:rPr lang="da-DK" dirty="0" err="1"/>
              <a:t>function</a:t>
            </a:r>
            <a:r>
              <a:rPr lang="da-DK" dirty="0"/>
              <a:t> in the </a:t>
            </a:r>
            <a:r>
              <a:rPr lang="da-DK" dirty="0" err="1"/>
              <a:t>namespace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Verify that a source file is created in the directory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Edit the file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notepad</a:t>
            </a:r>
            <a:r>
              <a:rPr lang="da-DK" dirty="0"/>
              <a:t> or </a:t>
            </a:r>
            <a:r>
              <a:rPr lang="da-DK" dirty="0" err="1"/>
              <a:t>another</a:t>
            </a:r>
            <a:r>
              <a:rPr lang="da-DK" dirty="0"/>
              <a:t> </a:t>
            </a:r>
            <a:r>
              <a:rPr lang="da-DK" dirty="0" err="1"/>
              <a:t>external</a:t>
            </a:r>
            <a:r>
              <a:rPr lang="da-DK" dirty="0"/>
              <a:t> editor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Verify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the </a:t>
            </a:r>
            <a:r>
              <a:rPr lang="da-DK" dirty="0" err="1"/>
              <a:t>function</a:t>
            </a:r>
            <a:r>
              <a:rPr lang="da-DK" dirty="0"/>
              <a:t> is </a:t>
            </a:r>
            <a:r>
              <a:rPr lang="da-DK" dirty="0" err="1"/>
              <a:t>updated</a:t>
            </a:r>
            <a:r>
              <a:rPr lang="da-DK" dirty="0"/>
              <a:t> in the WS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)CLEAR, and re-</a:t>
            </a:r>
            <a:r>
              <a:rPr lang="da-DK" dirty="0" err="1"/>
              <a:t>create</a:t>
            </a:r>
            <a:r>
              <a:rPr lang="da-DK" dirty="0"/>
              <a:t> the link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Verify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is </a:t>
            </a:r>
            <a:r>
              <a:rPr lang="da-DK" dirty="0" err="1"/>
              <a:t>loaded</a:t>
            </a:r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15E6D-467C-D5FD-73F9-61947E57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latin typeface="+mj-lt"/>
              </a:rPr>
              <a:t>Exercise</a:t>
            </a:r>
            <a:r>
              <a:rPr lang="da-DK" dirty="0">
                <a:latin typeface="+mj-lt"/>
              </a:rPr>
              <a:t> 1</a:t>
            </a:r>
            <a:endParaRPr lang="LID4096" dirty="0">
              <a:latin typeface="+mj-lt"/>
            </a:endParaRPr>
          </a:p>
        </p:txBody>
      </p:sp>
      <p:pic>
        <p:nvPicPr>
          <p:cNvPr id="5" name="Picture 5" descr="Brain Exercise Initiative Logo">
            <a:extLst>
              <a:ext uri="{FF2B5EF4-FFF2-40B4-BE49-F238E27FC236}">
                <a16:creationId xmlns:a16="http://schemas.microsoft.com/office/drawing/2014/main" id="{D36E1A59-0946-AC2F-AA0D-DD817D3C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0" y="711137"/>
            <a:ext cx="2787940" cy="16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72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8A5C-258B-73CC-D3D4-6ED2BF6C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Variables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F05B9-4756-68BE-7A95-C46F2D244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A65BE-2677-B2E9-993D-95FD109E9D5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14617-3171-AB31-863F-1C1D44239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9144001" cy="51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31CBB4-FCAF-2D3C-85F5-DCFB49D320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B2569-25C9-0E02-4762-F6F0B4D0D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Create</a:t>
            </a:r>
            <a:r>
              <a:rPr lang="da-DK" dirty="0"/>
              <a:t> a variable </a:t>
            </a:r>
            <a:r>
              <a:rPr lang="da-DK" dirty="0" err="1"/>
              <a:t>containing</a:t>
            </a:r>
            <a:r>
              <a:rPr lang="da-DK" dirty="0"/>
              <a:t> a </a:t>
            </a:r>
            <a:r>
              <a:rPr lang="da-DK" dirty="0" err="1"/>
              <a:t>constant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application</a:t>
            </a:r>
            <a:r>
              <a:rPr lang="da-DK" dirty="0"/>
              <a:t> </a:t>
            </a:r>
            <a:r>
              <a:rPr lang="da-DK" dirty="0" err="1"/>
              <a:t>needs</a:t>
            </a:r>
            <a:endParaRPr lang="da-DK" dirty="0"/>
          </a:p>
          <a:p>
            <a:r>
              <a:rPr lang="da-DK" dirty="0"/>
              <a:t>Cause it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written</a:t>
            </a:r>
            <a:r>
              <a:rPr lang="da-DK" dirty="0"/>
              <a:t> to a file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Link.Add</a:t>
            </a:r>
            <a:endParaRPr lang="da-DK" dirty="0">
              <a:latin typeface="APL385 Unicode" panose="020B0709000202000203" pitchFamily="49" charset="0"/>
            </a:endParaRPr>
          </a:p>
          <a:p>
            <a:r>
              <a:rPr lang="da-DK" dirty="0" err="1"/>
              <a:t>Inspect</a:t>
            </a:r>
            <a:r>
              <a:rPr lang="da-DK" dirty="0"/>
              <a:t> the file, </a:t>
            </a:r>
            <a:r>
              <a:rPr lang="da-DK" dirty="0" err="1"/>
              <a:t>edit</a:t>
            </a:r>
            <a:r>
              <a:rPr lang="da-DK" dirty="0"/>
              <a:t> it, and </a:t>
            </a:r>
            <a:r>
              <a:rPr lang="da-DK" dirty="0" err="1"/>
              <a:t>verify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the new </a:t>
            </a:r>
            <a:r>
              <a:rPr lang="da-DK" dirty="0" err="1"/>
              <a:t>value</a:t>
            </a:r>
            <a:r>
              <a:rPr lang="da-DK" dirty="0"/>
              <a:t> </a:t>
            </a:r>
            <a:r>
              <a:rPr lang="da-DK" dirty="0" err="1"/>
              <a:t>appears</a:t>
            </a:r>
            <a:r>
              <a:rPr lang="da-DK" dirty="0"/>
              <a:t> in the </a:t>
            </a:r>
            <a:r>
              <a:rPr lang="da-DK" dirty="0" err="1"/>
              <a:t>workspace</a:t>
            </a:r>
            <a:endParaRPr lang="da-DK" dirty="0"/>
          </a:p>
          <a:p>
            <a:r>
              <a:rPr lang="da-DK" dirty="0"/>
              <a:t>Can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write</a:t>
            </a:r>
            <a:r>
              <a:rPr lang="da-DK" dirty="0"/>
              <a:t> system variables to file?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A0F1-C6C7-E507-4032-AE308693AB2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5D526-FD3D-FDAC-6096-465158DE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r>
              <a:rPr lang="da-DK" dirty="0"/>
              <a:t> 2</a:t>
            </a:r>
            <a:endParaRPr lang="LID4096" dirty="0"/>
          </a:p>
        </p:txBody>
      </p:sp>
      <p:pic>
        <p:nvPicPr>
          <p:cNvPr id="7" name="Picture 5" descr="Brain Exercise Initiative Logo">
            <a:extLst>
              <a:ext uri="{FF2B5EF4-FFF2-40B4-BE49-F238E27FC236}">
                <a16:creationId xmlns:a16="http://schemas.microsoft.com/office/drawing/2014/main" id="{5B0AA4FB-C133-B9CE-47A3-3DC4C349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17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92C060-C6F0-7BB7-1CE2-52E2957703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A9BD08-06DF-E5DC-79DD-328F9C895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E20040-1D84-BE4F-86D3-7E2AFFF203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EA94-32B6-1EF8-23A2-832FCB03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Converting</a:t>
            </a:r>
            <a:r>
              <a:rPr lang="da-DK" dirty="0"/>
              <a:t> an </a:t>
            </a:r>
            <a:r>
              <a:rPr lang="da-DK" dirty="0" err="1"/>
              <a:t>Existing</a:t>
            </a:r>
            <a:r>
              <a:rPr lang="da-DK" dirty="0"/>
              <a:t> Workspace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A8F07-8436-8833-56AE-AF8F03FA3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60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719C9A-46AC-5064-11B5-48981B0BE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76" y="1702838"/>
            <a:ext cx="7181047" cy="2804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88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1E59-B8A8-CA72-90DE-0A45E01C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Give an </a:t>
            </a:r>
            <a:r>
              <a:rPr lang="da-DK" dirty="0" err="1"/>
              <a:t>introduction</a:t>
            </a:r>
            <a:r>
              <a:rPr lang="da-DK" dirty="0"/>
              <a:t> to Link</a:t>
            </a:r>
          </a:p>
          <a:p>
            <a:r>
              <a:rPr lang="da-DK" dirty="0"/>
              <a:t>Give you time to experiment with Link</a:t>
            </a:r>
          </a:p>
          <a:p>
            <a:r>
              <a:rPr lang="da-DK" dirty="0"/>
              <a:t>Focus on the process of moving source from a workspace to text files</a:t>
            </a:r>
          </a:p>
          <a:p>
            <a:pPr lvl="1"/>
            <a:r>
              <a:rPr lang="da-DK" dirty="0"/>
              <a:t>And rebuilding the runtime environment</a:t>
            </a:r>
          </a:p>
          <a:p>
            <a:r>
              <a:rPr lang="da-DK" dirty="0"/>
              <a:t>If we have time: Using Cider to manage Tatin and NuGet Packages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4A2B3-3FF6-4640-516F-C0BB610C2D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1710AB-4B48-E8CF-8933-9F47EB39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Goals</a:t>
            </a:r>
            <a:endParaRPr lang="LID4096" dirty="0"/>
          </a:p>
        </p:txBody>
      </p:sp>
      <p:pic>
        <p:nvPicPr>
          <p:cNvPr id="1026" name="Picture 2" descr="12 x 6 FORZA PVC Football Goal | FORZA Goal UK">
            <a:extLst>
              <a:ext uri="{FF2B5EF4-FFF2-40B4-BE49-F238E27FC236}">
                <a16:creationId xmlns:a16="http://schemas.microsoft.com/office/drawing/2014/main" id="{385E23AF-BE9F-944B-EDFE-FD954097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83" y="200937"/>
            <a:ext cx="2262177" cy="22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34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519128-F56F-0898-62E4-DE6133C6F4F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7DE928-B543-1E04-CB74-F38AF8EF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856EFE-8732-7863-9AD2-C7C13A9021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2BD9C6-3F24-EA50-C0CF-15A77389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4058D-30E2-C329-316A-F120B20A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4445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0FB310-016F-25F1-3AF1-EC73C64E33FB}"/>
              </a:ext>
            </a:extLst>
          </p:cNvPr>
          <p:cNvSpPr/>
          <p:nvPr/>
        </p:nvSpPr>
        <p:spPr>
          <a:xfrm>
            <a:off x="1966259" y="4769224"/>
            <a:ext cx="3107765" cy="374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98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20E3B-DE54-5D78-F2ED-48BA8F2ED7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3925" y="1417983"/>
            <a:ext cx="2127975" cy="2012511"/>
          </a:xfrm>
          <a:solidFill>
            <a:schemeClr val="accent2"/>
          </a:solidFill>
        </p:spPr>
        <p:txBody>
          <a:bodyPr/>
          <a:lstStyle/>
          <a:p>
            <a:r>
              <a:rPr lang="da-DK" dirty="0"/>
              <a:t>Changes made to source files will always be actioned </a:t>
            </a:r>
          </a:p>
          <a:p>
            <a:r>
              <a:rPr lang="da-DK" dirty="0"/>
              <a:t>*IF* you are using the file system watcher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9A8D-9DC2-DFFF-10A0-45C38EFB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6256567" cy="35162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updates source files when you "fix" in the Editor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will NOT react to changes to source made via other mechanisms, e.g.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life←42 ⋄ dup←{⍵⍵}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)copy dfns cmpx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⎕FX 'r←dup x' 'r←x x'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+mn-lt"/>
              </a:rPr>
              <a:t>You can (must) use </a:t>
            </a:r>
            <a:r>
              <a:rPr lang="da-DK" dirty="0">
                <a:latin typeface="APL385 Unicode" panose="020B0709000202000203" pitchFamily="49" charset="0"/>
              </a:rPr>
              <a:t>]link.add</a:t>
            </a:r>
            <a:r>
              <a:rPr lang="da-DK" dirty="0">
                <a:latin typeface="+mn-lt"/>
              </a:rPr>
              <a:t> to notify Link that source files should be updated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+mn-lt"/>
              </a:rPr>
              <a:t>When writing tools that modify source code, use </a:t>
            </a:r>
            <a:r>
              <a:rPr lang="da-DK" dirty="0">
                <a:latin typeface="APL385 Unicode" panose="020B0709000202000203" pitchFamily="49" charset="0"/>
              </a:rPr>
              <a:t>⎕SE.Link.Fix</a:t>
            </a:r>
            <a:r>
              <a:rPr lang="da-DK" dirty="0">
                <a:latin typeface="+mn-lt"/>
              </a:rPr>
              <a:t> in place of </a:t>
            </a:r>
            <a:r>
              <a:rPr lang="da-DK" dirty="0">
                <a:latin typeface="APL385 Unicode" panose="020B0709000202000203" pitchFamily="49" charset="0"/>
              </a:rPr>
              <a:t>⎕FX</a:t>
            </a:r>
            <a:r>
              <a:rPr lang="da-DK" dirty="0">
                <a:latin typeface="+mn-lt"/>
              </a:rPr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latin typeface="+mn-lt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LID4096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6CE888-E635-75A2-65FF-F412A3D4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]Link.Add</a:t>
            </a:r>
            <a:endParaRPr lang="LID4096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8A7B58-8596-4102-85E3-1D675A538E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59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A1EC-9BAA-E914-61E6-5C848E16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13054" cy="32420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function</a:t>
            </a:r>
            <a:r>
              <a:rPr lang="da-DK" dirty="0"/>
              <a:t>, operator or array is </a:t>
            </a:r>
            <a:r>
              <a:rPr lang="da-DK" dirty="0" err="1"/>
              <a:t>linked</a:t>
            </a:r>
            <a:r>
              <a:rPr lang="da-DK" dirty="0"/>
              <a:t> to a file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”Scripted” namespaces and classes also link to one file per object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Each ”Unscripted” (aka ”Regular”) namespace links to a directory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If an </a:t>
            </a:r>
            <a:r>
              <a:rPr lang="da-DK" dirty="0" err="1"/>
              <a:t>exported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contains</a:t>
            </a:r>
            <a:r>
              <a:rPr lang="da-DK" dirty="0"/>
              <a:t> sub-</a:t>
            </a:r>
            <a:r>
              <a:rPr lang="da-DK" dirty="0" err="1"/>
              <a:t>namespaces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becomes</a:t>
            </a:r>
            <a:r>
              <a:rPr lang="da-DK" dirty="0"/>
              <a:t> a sub-</a:t>
            </a:r>
            <a:r>
              <a:rPr lang="da-DK" dirty="0" err="1"/>
              <a:t>directory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If an </a:t>
            </a:r>
            <a:r>
              <a:rPr lang="da-DK" dirty="0" err="1"/>
              <a:t>imported</a:t>
            </a:r>
            <a:r>
              <a:rPr lang="da-DK" dirty="0"/>
              <a:t> </a:t>
            </a:r>
            <a:r>
              <a:rPr lang="da-DK" dirty="0" err="1"/>
              <a:t>directory</a:t>
            </a:r>
            <a:r>
              <a:rPr lang="da-DK" dirty="0"/>
              <a:t> </a:t>
            </a:r>
            <a:r>
              <a:rPr lang="da-DK" dirty="0" err="1"/>
              <a:t>contains</a:t>
            </a:r>
            <a:r>
              <a:rPr lang="da-DK" dirty="0"/>
              <a:t> </a:t>
            </a:r>
            <a:r>
              <a:rPr lang="da-DK" dirty="0" err="1"/>
              <a:t>subdirectories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>
                <a:latin typeface="+mj-lt"/>
              </a:rPr>
              <a:t>Each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one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becomes</a:t>
            </a:r>
            <a:r>
              <a:rPr lang="da-DK" dirty="0">
                <a:latin typeface="+mj-lt"/>
              </a:rPr>
              <a:t> a </a:t>
            </a:r>
            <a:r>
              <a:rPr lang="da-DK" dirty="0" err="1">
                <a:latin typeface="+mj-lt"/>
              </a:rPr>
              <a:t>namespace</a:t>
            </a:r>
            <a:endParaRPr lang="da-DK" dirty="0">
              <a:latin typeface="+mj-lt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80CA6-0A31-73D5-F68F-190334F0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sz="4000" dirty="0"/>
              <a:t>←→</a:t>
            </a:r>
            <a:r>
              <a:rPr lang="da-DK" dirty="0"/>
              <a:t> Folder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374BA0-24B0-B8DD-01D4-A4DF1725C60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2233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837DB-5FE5-986D-2B88-107FA44E4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Create a subdirectory in your source</a:t>
            </a:r>
          </a:p>
          <a:p>
            <a:r>
              <a:rPr lang="da-DK" dirty="0" err="1"/>
              <a:t>Verify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a </a:t>
            </a:r>
            <a:r>
              <a:rPr lang="da-DK" dirty="0" err="1"/>
              <a:t>corresponding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is </a:t>
            </a:r>
            <a:r>
              <a:rPr lang="da-DK" dirty="0" err="1"/>
              <a:t>created</a:t>
            </a:r>
            <a:r>
              <a:rPr lang="da-DK" dirty="0"/>
              <a:t> in the </a:t>
            </a:r>
            <a:r>
              <a:rPr lang="da-DK" dirty="0" err="1"/>
              <a:t>workspace</a:t>
            </a:r>
            <a:endParaRPr lang="da-DK" dirty="0"/>
          </a:p>
          <a:p>
            <a:r>
              <a:rPr lang="da-DK" dirty="0"/>
              <a:t>)ED a </a:t>
            </a:r>
            <a:r>
              <a:rPr lang="da-DK" dirty="0" err="1"/>
              <a:t>function</a:t>
            </a:r>
            <a:r>
              <a:rPr lang="da-DK" dirty="0"/>
              <a:t> in the </a:t>
            </a:r>
            <a:r>
              <a:rPr lang="da-DK" dirty="0" err="1"/>
              <a:t>namespace</a:t>
            </a:r>
            <a:endParaRPr lang="da-DK" dirty="0"/>
          </a:p>
          <a:p>
            <a:r>
              <a:rPr lang="da-DK" dirty="0" err="1"/>
              <a:t>Rename</a:t>
            </a:r>
            <a:r>
              <a:rPr lang="da-DK" dirty="0"/>
              <a:t> the </a:t>
            </a:r>
            <a:r>
              <a:rPr lang="da-DK" dirty="0" err="1"/>
              <a:t>subdirectory</a:t>
            </a:r>
            <a:endParaRPr lang="da-DK" dirty="0"/>
          </a:p>
          <a:p>
            <a:r>
              <a:rPr lang="da-DK" dirty="0" err="1"/>
              <a:t>Verify</a:t>
            </a:r>
            <a:r>
              <a:rPr lang="da-DK" dirty="0"/>
              <a:t> the </a:t>
            </a:r>
            <a:r>
              <a:rPr lang="da-DK" dirty="0" err="1"/>
              <a:t>effect</a:t>
            </a:r>
            <a:r>
              <a:rPr lang="da-DK" dirty="0"/>
              <a:t> in the </a:t>
            </a:r>
            <a:r>
              <a:rPr lang="da-DK" dirty="0" err="1"/>
              <a:t>workspace</a:t>
            </a:r>
            <a:endParaRPr lang="LID4096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C2B461-892C-5432-7BD8-E2A13146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r>
              <a:rPr lang="da-DK" dirty="0"/>
              <a:t> 2.5</a:t>
            </a:r>
            <a:endParaRPr lang="LID4096" dirty="0"/>
          </a:p>
        </p:txBody>
      </p:sp>
      <p:pic>
        <p:nvPicPr>
          <p:cNvPr id="6" name="Picture 5" descr="Brain Exercise Initiative Logo">
            <a:extLst>
              <a:ext uri="{FF2B5EF4-FFF2-40B4-BE49-F238E27FC236}">
                <a16:creationId xmlns:a16="http://schemas.microsoft.com/office/drawing/2014/main" id="{3EC1C8FA-ECFB-4AF2-D805-6D699349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25" y="267656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26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8E64-22C3-84C5-9384-BDBD7E96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86785" cy="685535"/>
          </a:xfrm>
        </p:spPr>
        <p:txBody>
          <a:bodyPr/>
          <a:lstStyle/>
          <a:p>
            <a:r>
              <a:rPr lang="da-DK" dirty="0" err="1"/>
              <a:t>caseCode</a:t>
            </a:r>
            <a:r>
              <a:rPr lang="da-DK" dirty="0"/>
              <a:t>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33B1-FAA6-7F50-4EFD-513659107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0D429-72F1-6E0C-959C-9DCF34F1218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FBE78-F1C9-CF5B-9C1A-DD6C313F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53193"/>
            <a:ext cx="9144000" cy="41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3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6A4C-D9A5-D4E6-E8E0-E0F83E3E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DBB8-0C22-8AA9-94E8-F740870A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7F912-FD79-5763-0F7E-CBB2FCECDA1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D17B11-6B71-1306-4C99-1BE4DCAC8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55" y="231465"/>
            <a:ext cx="8674890" cy="46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88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1112-D33E-7180-DA51-9EC3A5121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Export the workspace </a:t>
            </a:r>
            <a:r>
              <a:rPr lang="da-DK" dirty="0">
                <a:latin typeface="APL385 Unicode" panose="020B0709000202000203" pitchFamily="49" charset="0"/>
              </a:rPr>
              <a:t>stats.dws</a:t>
            </a:r>
            <a:endParaRPr lang="da-DK" dirty="0">
              <a:latin typeface="+mj-lt"/>
            </a:endParaRPr>
          </a:p>
          <a:p>
            <a:endParaRPr lang="da-DK" dirty="0">
              <a:latin typeface="+mj-lt"/>
            </a:endParaRPr>
          </a:p>
          <a:p>
            <a:r>
              <a:rPr lang="da-DK" dirty="0">
                <a:latin typeface="+mj-lt"/>
              </a:rPr>
              <a:t>Note that</a:t>
            </a:r>
          </a:p>
          <a:p>
            <a:pPr lvl="1"/>
            <a:r>
              <a:rPr lang="da-DK" dirty="0">
                <a:latin typeface="+mj-lt"/>
              </a:rPr>
              <a:t>It </a:t>
            </a:r>
            <a:r>
              <a:rPr lang="da-DK" dirty="0" err="1">
                <a:latin typeface="+mj-lt"/>
              </a:rPr>
              <a:t>contains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two</a:t>
            </a:r>
            <a:r>
              <a:rPr lang="da-DK" dirty="0">
                <a:latin typeface="+mj-lt"/>
              </a:rPr>
              <a:t> variables</a:t>
            </a:r>
          </a:p>
          <a:p>
            <a:pPr lvl="1"/>
            <a:r>
              <a:rPr lang="da-DK" dirty="0">
                <a:latin typeface="+mj-lt"/>
              </a:rPr>
              <a:t>Has a non-default </a:t>
            </a:r>
            <a:r>
              <a:rPr lang="da-DK" dirty="0">
                <a:latin typeface="APL385 Unicode" panose="020B0709000202000203" pitchFamily="49" charset="0"/>
              </a:rPr>
              <a:t>⎕ML</a:t>
            </a:r>
            <a:r>
              <a:rPr lang="da-DK" dirty="0">
                <a:latin typeface="+mj-lt"/>
              </a:rPr>
              <a:t> </a:t>
            </a:r>
          </a:p>
          <a:p>
            <a:pPr lvl="1"/>
            <a:r>
              <a:rPr lang="da-DK" dirty="0">
                <a:latin typeface="+mj-lt"/>
              </a:rPr>
              <a:t>Has </a:t>
            </a:r>
            <a:r>
              <a:rPr lang="da-DK" dirty="0" err="1">
                <a:latin typeface="+mj-lt"/>
              </a:rPr>
              <a:t>two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names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which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differ</a:t>
            </a:r>
            <a:r>
              <a:rPr lang="da-DK" dirty="0">
                <a:latin typeface="+mj-lt"/>
              </a:rPr>
              <a:t> </a:t>
            </a:r>
            <a:r>
              <a:rPr lang="da-DK" dirty="0" err="1">
                <a:latin typeface="+mj-lt"/>
              </a:rPr>
              <a:t>only</a:t>
            </a:r>
            <a:r>
              <a:rPr lang="da-DK" dirty="0">
                <a:latin typeface="+mj-lt"/>
              </a:rPr>
              <a:t> in case</a:t>
            </a:r>
            <a:endParaRPr lang="LID4096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2281-1B8F-41B6-E467-7390ACB9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r>
              <a:rPr lang="da-DK" dirty="0"/>
              <a:t> 3</a:t>
            </a:r>
            <a:endParaRPr lang="LID4096" dirty="0"/>
          </a:p>
        </p:txBody>
      </p:sp>
      <p:pic>
        <p:nvPicPr>
          <p:cNvPr id="7" name="Picture 5" descr="Brain Exercise Initiative Logo">
            <a:extLst>
              <a:ext uri="{FF2B5EF4-FFF2-40B4-BE49-F238E27FC236}">
                <a16:creationId xmlns:a16="http://schemas.microsoft.com/office/drawing/2014/main" id="{179B8ABE-6EE0-B611-69FE-AB4ACFD1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98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C35EAB-1B57-2DE9-3F37-39D57B57F4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319AB-440C-6913-F6A9-8CAA6D7F9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-</a:t>
            </a:r>
            <a:r>
              <a:rPr lang="da-DK" dirty="0" err="1">
                <a:latin typeface="APL385 Unicode" panose="020B0709000202000203" pitchFamily="49" charset="0"/>
              </a:rPr>
              <a:t>caseCode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/>
              <a:t>or </a:t>
            </a:r>
            <a:r>
              <a:rPr lang="da-DK" dirty="0" err="1"/>
              <a:t>rename</a:t>
            </a:r>
            <a:r>
              <a:rPr lang="da-DK" dirty="0"/>
              <a:t>?</a:t>
            </a:r>
          </a:p>
          <a:p>
            <a:r>
              <a:rPr lang="da-DK" dirty="0"/>
              <a:t>Which variables should be considered "source”?</a:t>
            </a:r>
          </a:p>
          <a:p>
            <a:r>
              <a:rPr lang="da-DK" dirty="0">
                <a:latin typeface="APL385 Unicode" panose="020B0709000202000203" pitchFamily="49" charset="0"/>
              </a:rPr>
              <a:t>⎕ML</a:t>
            </a:r>
            <a:r>
              <a:rPr lang="da-DK" dirty="0"/>
              <a:t>=3: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–sysvars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]link.add ⎕ML</a:t>
            </a:r>
          </a:p>
          <a:p>
            <a:pPr lvl="1"/>
            <a:r>
              <a:rPr lang="da-DK" dirty="0"/>
              <a:t>Rewrite?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77CDC-E4F0-6E05-293C-49B2FD921DC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2DF52-6A0B-621D-CB08-B634543E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r>
              <a:rPr lang="da-DK" dirty="0"/>
              <a:t> 3 - </a:t>
            </a:r>
            <a:r>
              <a:rPr lang="da-DK" dirty="0" err="1"/>
              <a:t>Discussion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72123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F905EB-DF1C-C8D3-6854-A900078F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r>
              <a:rPr lang="da-DK" dirty="0"/>
              <a:t> 3 – </a:t>
            </a:r>
            <a:r>
              <a:rPr lang="da-DK" dirty="0" err="1"/>
              <a:t>Morten's</a:t>
            </a:r>
            <a:r>
              <a:rPr lang="da-DK" dirty="0"/>
              <a:t> Solution</a:t>
            </a:r>
            <a:endParaRPr lang="LID4096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62240D6-9CE8-93C2-C840-1B0A695813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9" y="1041660"/>
            <a:ext cx="557075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)load c:\devt\202</a:t>
            </a: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4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</a:t>
            </a: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TP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3\stats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c:\devt\202</a:t>
            </a: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4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-SA3\stats.dws </a:t>
            </a: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⍝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saved Tue Oct 4 22:59:08 2022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)fns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ComputeStats InitCache MEAN Main Mean Root Run StdDev 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)ed MEAN</a:t>
            </a: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⍝ </a:t>
            </a:r>
            <a:r>
              <a:rPr kumimoji="0" lang="da-DK" altLang="LID4096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rename</a:t>
            </a: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to OLDMEAN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)erase MEAN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)vars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RESULTS STATFNS </a:t>
            </a:r>
            <a:b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⊃RESULTS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1 2 3                   1 2 3 4                2 4 3 1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Mean    2               Mean    2.5            Mean    2.5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StdDev  0.8164965809    StdDev  1.118033989    StdDev  1.118033989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STATFNS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Mean  StdDev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]link.export # c:\tmp\stats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Exported: # → c:\tmp\stats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]link.export ⎕ML c:\tmp\stats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Exported: #.⎕ML → c:/tmp/stats/⎕ML.apla 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]link.export STATFNS c:\tmp\stats</a:t>
            </a:r>
            <a:b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LID4096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Exported: #.STATFNS → c:/tmp/stats/STATFNS.apla 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3AB1B-0533-93E1-115E-549BA2EB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373" y="1778844"/>
            <a:ext cx="4895850" cy="27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34B6-25FC-FC9F-D426-FA7FAE333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63273" cy="3242040"/>
          </a:xfrm>
        </p:spPr>
        <p:txBody>
          <a:bodyPr>
            <a:normAutofit lnSpcReduction="10000"/>
          </a:bodyPr>
          <a:lstStyle/>
          <a:p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objects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CAN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saved</a:t>
            </a:r>
            <a:r>
              <a:rPr lang="da-DK" dirty="0"/>
              <a:t> in a </a:t>
            </a:r>
            <a:r>
              <a:rPr lang="da-DK" dirty="0" err="1"/>
              <a:t>Dyalog</a:t>
            </a:r>
            <a:r>
              <a:rPr lang="da-DK" dirty="0"/>
              <a:t> </a:t>
            </a:r>
            <a:r>
              <a:rPr lang="da-DK" dirty="0" err="1"/>
              <a:t>workspace</a:t>
            </a:r>
            <a:r>
              <a:rPr lang="da-DK" dirty="0"/>
              <a:t> have no </a:t>
            </a:r>
            <a:r>
              <a:rPr lang="da-DK" dirty="0" err="1"/>
              <a:t>meaningful</a:t>
            </a:r>
            <a:r>
              <a:rPr lang="da-DK" dirty="0"/>
              <a:t> </a:t>
            </a:r>
            <a:r>
              <a:rPr lang="da-DK" dirty="0" err="1"/>
              <a:t>textual</a:t>
            </a:r>
            <a:r>
              <a:rPr lang="da-DK" dirty="0"/>
              <a:t> </a:t>
            </a:r>
            <a:r>
              <a:rPr lang="da-DK" dirty="0" err="1"/>
              <a:t>representation</a:t>
            </a:r>
            <a:endParaRPr lang="da-DK" dirty="0"/>
          </a:p>
          <a:p>
            <a:pPr lvl="1"/>
            <a:r>
              <a:rPr lang="da-DK" dirty="0"/>
              <a:t>GUI &amp; COM </a:t>
            </a:r>
            <a:r>
              <a:rPr lang="da-DK" dirty="0" err="1"/>
              <a:t>objects</a:t>
            </a:r>
            <a:endParaRPr lang="da-DK" dirty="0"/>
          </a:p>
          <a:p>
            <a:r>
              <a:rPr lang="da-DK" dirty="0"/>
              <a:t>Saving such "binary" objects is a bad idea</a:t>
            </a:r>
          </a:p>
          <a:p>
            <a:pPr lvl="1"/>
            <a:r>
              <a:rPr lang="da-DK" dirty="0"/>
              <a:t>They cannot be transferred between 32/64 or classic/unicode</a:t>
            </a:r>
          </a:p>
          <a:p>
            <a:r>
              <a:rPr lang="da-DK" dirty="0"/>
              <a:t>You must write code which creates these objects at run or build time</a:t>
            </a:r>
          </a:p>
          <a:p>
            <a:pPr lvl="1"/>
            <a:endParaRPr lang="LID4096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2B13FA-025A-7A9E-85E3-C26ABE51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Non-</a:t>
            </a:r>
            <a:r>
              <a:rPr lang="da-DK" dirty="0" err="1"/>
              <a:t>Representable</a:t>
            </a:r>
            <a:r>
              <a:rPr lang="da-DK" dirty="0"/>
              <a:t> Objects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1862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CBA8FA-0DBD-4F56-E4AC-D1A39B15C67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0B7A-C3D2-B3CE-674E-407D1FE4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B2BC66-4BA8-7F87-1CAD-F9CD49B4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9C12BF-029E-550C-B929-92E47FE68E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71DBB4-7AC8-6A96-984F-1F1D9216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81" y="0"/>
            <a:ext cx="7271153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E9715-29D3-6B1E-483A-712554E46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85" y="165165"/>
            <a:ext cx="5018387" cy="5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B20B7-EC69-64F7-BA7F-9DF0E1AB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8342678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a-DK" sz="1600" dirty="0" err="1">
                <a:latin typeface="+mn-lt"/>
              </a:rPr>
              <a:t>Example</a:t>
            </a:r>
            <a:r>
              <a:rPr lang="da-DK" sz="1600" dirty="0">
                <a:latin typeface="+mn-lt"/>
              </a:rPr>
              <a:t> of </a:t>
            </a:r>
            <a:r>
              <a:rPr lang="da-DK" sz="1600" dirty="0" err="1">
                <a:latin typeface="+mn-lt"/>
              </a:rPr>
              <a:t>explict</a:t>
            </a:r>
            <a:r>
              <a:rPr lang="da-DK" sz="1600" dirty="0">
                <a:latin typeface="+mn-lt"/>
              </a:rPr>
              <a:t> </a:t>
            </a:r>
            <a:r>
              <a:rPr lang="da-DK" sz="1600" dirty="0" err="1">
                <a:latin typeface="+mn-lt"/>
              </a:rPr>
              <a:t>creation</a:t>
            </a:r>
            <a:r>
              <a:rPr lang="da-DK" sz="1600" dirty="0">
                <a:latin typeface="+mn-lt"/>
              </a:rPr>
              <a:t> of an </a:t>
            </a:r>
            <a:r>
              <a:rPr lang="da-DK" sz="1600" dirty="0" err="1">
                <a:latin typeface="+mn-lt"/>
              </a:rPr>
              <a:t>otherwise</a:t>
            </a:r>
            <a:r>
              <a:rPr lang="da-DK" sz="1600" dirty="0">
                <a:latin typeface="+mn-lt"/>
              </a:rPr>
              <a:t> </a:t>
            </a:r>
            <a:r>
              <a:rPr lang="da-DK" sz="1600" dirty="0" err="1">
                <a:latin typeface="+mn-lt"/>
              </a:rPr>
              <a:t>un-saveable</a:t>
            </a:r>
            <a:r>
              <a:rPr lang="da-DK" sz="1600" dirty="0">
                <a:latin typeface="+mn-lt"/>
              </a:rPr>
              <a:t> </a:t>
            </a:r>
            <a:r>
              <a:rPr lang="da-DK" sz="1600" dirty="0" err="1">
                <a:latin typeface="+mn-lt"/>
              </a:rPr>
              <a:t>object</a:t>
            </a:r>
            <a:r>
              <a:rPr lang="da-DK" sz="1600" dirty="0">
                <a:latin typeface="+mn-lt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endParaRPr lang="da-DK" sz="14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     ∇ </a:t>
            </a:r>
            <a:r>
              <a:rPr lang="da-DK" sz="1400" dirty="0" err="1">
                <a:latin typeface="APL385 Unicode" panose="020B0709000202000203" pitchFamily="49" charset="0"/>
              </a:rPr>
              <a:t>R←MakeOLEServer;ns;spec</a:t>
            </a:r>
            <a:r>
              <a:rPr lang="da-DK" sz="1400" dirty="0">
                <a:latin typeface="APL385 Unicode" panose="020B0709000202000203" pitchFamily="49" charset="0"/>
              </a:rPr>
              <a:t>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[1]   ⍝ </a:t>
            </a:r>
            <a:r>
              <a:rPr lang="da-DK" sz="1400" dirty="0" err="1">
                <a:latin typeface="APL385 Unicode" panose="020B0709000202000203" pitchFamily="49" charset="0"/>
              </a:rPr>
              <a:t>Recreate</a:t>
            </a:r>
            <a:r>
              <a:rPr lang="da-DK" sz="1400" dirty="0">
                <a:latin typeface="APL385 Unicode" panose="020B0709000202000203" pitchFamily="49" charset="0"/>
              </a:rPr>
              <a:t> the OLE Server </a:t>
            </a:r>
            <a:r>
              <a:rPr lang="da-DK" sz="1400" dirty="0" err="1">
                <a:latin typeface="APL385 Unicode" panose="020B0709000202000203" pitchFamily="49" charset="0"/>
              </a:rPr>
              <a:t>before</a:t>
            </a:r>
            <a:r>
              <a:rPr lang="da-DK" sz="1400" dirty="0">
                <a:latin typeface="APL385 Unicode" panose="020B0709000202000203" pitchFamily="49" charset="0"/>
              </a:rPr>
              <a:t> WS is </a:t>
            </a:r>
            <a:r>
              <a:rPr lang="da-DK" sz="1400" dirty="0" err="1">
                <a:latin typeface="APL385 Unicode" panose="020B0709000202000203" pitchFamily="49" charset="0"/>
              </a:rPr>
              <a:t>built</a:t>
            </a:r>
            <a:r>
              <a:rPr lang="da-DK" sz="1400" dirty="0">
                <a:latin typeface="APL385 Unicode" panose="020B0709000202000203" pitchFamily="49" charset="0"/>
              </a:rPr>
              <a:t>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[2]    ns←#.</a:t>
            </a:r>
            <a:r>
              <a:rPr lang="da-DK" sz="1400" dirty="0" err="1">
                <a:latin typeface="APL385 Unicode" panose="020B0709000202000203" pitchFamily="49" charset="0"/>
              </a:rPr>
              <a:t>StatsServer</a:t>
            </a:r>
            <a:r>
              <a:rPr lang="da-DK" sz="1400" dirty="0">
                <a:latin typeface="APL385 Unicode" panose="020B0709000202000203" pitchFamily="49" charset="0"/>
              </a:rPr>
              <a:t>      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[3]    ns.⎕</a:t>
            </a:r>
            <a:r>
              <a:rPr lang="da-DK" sz="1400" dirty="0" err="1">
                <a:latin typeface="APL385 Unicode" panose="020B0709000202000203" pitchFamily="49" charset="0"/>
              </a:rPr>
              <a:t>WC'OleServer</a:t>
            </a:r>
            <a:r>
              <a:rPr lang="da-DK" sz="1400" dirty="0">
                <a:latin typeface="APL385 Unicode" panose="020B0709000202000203" pitchFamily="49" charset="0"/>
              </a:rPr>
              <a:t>'('</a:t>
            </a:r>
            <a:r>
              <a:rPr lang="da-DK" sz="1400" dirty="0" err="1">
                <a:latin typeface="APL385 Unicode" panose="020B0709000202000203" pitchFamily="49" charset="0"/>
              </a:rPr>
              <a:t>ClassID</a:t>
            </a:r>
            <a:r>
              <a:rPr lang="da-DK" sz="1400" dirty="0">
                <a:latin typeface="APL385 Unicode" panose="020B0709000202000203" pitchFamily="49" charset="0"/>
              </a:rPr>
              <a:t>' '{395E64DF-6B44-4515-B409-6A0A2E1ACD9B}')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                        ('</a:t>
            </a:r>
            <a:r>
              <a:rPr lang="da-DK" sz="1400" dirty="0" err="1">
                <a:latin typeface="APL385 Unicode" panose="020B0709000202000203" pitchFamily="49" charset="0"/>
              </a:rPr>
              <a:t>RunMode</a:t>
            </a:r>
            <a:r>
              <a:rPr lang="da-DK" sz="1400" dirty="0">
                <a:latin typeface="APL385 Unicode" panose="020B0709000202000203" pitchFamily="49" charset="0"/>
              </a:rPr>
              <a:t>' '</a:t>
            </a:r>
            <a:r>
              <a:rPr lang="da-DK" sz="1400" dirty="0" err="1">
                <a:latin typeface="APL385 Unicode" panose="020B0709000202000203" pitchFamily="49" charset="0"/>
              </a:rPr>
              <a:t>SingleUse</a:t>
            </a:r>
            <a:r>
              <a:rPr lang="da-DK" sz="1400" dirty="0">
                <a:latin typeface="APL385 Unicode" panose="020B0709000202000203" pitchFamily="49" charset="0"/>
              </a:rPr>
              <a:t>')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[4]    </a:t>
            </a:r>
            <a:r>
              <a:rPr lang="da-DK" sz="1400" dirty="0" err="1">
                <a:latin typeface="APL385 Unicode" panose="020B0709000202000203" pitchFamily="49" charset="0"/>
              </a:rPr>
              <a:t>spec</a:t>
            </a:r>
            <a:r>
              <a:rPr lang="da-DK" sz="1400" dirty="0">
                <a:latin typeface="APL385 Unicode" panose="020B0709000202000203" pitchFamily="49" charset="0"/>
              </a:rPr>
              <a:t>←⊂'This </a:t>
            </a:r>
            <a:r>
              <a:rPr lang="da-DK" sz="1400" dirty="0" err="1">
                <a:latin typeface="APL385 Unicode" panose="020B0709000202000203" pitchFamily="49" charset="0"/>
              </a:rPr>
              <a:t>function</a:t>
            </a:r>
            <a:r>
              <a:rPr lang="da-DK" sz="1400" dirty="0">
                <a:latin typeface="APL385 Unicode" panose="020B0709000202000203" pitchFamily="49" charset="0"/>
              </a:rPr>
              <a:t> returns the </a:t>
            </a:r>
            <a:r>
              <a:rPr lang="da-DK" sz="1400" dirty="0" err="1">
                <a:latin typeface="APL385 Unicode" panose="020B0709000202000203" pitchFamily="49" charset="0"/>
              </a:rPr>
              <a:t>mean</a:t>
            </a:r>
            <a:r>
              <a:rPr lang="da-DK" sz="1400" dirty="0">
                <a:latin typeface="APL385 Unicode" panose="020B0709000202000203" pitchFamily="49" charset="0"/>
              </a:rPr>
              <a:t>' 'VT_VARIANT'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[5]    </a:t>
            </a:r>
            <a:r>
              <a:rPr lang="da-DK" sz="1400" dirty="0" err="1">
                <a:latin typeface="APL385 Unicode" panose="020B0709000202000203" pitchFamily="49" charset="0"/>
              </a:rPr>
              <a:t>spec</a:t>
            </a:r>
            <a:r>
              <a:rPr lang="da-DK" sz="1400" dirty="0">
                <a:latin typeface="APL385 Unicode" panose="020B0709000202000203" pitchFamily="49" charset="0"/>
              </a:rPr>
              <a:t>,←⊂'</a:t>
            </a:r>
            <a:r>
              <a:rPr lang="da-DK" sz="1400" dirty="0" err="1">
                <a:latin typeface="APL385 Unicode" panose="020B0709000202000203" pitchFamily="49" charset="0"/>
              </a:rPr>
              <a:t>InputNumbers</a:t>
            </a:r>
            <a:r>
              <a:rPr lang="da-DK" sz="1400" dirty="0">
                <a:latin typeface="APL385 Unicode" panose="020B0709000202000203" pitchFamily="49" charset="0"/>
              </a:rPr>
              <a:t>' 'VT_VARIANT'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[6]    </a:t>
            </a:r>
            <a:r>
              <a:rPr lang="da-DK" sz="1400" dirty="0" err="1">
                <a:latin typeface="APL385 Unicode" panose="020B0709000202000203" pitchFamily="49" charset="0"/>
              </a:rPr>
              <a:t>ns.SetFnInfo'Mean'spec</a:t>
            </a:r>
            <a:r>
              <a:rPr lang="da-DK" sz="1400" dirty="0">
                <a:latin typeface="APL385 Unicode" panose="020B0709000202000203" pitchFamily="49" charset="0"/>
              </a:rPr>
              <a:t>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[7]    R←0                                                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5 Unicode" panose="020B0709000202000203" pitchFamily="49" charset="0"/>
              </a:rPr>
              <a:t>     ∇ </a:t>
            </a:r>
            <a:endParaRPr lang="LID4096" sz="14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B904C-6495-7C59-7D38-4CF20F9062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0E0D05-E3FD-FF1B-272B-8CE91ADE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Create</a:t>
            </a:r>
            <a:r>
              <a:rPr lang="da-DK" dirty="0"/>
              <a:t> an OLE Server…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5156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87D3-C09A-C882-2016-536166472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Even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"</a:t>
            </a:r>
            <a:r>
              <a:rPr lang="da-DK" dirty="0" err="1"/>
              <a:t>legacy</a:t>
            </a:r>
            <a:r>
              <a:rPr lang="da-DK" dirty="0"/>
              <a:t>" </a:t>
            </a:r>
            <a:r>
              <a:rPr lang="da-DK" dirty="0" err="1"/>
              <a:t>workspace</a:t>
            </a:r>
            <a:r>
              <a:rPr lang="da-DK" dirty="0"/>
              <a:t> is "</a:t>
            </a:r>
            <a:r>
              <a:rPr lang="da-DK" dirty="0" err="1"/>
              <a:t>flat</a:t>
            </a:r>
            <a:r>
              <a:rPr lang="da-DK" dirty="0"/>
              <a:t>"…</a:t>
            </a:r>
          </a:p>
          <a:p>
            <a:r>
              <a:rPr lang="da-DK" dirty="0"/>
              <a:t>It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contain</a:t>
            </a:r>
            <a:r>
              <a:rPr lang="da-DK" dirty="0"/>
              <a:t> </a:t>
            </a:r>
            <a:r>
              <a:rPr lang="da-DK" dirty="0" err="1"/>
              <a:t>modules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benefit from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organised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separate </a:t>
            </a:r>
            <a:r>
              <a:rPr lang="da-DK" dirty="0" err="1"/>
              <a:t>directories</a:t>
            </a:r>
            <a:endParaRPr lang="da-DK" dirty="0"/>
          </a:p>
          <a:p>
            <a:r>
              <a:rPr lang="da-DK" dirty="0"/>
              <a:t>The </a:t>
            </a:r>
            <a:r>
              <a:rPr lang="da-DK" dirty="0">
                <a:latin typeface="APL385 Unicode" panose="020B0709000202000203" pitchFamily="49" charset="0"/>
              </a:rPr>
              <a:t>-flatten</a:t>
            </a:r>
            <a:r>
              <a:rPr lang="da-DK" dirty="0"/>
              <a:t> allows you to load code organised into directories into a flat workspace</a:t>
            </a:r>
          </a:p>
          <a:p>
            <a:r>
              <a:rPr lang="da-DK" dirty="0"/>
              <a:t>If you edit a function, the editor and Link know from whence it came</a:t>
            </a:r>
          </a:p>
          <a:p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CE4B9-6C1F-45E4-2C3D-47FF83BD67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DB8E98-0857-0B03-429F-0CE653F8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>
                <a:latin typeface="APL385 Unicode" panose="020B0709000202000203" pitchFamily="49" charset="0"/>
              </a:rPr>
              <a:t>–</a:t>
            </a:r>
            <a:r>
              <a:rPr lang="da-DK" dirty="0" err="1">
                <a:latin typeface="APL385 Unicode" panose="020B0709000202000203" pitchFamily="49" charset="0"/>
              </a:rPr>
              <a:t>flatten</a:t>
            </a:r>
            <a:r>
              <a:rPr lang="da-DK" dirty="0"/>
              <a:t> switch</a:t>
            </a:r>
            <a:endParaRPr lang="LID4096" dirty="0"/>
          </a:p>
        </p:txBody>
      </p:sp>
      <p:pic>
        <p:nvPicPr>
          <p:cNvPr id="5122" name="Picture 2" descr="How to Flatten a Bumpy Lawn">
            <a:extLst>
              <a:ext uri="{FF2B5EF4-FFF2-40B4-BE49-F238E27FC236}">
                <a16:creationId xmlns:a16="http://schemas.microsoft.com/office/drawing/2014/main" id="{BDC4209D-1DB3-6387-4EB2-90ED10A0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32" y="1264925"/>
            <a:ext cx="2790742" cy="12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86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CA4504-B29C-BBEE-B600-61C0C5D9636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9995-0605-6B42-8F0E-6B798CF1C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AF41-B736-FEBB-18CF-0F823EC5B8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134881-8E47-C1A6-0D3C-E643152B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C78D8-A69F-EA5F-F4C2-65ABDC666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7593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A1478D-7C91-098F-0500-56D1B87AFDAE}"/>
              </a:ext>
            </a:extLst>
          </p:cNvPr>
          <p:cNvSpPr/>
          <p:nvPr/>
        </p:nvSpPr>
        <p:spPr>
          <a:xfrm>
            <a:off x="1983793" y="2481626"/>
            <a:ext cx="4952787" cy="1396949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30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D95B52-05B7-2462-94E4-A68D7A63CA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FC9D1-0661-658F-4DD6-7714EC2A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6DA59F-C549-8A52-6472-04F71BF9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698621-4373-0ABB-C80F-9AFC420F5C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F8850-427C-5D6A-6723-61D57E35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26" y="1380959"/>
            <a:ext cx="8049748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90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CBD2-C704-E76F-3D26-15D86F78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Move</a:t>
            </a:r>
            <a:r>
              <a:rPr lang="da-DK" dirty="0"/>
              <a:t> the source files for the </a:t>
            </a:r>
            <a:r>
              <a:rPr lang="da-DK" dirty="0" err="1"/>
              <a:t>statistical</a:t>
            </a:r>
            <a:r>
              <a:rPr lang="da-DK" dirty="0"/>
              <a:t> </a:t>
            </a:r>
            <a:r>
              <a:rPr lang="da-DK" dirty="0" err="1"/>
              <a:t>functions</a:t>
            </a:r>
            <a:r>
              <a:rPr lang="da-DK" dirty="0"/>
              <a:t> (Mean, </a:t>
            </a:r>
            <a:r>
              <a:rPr lang="da-DK" dirty="0" err="1"/>
              <a:t>StdDev</a:t>
            </a:r>
            <a:r>
              <a:rPr lang="da-DK" dirty="0"/>
              <a:t>, </a:t>
            </a:r>
            <a:r>
              <a:rPr lang="da-DK" dirty="0" err="1"/>
              <a:t>Root</a:t>
            </a:r>
            <a:r>
              <a:rPr lang="da-DK" dirty="0"/>
              <a:t>) to a sub-</a:t>
            </a:r>
            <a:r>
              <a:rPr lang="da-DK" dirty="0" err="1"/>
              <a:t>directory</a:t>
            </a:r>
            <a:r>
              <a:rPr lang="da-DK" dirty="0"/>
              <a:t> </a:t>
            </a:r>
            <a:r>
              <a:rPr lang="da-DK" dirty="0" err="1"/>
              <a:t>called</a:t>
            </a:r>
            <a:r>
              <a:rPr lang="da-DK" dirty="0"/>
              <a:t> "</a:t>
            </a:r>
            <a:r>
              <a:rPr lang="da-DK" dirty="0" err="1"/>
              <a:t>statfns</a:t>
            </a:r>
            <a:r>
              <a:rPr lang="da-DK" dirty="0"/>
              <a:t>"</a:t>
            </a:r>
          </a:p>
          <a:p>
            <a:r>
              <a:rPr lang="da-DK" dirty="0" err="1"/>
              <a:t>Get</a:t>
            </a:r>
            <a:r>
              <a:rPr lang="da-DK" dirty="0"/>
              <a:t> the </a:t>
            </a:r>
            <a:r>
              <a:rPr lang="da-DK" dirty="0" err="1"/>
              <a:t>application</a:t>
            </a:r>
            <a:r>
              <a:rPr lang="da-DK" dirty="0"/>
              <a:t> to run </a:t>
            </a:r>
            <a:r>
              <a:rPr lang="da-DK" dirty="0" err="1"/>
              <a:t>again</a:t>
            </a:r>
            <a:endParaRPr lang="LID4096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r>
              <a:rPr lang="da-DK" dirty="0"/>
              <a:t> 4</a:t>
            </a:r>
            <a:endParaRPr lang="LID4096" dirty="0"/>
          </a:p>
        </p:txBody>
      </p:sp>
      <p:pic>
        <p:nvPicPr>
          <p:cNvPr id="6" name="Picture 5" descr="Brain Exercise Initiative Logo">
            <a:extLst>
              <a:ext uri="{FF2B5EF4-FFF2-40B4-BE49-F238E27FC236}">
                <a16:creationId xmlns:a16="http://schemas.microsoft.com/office/drawing/2014/main" id="{B7E297ED-0401-D5E1-3628-81AA081A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05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E13BB-D87C-D13E-A233-1CFC15688D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CBD2-C704-E76F-3D26-15D86F78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-</a:t>
            </a:r>
            <a:r>
              <a:rPr lang="da-DK" dirty="0" err="1">
                <a:latin typeface="APL385 Unicode" panose="020B0709000202000203" pitchFamily="49" charset="0"/>
              </a:rPr>
              <a:t>flatten</a:t>
            </a:r>
            <a:r>
              <a:rPr lang="da-DK" dirty="0"/>
              <a:t> or </a:t>
            </a:r>
            <a:r>
              <a:rPr lang="da-DK" dirty="0" err="1"/>
              <a:t>refactor</a:t>
            </a:r>
            <a:r>
              <a:rPr lang="da-DK" dirty="0"/>
              <a:t>?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CE75-9332-A448-BCB7-F55E17F0A1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r>
              <a:rPr lang="da-DK" dirty="0"/>
              <a:t> 4 - </a:t>
            </a:r>
            <a:r>
              <a:rPr lang="da-DK" dirty="0" err="1"/>
              <a:t>Discussion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98233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7A31E-ABFB-5F52-64B0-DB5FA6C594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5D51-86EA-0DE0-A5C7-21A4B10B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12CB4-9F9F-6130-C28F-1A63A1424FD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3764FD-8555-186A-AA46-833166A4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AF0B6-1A3E-6829-7F02-5FDD5C3F4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14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1CC3-919D-7DB5-60DC-679FECB5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Configuration files (user or folder specific)</a:t>
            </a:r>
          </a:p>
          <a:p>
            <a:pPr lvl="1"/>
            <a:r>
              <a:rPr lang="da-DK" dirty="0"/>
              <a:t>Also used to record Stop and Trace settings</a:t>
            </a:r>
          </a:p>
          <a:p>
            <a:r>
              <a:rPr lang="da-DK" dirty="0"/>
              <a:t>Default to current namespace as source or target (Create, Import, Export)</a:t>
            </a:r>
          </a:p>
          <a:p>
            <a:r>
              <a:rPr lang="da-DK" dirty="0"/>
              <a:t>Search Installed Library folders</a:t>
            </a:r>
          </a:p>
          <a:p>
            <a:r>
              <a:rPr lang="da-DK" dirty="0"/>
              <a:t>Multi-Line Character Data</a:t>
            </a:r>
          </a:p>
          <a:p>
            <a:r>
              <a:rPr lang="da-DK" dirty="0"/>
              <a:t>Transfer file timestamps to workspace</a:t>
            </a:r>
          </a:p>
          <a:p>
            <a:r>
              <a:rPr lang="da-DK" dirty="0"/>
              <a:t>Create Link from single Class or NS</a:t>
            </a:r>
          </a:p>
          <a:p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8968BB-2537-AA7A-FB47-412161BD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Highlights of Link 4.0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64203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740B1B-1003-A4AA-5E7D-4826895B85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A7650-2E19-821A-EC74-FD98A2C9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Configuration Files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4B8DB-3F59-4C15-5F7A-33B48C7E6121}"/>
              </a:ext>
            </a:extLst>
          </p:cNvPr>
          <p:cNvSpPr txBox="1"/>
          <p:nvPr/>
        </p:nvSpPr>
        <p:spPr>
          <a:xfrm>
            <a:off x="347247" y="1131392"/>
            <a:ext cx="4751622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L385 Unicode" panose="020B0709000202000203" pitchFamily="49" charset="0"/>
              </a:rPr>
              <a:t>      ]</a:t>
            </a:r>
            <a:r>
              <a:rPr lang="en-US" sz="1600" dirty="0" err="1">
                <a:latin typeface="APL385 Unicode" panose="020B0709000202000203" pitchFamily="49" charset="0"/>
              </a:rPr>
              <a:t>link.configure</a:t>
            </a:r>
            <a:r>
              <a:rPr lang="en-US" sz="1600" dirty="0">
                <a:latin typeface="APL385 Unicode" panose="020B0709000202000203" pitchFamily="49" charset="0"/>
              </a:rPr>
              <a:t> # </a:t>
            </a:r>
            <a:r>
              <a:rPr lang="en-US" sz="1600" dirty="0" err="1">
                <a:latin typeface="APL385 Unicode" panose="020B0709000202000203" pitchFamily="49" charset="0"/>
              </a:rPr>
              <a:t>watch:dir</a:t>
            </a:r>
            <a:r>
              <a:rPr lang="en-US" sz="1600" dirty="0">
                <a:latin typeface="APL385 Unicode" panose="020B0709000202000203" pitchFamily="49" charset="0"/>
              </a:rPr>
              <a:t>  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Was  watch: 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      ]</a:t>
            </a:r>
            <a:r>
              <a:rPr lang="en-US" sz="1600" dirty="0" err="1">
                <a:latin typeface="APL385 Unicode" panose="020B0709000202000203" pitchFamily="49" charset="0"/>
              </a:rPr>
              <a:t>link.stop</a:t>
            </a:r>
            <a:r>
              <a:rPr lang="en-US" sz="1600" dirty="0">
                <a:latin typeface="APL385 Unicode" panose="020B0709000202000203" pitchFamily="49" charset="0"/>
              </a:rPr>
              <a:t> dup 1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Was dup ⍬</a:t>
            </a:r>
            <a:endParaRPr lang="LID4096" sz="1600" dirty="0">
              <a:latin typeface="APL385 Unicode" panose="020B0709000202000203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24DAE2-5269-C53F-8D96-FCD57F539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246" y="50242"/>
            <a:ext cx="4078753" cy="3994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B951EC-E440-E140-54C9-C510A1D8806F}"/>
              </a:ext>
            </a:extLst>
          </p:cNvPr>
          <p:cNvSpPr txBox="1"/>
          <p:nvPr/>
        </p:nvSpPr>
        <p:spPr>
          <a:xfrm>
            <a:off x="347247" y="2464977"/>
            <a:ext cx="4751622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PL385 Unicode" panose="020B0709000202000203" pitchFamily="49" charset="0"/>
              </a:rPr>
              <a:t>      ]</a:t>
            </a:r>
            <a:r>
              <a:rPr lang="en-US" sz="1600" dirty="0" err="1">
                <a:latin typeface="APL385 Unicode" panose="020B0709000202000203" pitchFamily="49" charset="0"/>
              </a:rPr>
              <a:t>link.configure</a:t>
            </a:r>
            <a:r>
              <a:rPr lang="en-US" sz="1600" dirty="0">
                <a:latin typeface="APL385 Unicode" panose="020B0709000202000203" pitchFamily="49" charset="0"/>
              </a:rPr>
              <a:t> c:\tmp\dup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Contents of "c:\tmp\dup/.linkconfig":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   Settings  :  </a:t>
            </a:r>
            <a:r>
              <a:rPr lang="en-US" sz="1600" dirty="0" err="1">
                <a:latin typeface="APL385 Unicode" panose="020B0709000202000203" pitchFamily="49" charset="0"/>
              </a:rPr>
              <a:t>watch:dir</a:t>
            </a:r>
            <a:r>
              <a:rPr lang="en-US" sz="1600" dirty="0">
                <a:latin typeface="APL385 Unicode" panose="020B0709000202000203" pitchFamily="49" charset="0"/>
              </a:rPr>
              <a:t> 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   Stop/Trace: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      dup[1/]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A59189-3163-A1D4-3AF4-DFACA5CD0857}"/>
              </a:ext>
            </a:extLst>
          </p:cNvPr>
          <p:cNvSpPr txBox="1"/>
          <p:nvPr/>
        </p:nvSpPr>
        <p:spPr>
          <a:xfrm>
            <a:off x="347247" y="4095103"/>
            <a:ext cx="882485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PL385 Unicode" panose="020B0709000202000203" pitchFamily="49" charset="0"/>
              </a:rPr>
              <a:t>      ]</a:t>
            </a:r>
            <a:r>
              <a:rPr lang="en-US" sz="1600" dirty="0" err="1">
                <a:latin typeface="APL385 Unicode" panose="020B0709000202000203" pitchFamily="49" charset="0"/>
              </a:rPr>
              <a:t>link.configure</a:t>
            </a:r>
            <a:r>
              <a:rPr lang="en-US" sz="1600" dirty="0">
                <a:latin typeface="APL385 Unicode" panose="020B0709000202000203" pitchFamily="49" charset="0"/>
              </a:rPr>
              <a:t> *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No configuration options set in "C:\Users\mkrom\Documents\.linkconfig"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0E926D-6BC8-2997-0E01-F88B9C74866B}"/>
              </a:ext>
            </a:extLst>
          </p:cNvPr>
          <p:cNvCxnSpPr/>
          <p:nvPr/>
        </p:nvCxnSpPr>
        <p:spPr>
          <a:xfrm flipH="1">
            <a:off x="3296356" y="3962400"/>
            <a:ext cx="508000" cy="2484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142CADF-89D8-290D-03A0-DD179BE74921}"/>
              </a:ext>
            </a:extLst>
          </p:cNvPr>
          <p:cNvSpPr txBox="1"/>
          <p:nvPr/>
        </p:nvSpPr>
        <p:spPr>
          <a:xfrm>
            <a:off x="3740723" y="3767231"/>
            <a:ext cx="10230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  <a:latin typeface="APL385 Unicode" panose="020B0709000202000203" pitchFamily="49" charset="0"/>
              </a:rPr>
              <a:t>*</a:t>
            </a:r>
            <a:r>
              <a:rPr lang="da-DK" dirty="0">
                <a:solidFill>
                  <a:schemeClr val="accent1"/>
                </a:solidFill>
              </a:rPr>
              <a:t> = User</a:t>
            </a:r>
            <a:endParaRPr lang="LID4096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8326CB-3AB6-4331-7656-6BDB67E33F4A}"/>
              </a:ext>
            </a:extLst>
          </p:cNvPr>
          <p:cNvCxnSpPr>
            <a:cxnSpLocks/>
          </p:cNvCxnSpPr>
          <p:nvPr/>
        </p:nvCxnSpPr>
        <p:spPr>
          <a:xfrm flipH="1">
            <a:off x="3599760" y="2317379"/>
            <a:ext cx="450977" cy="1979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88B3D38-C549-19A3-C67E-CA10199B5D82}"/>
              </a:ext>
            </a:extLst>
          </p:cNvPr>
          <p:cNvSpPr txBox="1"/>
          <p:nvPr/>
        </p:nvSpPr>
        <p:spPr>
          <a:xfrm>
            <a:off x="3987104" y="2122210"/>
            <a:ext cx="15696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  <a:latin typeface="APL385 Unicode" panose="020B0709000202000203" pitchFamily="49" charset="0"/>
              </a:rPr>
              <a:t>ns or dir</a:t>
            </a:r>
            <a:endParaRPr lang="LID409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7" grpId="0" animBg="1"/>
      <p:bldP spid="20" grpId="0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817E91-D317-2007-13D2-C9C5922136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F515-2F61-00CD-7E19-BB336EF8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964453"/>
            <a:ext cx="6092513" cy="2542512"/>
          </a:xfrm>
        </p:spPr>
        <p:txBody>
          <a:bodyPr/>
          <a:lstStyle/>
          <a:p>
            <a:r>
              <a:rPr lang="da-DK" dirty="0"/>
              <a:t>Import, Export and Create default to current namespace if given a single argument</a:t>
            </a:r>
          </a:p>
          <a:p>
            <a:r>
              <a:rPr lang="da-DK" dirty="0"/>
              <a:t>In Link 3.0, you always had to write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A7650-2E19-821A-EC74-FD98A2C9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Default to Current NS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2C1198-7F8B-FD5F-8B74-BB9B16E191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4B8DB-3F59-4C15-5F7A-33B48C7E6121}"/>
              </a:ext>
            </a:extLst>
          </p:cNvPr>
          <p:cNvSpPr txBox="1"/>
          <p:nvPr/>
        </p:nvSpPr>
        <p:spPr>
          <a:xfrm>
            <a:off x="347247" y="1131392"/>
            <a:ext cx="475162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L385 Unicode" panose="020B0709000202000203" pitchFamily="49" charset="0"/>
              </a:rPr>
              <a:t>      )cs dup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]</a:t>
            </a:r>
            <a:r>
              <a:rPr lang="en-US" sz="1600" dirty="0" err="1">
                <a:latin typeface="APL385 Unicode" panose="020B0709000202000203" pitchFamily="49" charset="0"/>
              </a:rPr>
              <a:t>link.export</a:t>
            </a:r>
            <a:r>
              <a:rPr lang="en-US" sz="1600" dirty="0">
                <a:latin typeface="APL385 Unicode" panose="020B0709000202000203" pitchFamily="49" charset="0"/>
              </a:rPr>
              <a:t> c:\exports\dup</a:t>
            </a:r>
            <a:endParaRPr lang="LID4096" sz="1600" dirty="0">
              <a:latin typeface="APL385 Unicode" panose="020B0709000202000203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F3894-BD72-0F3B-8BC1-A27E78C1AB7A}"/>
              </a:ext>
            </a:extLst>
          </p:cNvPr>
          <p:cNvSpPr txBox="1"/>
          <p:nvPr/>
        </p:nvSpPr>
        <p:spPr>
          <a:xfrm>
            <a:off x="418367" y="3850885"/>
            <a:ext cx="475162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L385 Unicode" panose="020B0709000202000203" pitchFamily="49" charset="0"/>
              </a:rPr>
              <a:t>   ]</a:t>
            </a:r>
            <a:r>
              <a:rPr lang="en-US" sz="1600" dirty="0" err="1">
                <a:latin typeface="APL385 Unicode" panose="020B0709000202000203" pitchFamily="49" charset="0"/>
              </a:rPr>
              <a:t>link.export</a:t>
            </a:r>
            <a:r>
              <a:rPr lang="en-US" sz="1600" dirty="0">
                <a:latin typeface="APL385 Unicode" panose="020B0709000202000203" pitchFamily="49" charset="0"/>
              </a:rPr>
              <a:t> dup c:\exports\dup</a:t>
            </a:r>
            <a:endParaRPr lang="LID4096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4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nk">
            <a:extLst>
              <a:ext uri="{FF2B5EF4-FFF2-40B4-BE49-F238E27FC236}">
                <a16:creationId xmlns:a16="http://schemas.microsoft.com/office/drawing/2014/main" id="{498B70AF-C417-49B1-AD42-EED5F212B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75111">
            <a:off x="4587734" y="1860508"/>
            <a:ext cx="914400" cy="9144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53A2E4-68DA-4838-A326-47ADBA81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What exactly is Link?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D5148-7199-407A-9A8D-62C37EA5E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47" y="1671146"/>
            <a:ext cx="2920416" cy="1229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7FB9B-E371-4141-9E3F-63107BDBFD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688" r="40685" b="28780"/>
          <a:stretch/>
        </p:blipFill>
        <p:spPr>
          <a:xfrm>
            <a:off x="605469" y="1058891"/>
            <a:ext cx="3878854" cy="192509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624243-C4ED-4185-B319-32BA3B50A1E8}"/>
              </a:ext>
            </a:extLst>
          </p:cNvPr>
          <p:cNvSpPr txBox="1">
            <a:spLocks/>
          </p:cNvSpPr>
          <p:nvPr/>
        </p:nvSpPr>
        <p:spPr>
          <a:xfrm>
            <a:off x="287270" y="3221776"/>
            <a:ext cx="8569460" cy="1382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1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/>
            <a:r>
              <a:rPr lang="da-DK" dirty="0">
                <a:solidFill>
                  <a:schemeClr val="tx1"/>
                </a:solidFill>
              </a:rPr>
              <a:t>Each code item in the active workspace is </a:t>
            </a:r>
            <a:r>
              <a:rPr lang="da-DK" b="1" dirty="0">
                <a:solidFill>
                  <a:schemeClr val="tx1"/>
                </a:solidFill>
              </a:rPr>
              <a:t>link</a:t>
            </a:r>
            <a:r>
              <a:rPr lang="da-DK" dirty="0">
                <a:solidFill>
                  <a:schemeClr val="tx1"/>
                </a:solidFill>
              </a:rPr>
              <a:t>ed to a file</a:t>
            </a:r>
          </a:p>
          <a:p>
            <a:pPr marL="627063" lvl="1" indent="-227013"/>
            <a:r>
              <a:rPr lang="da-DK" dirty="0">
                <a:solidFill>
                  <a:schemeClr val="tx1"/>
                </a:solidFill>
              </a:rPr>
              <a:t>Functions, Operators, Classes and "Scripted" Namespaces – and optionally variables</a:t>
            </a:r>
          </a:p>
          <a:p>
            <a:pPr marL="627063" lvl="1" indent="-227013"/>
            <a:r>
              <a:rPr lang="da-DK" dirty="0">
                <a:solidFill>
                  <a:schemeClr val="tx1"/>
                </a:solidFill>
              </a:rPr>
              <a:t>"Unscripted" Namespaces (namespaces with no source text) map to directories</a:t>
            </a:r>
          </a:p>
          <a:p>
            <a:pPr marL="227013" indent="-227013"/>
            <a:r>
              <a:rPr lang="da-DK" dirty="0">
                <a:solidFill>
                  <a:schemeClr val="tx1"/>
                </a:solidFill>
              </a:rPr>
              <a:t>If the item is edited using the APL editor, the file is updated</a:t>
            </a:r>
          </a:p>
          <a:p>
            <a:pPr marL="227013" indent="-227013"/>
            <a:r>
              <a:rPr lang="da-DK" dirty="0">
                <a:solidFill>
                  <a:schemeClr val="tx1"/>
                </a:solidFill>
              </a:rPr>
              <a:t>If the file is changed, the workspace is updated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817E91-D317-2007-13D2-C9C5922136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A7650-2E19-821A-EC74-FD98A2C9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Search Library Folders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4B8DB-3F59-4C15-5F7A-33B48C7E6121}"/>
              </a:ext>
            </a:extLst>
          </p:cNvPr>
          <p:cNvSpPr txBox="1"/>
          <p:nvPr/>
        </p:nvSpPr>
        <p:spPr>
          <a:xfrm>
            <a:off x="347246" y="1131392"/>
            <a:ext cx="6912687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L385 Unicode" panose="020B0709000202000203" pitchFamily="49" charset="0"/>
              </a:rPr>
              <a:t>      ]</a:t>
            </a:r>
            <a:r>
              <a:rPr lang="en-US" sz="1400" dirty="0" err="1">
                <a:latin typeface="APL385 Unicode" panose="020B0709000202000203" pitchFamily="49" charset="0"/>
              </a:rPr>
              <a:t>link.import</a:t>
            </a:r>
            <a:r>
              <a:rPr lang="en-US" sz="1400" dirty="0">
                <a:latin typeface="APL385 Unicode" panose="020B0709000202000203" pitchFamily="49" charset="0"/>
              </a:rPr>
              <a:t> </a:t>
            </a:r>
            <a:r>
              <a:rPr lang="en-US" sz="1400" dirty="0" err="1">
                <a:latin typeface="APL385 Unicode" panose="020B0709000202000203" pitchFamily="49" charset="0"/>
              </a:rPr>
              <a:t>HttpCommand</a:t>
            </a:r>
            <a:endParaRPr lang="en-US" sz="1400" dirty="0">
              <a:latin typeface="APL385 Unicode" panose="020B0709000202000203" pitchFamily="49" charset="0"/>
            </a:endParaRPr>
          </a:p>
          <a:p>
            <a:r>
              <a:rPr lang="en-US" sz="1400" dirty="0">
                <a:latin typeface="APL385 Unicode" panose="020B0709000202000203" pitchFamily="49" charset="0"/>
              </a:rPr>
              <a:t>Imported: #.HttpCommand ← C:\Program Files\Dyalog\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    Dyalog APL-64 20.0 Unicode\Library\Conga\</a:t>
            </a:r>
            <a:r>
              <a:rPr lang="en-US" sz="1400" dirty="0" err="1">
                <a:latin typeface="APL385 Unicode" panose="020B0709000202000203" pitchFamily="49" charset="0"/>
              </a:rPr>
              <a:t>HttpCommand.dyalog</a:t>
            </a:r>
            <a:endParaRPr lang="en-US" sz="1400" dirty="0">
              <a:latin typeface="APL385 Unicode" panose="020B0709000202000203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059EA-2C31-56B3-B916-82430A437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40" y="2048256"/>
            <a:ext cx="4471516" cy="254296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31CFD4-B014-A5BC-6F8E-5E259BEB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451"/>
          <a:stretch/>
        </p:blipFill>
        <p:spPr>
          <a:xfrm>
            <a:off x="3561186" y="2583779"/>
            <a:ext cx="4660899" cy="164028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87BF88A-C724-0C2B-70C9-504E13BDE795}"/>
              </a:ext>
            </a:extLst>
          </p:cNvPr>
          <p:cNvCxnSpPr>
            <a:cxnSpLocks/>
          </p:cNvCxnSpPr>
          <p:nvPr/>
        </p:nvCxnSpPr>
        <p:spPr>
          <a:xfrm flipH="1">
            <a:off x="3691969" y="1040918"/>
            <a:ext cx="450977" cy="1979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38CF43D-104D-58EE-94F1-3555296DB4F7}"/>
              </a:ext>
            </a:extLst>
          </p:cNvPr>
          <p:cNvSpPr txBox="1"/>
          <p:nvPr/>
        </p:nvSpPr>
        <p:spPr>
          <a:xfrm>
            <a:off x="4079312" y="845749"/>
            <a:ext cx="47619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  <a:latin typeface="APL385 Unicode" panose="020B0709000202000203" pitchFamily="49" charset="0"/>
              </a:rPr>
              <a:t>Also: Linking single source file</a:t>
            </a:r>
            <a:endParaRPr lang="LID4096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817E91-D317-2007-13D2-C9C5922136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A7650-2E19-821A-EC74-FD98A2C9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Plain Text Formats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2C1198-7F8B-FD5F-8B74-BB9B16E191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4B8DB-3F59-4C15-5F7A-33B48C7E6121}"/>
              </a:ext>
            </a:extLst>
          </p:cNvPr>
          <p:cNvSpPr txBox="1"/>
          <p:nvPr/>
        </p:nvSpPr>
        <p:spPr>
          <a:xfrm>
            <a:off x="413303" y="2343332"/>
            <a:ext cx="475162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L385 Unicode" panose="020B0709000202000203" pitchFamily="49" charset="0"/>
              </a:rPr>
              <a:t>      </a:t>
            </a:r>
            <a:r>
              <a:rPr lang="en-US" sz="1600" dirty="0" err="1">
                <a:latin typeface="APL385 Unicode" panose="020B0709000202000203" pitchFamily="49" charset="0"/>
              </a:rPr>
              <a:t>cols←'red</a:t>
            </a:r>
            <a:r>
              <a:rPr lang="en-US" sz="1600" dirty="0">
                <a:latin typeface="APL385 Unicode" panose="020B0709000202000203" pitchFamily="49" charset="0"/>
              </a:rPr>
              <a:t>' 'blue' 'green'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      ]</a:t>
            </a:r>
            <a:r>
              <a:rPr lang="en-US" sz="1600" dirty="0" err="1">
                <a:latin typeface="APL385 Unicode" panose="020B0709000202000203" pitchFamily="49" charset="0"/>
              </a:rPr>
              <a:t>link.add</a:t>
            </a:r>
            <a:r>
              <a:rPr lang="en-US" sz="1600" dirty="0">
                <a:latin typeface="APL385 Unicode" panose="020B0709000202000203" pitchFamily="49" charset="0"/>
              </a:rPr>
              <a:t> cols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Added: #.cols</a:t>
            </a:r>
            <a:endParaRPr lang="LID4096" sz="1600" dirty="0">
              <a:latin typeface="APL385 Unicode" panose="020B0709000202000203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B17BF-03A7-28C6-2E1F-15AA0105D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62" y="330413"/>
            <a:ext cx="4217980" cy="261257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956D5A-7021-9207-EE97-579EFB5C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04" y="1341453"/>
            <a:ext cx="6092513" cy="91643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Array Notation is not the best</a:t>
            </a:r>
            <a:br>
              <a:rPr lang="da-DK" dirty="0"/>
            </a:br>
            <a:r>
              <a:rPr lang="da-DK" dirty="0"/>
              <a:t>way to represent matrices or</a:t>
            </a:r>
            <a:br>
              <a:rPr lang="da-DK" dirty="0"/>
            </a:br>
            <a:r>
              <a:rPr lang="da-DK" dirty="0"/>
              <a:t>vectors or character vectors: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40486-4258-0553-48EE-AE73C1102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657" y="2575322"/>
            <a:ext cx="4253985" cy="24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817E91-D317-2007-13D2-C9C5922136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A7650-2E19-821A-EC74-FD98A2C9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Plain Text Formats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2C1198-7F8B-FD5F-8B74-BB9B16E191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4B8DB-3F59-4C15-5F7A-33B48C7E6121}"/>
              </a:ext>
            </a:extLst>
          </p:cNvPr>
          <p:cNvSpPr txBox="1"/>
          <p:nvPr/>
        </p:nvSpPr>
        <p:spPr>
          <a:xfrm>
            <a:off x="462828" y="1213006"/>
            <a:ext cx="475162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L385 Unicode" panose="020B0709000202000203" pitchFamily="49" charset="0"/>
              </a:rPr>
              <a:t>      ]</a:t>
            </a:r>
            <a:r>
              <a:rPr lang="en-US" sz="1600" dirty="0" err="1">
                <a:latin typeface="APL385 Unicode" panose="020B0709000202000203" pitchFamily="49" charset="0"/>
              </a:rPr>
              <a:t>link.configure</a:t>
            </a:r>
            <a:r>
              <a:rPr lang="en-US" sz="1600" dirty="0">
                <a:latin typeface="APL385 Unicode" panose="020B0709000202000203" pitchFamily="49" charset="0"/>
              </a:rPr>
              <a:t> # </a:t>
            </a:r>
            <a:r>
              <a:rPr lang="en-US" sz="1600" dirty="0" err="1">
                <a:latin typeface="APL385 Unicode" panose="020B0709000202000203" pitchFamily="49" charset="0"/>
              </a:rPr>
              <a:t>text:plain</a:t>
            </a:r>
            <a:endParaRPr lang="en-US" sz="1600" dirty="0">
              <a:latin typeface="APL385 Unicode" panose="020B0709000202000203" pitchFamily="49" charset="0"/>
            </a:endParaRPr>
          </a:p>
          <a:p>
            <a:r>
              <a:rPr lang="en-US" sz="1600" dirty="0">
                <a:latin typeface="APL385 Unicode" panose="020B0709000202000203" pitchFamily="49" charset="0"/>
              </a:rPr>
              <a:t>Was  text: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</a:t>
            </a:r>
            <a:r>
              <a:rPr lang="en-US" sz="1600" dirty="0" err="1">
                <a:latin typeface="APL385 Unicode" panose="020B0709000202000203" pitchFamily="49" charset="0"/>
              </a:rPr>
              <a:t>cols←'red</a:t>
            </a:r>
            <a:r>
              <a:rPr lang="en-US" sz="1600" dirty="0">
                <a:latin typeface="APL385 Unicode" panose="020B0709000202000203" pitchFamily="49" charset="0"/>
              </a:rPr>
              <a:t>' 'blue' 'green'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      ]</a:t>
            </a:r>
            <a:r>
              <a:rPr lang="en-US" sz="1600" dirty="0" err="1">
                <a:latin typeface="APL385 Unicode" panose="020B0709000202000203" pitchFamily="49" charset="0"/>
              </a:rPr>
              <a:t>link.add</a:t>
            </a:r>
            <a:r>
              <a:rPr lang="en-US" sz="1600" dirty="0">
                <a:latin typeface="APL385 Unicode" panose="020B0709000202000203" pitchFamily="49" charset="0"/>
              </a:rPr>
              <a:t> cols</a:t>
            </a:r>
          </a:p>
          <a:p>
            <a:r>
              <a:rPr lang="en-US" sz="1600" dirty="0">
                <a:latin typeface="APL385 Unicode" panose="020B0709000202000203" pitchFamily="49" charset="0"/>
              </a:rPr>
              <a:t>Added: #.cols</a:t>
            </a:r>
            <a:endParaRPr lang="LID4096" sz="1600" dirty="0">
              <a:latin typeface="APL385 Unicode" panose="020B0709000202000203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B17BF-03A7-28C6-2E1F-15AA0105D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658" y="345088"/>
            <a:ext cx="4389934" cy="2535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F40486-4258-0553-48EE-AE73C1102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556" y="2955324"/>
            <a:ext cx="4159178" cy="20901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FED337-8000-B88C-27D4-921332AF6B0F}"/>
              </a:ext>
            </a:extLst>
          </p:cNvPr>
          <p:cNvSpPr/>
          <p:nvPr/>
        </p:nvSpPr>
        <p:spPr>
          <a:xfrm>
            <a:off x="3440853" y="1213006"/>
            <a:ext cx="1361440" cy="344861"/>
          </a:xfrm>
          <a:prstGeom prst="rect">
            <a:avLst/>
          </a:prstGeom>
          <a:solidFill>
            <a:srgbClr val="ED7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38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A7650-2E19-821A-EC74-FD98A2C9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Plain Text Formats</a:t>
            </a:r>
            <a:endParaRPr lang="LID4096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956D5A-7021-9207-EE97-579EFB5C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041275"/>
            <a:ext cx="7438711" cy="9833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1800" dirty="0"/>
              <a:t>Penultimate segment of name decides target representation</a:t>
            </a:r>
          </a:p>
          <a:p>
            <a:pPr lvl="1">
              <a:spcAft>
                <a:spcPts val="600"/>
              </a:spcAft>
            </a:pPr>
            <a:r>
              <a:rPr lang="da-DK" sz="1400" dirty="0"/>
              <a:t>This feature is still considered experimental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40486-4258-0553-48EE-AE73C1102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411" y="69884"/>
            <a:ext cx="4159178" cy="2090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48052-15D2-DA36-E9B0-ACE463E8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46" y="1667259"/>
            <a:ext cx="7995154" cy="34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13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A7650-2E19-821A-EC74-FD98A2C9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File TimeStamps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2C1198-7F8B-FD5F-8B74-BB9B16E191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4B8DB-3F59-4C15-5F7A-33B48C7E6121}"/>
              </a:ext>
            </a:extLst>
          </p:cNvPr>
          <p:cNvSpPr txBox="1"/>
          <p:nvPr/>
        </p:nvSpPr>
        <p:spPr>
          <a:xfrm>
            <a:off x="476565" y="1748860"/>
            <a:ext cx="4931497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L385 Unicode" panose="020B0709000202000203" pitchFamily="49" charset="0"/>
              </a:rPr>
              <a:t>      ]</a:t>
            </a:r>
            <a:r>
              <a:rPr lang="en-US" sz="1400" dirty="0" err="1">
                <a:latin typeface="APL385 Unicode" panose="020B0709000202000203" pitchFamily="49" charset="0"/>
              </a:rPr>
              <a:t>link.create</a:t>
            </a:r>
            <a:r>
              <a:rPr lang="en-US" sz="1400" dirty="0">
                <a:latin typeface="APL385 Unicode" panose="020B0709000202000203" pitchFamily="49" charset="0"/>
              </a:rPr>
              <a:t> # c:\tmp\dup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     mod←(2÷24)+21 ⎕ATX </a:t>
            </a:r>
            <a:r>
              <a:rPr lang="en-US" sz="1400" dirty="0" err="1">
                <a:latin typeface="APL385 Unicode" panose="020B0709000202000203" pitchFamily="49" charset="0"/>
              </a:rPr>
              <a:t>fns</a:t>
            </a:r>
            <a:r>
              <a:rPr lang="en-US" sz="1400" dirty="0">
                <a:latin typeface="APL385 Unicode" panose="020B0709000202000203" pitchFamily="49" charset="0"/>
              </a:rPr>
              <a:t>←'dup' 'trip'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      </a:t>
            </a:r>
            <a:r>
              <a:rPr lang="en-US" sz="1400" dirty="0" err="1">
                <a:latin typeface="APL385 Unicode" panose="020B0709000202000203" pitchFamily="49" charset="0"/>
              </a:rPr>
              <a:t>fns</a:t>
            </a:r>
            <a:r>
              <a:rPr lang="en-US" sz="1400" dirty="0">
                <a:latin typeface="APL385 Unicode" panose="020B0709000202000203" pitchFamily="49" charset="0"/>
              </a:rPr>
              <a:t>,⍪'DD-MM-YYYY </a:t>
            </a:r>
            <a:r>
              <a:rPr lang="en-US" sz="1400" dirty="0" err="1">
                <a:latin typeface="APL385 Unicode" panose="020B0709000202000203" pitchFamily="49" charset="0"/>
              </a:rPr>
              <a:t>hh:mm</a:t>
            </a:r>
            <a:r>
              <a:rPr lang="en-US" sz="1400" dirty="0">
                <a:latin typeface="APL385 Unicode" panose="020B0709000202000203" pitchFamily="49" charset="0"/>
              </a:rPr>
              <a:t>' (1200⌶) mod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dup   05-09-2024 20:19 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trip  05-09-2024 23:27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B17BF-03A7-28C6-2E1F-15AA0105D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410" y="403728"/>
            <a:ext cx="4095590" cy="2365864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956D5A-7021-9207-EE97-579EFB5C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25" y="1053180"/>
            <a:ext cx="3833809" cy="725272"/>
          </a:xfrm>
        </p:spPr>
        <p:txBody>
          <a:bodyPr>
            <a:normAutofit fontScale="92500"/>
          </a:bodyPr>
          <a:lstStyle/>
          <a:p>
            <a:r>
              <a:rPr lang="da-DK" sz="1800" dirty="0"/>
              <a:t>Link.Create sets ”AT” information using file timesamps</a:t>
            </a:r>
            <a:endParaRPr lang="da-DK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AA507-18A6-5598-8A05-1782FD86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4" y="3013442"/>
            <a:ext cx="75152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5990-64B3-1B5A-0D34-2326BF22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Set the configuration for your project to use text:plain</a:t>
            </a:r>
          </a:p>
          <a:p>
            <a:r>
              <a:rPr lang="da-DK" dirty="0">
                <a:latin typeface="APL385 Unicode" panose="020B0709000202000203" pitchFamily="49" charset="0"/>
              </a:rPr>
              <a:t>)CLEAR</a:t>
            </a:r>
            <a:r>
              <a:rPr lang="da-DK" dirty="0"/>
              <a:t> and re-create the Link</a:t>
            </a:r>
          </a:p>
          <a:p>
            <a:r>
              <a:rPr lang="da-DK" dirty="0"/>
              <a:t>Notice that </a:t>
            </a:r>
            <a:r>
              <a:rPr lang="da-DK" dirty="0">
                <a:latin typeface="APL385 Unicode" panose="020B0709000202000203" pitchFamily="49" charset="0"/>
              </a:rPr>
              <a:t>statfns.apla</a:t>
            </a:r>
            <a:r>
              <a:rPr lang="da-DK" dirty="0"/>
              <a:t> still exists and has been loaded</a:t>
            </a:r>
          </a:p>
          <a:p>
            <a:pPr lvl="1"/>
            <a:r>
              <a:rPr lang="da-DK" dirty="0"/>
              <a:t>The setting only affects how NEW files are created</a:t>
            </a:r>
          </a:p>
          <a:p>
            <a:r>
              <a:rPr lang="da-DK" dirty="0"/>
              <a:t>Create a new variable which is plain text – either a matrix or a vector of vectors</a:t>
            </a:r>
          </a:p>
          <a:p>
            <a:r>
              <a:rPr lang="da-DK" dirty="0"/>
              <a:t>Use </a:t>
            </a:r>
            <a:r>
              <a:rPr lang="da-DK" dirty="0">
                <a:latin typeface="APL385 Unicode" panose="020B0709000202000203" pitchFamily="49" charset="0"/>
              </a:rPr>
              <a:t>]link.add</a:t>
            </a:r>
            <a:r>
              <a:rPr lang="da-DK" dirty="0"/>
              <a:t> to save it and inspect the file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9588C0-E97E-5026-D73B-563968D6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5 – text:plain</a:t>
            </a:r>
            <a:endParaRPr lang="LID4096" dirty="0"/>
          </a:p>
        </p:txBody>
      </p:sp>
      <p:pic>
        <p:nvPicPr>
          <p:cNvPr id="6" name="Picture 5" descr="Brain Exercise Initiative Logo">
            <a:extLst>
              <a:ext uri="{FF2B5EF4-FFF2-40B4-BE49-F238E27FC236}">
                <a16:creationId xmlns:a16="http://schemas.microsoft.com/office/drawing/2014/main" id="{64C7119A-77AA-603B-4582-97156D08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607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9A0E0A-1373-F212-7818-12544A3683D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8EEEC-E645-6CD2-B8CE-96E9FAAB8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If you need to take a break...</a:t>
            </a:r>
          </a:p>
          <a:p>
            <a:r>
              <a:rPr lang="da-DK" dirty="0"/>
              <a:t>Or a batch job crashes and saves a workspace</a:t>
            </a:r>
          </a:p>
          <a:p>
            <a:r>
              <a:rPr lang="da-DK" dirty="0"/>
              <a:t>You can</a:t>
            </a:r>
            <a:r>
              <a:rPr lang="da-DK" dirty="0">
                <a:latin typeface="APL385 Unicode" panose="020B0709000202000203" pitchFamily="49" charset="0"/>
              </a:rPr>
              <a:t> )SAVE </a:t>
            </a:r>
            <a:r>
              <a:rPr lang="da-DK" dirty="0"/>
              <a:t>with active links</a:t>
            </a:r>
          </a:p>
          <a:p>
            <a:pPr lvl="1"/>
            <a:r>
              <a:rPr lang="da-DK" dirty="0"/>
              <a:t>(Since Link 3.0)</a:t>
            </a:r>
          </a:p>
          <a:p>
            <a:r>
              <a:rPr lang="da-DK" dirty="0"/>
              <a:t>... and pick up where you left off ...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42FE9-9C1C-A393-FE4D-C4E73E21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Saved Workspaces with Links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1ABEB0-D3C6-954F-51DC-A1A367C78D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06530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7D460E1-B342-41BC-C160-8D7749E4928D}"/>
              </a:ext>
            </a:extLst>
          </p:cNvPr>
          <p:cNvSpPr txBox="1">
            <a:spLocks/>
          </p:cNvSpPr>
          <p:nvPr/>
        </p:nvSpPr>
        <p:spPr>
          <a:xfrm>
            <a:off x="6295291" y="74546"/>
            <a:ext cx="3173897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Saved Links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64FB1-8F62-156E-09E9-D9DBE193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66" y="479217"/>
            <a:ext cx="8475033" cy="438403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Create a Source Folder &amp; Do some work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⎕MKDIR 'c:\tmp\dup'   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      (⊂'r←dup x' 'r←x x') ⎕NPUT 'c:\tmp\dup\dup.aplf'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]link.create # c:\tmp\dup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Linked: # ←→ c:\tmp\dup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)save c:\tmp\dup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c:\tmp\dup.dws ⍝ saved Thu Sep  5 20:19:10 2024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      )off ⍝ Go to Lunch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2800" b="1" dirty="0"/>
              <a:t>Someone Edited the File While we were at Lunch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2400" dirty="0">
                <a:latin typeface="APL385 Unicode" panose="020B0709000202000203" pitchFamily="49" charset="0"/>
              </a:rPr>
              <a:t>      (⊂'r←dup x' 'r←x x ⍝ duplicate x') ⎕NPUT 'c:\tmp\dup\dup.aplf' 1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2800" b="1" dirty="0"/>
              <a:t>We return  from Lunch</a:t>
            </a:r>
            <a:br>
              <a:rPr lang="da-DK" sz="2800" b="1" dirty="0"/>
            </a:b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    )load c:\tmp\dup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c:\tmp\dup.dws ⍝ saved Thu Sep  5 20:19:10 2024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Link Warning: IMPORTANT: 1 namespaces linked in this workspace: #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Link Warning: IMPORTANT: Link.Resync is required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5556C2-80DD-91CB-C26A-BDC1237EA7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029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7D460E1-B342-41BC-C160-8D7749E4928D}"/>
              </a:ext>
            </a:extLst>
          </p:cNvPr>
          <p:cNvSpPr txBox="1">
            <a:spLocks/>
          </p:cNvSpPr>
          <p:nvPr/>
        </p:nvSpPr>
        <p:spPr>
          <a:xfrm>
            <a:off x="6295291" y="74546"/>
            <a:ext cx="3173897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Saved Links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64FB1-8F62-156E-09E9-D9DBE193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66" y="479217"/>
            <a:ext cx="8752741" cy="438403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400" b="1" dirty="0"/>
              <a:t>”Resync is Required”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200" dirty="0">
                <a:latin typeface="APL385 Unicode" panose="020B0709000202000203" pitchFamily="49" charset="0"/>
              </a:rPr>
              <a:t>      ]link.resync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1 update required: use -proceed option to synchronise                                    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Name   Direction  File                 Comments                                         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#.dup  ←          c:/tmp/dup/dup.aplf  File is dated Now, WS copy is dated 1 minute ago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400" b="1" dirty="0"/>
              <a:t>Instead, we mess things up a bit more...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200" dirty="0">
                <a:latin typeface="APL385 Unicode" panose="020B0709000202000203" pitchFamily="49" charset="0"/>
              </a:rPr>
              <a:t>      )copy dfns cmpx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    ]link.resync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2 updates required: use -proceed option to synchronise                                    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Name    Direction  File                 Comments                                         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#.cmpx  →                               Item has no corresponding file                   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#.dup   ←          c:/tmp/dup/dup.aplf  File is dated Now, WS copy is dated 1 minute ago </a:t>
            </a:r>
            <a:br>
              <a:rPr lang="da-DK" sz="1200" dirty="0">
                <a:latin typeface="APL385 Unicode" panose="020B0709000202000203" pitchFamily="49" charset="0"/>
              </a:rPr>
            </a:br>
            <a:endParaRPr lang="da-DK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400" b="1" dirty="0"/>
              <a:t>Finally, clean up: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sz="1200" dirty="0">
                <a:latin typeface="APL385 Unicode" panose="020B0709000202000203" pitchFamily="49" charset="0"/>
              </a:rPr>
              <a:t>      ]link.resync –proceed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1 file read, 1 file updated</a:t>
            </a:r>
            <a:endParaRPr lang="LID4096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12400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5990-64B3-1B5A-0D34-2326BF22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376950" cy="3242040"/>
          </a:xfrm>
        </p:spPr>
        <p:txBody>
          <a:bodyPr>
            <a:normAutofit/>
          </a:bodyPr>
          <a:lstStyle/>
          <a:p>
            <a:r>
              <a:rPr lang="da-DK" dirty="0"/>
              <a:t>)SAVE your workspace</a:t>
            </a:r>
          </a:p>
          <a:p>
            <a:r>
              <a:rPr lang="da-DK" dirty="0">
                <a:latin typeface="APL385 Unicode" panose="020B0709000202000203" pitchFamily="49" charset="0"/>
              </a:rPr>
              <a:t>)CLEAR</a:t>
            </a:r>
            <a:r>
              <a:rPr lang="da-DK" dirty="0"/>
              <a:t> or </a:t>
            </a:r>
            <a:r>
              <a:rPr lang="da-DK" dirty="0">
                <a:latin typeface="APL385 Unicode" panose="020B0709000202000203" pitchFamily="49" charset="0"/>
              </a:rPr>
              <a:t>)OFF</a:t>
            </a:r>
          </a:p>
          <a:p>
            <a:r>
              <a:rPr lang="da-DK" dirty="0"/>
              <a:t>Edit and change one of the source files using notepad or similar</a:t>
            </a:r>
          </a:p>
          <a:p>
            <a:r>
              <a:rPr lang="da-DK" dirty="0">
                <a:latin typeface="APL385 Unicode" panose="020B0709000202000203" pitchFamily="49" charset="0"/>
              </a:rPr>
              <a:t>)LOAD</a:t>
            </a:r>
            <a:r>
              <a:rPr lang="da-DK" dirty="0"/>
              <a:t> the workspace and sort things out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9588C0-E97E-5026-D73B-563968D6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6 – )SAVE with Links</a:t>
            </a:r>
            <a:endParaRPr lang="LID4096" dirty="0"/>
          </a:p>
        </p:txBody>
      </p:sp>
      <p:pic>
        <p:nvPicPr>
          <p:cNvPr id="6" name="Picture 5" descr="Brain Exercise Initiative Logo">
            <a:extLst>
              <a:ext uri="{FF2B5EF4-FFF2-40B4-BE49-F238E27FC236}">
                <a16:creationId xmlns:a16="http://schemas.microsoft.com/office/drawing/2014/main" id="{64C7119A-77AA-603B-4582-97156D08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1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46E3-876E-45D4-B45E-6A59D615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342244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Link replaces SALT</a:t>
            </a:r>
          </a:p>
          <a:p>
            <a:pPr lvl="1"/>
            <a:r>
              <a:rPr lang="da-DK" dirty="0"/>
              <a:t>(SALT will be available until no longer used)</a:t>
            </a:r>
          </a:p>
          <a:p>
            <a:pPr lvl="1"/>
            <a:r>
              <a:rPr lang="da-DK" dirty="0"/>
              <a:t>Eventually, I hope that most of Link will also disappear and be replaced by functionality in the interpreter</a:t>
            </a:r>
          </a:p>
          <a:p>
            <a:endParaRPr lang="da-DK" dirty="0"/>
          </a:p>
          <a:p>
            <a:r>
              <a:rPr lang="da-DK" dirty="0"/>
              <a:t>With Link…</a:t>
            </a:r>
          </a:p>
          <a:p>
            <a:pPr lvl="1"/>
            <a:r>
              <a:rPr lang="da-DK" dirty="0"/>
              <a:t>The interpreter is tracking the relationships </a:t>
            </a:r>
            <a:br>
              <a:rPr lang="da-DK" dirty="0"/>
            </a:br>
            <a:r>
              <a:rPr lang="da-DK" dirty="0"/>
              <a:t>between objects and files</a:t>
            </a:r>
          </a:p>
          <a:p>
            <a:pPr lvl="1"/>
            <a:r>
              <a:rPr lang="da-DK" dirty="0"/>
              <a:t>A </a:t>
            </a:r>
            <a:r>
              <a:rPr lang="da-DK" i="1" dirty="0"/>
              <a:t>File System Watcher</a:t>
            </a:r>
            <a:r>
              <a:rPr lang="da-DK" dirty="0"/>
              <a:t> responds to external changes (requires .NET, supported under Windows, Mac &amp; Linux)</a:t>
            </a:r>
          </a:p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2D518-B56C-41E7-A748-E1DD976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6416" cy="685535"/>
          </a:xfrm>
        </p:spPr>
        <p:txBody>
          <a:bodyPr/>
          <a:lstStyle/>
          <a:p>
            <a:r>
              <a:rPr lang="da-DK" dirty="0"/>
              <a:t>”Old Timers”: Link replaces SALT</a:t>
            </a:r>
            <a:endParaRPr lang="en-GB" dirty="0"/>
          </a:p>
        </p:txBody>
      </p:sp>
      <p:pic>
        <p:nvPicPr>
          <p:cNvPr id="7" name="Picture 4" descr="j0208400">
            <a:extLst>
              <a:ext uri="{FF2B5EF4-FFF2-40B4-BE49-F238E27FC236}">
                <a16:creationId xmlns:a16="http://schemas.microsoft.com/office/drawing/2014/main" id="{896132F3-313F-4904-B9A5-E2722E05E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6261"/>
          <a:stretch/>
        </p:blipFill>
        <p:spPr bwMode="auto">
          <a:xfrm rot="19919100">
            <a:off x="7286380" y="781709"/>
            <a:ext cx="1677314" cy="56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CBD2-C704-E76F-3D26-15D86F7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1264925"/>
            <a:ext cx="4853408" cy="3242040"/>
          </a:xfrm>
        </p:spPr>
        <p:txBody>
          <a:bodyPr>
            <a:normAutofit/>
          </a:bodyPr>
          <a:lstStyle/>
          <a:p>
            <a:r>
              <a:rPr lang="en-US" sz="2000" dirty="0"/>
              <a:t>Windows only, v18.2 or later: </a:t>
            </a:r>
            <a:br>
              <a:rPr lang="en-US" sz="2000" dirty="0"/>
            </a:br>
            <a:r>
              <a:rPr lang="en-US" sz="2000" dirty="0"/>
              <a:t>Right click in the file explorer</a:t>
            </a:r>
          </a:p>
          <a:p>
            <a:pPr lvl="1"/>
            <a:r>
              <a:rPr lang="en-US" sz="1600" dirty="0"/>
              <a:t>"Load with </a:t>
            </a:r>
            <a:r>
              <a:rPr lang="en-US" sz="1600" dirty="0" err="1"/>
              <a:t>Dyalog</a:t>
            </a:r>
            <a:r>
              <a:rPr lang="en-US" sz="1600" dirty="0"/>
              <a:t>" will do a </a:t>
            </a:r>
            <a:r>
              <a:rPr lang="en-US" sz="1600" dirty="0" err="1"/>
              <a:t>Link.Create</a:t>
            </a:r>
            <a:r>
              <a:rPr lang="en-US" sz="1600" dirty="0"/>
              <a:t> on a selected folder, or import a selected file</a:t>
            </a:r>
          </a:p>
          <a:p>
            <a:pPr lvl="1"/>
            <a:r>
              <a:rPr lang="en-US" sz="1600" dirty="0"/>
              <a:t>"Run with </a:t>
            </a:r>
            <a:r>
              <a:rPr lang="en-US" sz="1600" dirty="0" err="1"/>
              <a:t>Dyalog</a:t>
            </a:r>
            <a:r>
              <a:rPr lang="en-US" sz="1600" dirty="0"/>
              <a:t>" will look for a function called Run and invoke it if it exists after the link has been created.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]</a:t>
            </a:r>
            <a:r>
              <a:rPr lang="en-US" sz="2000" dirty="0" err="1">
                <a:latin typeface="APL385 Unicode" panose="020B0709000202000203" pitchFamily="49" charset="0"/>
              </a:rPr>
              <a:t>FileAssociations</a:t>
            </a:r>
            <a:r>
              <a:rPr lang="en-US" sz="2000" dirty="0"/>
              <a:t> can be used to select the default APL version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4" y="226468"/>
            <a:ext cx="7005527" cy="685535"/>
          </a:xfrm>
        </p:spPr>
        <p:txBody>
          <a:bodyPr/>
          <a:lstStyle/>
          <a:p>
            <a:r>
              <a:rPr lang="da-DK" dirty="0"/>
              <a:t>Launch from Source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E85B2-991B-4C0A-987A-C4A590A0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15" y="314650"/>
            <a:ext cx="3971597" cy="35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69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CBD2-C704-E76F-3D26-15D86F7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25088"/>
            <a:ext cx="6092513" cy="18063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+mn-lt"/>
              </a:rPr>
              <a:t>Point to a file, or a directory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+mn-lt"/>
              </a:rPr>
              <a:t>Can be specified on the command line, or in a .</a:t>
            </a:r>
            <a:r>
              <a:rPr lang="da-DK" dirty="0" err="1">
                <a:latin typeface="+mn-lt"/>
              </a:rPr>
              <a:t>dcfg</a:t>
            </a:r>
            <a:r>
              <a:rPr lang="da-DK" dirty="0">
                <a:latin typeface="+mn-lt"/>
              </a:rPr>
              <a:t> file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+mn-lt"/>
              </a:rPr>
              <a:t>Add  </a:t>
            </a:r>
            <a:r>
              <a:rPr lang="da-DK" dirty="0">
                <a:latin typeface="APL385 Unicode" panose="020B0709000202000203" pitchFamily="49" charset="0"/>
              </a:rPr>
              <a:t>LX=''</a:t>
            </a:r>
            <a:r>
              <a:rPr lang="da-DK" dirty="0">
                <a:latin typeface="+mn-lt"/>
              </a:rPr>
              <a:t>  to disable startup (just setting LOAD is actually equivalent to "Run with Dyalog")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latin typeface="+mn-lt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da-DK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a-DK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LID4096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LOAD= Parameter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54288F-1500-40AB-8DAD-AAD23AD3A45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6040" y="1621488"/>
            <a:ext cx="2579437" cy="239692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Settings: 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AutoPW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1,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MaxWS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"512M",       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LOAD: "C:/Git/stats"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E45933-6E87-4D2D-8E51-2411ADDFE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6004"/>
            <a:ext cx="6002931" cy="1753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97937B-314E-C9C0-C3AD-C3F3D8C17AAA}"/>
              </a:ext>
            </a:extLst>
          </p:cNvPr>
          <p:cNvSpPr txBox="1"/>
          <p:nvPr/>
        </p:nvSpPr>
        <p:spPr>
          <a:xfrm>
            <a:off x="6312408" y="1125088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Example .dcfg file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17009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CBD2-C704-E76F-3D26-15D86F7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61168" cy="3242040"/>
          </a:xfrm>
        </p:spPr>
        <p:txBody>
          <a:bodyPr>
            <a:normAutofit/>
          </a:bodyPr>
          <a:lstStyle/>
          <a:p>
            <a:r>
              <a:rPr lang="en-US" dirty="0"/>
              <a:t>It is fine (even encouraged!) to dynamically load text source during development</a:t>
            </a:r>
          </a:p>
          <a:p>
            <a:r>
              <a:rPr lang="en-US" dirty="0"/>
              <a:t>It is NOT recommended to dynamically load source from large numbers of text files in production environments</a:t>
            </a:r>
          </a:p>
          <a:p>
            <a:r>
              <a:rPr lang="en-US" dirty="0"/>
              <a:t>Break links (or use </a:t>
            </a:r>
            <a:r>
              <a:rPr lang="en-US" dirty="0">
                <a:latin typeface="APL385 Unicode" panose="020B0709000202000203" pitchFamily="49" charset="0"/>
              </a:rPr>
              <a:t>Import</a:t>
            </a:r>
            <a:r>
              <a:rPr lang="en-US" dirty="0"/>
              <a:t> rather than </a:t>
            </a:r>
            <a:r>
              <a:rPr lang="en-US" dirty="0">
                <a:latin typeface="APL385 Unicode" panose="020B0709000202000203" pitchFamily="49" charset="0"/>
              </a:rPr>
              <a:t>Create</a:t>
            </a:r>
            <a:r>
              <a:rPr lang="en-US" dirty="0"/>
              <a:t>) and </a:t>
            </a:r>
            <a:r>
              <a:rPr lang="en-US" dirty="0">
                <a:latin typeface="APL385 Unicode" panose="020B0709000202000203" pitchFamily="49" charset="0"/>
              </a:rPr>
              <a:t>)SAVE </a:t>
            </a:r>
            <a:r>
              <a:rPr lang="en-US" dirty="0"/>
              <a:t>to build workspace for production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CE75-9332-A448-BCB7-F55E17F0A1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02DE-C7FC-92E1-09FF-3B7252C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Boot or Build?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660917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5990-64B3-1B5A-0D34-2326BF22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Write a "</a:t>
            </a:r>
            <a:r>
              <a:rPr lang="da-DK" dirty="0" err="1"/>
              <a:t>Build</a:t>
            </a:r>
            <a:r>
              <a:rPr lang="da-DK" dirty="0"/>
              <a:t>" </a:t>
            </a:r>
            <a:r>
              <a:rPr lang="da-DK" dirty="0" err="1"/>
              <a:t>function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292FE-3058-5889-E375-B95A8D5CF7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9588C0-E97E-5026-D73B-563968D6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7</a:t>
            </a:r>
            <a:endParaRPr lang="LID4096" dirty="0"/>
          </a:p>
        </p:txBody>
      </p:sp>
      <p:pic>
        <p:nvPicPr>
          <p:cNvPr id="6" name="Picture 5" descr="Brain Exercise Initiative Logo">
            <a:extLst>
              <a:ext uri="{FF2B5EF4-FFF2-40B4-BE49-F238E27FC236}">
                <a16:creationId xmlns:a16="http://schemas.microsoft.com/office/drawing/2014/main" id="{64C7119A-77AA-603B-4582-97156D08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87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First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The Workspace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1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57520" cy="685535"/>
          </a:xfrm>
        </p:spPr>
        <p:txBody>
          <a:bodyPr/>
          <a:lstStyle/>
          <a:p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Link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7DBF1-A361-771D-424C-E749ED5B8A5D}"/>
              </a:ext>
            </a:extLst>
          </p:cNvPr>
          <p:cNvSpPr/>
          <p:nvPr/>
        </p:nvSpPr>
        <p:spPr>
          <a:xfrm>
            <a:off x="3629770" y="2168470"/>
            <a:ext cx="1884459" cy="806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 Code</a:t>
            </a:r>
            <a:br>
              <a:rPr lang="da-DK" dirty="0"/>
            </a:br>
            <a:r>
              <a:rPr lang="da-DK" dirty="0"/>
              <a:t>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8C6E0E9-8999-8A0E-F005-B270124BA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3388" y="2168470"/>
            <a:ext cx="691489" cy="655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D9A91-0CE8-C8C0-A67F-B9993BE353CE}"/>
              </a:ext>
            </a:extLst>
          </p:cNvPr>
          <p:cNvSpPr txBox="1"/>
          <p:nvPr/>
        </p:nvSpPr>
        <p:spPr>
          <a:xfrm>
            <a:off x="2784475" y="282409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Link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127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57520" cy="685535"/>
          </a:xfrm>
        </p:spPr>
        <p:txBody>
          <a:bodyPr/>
          <a:lstStyle/>
          <a:p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Link (and </a:t>
            </a:r>
            <a:r>
              <a:rPr lang="da-DK" dirty="0" err="1"/>
              <a:t>git</a:t>
            </a:r>
            <a:r>
              <a:rPr lang="da-DK" dirty="0"/>
              <a:t>/</a:t>
            </a:r>
            <a:r>
              <a:rPr lang="da-DK" dirty="0" err="1"/>
              <a:t>svn</a:t>
            </a:r>
            <a:r>
              <a:rPr lang="da-DK" dirty="0"/>
              <a:t> </a:t>
            </a:r>
            <a:r>
              <a:rPr lang="da-DK" dirty="0" err="1"/>
              <a:t>etc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7DBF1-A361-771D-424C-E749ED5B8A5D}"/>
              </a:ext>
            </a:extLst>
          </p:cNvPr>
          <p:cNvSpPr/>
          <p:nvPr/>
        </p:nvSpPr>
        <p:spPr>
          <a:xfrm>
            <a:off x="3629770" y="2168470"/>
            <a:ext cx="1884459" cy="806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 Code</a:t>
            </a:r>
            <a:br>
              <a:rPr lang="da-DK" dirty="0"/>
            </a:br>
            <a:r>
              <a:rPr lang="da-DK" dirty="0"/>
              <a:t>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4B0018-45F0-1E19-E8DC-B9BB0FE9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22" y="2253034"/>
            <a:ext cx="1370552" cy="5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8C6E0E9-8999-8A0E-F005-B270124BA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3388" y="2168470"/>
            <a:ext cx="691489" cy="655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D9A91-0CE8-C8C0-A67F-B9993BE353CE}"/>
              </a:ext>
            </a:extLst>
          </p:cNvPr>
          <p:cNvSpPr txBox="1"/>
          <p:nvPr/>
        </p:nvSpPr>
        <p:spPr>
          <a:xfrm>
            <a:off x="2784475" y="282409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Link</a:t>
            </a:r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C93E4-6728-DDBE-87F0-803518E92B32}"/>
              </a:ext>
            </a:extLst>
          </p:cNvPr>
          <p:cNvSpPr/>
          <p:nvPr/>
        </p:nvSpPr>
        <p:spPr>
          <a:xfrm>
            <a:off x="7763429" y="1648117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5647E-B469-9CA7-062B-13B7D95D117F}"/>
              </a:ext>
            </a:extLst>
          </p:cNvPr>
          <p:cNvSpPr/>
          <p:nvPr/>
        </p:nvSpPr>
        <p:spPr>
          <a:xfrm>
            <a:off x="7550256" y="1970476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45AA4-2833-6DA6-D6BE-5CFC2F73800A}"/>
              </a:ext>
            </a:extLst>
          </p:cNvPr>
          <p:cNvSpPr/>
          <p:nvPr/>
        </p:nvSpPr>
        <p:spPr>
          <a:xfrm>
            <a:off x="7303679" y="2334036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7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D99FE-0228-9691-3044-88059CC2781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FB565-0691-CF14-B355-5CFD66E21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We have our own code under control</a:t>
            </a:r>
          </a:p>
          <a:p>
            <a:r>
              <a:rPr lang="da-DK" dirty="0"/>
              <a:t>The next step is to add tools to manage ”other people’s code”</a:t>
            </a:r>
          </a:p>
          <a:p>
            <a:pPr lvl="1"/>
            <a:r>
              <a:rPr lang="da-DK" dirty="0"/>
              <a:t>A </a:t>
            </a:r>
            <a:r>
              <a:rPr lang="da-DK" b="1" dirty="0"/>
              <a:t>PACKAGE</a:t>
            </a:r>
            <a:r>
              <a:rPr lang="da-DK" dirty="0"/>
              <a:t> manager</a:t>
            </a:r>
          </a:p>
          <a:p>
            <a:r>
              <a:rPr lang="da-DK" dirty="0"/>
              <a:t>To integrate the packages into our application, we need</a:t>
            </a:r>
          </a:p>
          <a:p>
            <a:pPr lvl="1"/>
            <a:r>
              <a:rPr lang="da-DK" dirty="0"/>
              <a:t>A </a:t>
            </a:r>
            <a:r>
              <a:rPr lang="da-DK" b="1" dirty="0"/>
              <a:t>PROJECT</a:t>
            </a:r>
            <a:r>
              <a:rPr lang="da-DK" dirty="0"/>
              <a:t> manager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3F818A-9BAE-D534-71EE-44673FFB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Packages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82B302-8651-1E6E-8621-CD0CB8FFCB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66157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9D21EB-50A2-6A64-C1E5-B2778F9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So… </a:t>
            </a:r>
            <a:r>
              <a:rPr lang="da-DK" dirty="0" err="1"/>
              <a:t>What</a:t>
            </a:r>
            <a:r>
              <a:rPr lang="da-DK" dirty="0"/>
              <a:t> is a Package?</a:t>
            </a:r>
            <a:endParaRPr lang="en-GB" dirty="0"/>
          </a:p>
        </p:txBody>
      </p:sp>
      <p:pic>
        <p:nvPicPr>
          <p:cNvPr id="3074" name="Picture 2" descr="Image of package">
            <a:extLst>
              <a:ext uri="{FF2B5EF4-FFF2-40B4-BE49-F238E27FC236}">
                <a16:creationId xmlns:a16="http://schemas.microsoft.com/office/drawing/2014/main" id="{D072B78D-1ED1-92CB-D54A-CA93115E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3" y="1004887"/>
            <a:ext cx="3133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13189D-2F19-55B4-7CF3-6FDAE05765E7}"/>
              </a:ext>
            </a:extLst>
          </p:cNvPr>
          <p:cNvSpPr txBox="1"/>
          <p:nvPr/>
        </p:nvSpPr>
        <p:spPr>
          <a:xfrm>
            <a:off x="1092993" y="4107181"/>
            <a:ext cx="546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Longman Dictionary of Contemporary English)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8785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383A0-85E2-6577-F53A-F90EA6F1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49" y="400439"/>
            <a:ext cx="4104000" cy="398547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/>
              <a:t>A Project is…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Source Code +</a:t>
            </a:r>
          </a:p>
          <a:p>
            <a:pPr>
              <a:spcAft>
                <a:spcPts val="600"/>
              </a:spcAft>
            </a:pPr>
            <a:r>
              <a:rPr lang="da-DK" sz="2000" dirty="0" err="1"/>
              <a:t>Dependencies</a:t>
            </a:r>
            <a:r>
              <a:rPr lang="da-DK" sz="2000" dirty="0"/>
              <a:t> (</a:t>
            </a:r>
            <a:r>
              <a:rPr lang="da-DK" sz="2000" dirty="0" err="1"/>
              <a:t>packages</a:t>
            </a:r>
            <a:r>
              <a:rPr lang="da-DK" sz="2000" dirty="0"/>
              <a:t>) </a:t>
            </a:r>
            <a:r>
              <a:rPr lang="da-DK" sz="2000" dirty="0" err="1"/>
              <a:t>loaded</a:t>
            </a:r>
            <a:r>
              <a:rPr lang="da-DK" sz="2000" dirty="0"/>
              <a:t> from a </a:t>
            </a:r>
            <a:r>
              <a:rPr lang="da-DK" sz="2000" dirty="0" err="1"/>
              <a:t>package</a:t>
            </a:r>
            <a:r>
              <a:rPr lang="da-DK" sz="2000" dirty="0"/>
              <a:t> manager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Environment </a:t>
            </a:r>
            <a:r>
              <a:rPr lang="da-DK" sz="2000" dirty="0" err="1"/>
              <a:t>configuration</a:t>
            </a:r>
            <a:endParaRPr lang="da-DK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Development </a:t>
            </a:r>
            <a:r>
              <a:rPr lang="da-DK" sz="2000" dirty="0" err="1"/>
              <a:t>tools</a:t>
            </a:r>
            <a:r>
              <a:rPr lang="da-DK" sz="2000" dirty="0"/>
              <a:t> and </a:t>
            </a:r>
            <a:r>
              <a:rPr lang="da-DK" sz="2000" dirty="0" err="1"/>
              <a:t>processes</a:t>
            </a:r>
            <a:endParaRPr lang="da-DK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Can be opened and "set up" by a Project Manager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We will use ”Cider”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F7CBD-7A77-92C5-5BDD-A67BAA10E6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30010" y="400439"/>
            <a:ext cx="4104641" cy="398547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A Package is…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dirty="0"/>
              <a:t>A "build" of a project...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In a standard format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Can be </a:t>
            </a:r>
            <a:r>
              <a:rPr lang="en-GB" b="1" dirty="0"/>
              <a:t>found</a:t>
            </a:r>
            <a:r>
              <a:rPr lang="en-GB" dirty="0"/>
              <a:t>, </a:t>
            </a:r>
            <a:r>
              <a:rPr lang="en-GB" b="1" dirty="0"/>
              <a:t>downloaded</a:t>
            </a:r>
            <a:r>
              <a:rPr lang="en-GB" dirty="0"/>
              <a:t> and </a:t>
            </a:r>
            <a:r>
              <a:rPr lang="en-GB" b="1" dirty="0"/>
              <a:t>installed</a:t>
            </a:r>
            <a:r>
              <a:rPr lang="en-GB" dirty="0"/>
              <a:t> by a</a:t>
            </a:r>
            <a:br>
              <a:rPr lang="en-GB" dirty="0"/>
            </a:br>
            <a:r>
              <a:rPr lang="en-GB" dirty="0"/>
              <a:t>"Package Manager"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Cider supports the development of Tatin Packages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Cider can load Tatin + NuGet Packages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6" name="Picture 2" descr="Image of package">
            <a:extLst>
              <a:ext uri="{FF2B5EF4-FFF2-40B4-BE49-F238E27FC236}">
                <a16:creationId xmlns:a16="http://schemas.microsoft.com/office/drawing/2014/main" id="{F45FD2EF-FC19-1C6E-3216-8E4B1216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65" y="2300288"/>
            <a:ext cx="1028701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86600-49F1-49EF-1B37-C7EE56B3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18962" cy="34565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Runs a callback function in APL each time a file changes in a linked folder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Designed to capture changes made in an external editor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b="1" dirty="0"/>
              <a:t>Should</a:t>
            </a:r>
            <a:r>
              <a:rPr lang="da-DK" dirty="0"/>
              <a:t> be able to handle ”small” git actions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Code still being improved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Not </a:t>
            </a:r>
            <a:r>
              <a:rPr lang="da-DK" dirty="0" err="1"/>
              <a:t>appropriate</a:t>
            </a:r>
            <a:r>
              <a:rPr lang="da-DK" dirty="0"/>
              <a:t> for handling "bulk" </a:t>
            </a:r>
            <a:r>
              <a:rPr lang="da-DK" dirty="0" err="1"/>
              <a:t>changes</a:t>
            </a:r>
            <a:r>
              <a:rPr lang="da-DK" dirty="0"/>
              <a:t>, </a:t>
            </a:r>
            <a:r>
              <a:rPr lang="da-DK" dirty="0" err="1"/>
              <a:t>such</a:t>
            </a:r>
            <a:r>
              <a:rPr lang="da-DK" dirty="0"/>
              <a:t> as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Unzipping</a:t>
            </a:r>
            <a:r>
              <a:rPr lang="da-DK" dirty="0"/>
              <a:t> </a:t>
            </a:r>
            <a:r>
              <a:rPr lang="da-DK" dirty="0" err="1"/>
              <a:t>lots</a:t>
            </a:r>
            <a:r>
              <a:rPr lang="da-DK" dirty="0"/>
              <a:t> of files </a:t>
            </a:r>
            <a:r>
              <a:rPr lang="da-DK" dirty="0" err="1"/>
              <a:t>into</a:t>
            </a:r>
            <a:r>
              <a:rPr lang="da-DK" dirty="0"/>
              <a:t> a </a:t>
            </a:r>
            <a:r>
              <a:rPr lang="da-DK" dirty="0" err="1"/>
              <a:t>watched</a:t>
            </a:r>
            <a:r>
              <a:rPr lang="da-DK" dirty="0"/>
              <a:t> folder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Doing a large checkout/revert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Network drives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Requires .NET - not available under AIX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57B733-E071-1D6D-B69C-E84C16F5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About the File System Watcher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586776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B493-8113-6A12-809B-02C5F66B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6289844" cy="3230073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Load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b="1" dirty="0" err="1"/>
              <a:t>depend</a:t>
            </a:r>
            <a:r>
              <a:rPr lang="da-DK" dirty="0"/>
              <a:t> on</a:t>
            </a:r>
          </a:p>
          <a:p>
            <a:r>
              <a:rPr lang="da-DK" dirty="0"/>
              <a:t>Run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on </a:t>
            </a:r>
            <a:r>
              <a:rPr lang="da-DK" b="1" dirty="0" err="1"/>
              <a:t>opening</a:t>
            </a:r>
            <a:r>
              <a:rPr lang="da-DK" dirty="0"/>
              <a:t> the </a:t>
            </a:r>
            <a:r>
              <a:rPr lang="da-DK" dirty="0" err="1"/>
              <a:t>project</a:t>
            </a:r>
            <a:endParaRPr lang="da-DK" dirty="0"/>
          </a:p>
          <a:p>
            <a:r>
              <a:rPr lang="da-DK" dirty="0"/>
              <a:t>Run a </a:t>
            </a:r>
            <a:r>
              <a:rPr lang="da-DK" b="1" dirty="0" err="1"/>
              <a:t>build</a:t>
            </a:r>
            <a:r>
              <a:rPr lang="da-DK" dirty="0"/>
              <a:t> </a:t>
            </a:r>
            <a:r>
              <a:rPr lang="da-DK" dirty="0" err="1"/>
              <a:t>function</a:t>
            </a:r>
            <a:endParaRPr lang="da-DK" dirty="0"/>
          </a:p>
          <a:p>
            <a:r>
              <a:rPr lang="da-DK" dirty="0" err="1"/>
              <a:t>Decide</a:t>
            </a:r>
            <a:r>
              <a:rPr lang="da-DK" dirty="0"/>
              <a:t> </a:t>
            </a:r>
            <a:r>
              <a:rPr lang="da-DK" b="1" dirty="0" err="1"/>
              <a:t>where</a:t>
            </a:r>
            <a:r>
              <a:rPr lang="da-DK" dirty="0"/>
              <a:t> to load the </a:t>
            </a:r>
            <a:r>
              <a:rPr lang="da-DK" dirty="0" err="1"/>
              <a:t>code</a:t>
            </a:r>
            <a:r>
              <a:rPr lang="da-DK" dirty="0"/>
              <a:t> </a:t>
            </a:r>
          </a:p>
          <a:p>
            <a:r>
              <a:rPr lang="da-DK" dirty="0"/>
              <a:t>Run </a:t>
            </a:r>
            <a:r>
              <a:rPr lang="da-DK" b="1" dirty="0"/>
              <a:t>tests </a:t>
            </a:r>
          </a:p>
          <a:p>
            <a:r>
              <a:rPr lang="da-DK" dirty="0"/>
              <a:t>Set </a:t>
            </a:r>
            <a:r>
              <a:rPr lang="da-DK" b="1" dirty="0"/>
              <a:t>Link options </a:t>
            </a:r>
            <a:r>
              <a:rPr lang="da-DK" dirty="0"/>
              <a:t>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loading</a:t>
            </a:r>
            <a:r>
              <a:rPr lang="da-DK" dirty="0"/>
              <a:t> the source </a:t>
            </a:r>
            <a:r>
              <a:rPr lang="da-DK" dirty="0" err="1"/>
              <a:t>code</a:t>
            </a:r>
            <a:endParaRPr lang="da-DK" dirty="0"/>
          </a:p>
          <a:p>
            <a:r>
              <a:rPr lang="da-DK" dirty="0"/>
              <a:t>Set </a:t>
            </a:r>
            <a:r>
              <a:rPr lang="da-DK" b="1" dirty="0">
                <a:latin typeface="APL385 Unicode" panose="020B0709000202000203" pitchFamily="49" charset="0"/>
              </a:rPr>
              <a:t>⎕IO</a:t>
            </a:r>
            <a:r>
              <a:rPr lang="da-DK" b="1" dirty="0"/>
              <a:t>, </a:t>
            </a:r>
            <a:r>
              <a:rPr lang="da-DK" b="1" dirty="0">
                <a:latin typeface="APL385 Unicode" panose="020B0709000202000203" pitchFamily="49" charset="0"/>
              </a:rPr>
              <a:t>⎕ML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8B101-0368-503A-55F2-0F253C41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Introducing Cider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6E2FF-D58F-42F7-5B60-842C86918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401" y="0"/>
            <a:ext cx="3692525" cy="56271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8D75AC-C205-13C9-E610-C5233B9B6837}"/>
              </a:ext>
            </a:extLst>
          </p:cNvPr>
          <p:cNvCxnSpPr>
            <a:cxnSpLocks/>
          </p:cNvCxnSpPr>
          <p:nvPr/>
        </p:nvCxnSpPr>
        <p:spPr>
          <a:xfrm flipV="1">
            <a:off x="5008418" y="1341119"/>
            <a:ext cx="1922874" cy="4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C4D2FA-E9D7-9BDF-B574-5C1DD22FFBAE}"/>
              </a:ext>
            </a:extLst>
          </p:cNvPr>
          <p:cNvCxnSpPr>
            <a:cxnSpLocks/>
          </p:cNvCxnSpPr>
          <p:nvPr/>
        </p:nvCxnSpPr>
        <p:spPr>
          <a:xfrm>
            <a:off x="5212569" y="1828800"/>
            <a:ext cx="1718723" cy="610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516CB4-D9B4-6A9A-7899-83CF0365891A}"/>
              </a:ext>
            </a:extLst>
          </p:cNvPr>
          <p:cNvCxnSpPr>
            <a:cxnSpLocks/>
          </p:cNvCxnSpPr>
          <p:nvPr/>
        </p:nvCxnSpPr>
        <p:spPr>
          <a:xfrm>
            <a:off x="3297382" y="2216727"/>
            <a:ext cx="3633910" cy="355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3519AE-794E-F1C9-3B52-6BB4C08246CA}"/>
              </a:ext>
            </a:extLst>
          </p:cNvPr>
          <p:cNvCxnSpPr>
            <a:cxnSpLocks/>
          </p:cNvCxnSpPr>
          <p:nvPr/>
        </p:nvCxnSpPr>
        <p:spPr>
          <a:xfrm>
            <a:off x="5988326" y="3399183"/>
            <a:ext cx="824303" cy="35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4BE733-E3F9-6BFD-56F6-2212039B4BA2}"/>
              </a:ext>
            </a:extLst>
          </p:cNvPr>
          <p:cNvCxnSpPr>
            <a:cxnSpLocks/>
          </p:cNvCxnSpPr>
          <p:nvPr/>
        </p:nvCxnSpPr>
        <p:spPr>
          <a:xfrm>
            <a:off x="2529509" y="4026676"/>
            <a:ext cx="4401783" cy="222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3A4599-8260-2EE0-F3BF-DC8C7A732051}"/>
              </a:ext>
            </a:extLst>
          </p:cNvPr>
          <p:cNvCxnSpPr>
            <a:cxnSpLocks/>
          </p:cNvCxnSpPr>
          <p:nvPr/>
        </p:nvCxnSpPr>
        <p:spPr>
          <a:xfrm>
            <a:off x="2107096" y="3001617"/>
            <a:ext cx="4824196" cy="256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3A8749-8E6E-B6D3-E5BA-521F9191057C}"/>
              </a:ext>
            </a:extLst>
          </p:cNvPr>
          <p:cNvCxnSpPr>
            <a:cxnSpLocks/>
          </p:cNvCxnSpPr>
          <p:nvPr/>
        </p:nvCxnSpPr>
        <p:spPr>
          <a:xfrm>
            <a:off x="4517335" y="2628900"/>
            <a:ext cx="2413957" cy="257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1F494A-6265-6199-6A87-A47DB567A6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7A57-6E68-AAC3-C8CA-B55870B19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92187" cy="3242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]cider.createproject /tmp/tp3cp</a:t>
            </a:r>
            <a:br>
              <a:rPr lang="da-DK" sz="2000" dirty="0">
                <a:latin typeface="APL385 Unicode" panose="020B0709000202000203" pitchFamily="49" charset="0"/>
              </a:rPr>
            </a:br>
            <a:endParaRPr lang="da-DK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2000" dirty="0">
                <a:latin typeface="+mn-lt"/>
              </a:rPr>
              <a:t>When done, you should have: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)obs</a:t>
            </a: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tp3cp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So now you can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)ed tp3cp.Foo</a:t>
            </a:r>
            <a:endParaRPr lang="LID4096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LID4096" sz="20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7A537C-A4DD-6636-A287-05D238DC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Creating a Project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6F515C-1427-0CF1-ABFE-E7F5060C8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315" y="0"/>
            <a:ext cx="31036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7B508-433E-53F7-2456-90900F2F66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068509-AC88-4FFF-514A-4AA50E5F09D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C729E-15DF-B970-43EA-CBA618D3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8" y="579390"/>
            <a:ext cx="7005527" cy="685535"/>
          </a:xfrm>
        </p:spPr>
        <p:txBody>
          <a:bodyPr/>
          <a:lstStyle/>
          <a:p>
            <a:r>
              <a:rPr lang="da-DK" dirty="0"/>
              <a:t>A Cider Project Folder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21894-CBF5-68F7-3B3C-6EBAE168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1392556"/>
            <a:ext cx="6813820" cy="298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1B06E-4509-5462-331E-D6C109437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5135" y="0"/>
            <a:ext cx="28567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652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5990-64B3-1B5A-0D34-2326BF22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6553683" cy="33883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If you have not already done it, activate Cider and Tatin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]Tools.Activate all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restart APL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]UReset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]Cider.Version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Create a Cider project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]Cider.CreateProject /folder/name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Inspect the contents of the folder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Create a function in the project namespace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)CLEAR</a:t>
            </a:r>
            <a:r>
              <a:rPr lang="da-DK" dirty="0"/>
              <a:t> and ]Cider.OpenProject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9588C0-E97E-5026-D73B-563968D6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8</a:t>
            </a:r>
            <a:endParaRPr lang="LID4096" dirty="0"/>
          </a:p>
        </p:txBody>
      </p:sp>
      <p:pic>
        <p:nvPicPr>
          <p:cNvPr id="6" name="Picture 5" descr="Brain Exercise Initiative Logo">
            <a:extLst>
              <a:ext uri="{FF2B5EF4-FFF2-40B4-BE49-F238E27FC236}">
                <a16:creationId xmlns:a16="http://schemas.microsoft.com/office/drawing/2014/main" id="{64C7119A-77AA-603B-4582-97156D08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351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383A0-85E2-6577-F53A-F90EA6F1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521494"/>
            <a:ext cx="4232199" cy="316468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 err="1"/>
              <a:t>Tatin</a:t>
            </a:r>
            <a:endParaRPr lang="da-DK" sz="2000" b="1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Package manager for </a:t>
            </a:r>
            <a:r>
              <a:rPr lang="da-DK" sz="2000" dirty="0" err="1"/>
              <a:t>Dyalog</a:t>
            </a:r>
            <a:r>
              <a:rPr lang="da-DK" sz="2000" dirty="0"/>
              <a:t> APL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A </a:t>
            </a:r>
            <a:r>
              <a:rPr lang="da-DK" sz="2000" dirty="0" err="1"/>
              <a:t>tasty</a:t>
            </a:r>
            <a:r>
              <a:rPr lang="da-DK" sz="2000" dirty="0"/>
              <a:t> </a:t>
            </a:r>
            <a:r>
              <a:rPr lang="da-DK" sz="2000" dirty="0" err="1"/>
              <a:t>way</a:t>
            </a:r>
            <a:r>
              <a:rPr lang="da-DK" sz="2000" dirty="0"/>
              <a:t> to </a:t>
            </a:r>
            <a:r>
              <a:rPr lang="da-DK" sz="2000" dirty="0" err="1"/>
              <a:t>package</a:t>
            </a:r>
            <a:r>
              <a:rPr lang="da-DK" sz="2000" dirty="0"/>
              <a:t> </a:t>
            </a:r>
            <a:r>
              <a:rPr lang="da-DK" sz="2000" dirty="0" err="1"/>
              <a:t>APLs</a:t>
            </a:r>
            <a:endParaRPr lang="da-DK" sz="20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48 Packages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F7CBD-7A77-92C5-5BDD-A67BAA10E6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4637" y="485033"/>
            <a:ext cx="4104641" cy="275034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 err="1"/>
              <a:t>NuGet</a:t>
            </a:r>
            <a:endParaRPr lang="da-DK" sz="2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Package manager for .NET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Related to "Chocolatey"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strike="sngStrike" dirty="0"/>
              <a:t>361,905</a:t>
            </a:r>
            <a:r>
              <a:rPr lang="en-GB" sz="2000" dirty="0"/>
              <a:t> 416,844 Packages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98DCBF-47C6-93FD-A8D7-03BD9DEE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56" y="796436"/>
            <a:ext cx="730809" cy="6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Get project logo">
            <a:extLst>
              <a:ext uri="{FF2B5EF4-FFF2-40B4-BE49-F238E27FC236}">
                <a16:creationId xmlns:a16="http://schemas.microsoft.com/office/drawing/2014/main" id="{033AAFE7-2C69-4F39-F3D1-FDF05881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13" y="124327"/>
            <a:ext cx="721412" cy="7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8C23FED-2C1D-AF3D-49C4-4660F5ED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29" y="165048"/>
            <a:ext cx="721412" cy="7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906ED-C18C-753D-09DA-E76184D0FE80}"/>
              </a:ext>
            </a:extLst>
          </p:cNvPr>
          <p:cNvSpPr txBox="1"/>
          <p:nvPr/>
        </p:nvSpPr>
        <p:spPr>
          <a:xfrm>
            <a:off x="698281" y="2396094"/>
            <a:ext cx="3792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]</a:t>
            </a:r>
            <a:r>
              <a:rPr lang="en-GB" sz="1200" dirty="0" err="1">
                <a:latin typeface="APL385 Unicode" panose="020B0709000202000203" pitchFamily="49" charset="0"/>
              </a:rPr>
              <a:t>z←tatin.listPackages</a:t>
            </a:r>
            <a:endParaRPr lang="en-GB" sz="1200" dirty="0">
              <a:latin typeface="APL385 Unicode" panose="020B0709000202000203" pitchFamily="49" charset="0"/>
            </a:endParaRPr>
          </a:p>
          <a:p>
            <a:r>
              <a:rPr lang="en-GB" sz="1200" dirty="0">
                <a:latin typeface="APL385 Unicode" panose="020B0709000202000203" pitchFamily="49" charset="0"/>
              </a:rPr>
              <a:t>      {⍺,≢⍵}⌸{(¯1+⍵⍳'-')↑⍵}¨3↓z[;1]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aplteam</a:t>
            </a:r>
            <a:r>
              <a:rPr lang="en-GB" sz="1200" dirty="0">
                <a:latin typeface="APL385 Unicode" panose="020B0709000202000203" pitchFamily="49" charset="0"/>
              </a:rPr>
              <a:t>  42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davin</a:t>
            </a:r>
            <a:r>
              <a:rPr lang="en-GB" sz="1200" dirty="0">
                <a:latin typeface="APL385 Unicode" panose="020B0709000202000203" pitchFamily="49" charset="0"/>
              </a:rPr>
              <a:t>     4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</a:t>
            </a:r>
            <a:r>
              <a:rPr lang="en-GB" sz="1200" dirty="0">
                <a:latin typeface="APL385 Unicode" panose="020B0709000202000203" pitchFamily="49" charset="0"/>
              </a:rPr>
              <a:t>    2</a:t>
            </a:r>
          </a:p>
          <a:p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6F87F-029F-8F77-632E-FF3AA2281168}"/>
              </a:ext>
            </a:extLst>
          </p:cNvPr>
          <p:cNvSpPr txBox="1"/>
          <p:nvPr/>
        </p:nvSpPr>
        <p:spPr>
          <a:xfrm>
            <a:off x="698281" y="3534789"/>
            <a:ext cx="3792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¯2↑z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dyalog-HttpCommand</a:t>
            </a:r>
            <a:r>
              <a:rPr lang="en-GB" sz="1200" dirty="0">
                <a:latin typeface="APL385 Unicode" panose="020B0709000202000203" pitchFamily="49" charset="0"/>
              </a:rPr>
              <a:t>  1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</a:t>
            </a:r>
            <a:r>
              <a:rPr lang="en-GB" sz="1200" dirty="0">
                <a:latin typeface="APL385 Unicode" panose="020B0709000202000203" pitchFamily="49" charset="0"/>
              </a:rPr>
              <a:t>-Jarvis       1</a:t>
            </a:r>
          </a:p>
          <a:p>
            <a:endParaRPr lang="en-GB" sz="1200" dirty="0">
              <a:latin typeface="APL385 Unicode" panose="020B0709000202000203" pitchFamily="49" charset="0"/>
            </a:endParaRPr>
          </a:p>
          <a:p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ACF81-C7CC-A84F-4C04-83213718BDC2}"/>
              </a:ext>
            </a:extLst>
          </p:cNvPr>
          <p:cNvSpPr txBox="1"/>
          <p:nvPr/>
        </p:nvSpPr>
        <p:spPr>
          <a:xfrm>
            <a:off x="4555725" y="2416306"/>
            <a:ext cx="5685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]</a:t>
            </a:r>
            <a:r>
              <a:rPr lang="en-GB" sz="1200" dirty="0" err="1">
                <a:latin typeface="APL385 Unicode" panose="020B0709000202000203" pitchFamily="49" charset="0"/>
              </a:rPr>
              <a:t>z←tatin.listPackages</a:t>
            </a:r>
            <a:endParaRPr lang="en-GB" sz="1200" dirty="0">
              <a:latin typeface="APL385 Unicode" panose="020B0709000202000203" pitchFamily="49" charset="0"/>
            </a:endParaRPr>
          </a:p>
          <a:p>
            <a:r>
              <a:rPr lang="en-GB" sz="1200" dirty="0">
                <a:latin typeface="APL385 Unicode" panose="020B0709000202000203" pitchFamily="49" charset="0"/>
              </a:rPr>
              <a:t>      {⍺,≢⍵}⌸{(¯1+⍵⍳'-')↑⍵}¨3↓z[;1]</a:t>
            </a:r>
          </a:p>
          <a:p>
            <a:r>
              <a:rPr lang="de-DE" sz="1200" dirty="0">
                <a:latin typeface="APL385 Unicode" panose="020B0709000202000203" pitchFamily="49" charset="0"/>
              </a:rPr>
              <a:t> aplteam  44</a:t>
            </a:r>
          </a:p>
          <a:p>
            <a:r>
              <a:rPr lang="de-DE" sz="1200" dirty="0">
                <a:latin typeface="APL385 Unicode" panose="020B0709000202000203" pitchFamily="49" charset="0"/>
              </a:rPr>
              <a:t> davin     4</a:t>
            </a:r>
          </a:p>
          <a:p>
            <a:r>
              <a:rPr lang="de-DE" sz="1200" dirty="0">
                <a:latin typeface="APL385 Unicode" panose="020B0709000202000203" pitchFamily="49" charset="0"/>
              </a:rPr>
              <a:t> dyalog    5 ⍝ 150% growth!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4B6D7-82D9-3545-DDE3-9029424D6081}"/>
              </a:ext>
            </a:extLst>
          </p:cNvPr>
          <p:cNvSpPr txBox="1"/>
          <p:nvPr/>
        </p:nvSpPr>
        <p:spPr>
          <a:xfrm>
            <a:off x="4579125" y="3534789"/>
            <a:ext cx="5685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¯5↑z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dyalog-APLProcess</a:t>
            </a:r>
            <a:r>
              <a:rPr lang="en-GB" sz="1200" dirty="0">
                <a:latin typeface="APL385 Unicode" panose="020B0709000202000203" pitchFamily="49" charset="0"/>
              </a:rPr>
              <a:t>   1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dyalog-HttpCommand</a:t>
            </a:r>
            <a:r>
              <a:rPr lang="en-GB" sz="1200" dirty="0">
                <a:latin typeface="APL385 Unicode" panose="020B0709000202000203" pitchFamily="49" charset="0"/>
              </a:rPr>
              <a:t>  1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</a:t>
            </a:r>
            <a:r>
              <a:rPr lang="en-GB" sz="1200" dirty="0">
                <a:latin typeface="APL385 Unicode" panose="020B0709000202000203" pitchFamily="49" charset="0"/>
              </a:rPr>
              <a:t>-Jarvis       1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</a:t>
            </a:r>
            <a:r>
              <a:rPr lang="en-GB" sz="1200" dirty="0">
                <a:latin typeface="APL385 Unicode" panose="020B0709000202000203" pitchFamily="49" charset="0"/>
              </a:rPr>
              <a:t>-NuGet        1</a:t>
            </a:r>
            <a:br>
              <a:rPr lang="en-GB" sz="1200" dirty="0">
                <a:latin typeface="APL385 Unicode" panose="020B0709000202000203" pitchFamily="49" charset="0"/>
              </a:rPr>
            </a:b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</a:t>
            </a:r>
            <a:r>
              <a:rPr lang="en-GB" sz="1200" dirty="0">
                <a:latin typeface="APL385 Unicode" panose="020B0709000202000203" pitchFamily="49" charset="0"/>
              </a:rPr>
              <a:t>-OpenAI       1</a:t>
            </a:r>
          </a:p>
          <a:p>
            <a:endParaRPr lang="en-GB" sz="1200" dirty="0">
              <a:latin typeface="APL385 Unicode" panose="020B0709000202000203" pitchFamily="49" charset="0"/>
            </a:endParaRPr>
          </a:p>
          <a:p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1498C-07B9-CC7B-2418-07BB569F8A4B}"/>
              </a:ext>
            </a:extLst>
          </p:cNvPr>
          <p:cNvSpPr txBox="1"/>
          <p:nvPr/>
        </p:nvSpPr>
        <p:spPr>
          <a:xfrm>
            <a:off x="391886" y="2282158"/>
            <a:ext cx="69121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2023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360C71-A63F-B8F9-7115-6C935A264306}"/>
              </a:ext>
            </a:extLst>
          </p:cNvPr>
          <p:cNvSpPr txBox="1"/>
          <p:nvPr/>
        </p:nvSpPr>
        <p:spPr>
          <a:xfrm>
            <a:off x="4336799" y="2282158"/>
            <a:ext cx="69121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2024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218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  <p:bldP spid="7" grpId="0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F258AB-764A-A759-757E-B8B23515D1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241D-9307-9B5E-89C7-87549D2B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9DEDE1-01B9-31C1-49D9-4A64AC21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 – www.tatin.dev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6C9B6-DD7C-C430-4949-C85B5591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076240"/>
            <a:ext cx="8820473" cy="54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009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F5B0F-9C6B-382C-CB26-4145111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73CCC-99EF-9C65-5888-3D72E6B5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1" y="990493"/>
            <a:ext cx="8100281" cy="3093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6EB4A1A-3E81-FA4F-59D6-C92C924DE98F}"/>
              </a:ext>
            </a:extLst>
          </p:cNvPr>
          <p:cNvSpPr/>
          <p:nvPr/>
        </p:nvSpPr>
        <p:spPr>
          <a:xfrm>
            <a:off x="97104" y="1974457"/>
            <a:ext cx="307498" cy="202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F5B0F-9C6B-382C-CB26-4145111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73CCC-99EF-9C65-5888-3D72E6B5E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253" y="1318502"/>
            <a:ext cx="6672076" cy="2100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6EB4A1A-3E81-FA4F-59D6-C92C924DE98F}"/>
              </a:ext>
            </a:extLst>
          </p:cNvPr>
          <p:cNvSpPr/>
          <p:nvPr/>
        </p:nvSpPr>
        <p:spPr>
          <a:xfrm>
            <a:off x="97104" y="1974457"/>
            <a:ext cx="307498" cy="202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207A-B7A2-6C0B-7F50-8F19B44A7D05}"/>
              </a:ext>
            </a:extLst>
          </p:cNvPr>
          <p:cNvSpPr txBox="1"/>
          <p:nvPr/>
        </p:nvSpPr>
        <p:spPr>
          <a:xfrm>
            <a:off x="323528" y="3528127"/>
            <a:ext cx="5641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53 packages is enough to (sometimes) make it difficult</a:t>
            </a:r>
            <a:br>
              <a:rPr lang="da-DK" dirty="0"/>
            </a:br>
            <a:r>
              <a:rPr lang="da-DK" dirty="0"/>
              <a:t>to decide which one to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0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99D6D-2985-3EB4-C5A9-6721EF555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791" y="512064"/>
            <a:ext cx="8047177" cy="3900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9239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D52D-D590-5D42-2746-3CC5FB029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CBCD33-11C7-9924-50AD-4C334F73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7B26B-9305-EDE3-5B04-AC2F35B99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15877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6DC5F6-28D4-DC49-B47F-D78700B74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12" y="2090826"/>
            <a:ext cx="4087995" cy="1915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6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6F33C6-FA74-0E51-B2E7-9014044D2F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368E-BB1B-4972-AB82-33805D45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With source code in text files we can use </a:t>
            </a:r>
            <a:r>
              <a:rPr lang="da-DK" b="1" i="1" dirty="0"/>
              <a:t>extremely</a:t>
            </a:r>
            <a:r>
              <a:rPr lang="da-DK" dirty="0"/>
              <a:t> attractive tools developed outside the APL community</a:t>
            </a:r>
          </a:p>
          <a:p>
            <a:pPr lvl="1"/>
            <a:r>
              <a:rPr lang="da-DK" dirty="0"/>
              <a:t>Tools for editing, comparing, mergeing, refactoring, sharing, building, testing, computing statistics, …</a:t>
            </a:r>
          </a:p>
          <a:p>
            <a:r>
              <a:rPr lang="da-DK" dirty="0"/>
              <a:t>… in addition to all our own tools</a:t>
            </a:r>
          </a:p>
          <a:p>
            <a:r>
              <a:rPr lang="da-DK" dirty="0"/>
              <a:t>… without losing any of what is good about interactive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4A198-C223-147C-AADC-D182D546BD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B7995-CA3B-4CE3-83FC-7B1BF949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is Link                              ?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E4706C-B37A-4C60-AFBE-37F3DA64040E}"/>
              </a:ext>
            </a:extLst>
          </p:cNvPr>
          <p:cNvGrpSpPr/>
          <p:nvPr/>
        </p:nvGrpSpPr>
        <p:grpSpPr>
          <a:xfrm>
            <a:off x="2832065" y="348353"/>
            <a:ext cx="2952328" cy="604839"/>
            <a:chOff x="2699792" y="636535"/>
            <a:chExt cx="2952328" cy="604839"/>
          </a:xfrm>
        </p:grpSpPr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495442A1-A184-446B-928F-64341A7C5F74}"/>
                </a:ext>
              </a:extLst>
            </p:cNvPr>
            <p:cNvSpPr/>
            <p:nvPr/>
          </p:nvSpPr>
          <p:spPr>
            <a:xfrm>
              <a:off x="2699792" y="636535"/>
              <a:ext cx="2952328" cy="604839"/>
            </a:xfrm>
            <a:prstGeom prst="leftArrow">
              <a:avLst>
                <a:gd name="adj1" fmla="val 100000"/>
                <a:gd name="adj2" fmla="val 36493"/>
              </a:avLst>
            </a:prstGeom>
            <a:solidFill>
              <a:srgbClr val="ED7F00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800" b="1" cap="all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F936CDBF-1BC0-4905-852D-81AC31324852}"/>
                </a:ext>
              </a:extLst>
            </p:cNvPr>
            <p:cNvSpPr/>
            <p:nvPr/>
          </p:nvSpPr>
          <p:spPr>
            <a:xfrm>
              <a:off x="2771801" y="698448"/>
              <a:ext cx="2823456" cy="485775"/>
            </a:xfrm>
            <a:prstGeom prst="leftArrow">
              <a:avLst>
                <a:gd name="adj1" fmla="val 100000"/>
                <a:gd name="adj2" fmla="val 36493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I</a:t>
              </a:r>
              <a:r>
                <a:rPr lang="en-US" sz="3200" b="1" cap="all" spc="5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m</a:t>
              </a:r>
              <a:r>
                <a:rPr lang="en-US" sz="3200" b="1" cap="all" spc="-1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o</a:t>
              </a:r>
              <a:r>
                <a:rPr lang="en-US" sz="3200" b="1" cap="all" spc="-2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r</a:t>
              </a:r>
              <a:r>
                <a:rPr lang="en-US" sz="3200" b="1" cap="all" spc="-6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sz="3200" b="1" cap="all" spc="-1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a</a:t>
              </a:r>
              <a:r>
                <a:rPr lang="en-US" sz="3200" b="1" cap="all" spc="5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n</a:t>
              </a:r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t</a:t>
              </a:r>
              <a:endParaRPr lang="en-GB" sz="3200" b="1" cap="all" dirty="0">
                <a:ln w="19050">
                  <a:solidFill>
                    <a:schemeClr val="tx1"/>
                  </a:solidFill>
                </a:ln>
                <a:solidFill>
                  <a:srgbClr val="ED7F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5991D941-41AF-4CFB-8B8A-3D565587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4440" y="2319722"/>
            <a:ext cx="120851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B798A5F-47E6-4084-8E6B-6008C4C6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1241374"/>
            <a:ext cx="1648904" cy="8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jenkins logo">
            <a:extLst>
              <a:ext uri="{FF2B5EF4-FFF2-40B4-BE49-F238E27FC236}">
                <a16:creationId xmlns:a16="http://schemas.microsoft.com/office/drawing/2014/main" id="{72FB8023-FA31-4841-82E3-F91B81B7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9" y="2643758"/>
            <a:ext cx="1780203" cy="13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175E-2B09-D6D2-E910-9B6B8AA9B4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6039" y="208757"/>
            <a:ext cx="2536575" cy="45475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b="1" dirty="0">
                <a:latin typeface="APL385 Unicode" panose="020B0709000202000203" pitchFamily="49" charset="0"/>
              </a:rPr>
              <a:t>     ]</a:t>
            </a:r>
            <a:r>
              <a:rPr lang="en-GB" b="1" dirty="0" err="1">
                <a:latin typeface="APL385 Unicode" panose="020B0709000202000203" pitchFamily="49" charset="0"/>
              </a:rPr>
              <a:t>tatin.listtags</a:t>
            </a:r>
            <a:endParaRPr lang="en-GB" b="1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tags from https://tatin.dev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--------------------------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apl</a:t>
            </a:r>
            <a:r>
              <a:rPr lang="en-GB" dirty="0">
                <a:latin typeface="APL385 Unicode" panose="020B0709000202000203" pitchFamily="49" charset="0"/>
              </a:rPr>
              <a:t>-git-interface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build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calculations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chm 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code-browsing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code-coverage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code-reviews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command-generation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communication-tools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comparison-tool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comparison-utilities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components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config-files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converter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copy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cryptography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date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dates 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…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…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utilities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validation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webservice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windows-event-log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windows-registry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err="1">
                <a:latin typeface="APL385 Unicode" panose="020B0709000202000203" pitchFamily="49" charset="0"/>
              </a:rPr>
              <a:t>winscp</a:t>
            </a:r>
            <a:r>
              <a:rPr lang="en-US" dirty="0">
                <a:latin typeface="APL385 Unicode" panose="020B0709000202000203" pitchFamily="49" charset="0"/>
              </a:rPr>
              <a:t>-interface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write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yes-or-no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zip-tools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41F3-8721-5AB5-E946-1335D744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35" y="1293279"/>
            <a:ext cx="5481850" cy="324214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Tatin.ListPackages</a:t>
            </a:r>
            <a:r>
              <a:rPr lang="da-DK" b="1" dirty="0">
                <a:latin typeface="APL385 Unicode" panose="020B0709000202000203" pitchFamily="49" charset="0"/>
              </a:rPr>
              <a:t> -</a:t>
            </a:r>
            <a:r>
              <a:rPr lang="da-DK" b="1" dirty="0" err="1">
                <a:latin typeface="APL385 Unicode" panose="020B0709000202000203" pitchFamily="49" charset="0"/>
              </a:rPr>
              <a:t>group</a:t>
            </a:r>
            <a:r>
              <a:rPr lang="da-DK" b="1" dirty="0">
                <a:latin typeface="APL385 Unicode" panose="020B0709000202000203" pitchFamily="49" charset="0"/>
              </a:rPr>
              <a:t>=</a:t>
            </a:r>
            <a:r>
              <a:rPr lang="da-DK" b="1" dirty="0" err="1">
                <a:latin typeface="APL385 Unicode" panose="020B0709000202000203" pitchFamily="49" charset="0"/>
              </a:rPr>
              <a:t>dyalog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Registry: https://tatin.dev       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Group &amp; </a:t>
            </a:r>
            <a:r>
              <a:rPr lang="da-DK" dirty="0" err="1">
                <a:latin typeface="APL385 Unicode" panose="020B0709000202000203" pitchFamily="49" charset="0"/>
              </a:rPr>
              <a:t>Name</a:t>
            </a:r>
            <a:r>
              <a:rPr lang="da-DK" dirty="0">
                <a:latin typeface="APL385 Unicode" panose="020B0709000202000203" pitchFamily="49" charset="0"/>
              </a:rPr>
              <a:t>                 # major versions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------------                 ----------------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dyalogAPLProcess  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dyalog-HttpCommand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dyalog-Jarvis     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dyalog-NuGet      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dyalog-OpenAI     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Tatin.ListPackages</a:t>
            </a:r>
            <a:r>
              <a:rPr lang="da-DK" b="1" dirty="0">
                <a:latin typeface="APL385 Unicode" panose="020B0709000202000203" pitchFamily="49" charset="0"/>
              </a:rPr>
              <a:t> -tag=</a:t>
            </a:r>
            <a:r>
              <a:rPr lang="da-DK" b="1" dirty="0" err="1">
                <a:latin typeface="APL385 Unicode" panose="020B0709000202000203" pitchFamily="49" charset="0"/>
              </a:rPr>
              <a:t>crypto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Registry: https://tatin.dev       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Group &amp; </a:t>
            </a:r>
            <a:r>
              <a:rPr lang="da-DK" dirty="0" err="1">
                <a:latin typeface="APL385 Unicode" panose="020B0709000202000203" pitchFamily="49" charset="0"/>
              </a:rPr>
              <a:t>Name</a:t>
            </a:r>
            <a:r>
              <a:rPr lang="da-DK" dirty="0">
                <a:latin typeface="APL385 Unicode" panose="020B0709000202000203" pitchFamily="49" charset="0"/>
              </a:rPr>
              <a:t>                 # major versions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------------                 ----------------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aplteam-HashPasswords</a:t>
            </a:r>
            <a:r>
              <a:rPr lang="da-DK" dirty="0">
                <a:latin typeface="APL385 Unicode" panose="020B0709000202000203" pitchFamily="49" charset="0"/>
              </a:rPr>
              <a:t>                       1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6611A9-2E0B-EA66-0911-68E96842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Tatin.ListPackages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833885" cy="32420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Example</a:t>
            </a:r>
            <a:r>
              <a:rPr lang="da-DK" dirty="0"/>
              <a:t>: I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>
                <a:latin typeface="APL385 Unicode" panose="020B0709000202000203" pitchFamily="49" charset="0"/>
              </a:rPr>
              <a:t>HttpCommand</a:t>
            </a:r>
            <a:r>
              <a:rPr lang="da-DK" dirty="0"/>
              <a:t> in just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every</a:t>
            </a:r>
            <a:r>
              <a:rPr lang="da-DK" dirty="0"/>
              <a:t> new </a:t>
            </a:r>
            <a:r>
              <a:rPr lang="da-DK" dirty="0" err="1"/>
              <a:t>project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To </a:t>
            </a:r>
            <a:r>
              <a:rPr lang="da-DK" dirty="0" err="1"/>
              <a:t>add</a:t>
            </a:r>
            <a:r>
              <a:rPr lang="da-DK" dirty="0"/>
              <a:t> it to </a:t>
            </a:r>
            <a:r>
              <a:rPr lang="da-DK" dirty="0" err="1"/>
              <a:t>our</a:t>
            </a:r>
            <a:r>
              <a:rPr lang="da-DK" dirty="0"/>
              <a:t> Cider </a:t>
            </a:r>
            <a:r>
              <a:rPr lang="da-DK" dirty="0" err="1"/>
              <a:t>project</a:t>
            </a:r>
            <a:r>
              <a:rPr lang="da-DK" dirty="0"/>
              <a:t>:</a:t>
            </a:r>
            <a:br>
              <a:rPr lang="da-DK" dirty="0"/>
            </a:br>
            <a:br>
              <a:rPr lang="da-DK" sz="1600" dirty="0"/>
            </a:br>
            <a:r>
              <a:rPr lang="da-DK" dirty="0">
                <a:latin typeface="APL385 Unicode" panose="020B0709000202000203" pitchFamily="49" charset="0"/>
              </a:rPr>
              <a:t>     ]</a:t>
            </a:r>
            <a:r>
              <a:rPr lang="da-DK" dirty="0" err="1">
                <a:latin typeface="APL385 Unicode" panose="020B0709000202000203" pitchFamily="49" charset="0"/>
              </a:rPr>
              <a:t>Cider.AddTatinDependencies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HttpCommand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1 </a:t>
            </a:r>
            <a:r>
              <a:rPr lang="da-DK" dirty="0" err="1">
                <a:latin typeface="APL385 Unicode" panose="020B0709000202000203" pitchFamily="49" charset="0"/>
              </a:rPr>
              <a:t>Tatin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dependency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added</a:t>
            </a:r>
            <a:r>
              <a:rPr lang="da-DK" dirty="0">
                <a:latin typeface="APL385 Unicode" panose="020B0709000202000203" pitchFamily="49" charset="0"/>
              </a:rPr>
              <a:t>: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dyalog-HttpCommand-5.2.0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did not </a:t>
            </a:r>
            <a:r>
              <a:rPr lang="da-DK" dirty="0" err="1"/>
              <a:t>specify</a:t>
            </a:r>
            <a:r>
              <a:rPr lang="da-DK" dirty="0"/>
              <a:t> a version,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the </a:t>
            </a:r>
            <a:r>
              <a:rPr lang="da-DK" dirty="0" err="1"/>
              <a:t>latest</a:t>
            </a:r>
            <a:r>
              <a:rPr lang="da-DK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 reference is created to the loaded package within our project space:</a:t>
            </a:r>
            <a:br>
              <a:rPr lang="da-DK" dirty="0"/>
            </a:br>
            <a:br>
              <a:rPr lang="da-DK" sz="1600" dirty="0"/>
            </a:b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latin typeface="APL385 Unicode" panose="020B0709000202000203" pitchFamily="49" charset="0"/>
              </a:rPr>
              <a:t>tp3cp.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HttpCommand</a:t>
            </a:r>
            <a:r>
              <a:rPr lang="en-US" dirty="0">
                <a:latin typeface="APL385 Unicode" panose="020B0709000202000203" pitchFamily="49" charset="0"/>
              </a:rPr>
              <a:t>.Get 'www.dyalog.com'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[</a:t>
            </a:r>
            <a:r>
              <a:rPr lang="en-US" dirty="0" err="1">
                <a:latin typeface="APL385 Unicode" panose="020B0709000202000203" pitchFamily="49" charset="0"/>
              </a:rPr>
              <a:t>rc</a:t>
            </a:r>
            <a:r>
              <a:rPr lang="en-US" dirty="0">
                <a:latin typeface="APL385 Unicode" panose="020B0709000202000203" pitchFamily="49" charset="0"/>
              </a:rPr>
              <a:t>: 0 | msg:  | HTTP Status: 200 "OK" | ≢Data: 22580]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Adding</a:t>
            </a:r>
            <a:r>
              <a:rPr lang="da-DK" dirty="0"/>
              <a:t> a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Dependency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5990-64B3-1B5A-0D34-2326BF22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32686" cy="3242040"/>
          </a:xfrm>
        </p:spPr>
        <p:txBody>
          <a:bodyPr>
            <a:normAutofit/>
          </a:bodyPr>
          <a:lstStyle/>
          <a:p>
            <a:r>
              <a:rPr lang="da-DK" sz="2000" dirty="0"/>
              <a:t>Add HttpCommand (or some other Tatin Package) to your project</a:t>
            </a:r>
          </a:p>
          <a:p>
            <a:r>
              <a:rPr lang="da-DK" sz="2000" dirty="0"/>
              <a:t>Inspect your project folder</a:t>
            </a:r>
          </a:p>
          <a:p>
            <a:r>
              <a:rPr lang="da-DK" sz="2000" dirty="0"/>
              <a:t>Close and reopen the project to convince yourself that it all works</a:t>
            </a:r>
          </a:p>
          <a:p>
            <a:r>
              <a:rPr lang="da-DK" sz="2000" dirty="0"/>
              <a:t>Update your function to use your new package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9588C0-E97E-5026-D73B-563968D6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9</a:t>
            </a:r>
            <a:endParaRPr lang="LID4096" dirty="0"/>
          </a:p>
        </p:txBody>
      </p:sp>
      <p:pic>
        <p:nvPicPr>
          <p:cNvPr id="6" name="Picture 5" descr="Brain Exercise Initiative Logo">
            <a:extLst>
              <a:ext uri="{FF2B5EF4-FFF2-40B4-BE49-F238E27FC236}">
                <a16:creationId xmlns:a16="http://schemas.microsoft.com/office/drawing/2014/main" id="{64C7119A-77AA-603B-4582-97156D08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635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3DF59-093A-4667-5C3C-081C0196BE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5823-BBC9-593C-3C69-12FB8B2E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3334073" cy="3242040"/>
          </a:xfrm>
        </p:spPr>
        <p:txBody>
          <a:bodyPr>
            <a:normAutofit/>
          </a:bodyPr>
          <a:lstStyle/>
          <a:p>
            <a:r>
              <a:rPr lang="da-DK" sz="1600" dirty="0" err="1"/>
              <a:t>NuGet</a:t>
            </a:r>
            <a:r>
              <a:rPr lang="da-DK" sz="1600" dirty="0"/>
              <a:t> is the .NET </a:t>
            </a:r>
            <a:br>
              <a:rPr lang="da-DK" sz="1600" dirty="0"/>
            </a:br>
            <a:r>
              <a:rPr lang="da-DK" sz="1600" dirty="0" err="1"/>
              <a:t>package</a:t>
            </a:r>
            <a:r>
              <a:rPr lang="da-DK" sz="1600" dirty="0"/>
              <a:t> manager</a:t>
            </a:r>
          </a:p>
          <a:p>
            <a:r>
              <a:rPr lang="da-DK" sz="1600" dirty="0" err="1"/>
              <a:t>You</a:t>
            </a:r>
            <a:r>
              <a:rPr lang="da-DK" sz="1600" dirty="0"/>
              <a:t> </a:t>
            </a:r>
            <a:r>
              <a:rPr lang="da-DK" sz="1600" dirty="0" err="1"/>
              <a:t>can</a:t>
            </a:r>
            <a:r>
              <a:rPr lang="da-DK" sz="1600" dirty="0"/>
              <a:t> </a:t>
            </a:r>
            <a:r>
              <a:rPr lang="da-DK" sz="1600" dirty="0" err="1"/>
              <a:t>use</a:t>
            </a:r>
            <a:r>
              <a:rPr lang="da-DK" sz="1600" dirty="0"/>
              <a:t> </a:t>
            </a:r>
            <a:r>
              <a:rPr lang="da-DK" sz="1600" dirty="0" err="1"/>
              <a:t>NuGet</a:t>
            </a:r>
            <a:r>
              <a:rPr lang="da-DK" sz="1600" dirty="0"/>
              <a:t> </a:t>
            </a:r>
            <a:r>
              <a:rPr lang="da-DK" sz="1600" dirty="0" err="1"/>
              <a:t>packages</a:t>
            </a:r>
            <a:r>
              <a:rPr lang="da-DK" sz="1600" dirty="0"/>
              <a:t> from </a:t>
            </a:r>
            <a:r>
              <a:rPr lang="da-DK" sz="1600" dirty="0" err="1"/>
              <a:t>Dyalog</a:t>
            </a:r>
            <a:r>
              <a:rPr lang="da-DK" sz="1600" dirty="0"/>
              <a:t> APL, </a:t>
            </a:r>
            <a:br>
              <a:rPr lang="da-DK" sz="1600" dirty="0"/>
            </a:br>
            <a:r>
              <a:rPr lang="da-DK" sz="1600" dirty="0"/>
              <a:t>with .NET 6.0 or </a:t>
            </a:r>
            <a:r>
              <a:rPr lang="da-DK" sz="1600" dirty="0" err="1"/>
              <a:t>later</a:t>
            </a:r>
            <a:endParaRPr lang="da-DK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0A6D1E-658D-3773-1EEA-FF5E548B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NuGet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426FB-FB0F-4CF6-1FFC-090AC9A0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71" y="439708"/>
            <a:ext cx="5324030" cy="4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587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32E78C-2404-86C4-F630-088F995BE4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60283" y="1032315"/>
            <a:ext cx="2127975" cy="19283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br>
              <a:rPr lang="da-DK" dirty="0"/>
            </a:br>
            <a:r>
              <a:rPr lang="da-DK" dirty="0" err="1"/>
              <a:t>NuGet</a:t>
            </a:r>
            <a:r>
              <a:rPr lang="da-DK" dirty="0"/>
              <a:t> support </a:t>
            </a:r>
            <a:r>
              <a:rPr lang="da-DK" dirty="0" err="1"/>
              <a:t>currently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.NET 6.0, 7.0 or 8.0</a:t>
            </a:r>
            <a:br>
              <a:rPr lang="da-DK" dirty="0"/>
            </a:br>
            <a:br>
              <a:rPr lang="da-DK" dirty="0"/>
            </a:br>
            <a:r>
              <a:rPr lang="da-DK" dirty="0"/>
              <a:t>Support for "Framework" </a:t>
            </a:r>
            <a:r>
              <a:rPr lang="da-DK" dirty="0" err="1"/>
              <a:t>packages</a:t>
            </a:r>
            <a:r>
              <a:rPr lang="da-DK" dirty="0"/>
              <a:t> MAY </a:t>
            </a:r>
            <a:r>
              <a:rPr lang="da-DK" dirty="0" err="1"/>
              <a:t>follow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87056"/>
            <a:ext cx="6317904" cy="32047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You must have .NET 6.0 or later, and Dyalog APL configured to use it</a:t>
            </a:r>
            <a:br>
              <a:rPr lang="da-DK" dirty="0"/>
            </a:br>
            <a:r>
              <a:rPr lang="da-DK" dirty="0"/>
              <a:t>(DYALOG_NETCORE=1).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    ⎕USING←''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    System.Environment.Version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8.0.8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Adding</a:t>
            </a:r>
            <a:r>
              <a:rPr lang="da-DK" dirty="0"/>
              <a:t> a </a:t>
            </a:r>
            <a:r>
              <a:rPr lang="da-DK" dirty="0" err="1"/>
              <a:t>NuGet</a:t>
            </a:r>
            <a:r>
              <a:rPr lang="da-DK" dirty="0"/>
              <a:t> Package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3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7E8ADF-CEB3-1364-2E87-04A336A7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3"/>
            <a:ext cx="10885082" cy="60818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25172E-FF6B-BB82-DFA4-D82E30CE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958" y="141732"/>
            <a:ext cx="3626679" cy="685535"/>
          </a:xfrm>
          <a:solidFill>
            <a:schemeClr val="accent4"/>
          </a:solidFill>
        </p:spPr>
        <p:txBody>
          <a:bodyPr/>
          <a:lstStyle/>
          <a:p>
            <a:r>
              <a:rPr lang="da-DK" dirty="0"/>
              <a:t>NuGet Tests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1B331-F8CD-E8A7-D9C2-5D9A280373A7}"/>
              </a:ext>
            </a:extLst>
          </p:cNvPr>
          <p:cNvSpPr/>
          <p:nvPr/>
        </p:nvSpPr>
        <p:spPr>
          <a:xfrm>
            <a:off x="2980944" y="2562606"/>
            <a:ext cx="1664208" cy="2439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43393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D501C-0210-EFED-B925-0001A742AD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D98CC-5F03-D49E-76E2-747CEC848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B7088-FF0C-84E3-B81B-4B4B950B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BC884-4D5C-9402-39A7-F456D2A7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3"/>
            <a:ext cx="13844434" cy="77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38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87056"/>
            <a:ext cx="6388168" cy="327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400" dirty="0"/>
              <a:t>We can add Clock to our Cider project (by default, adds the latest version):</a:t>
            </a:r>
            <a:br>
              <a:rPr lang="da-DK" sz="1400" dirty="0"/>
            </a:br>
            <a:br>
              <a:rPr lang="da-DK" sz="600" dirty="0"/>
            </a:br>
            <a:r>
              <a:rPr lang="da-DK" sz="1400" dirty="0">
                <a:latin typeface="APL385 Unicode" panose="020B0709000202000203" pitchFamily="49" charset="0"/>
              </a:rPr>
              <a:t>     ]Cider.AddNuGetDependencies Clock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 Clock 1.0.3</a:t>
            </a:r>
            <a:endParaRPr lang="en-US" sz="1400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400" dirty="0"/>
              <a:t>A reference to a namespace hosting the .NET package is created:</a:t>
            </a:r>
            <a:br>
              <a:rPr lang="da-DK" sz="1400" dirty="0"/>
            </a:br>
            <a:br>
              <a:rPr lang="da-DK" sz="600" dirty="0"/>
            </a:br>
            <a:r>
              <a:rPr lang="da-DK" sz="1400" dirty="0">
                <a:latin typeface="APL385 Unicode" panose="020B0709000202000203" pitchFamily="49" charset="0"/>
              </a:rPr>
              <a:t>     </a:t>
            </a:r>
            <a:r>
              <a:rPr lang="en-US" sz="1400" dirty="0">
                <a:latin typeface="APL385 Unicode" panose="020B0709000202000203" pitchFamily="49" charset="0"/>
              </a:rPr>
              <a:t>tp3cp.</a:t>
            </a:r>
            <a:r>
              <a:rPr lang="en-US" sz="1400" dirty="0">
                <a:solidFill>
                  <a:srgbClr val="FF0000"/>
                </a:solidFill>
                <a:latin typeface="APL385 Unicode" panose="020B0709000202000203" pitchFamily="49" charset="0"/>
              </a:rPr>
              <a:t>Clock</a:t>
            </a:r>
            <a:r>
              <a:rPr lang="en-US" sz="1400" dirty="0">
                <a:latin typeface="APL385 Unicode" panose="020B0709000202000203" pitchFamily="49" charset="0"/>
              </a:rPr>
              <a:t>.UtcNow.(Hour Minute) 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14 43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400" dirty="0"/>
              <a:t>In fact, the namespace is empty except for </a:t>
            </a:r>
            <a:r>
              <a:rPr lang="da-DK" sz="1400" dirty="0">
                <a:latin typeface="APL385 Unicode" panose="020B0709000202000203" pitchFamily="49" charset="0"/>
              </a:rPr>
              <a:t>⎕USING</a:t>
            </a:r>
            <a:r>
              <a:rPr lang="da-DK" sz="1400" dirty="0"/>
              <a:t>:</a:t>
            </a:r>
            <a:br>
              <a:rPr lang="da-DK" sz="1400" dirty="0"/>
            </a:br>
            <a:br>
              <a:rPr lang="da-DK" sz="600" dirty="0"/>
            </a:br>
            <a:r>
              <a:rPr lang="da-DK" sz="1400" dirty="0">
                <a:latin typeface="APL385 Unicode" panose="020B0709000202000203" pitchFamily="49" charset="0"/>
              </a:rPr>
              <a:t>     tp3cp.Clock.⎕USING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,c:/tmp/tp3cp/nuget-packages/published/Clock.dll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Adding</a:t>
            </a:r>
            <a:r>
              <a:rPr lang="da-DK" dirty="0"/>
              <a:t> a </a:t>
            </a:r>
            <a:r>
              <a:rPr lang="da-DK" dirty="0" err="1"/>
              <a:t>NuGet</a:t>
            </a:r>
            <a:r>
              <a:rPr lang="da-DK" dirty="0"/>
              <a:t> Package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5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5990-64B3-1B5A-0D34-2326BF22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936809" cy="3242040"/>
          </a:xfrm>
        </p:spPr>
        <p:txBody>
          <a:bodyPr/>
          <a:lstStyle/>
          <a:p>
            <a:r>
              <a:rPr lang="da-DK" dirty="0"/>
              <a:t>Add Clock (or another NuGet package</a:t>
            </a:r>
            <a:br>
              <a:rPr lang="da-DK" dirty="0"/>
            </a:br>
            <a:r>
              <a:rPr lang="da-DK" dirty="0"/>
              <a:t> of your choice) to your project</a:t>
            </a:r>
          </a:p>
          <a:p>
            <a:r>
              <a:rPr lang="da-DK" dirty="0"/>
              <a:t>Possible inspiration at</a:t>
            </a:r>
            <a:br>
              <a:rPr lang="da-DK" dirty="0"/>
            </a:br>
            <a:br>
              <a:rPr lang="da-DK" dirty="0"/>
            </a:br>
            <a:r>
              <a:rPr lang="da-DK" sz="2000" dirty="0"/>
              <a:t>https://github.com/Dyalog/nuget/tree/main/APLSource/Tests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9588C0-E97E-5026-D73B-563968D6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Exercise 10</a:t>
            </a:r>
            <a:endParaRPr lang="LID4096" dirty="0"/>
          </a:p>
        </p:txBody>
      </p:sp>
      <p:pic>
        <p:nvPicPr>
          <p:cNvPr id="6" name="Picture 5" descr="Brain Exercise Initiative Logo">
            <a:extLst>
              <a:ext uri="{FF2B5EF4-FFF2-40B4-BE49-F238E27FC236}">
                <a16:creationId xmlns:a16="http://schemas.microsoft.com/office/drawing/2014/main" id="{64C7119A-77AA-603B-4582-97156D08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10" y="711137"/>
            <a:ext cx="2188059" cy="12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799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87056"/>
            <a:ext cx="7206825" cy="327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400" dirty="0"/>
              <a:t>We can add Clock to our Cider project (by default, adds the latest version).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400" dirty="0"/>
              <a:t>But more interesting:</a:t>
            </a:r>
            <a:br>
              <a:rPr lang="da-DK" sz="1400" dirty="0"/>
            </a:br>
            <a:br>
              <a:rPr lang="da-DK" sz="600" dirty="0"/>
            </a:br>
            <a:r>
              <a:rPr lang="da-DK" sz="1400" dirty="0">
                <a:latin typeface="APL385 Unicode" panose="020B0709000202000203" pitchFamily="49" charset="0"/>
              </a:rPr>
              <a:t>     ]cider.addNuGetDependencies MailKit,MimeKit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Would you like to (re-)load all NuGet dependencies? (Y/n)  y</a:t>
            </a:r>
            <a:br>
              <a:rPr lang="da-DK" sz="1400" dirty="0">
                <a:latin typeface="APL385 Unicode" panose="020B0709000202000203" pitchFamily="49" charset="0"/>
              </a:rPr>
            </a:br>
            <a:r>
              <a:rPr lang="da-DK" sz="1400" dirty="0">
                <a:latin typeface="APL385 Unicode" panose="020B0709000202000203" pitchFamily="49" charset="0"/>
              </a:rPr>
              <a:t> MailKit  MimeKit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sz="1400" dirty="0"/>
              <a:t>See the "ReadMail" Cider project in the TP3 folder:</a:t>
            </a:r>
            <a:br>
              <a:rPr lang="da-DK" sz="1400" dirty="0"/>
            </a:br>
            <a:r>
              <a:rPr lang="da-DK" sz="1400" dirty="0">
                <a:latin typeface="APL385 Unicode" panose="020B0709000202000203" pitchFamily="49" charset="0"/>
              </a:rPr>
              <a:t>     </a:t>
            </a:r>
            <a:r>
              <a:rPr lang="en-US" sz="1400" dirty="0">
                <a:latin typeface="APL385 Unicode" panose="020B0709000202000203" pitchFamily="49" charset="0"/>
              </a:rPr>
              <a:t>]</a:t>
            </a:r>
            <a:r>
              <a:rPr lang="en-US" sz="1400" dirty="0" err="1">
                <a:latin typeface="APL385 Unicode" panose="020B0709000202000203" pitchFamily="49" charset="0"/>
              </a:rPr>
              <a:t>cider.openProject</a:t>
            </a:r>
            <a:r>
              <a:rPr lang="en-US" sz="1400" dirty="0">
                <a:latin typeface="APL385 Unicode" panose="020B0709000202000203" pitchFamily="49" charset="0"/>
              </a:rPr>
              <a:t> c:\devt\2024-TP3\ReadMail</a:t>
            </a:r>
            <a:endParaRPr lang="da-DK" sz="14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Morten’s 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8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7995-CA3B-4CE3-83FC-7B1BF949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is Link                              ?</a:t>
            </a:r>
            <a:endParaRPr lang="en-GB" dirty="0"/>
          </a:p>
        </p:txBody>
      </p:sp>
      <p:pic>
        <p:nvPicPr>
          <p:cNvPr id="11" name="Picture 2" descr="Image result for git logo transparent">
            <a:extLst>
              <a:ext uri="{FF2B5EF4-FFF2-40B4-BE49-F238E27FC236}">
                <a16:creationId xmlns:a16="http://schemas.microsoft.com/office/drawing/2014/main" id="{5991D941-41AF-4CFB-8B8A-3D565587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29" y="2644404"/>
            <a:ext cx="148192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vn logo">
            <a:extLst>
              <a:ext uri="{FF2B5EF4-FFF2-40B4-BE49-F238E27FC236}">
                <a16:creationId xmlns:a16="http://schemas.microsoft.com/office/drawing/2014/main" id="{0B798A5F-47E6-4084-8E6B-6008C4C6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64" y="1396753"/>
            <a:ext cx="1096231" cy="9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jenkins logo">
            <a:extLst>
              <a:ext uri="{FF2B5EF4-FFF2-40B4-BE49-F238E27FC236}">
                <a16:creationId xmlns:a16="http://schemas.microsoft.com/office/drawing/2014/main" id="{72FB8023-FA31-4841-82E3-F91B81B7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" y="2067165"/>
            <a:ext cx="1780203" cy="13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vs code logo">
            <a:extLst>
              <a:ext uri="{FF2B5EF4-FFF2-40B4-BE49-F238E27FC236}">
                <a16:creationId xmlns:a16="http://schemas.microsoft.com/office/drawing/2014/main" id="{2023101D-1415-4189-973D-6DC862DE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5" y="2223196"/>
            <a:ext cx="2330546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macs logo">
            <a:extLst>
              <a:ext uri="{FF2B5EF4-FFF2-40B4-BE49-F238E27FC236}">
                <a16:creationId xmlns:a16="http://schemas.microsoft.com/office/drawing/2014/main" id="{EBA92E98-D21B-45C0-824B-EC23FCB0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98" y="3498912"/>
            <a:ext cx="1173149" cy="10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17E77D23-AFA8-4BF3-9819-E01381C4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85" y="3467139"/>
            <a:ext cx="962424" cy="9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clipse logo">
            <a:extLst>
              <a:ext uri="{FF2B5EF4-FFF2-40B4-BE49-F238E27FC236}">
                <a16:creationId xmlns:a16="http://schemas.microsoft.com/office/drawing/2014/main" id="{2DCCB943-7463-44EF-B7E8-1BC70997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51" y="1547875"/>
            <a:ext cx="2538943" cy="5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ithub logo">
            <a:extLst>
              <a:ext uri="{FF2B5EF4-FFF2-40B4-BE49-F238E27FC236}">
                <a16:creationId xmlns:a16="http://schemas.microsoft.com/office/drawing/2014/main" id="{B7734E38-8B92-4551-9D9D-77BC299B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96" y="2297567"/>
            <a:ext cx="112395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ercurial vcs">
            <a:extLst>
              <a:ext uri="{FF2B5EF4-FFF2-40B4-BE49-F238E27FC236}">
                <a16:creationId xmlns:a16="http://schemas.microsoft.com/office/drawing/2014/main" id="{BCD32433-F43C-4A30-B091-FDCFB94E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37" y="1298085"/>
            <a:ext cx="1096231" cy="109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ulesoft logo">
            <a:extLst>
              <a:ext uri="{FF2B5EF4-FFF2-40B4-BE49-F238E27FC236}">
                <a16:creationId xmlns:a16="http://schemas.microsoft.com/office/drawing/2014/main" id="{4D429C98-C9DF-4A88-8893-4B41797B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0" y="1396753"/>
            <a:ext cx="1855767" cy="10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ircleci logo">
            <a:extLst>
              <a:ext uri="{FF2B5EF4-FFF2-40B4-BE49-F238E27FC236}">
                <a16:creationId xmlns:a16="http://schemas.microsoft.com/office/drawing/2014/main" id="{ADEE290C-4292-4372-ADA9-B7F407C8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3" y="3038016"/>
            <a:ext cx="1297015" cy="12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4C026-0C84-4B9C-9703-B6507C9ACF6D}"/>
              </a:ext>
            </a:extLst>
          </p:cNvPr>
          <p:cNvGrpSpPr/>
          <p:nvPr/>
        </p:nvGrpSpPr>
        <p:grpSpPr>
          <a:xfrm>
            <a:off x="2792458" y="377865"/>
            <a:ext cx="2952328" cy="604839"/>
            <a:chOff x="2699792" y="636535"/>
            <a:chExt cx="2952328" cy="604839"/>
          </a:xfrm>
        </p:grpSpPr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BA8F8228-9314-4487-9CF1-1A775D88A2C1}"/>
                </a:ext>
              </a:extLst>
            </p:cNvPr>
            <p:cNvSpPr/>
            <p:nvPr/>
          </p:nvSpPr>
          <p:spPr>
            <a:xfrm>
              <a:off x="2699792" y="636535"/>
              <a:ext cx="2952328" cy="604839"/>
            </a:xfrm>
            <a:prstGeom prst="leftArrow">
              <a:avLst>
                <a:gd name="adj1" fmla="val 100000"/>
                <a:gd name="adj2" fmla="val 36493"/>
              </a:avLst>
            </a:prstGeom>
            <a:solidFill>
              <a:srgbClr val="ED7F00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800" b="1" cap="all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9C6CBAAF-413F-4017-9443-7A107B0E9F4F}"/>
                </a:ext>
              </a:extLst>
            </p:cNvPr>
            <p:cNvSpPr/>
            <p:nvPr/>
          </p:nvSpPr>
          <p:spPr>
            <a:xfrm>
              <a:off x="2771801" y="698448"/>
              <a:ext cx="2823456" cy="485775"/>
            </a:xfrm>
            <a:prstGeom prst="leftArrow">
              <a:avLst>
                <a:gd name="adj1" fmla="val 100000"/>
                <a:gd name="adj2" fmla="val 36493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I</a:t>
              </a:r>
              <a:r>
                <a:rPr lang="en-US" sz="3200" b="1" cap="all" spc="5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m</a:t>
              </a:r>
              <a:r>
                <a:rPr lang="en-US" sz="3200" b="1" cap="all" spc="-1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o</a:t>
              </a:r>
              <a:r>
                <a:rPr lang="en-US" sz="3200" b="1" cap="all" spc="-2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r</a:t>
              </a:r>
              <a:r>
                <a:rPr lang="en-US" sz="3200" b="1" cap="all" spc="-6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sz="3200" b="1" cap="all" spc="-1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a</a:t>
              </a:r>
              <a:r>
                <a:rPr lang="en-US" sz="3200" b="1" cap="all" spc="5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n</a:t>
              </a:r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t</a:t>
              </a:r>
              <a:endParaRPr lang="en-GB" sz="3200" b="1" cap="all" dirty="0">
                <a:ln w="19050">
                  <a:solidFill>
                    <a:schemeClr val="tx1"/>
                  </a:solidFill>
                </a:ln>
                <a:solidFill>
                  <a:srgbClr val="ED7F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5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16B6EB-1DC3-4275-DFA6-FF03E650F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354" y="853986"/>
            <a:ext cx="8071649" cy="36790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298AF4-0DB3-C7C1-80F4-E39FCD930973}"/>
              </a:ext>
            </a:extLst>
          </p:cNvPr>
          <p:cNvSpPr/>
          <p:nvPr/>
        </p:nvSpPr>
        <p:spPr>
          <a:xfrm>
            <a:off x="2145763" y="3527651"/>
            <a:ext cx="3432845" cy="491099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2DF71-CF66-1EDA-55B2-17B20A1B786D}"/>
              </a:ext>
            </a:extLst>
          </p:cNvPr>
          <p:cNvSpPr txBox="1"/>
          <p:nvPr/>
        </p:nvSpPr>
        <p:spPr>
          <a:xfrm>
            <a:off x="4474439" y="213858"/>
            <a:ext cx="44005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We asked for these – what are the others?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05B16E-3898-59B2-95C5-3DC45445C8C2}"/>
              </a:ext>
            </a:extLst>
          </p:cNvPr>
          <p:cNvCxnSpPr>
            <a:cxnSpLocks/>
          </p:cNvCxnSpPr>
          <p:nvPr/>
        </p:nvCxnSpPr>
        <p:spPr>
          <a:xfrm flipH="1">
            <a:off x="4064854" y="610424"/>
            <a:ext cx="1161492" cy="2862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CC87DD-877E-5104-8C83-F2B6040E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Dependencies</a:t>
            </a:r>
            <a:r>
              <a:rPr lang="da-DK" dirty="0"/>
              <a:t> of </a:t>
            </a:r>
            <a:r>
              <a:rPr lang="da-DK" dirty="0" err="1"/>
              <a:t>Dependencies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89FE8-12AF-43B6-9AF7-563B5B583D89}"/>
              </a:ext>
            </a:extLst>
          </p:cNvPr>
          <p:cNvSpPr txBox="1"/>
          <p:nvPr/>
        </p:nvSpPr>
        <p:spPr>
          <a:xfrm>
            <a:off x="1484185" y="1216140"/>
            <a:ext cx="5844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Great fleas have little fleas upon their backs to bite '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en-US" dirty="0"/>
            </a:b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And little fleas have lesser fleas, and so </a:t>
            </a:r>
            <a:r>
              <a:rPr lang="en-US" b="0" i="1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Ad infinitum"/>
              </a:rPr>
              <a:t>ad infinitum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43A27-A64E-E9C7-ECE8-ACC0A527C71A}"/>
              </a:ext>
            </a:extLst>
          </p:cNvPr>
          <p:cNvSpPr txBox="1"/>
          <p:nvPr/>
        </p:nvSpPr>
        <p:spPr>
          <a:xfrm>
            <a:off x="5077147" y="186974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Augustus de Morgan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17EE8-E395-5971-A2D7-06EA0400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47" y="1886506"/>
            <a:ext cx="4222174" cy="2208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090751-7E78-AB58-F6F9-0DE822B32323}"/>
              </a:ext>
            </a:extLst>
          </p:cNvPr>
          <p:cNvSpPr txBox="1"/>
          <p:nvPr/>
        </p:nvSpPr>
        <p:spPr>
          <a:xfrm>
            <a:off x="970548" y="2767264"/>
            <a:ext cx="275748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Tatin</a:t>
            </a:r>
            <a:r>
              <a:rPr lang="da-DK" dirty="0"/>
              <a:t> and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will</a:t>
            </a:r>
            <a:br>
              <a:rPr lang="da-DK" dirty="0"/>
            </a:br>
            <a:r>
              <a:rPr lang="da-DK" dirty="0" err="1"/>
              <a:t>automatically</a:t>
            </a:r>
            <a:r>
              <a:rPr lang="da-DK" dirty="0"/>
              <a:t> load </a:t>
            </a:r>
            <a:r>
              <a:rPr lang="da-DK" dirty="0" err="1"/>
              <a:t>such</a:t>
            </a:r>
            <a:endParaRPr lang="da-DK" dirty="0"/>
          </a:p>
          <a:p>
            <a:r>
              <a:rPr lang="da-DK" dirty="0" err="1"/>
              <a:t>dependencies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5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0828B-6100-84FD-6F4E-6AD331C5E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0"/>
          <a:stretch/>
        </p:blipFill>
        <p:spPr>
          <a:xfrm>
            <a:off x="0" y="-1"/>
            <a:ext cx="5737020" cy="3452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EF321-8DF4-8113-8B03-8D747A28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391" y="-1"/>
            <a:ext cx="3550228" cy="461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152560-CE97-4220-E721-632EFB33D8AC}"/>
              </a:ext>
            </a:extLst>
          </p:cNvPr>
          <p:cNvSpPr/>
          <p:nvPr/>
        </p:nvSpPr>
        <p:spPr>
          <a:xfrm>
            <a:off x="6015349" y="854504"/>
            <a:ext cx="2984533" cy="369332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523650-E75B-FB75-FDCC-55C7B021DFE1}"/>
              </a:ext>
            </a:extLst>
          </p:cNvPr>
          <p:cNvCxnSpPr>
            <a:cxnSpLocks/>
          </p:cNvCxnSpPr>
          <p:nvPr/>
        </p:nvCxnSpPr>
        <p:spPr>
          <a:xfrm flipV="1">
            <a:off x="5382039" y="2807470"/>
            <a:ext cx="633309" cy="121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7F60F7-CCCA-9735-B204-DCC63FEFF043}"/>
              </a:ext>
            </a:extLst>
          </p:cNvPr>
          <p:cNvSpPr txBox="1"/>
          <p:nvPr/>
        </p:nvSpPr>
        <p:spPr>
          <a:xfrm>
            <a:off x="1182305" y="4023948"/>
            <a:ext cx="4270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"Principal" </a:t>
            </a:r>
            <a:r>
              <a:rPr lang="da-DK" dirty="0" err="1"/>
              <a:t>dependencies</a:t>
            </a:r>
            <a:r>
              <a:rPr lang="da-DK" dirty="0"/>
              <a:t> (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added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F7843-8055-7CC0-1B1E-37CB6E96774B}"/>
              </a:ext>
            </a:extLst>
          </p:cNvPr>
          <p:cNvSpPr/>
          <p:nvPr/>
        </p:nvSpPr>
        <p:spPr>
          <a:xfrm>
            <a:off x="6015348" y="2474842"/>
            <a:ext cx="2984533" cy="332627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7457A4-3403-0BE7-105F-A0B9D673E7DE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360575" y="1039170"/>
            <a:ext cx="1654774" cy="2984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0828B-6100-84FD-6F4E-6AD331C5E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0"/>
          <a:stretch/>
        </p:blipFill>
        <p:spPr>
          <a:xfrm>
            <a:off x="0" y="-1"/>
            <a:ext cx="5737020" cy="3452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EF321-8DF4-8113-8B03-8D747A28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391" y="-1"/>
            <a:ext cx="3550228" cy="461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152560-CE97-4220-E721-632EFB33D8AC}"/>
              </a:ext>
            </a:extLst>
          </p:cNvPr>
          <p:cNvSpPr/>
          <p:nvPr/>
        </p:nvSpPr>
        <p:spPr>
          <a:xfrm>
            <a:off x="6015348" y="1223575"/>
            <a:ext cx="2984533" cy="893460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523650-E75B-FB75-FDCC-55C7B021DFE1}"/>
              </a:ext>
            </a:extLst>
          </p:cNvPr>
          <p:cNvCxnSpPr>
            <a:cxnSpLocks/>
          </p:cNvCxnSpPr>
          <p:nvPr/>
        </p:nvCxnSpPr>
        <p:spPr>
          <a:xfrm flipV="1">
            <a:off x="5382039" y="3340611"/>
            <a:ext cx="633309" cy="68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7F60F7-CCCA-9735-B204-DCC63FEFF043}"/>
              </a:ext>
            </a:extLst>
          </p:cNvPr>
          <p:cNvSpPr txBox="1"/>
          <p:nvPr/>
        </p:nvSpPr>
        <p:spPr>
          <a:xfrm>
            <a:off x="3858865" y="4018196"/>
            <a:ext cx="15231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"</a:t>
            </a:r>
            <a:r>
              <a:rPr lang="da-DK" dirty="0" err="1"/>
              <a:t>Lesser</a:t>
            </a:r>
            <a:r>
              <a:rPr lang="da-DK" dirty="0"/>
              <a:t>" </a:t>
            </a:r>
            <a:r>
              <a:rPr lang="da-DK" dirty="0" err="1"/>
              <a:t>fleas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F7843-8055-7CC0-1B1E-37CB6E96774B}"/>
              </a:ext>
            </a:extLst>
          </p:cNvPr>
          <p:cNvSpPr/>
          <p:nvPr/>
        </p:nvSpPr>
        <p:spPr>
          <a:xfrm>
            <a:off x="6015348" y="2802835"/>
            <a:ext cx="2984533" cy="929308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7457A4-3403-0BE7-105F-A0B9D673E7DE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472609" y="1670305"/>
            <a:ext cx="1542739" cy="235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6892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16B6EB-1DC3-4275-DFA6-FF03E650F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354" y="853986"/>
            <a:ext cx="8071649" cy="36790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298AF4-0DB3-C7C1-80F4-E39FCD930973}"/>
              </a:ext>
            </a:extLst>
          </p:cNvPr>
          <p:cNvSpPr/>
          <p:nvPr/>
        </p:nvSpPr>
        <p:spPr>
          <a:xfrm>
            <a:off x="2145763" y="3527651"/>
            <a:ext cx="3432845" cy="491099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2DF71-CF66-1EDA-55B2-17B20A1B786D}"/>
              </a:ext>
            </a:extLst>
          </p:cNvPr>
          <p:cNvSpPr txBox="1"/>
          <p:nvPr/>
        </p:nvSpPr>
        <p:spPr>
          <a:xfrm>
            <a:off x="4624547" y="200519"/>
            <a:ext cx="4270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"Principal" </a:t>
            </a:r>
            <a:r>
              <a:rPr lang="da-DK" dirty="0" err="1"/>
              <a:t>dependencies</a:t>
            </a:r>
            <a:r>
              <a:rPr lang="da-DK" dirty="0"/>
              <a:t> (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added</a:t>
            </a:r>
            <a:r>
              <a:rPr lang="da-DK" dirty="0"/>
              <a:t>)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05B16E-3898-59B2-95C5-3DC45445C8C2}"/>
              </a:ext>
            </a:extLst>
          </p:cNvPr>
          <p:cNvCxnSpPr>
            <a:cxnSpLocks/>
          </p:cNvCxnSpPr>
          <p:nvPr/>
        </p:nvCxnSpPr>
        <p:spPr>
          <a:xfrm flipH="1">
            <a:off x="4064854" y="610424"/>
            <a:ext cx="1161492" cy="2862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4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41F3-8721-5AB5-E946-1335D744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19" y="1140879"/>
            <a:ext cx="8466986" cy="358256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Cider.OpenProject</a:t>
            </a:r>
            <a:r>
              <a:rPr lang="da-DK" b="1" dirty="0">
                <a:latin typeface="APL385 Unicode" panose="020B0709000202000203" pitchFamily="49" charset="0"/>
              </a:rPr>
              <a:t> C:\tmp\fleatest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Project </a:t>
            </a:r>
            <a:r>
              <a:rPr lang="da-DK" dirty="0" err="1">
                <a:latin typeface="APL385 Unicode" panose="020B0709000202000203" pitchFamily="49" charset="0"/>
              </a:rPr>
              <a:t>successfully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loaded</a:t>
            </a:r>
            <a:r>
              <a:rPr lang="da-DK" dirty="0">
                <a:latin typeface="APL385 Unicode" panose="020B0709000202000203" pitchFamily="49" charset="0"/>
              </a:rPr>
              <a:t> and </a:t>
            </a:r>
            <a:r>
              <a:rPr lang="da-DK" dirty="0" err="1">
                <a:latin typeface="APL385 Unicode" panose="020B0709000202000203" pitchFamily="49" charset="0"/>
              </a:rPr>
              <a:t>established</a:t>
            </a:r>
            <a:r>
              <a:rPr lang="da-DK" dirty="0">
                <a:latin typeface="APL385 Unicode" panose="020B0709000202000203" pitchFamily="49" charset="0"/>
              </a:rPr>
              <a:t> in "#.</a:t>
            </a:r>
            <a:r>
              <a:rPr lang="da-DK" dirty="0" err="1">
                <a:latin typeface="APL385 Unicode" panose="020B0709000202000203" pitchFamily="49" charset="0"/>
              </a:rPr>
              <a:t>fleatest</a:t>
            </a:r>
            <a:r>
              <a:rPr lang="da-DK" dirty="0">
                <a:latin typeface="APL385 Unicode" panose="020B0709000202000203" pitchFamily="49" charset="0"/>
              </a:rPr>
              <a:t>"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)</a:t>
            </a:r>
            <a:r>
              <a:rPr lang="da-DK" b="1" dirty="0" err="1">
                <a:latin typeface="APL385 Unicode" panose="020B0709000202000203" pitchFamily="49" charset="0"/>
              </a:rPr>
              <a:t>cs</a:t>
            </a:r>
            <a:r>
              <a:rPr lang="da-DK" b="1" dirty="0">
                <a:latin typeface="APL385 Unicode" panose="020B0709000202000203" pitchFamily="49" charset="0"/>
              </a:rPr>
              <a:t> </a:t>
            </a:r>
            <a:r>
              <a:rPr lang="da-DK" b="1" dirty="0" err="1">
                <a:latin typeface="APL385 Unicode" panose="020B0709000202000203" pitchFamily="49" charset="0"/>
              </a:rPr>
              <a:t>fleatest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#.fleatest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CiderConfig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CompareFiles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ZipArchive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b="1" dirty="0">
                <a:latin typeface="APL385 Unicode" panose="020B0709000202000203" pitchFamily="49" charset="0"/>
              </a:rPr>
              <a:t>     CompareFiles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#._tatin.aplteam_CompareFiles_4_0_1.API</a:t>
            </a: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⍪#._</a:t>
            </a:r>
            <a:r>
              <a:rPr lang="da-DK" b="1" dirty="0" err="1">
                <a:latin typeface="APL385 Unicode" panose="020B0709000202000203" pitchFamily="49" charset="0"/>
              </a:rPr>
              <a:t>tatin</a:t>
            </a:r>
            <a:r>
              <a:rPr lang="da-DK" b="1" dirty="0">
                <a:latin typeface="APL385 Unicode" panose="020B0709000202000203" pitchFamily="49" charset="0"/>
              </a:rPr>
              <a:t>.⎕nl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aplteam_APLTreeUtils2_1_2_0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aplteam_CommTools_1_5_0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aplteam_CompareFiles_4_0_1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aplteam_DotNetZip_2_0_2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aplteam_FilesAndDirs_5_5_0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aplteam_OS_3_0_1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aplteam_ZipArchive_0_1_1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br>
              <a:rPr lang="da-DK" dirty="0">
                <a:latin typeface="APL385 Unicode" panose="020B0709000202000203" pitchFamily="49" charset="0"/>
              </a:rPr>
            </a:br>
            <a:r>
              <a:rPr lang="da-DK" b="1" dirty="0">
                <a:latin typeface="APL385 Unicode" panose="020B0709000202000203" pitchFamily="49" charset="0"/>
              </a:rPr>
              <a:t>      #._tatin.aplteam_CompareFiles_4_0_1.⎕NL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API  APLTreeUtils2  </a:t>
            </a:r>
            <a:r>
              <a:rPr lang="da-DK" dirty="0" err="1">
                <a:latin typeface="APL385 Unicode" panose="020B0709000202000203" pitchFamily="49" charset="0"/>
              </a:rPr>
              <a:t>Admin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CommTools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ComparisonTools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FilesAndDirs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TatinVars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6611A9-2E0B-EA66-0911-68E96842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latin typeface="+mj-lt"/>
              </a:rPr>
              <a:t>Where</a:t>
            </a:r>
            <a:r>
              <a:rPr lang="da-DK" dirty="0">
                <a:latin typeface="+mj-lt"/>
              </a:rPr>
              <a:t> Do </a:t>
            </a:r>
            <a:r>
              <a:rPr lang="da-DK" dirty="0" err="1">
                <a:latin typeface="+mj-lt"/>
              </a:rPr>
              <a:t>Dependencies</a:t>
            </a:r>
            <a:r>
              <a:rPr lang="da-DK" dirty="0">
                <a:latin typeface="+mj-lt"/>
              </a:rPr>
              <a:t> Go?</a:t>
            </a:r>
            <a:endParaRPr lang="en-GB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468C6-A1B4-EEF5-C7E3-1E9ADE2F6F4E}"/>
              </a:ext>
            </a:extLst>
          </p:cNvPr>
          <p:cNvSpPr/>
          <p:nvPr/>
        </p:nvSpPr>
        <p:spPr>
          <a:xfrm>
            <a:off x="1505992" y="2089189"/>
            <a:ext cx="1959104" cy="196811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850012-065D-7881-F6BC-AA51DDF66AC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29263" y="1989039"/>
            <a:ext cx="1427746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E2CA02-EA2E-20ED-9ADC-2F6D9DD8417B}"/>
              </a:ext>
            </a:extLst>
          </p:cNvPr>
          <p:cNvSpPr txBox="1"/>
          <p:nvPr/>
        </p:nvSpPr>
        <p:spPr>
          <a:xfrm>
            <a:off x="4957009" y="1804373"/>
            <a:ext cx="1989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020271-5983-B200-1333-F0898F24FE4F}"/>
              </a:ext>
            </a:extLst>
          </p:cNvPr>
          <p:cNvSpPr/>
          <p:nvPr/>
        </p:nvSpPr>
        <p:spPr>
          <a:xfrm>
            <a:off x="2548729" y="4388441"/>
            <a:ext cx="3201058" cy="196811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339F01-CFD5-3B1A-DEBD-E67CA3135871}"/>
              </a:ext>
            </a:extLst>
          </p:cNvPr>
          <p:cNvCxnSpPr>
            <a:cxnSpLocks/>
          </p:cNvCxnSpPr>
          <p:nvPr/>
        </p:nvCxnSpPr>
        <p:spPr>
          <a:xfrm flipH="1">
            <a:off x="4606787" y="3829703"/>
            <a:ext cx="1293567" cy="518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3A9B2E-66AA-FA96-7DA8-758DE3B03F99}"/>
              </a:ext>
            </a:extLst>
          </p:cNvPr>
          <p:cNvSpPr txBox="1"/>
          <p:nvPr/>
        </p:nvSpPr>
        <p:spPr>
          <a:xfrm>
            <a:off x="5900354" y="3487399"/>
            <a:ext cx="14093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Lesser</a:t>
            </a:r>
            <a:r>
              <a:rPr lang="da-DK" dirty="0"/>
              <a:t> </a:t>
            </a:r>
            <a:r>
              <a:rPr lang="da-DK" dirty="0" err="1"/>
              <a:t>Fleas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4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  <p:bldP spid="11" grpId="0" animBg="1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4EF3-4BFF-E355-92E6-D925C5EA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12" y="1070982"/>
            <a:ext cx="7535869" cy="31536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Under Windows, Linux and </a:t>
            </a:r>
            <a:r>
              <a:rPr lang="da-DK" dirty="0" err="1"/>
              <a:t>macOS</a:t>
            </a:r>
            <a:r>
              <a:rPr lang="da-DK" dirty="0"/>
              <a:t>, .NET provides a "</a:t>
            </a:r>
            <a:r>
              <a:rPr lang="da-DK" dirty="0" err="1"/>
              <a:t>dotnet</a:t>
            </a:r>
            <a:r>
              <a:rPr lang="da-DK" dirty="0"/>
              <a:t>" </a:t>
            </a:r>
            <a:r>
              <a:rPr lang="da-DK" dirty="0" err="1"/>
              <a:t>command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Creates</a:t>
            </a:r>
            <a:r>
              <a:rPr lang="da-DK" dirty="0"/>
              <a:t> .NET </a:t>
            </a:r>
            <a:r>
              <a:rPr lang="da-DK" dirty="0" err="1"/>
              <a:t>projects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to </a:t>
            </a:r>
            <a:r>
              <a:rPr lang="da-DK" dirty="0" err="1"/>
              <a:t>define</a:t>
            </a:r>
            <a:r>
              <a:rPr lang="da-DK" dirty="0"/>
              <a:t> and </a:t>
            </a:r>
            <a:r>
              <a:rPr lang="da-DK" dirty="0" err="1"/>
              <a:t>manage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r>
              <a:rPr lang="da-DK" dirty="0"/>
              <a:t> (</a:t>
            </a:r>
            <a:r>
              <a:rPr lang="da-DK" dirty="0" err="1"/>
              <a:t>complete</a:t>
            </a:r>
            <a:r>
              <a:rPr lang="da-DK" dirty="0"/>
              <a:t> with a C# class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never </a:t>
            </a:r>
            <a:r>
              <a:rPr lang="da-DK" dirty="0" err="1"/>
              <a:t>use</a:t>
            </a:r>
            <a:r>
              <a:rPr lang="da-DK" dirty="0"/>
              <a:t>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Adds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"</a:t>
            </a:r>
            <a:r>
              <a:rPr lang="da-DK" dirty="0" err="1"/>
              <a:t>Publishes</a:t>
            </a:r>
            <a:r>
              <a:rPr lang="da-DK" dirty="0"/>
              <a:t>" </a:t>
            </a:r>
            <a:r>
              <a:rPr lang="da-DK" dirty="0" err="1"/>
              <a:t>collections</a:t>
            </a:r>
            <a:r>
              <a:rPr lang="da-DK" dirty="0"/>
              <a:t> of </a:t>
            </a:r>
            <a:r>
              <a:rPr lang="da-DK" dirty="0" err="1"/>
              <a:t>DLLs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implement</a:t>
            </a:r>
            <a:r>
              <a:rPr lang="da-DK" dirty="0"/>
              <a:t> </a:t>
            </a:r>
            <a:r>
              <a:rPr lang="da-DK" dirty="0" err="1"/>
              <a:t>packages</a:t>
            </a:r>
            <a:br>
              <a:rPr lang="da-DK" dirty="0"/>
            </a:b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Dyalog's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support </a:t>
            </a:r>
            <a:r>
              <a:rPr lang="da-DK" dirty="0" err="1"/>
              <a:t>depends</a:t>
            </a:r>
            <a:r>
              <a:rPr lang="da-DK" dirty="0"/>
              <a:t> </a:t>
            </a:r>
            <a:r>
              <a:rPr lang="da-DK" dirty="0" err="1"/>
              <a:t>heavily</a:t>
            </a:r>
            <a:r>
              <a:rPr lang="da-DK" dirty="0"/>
              <a:t> on </a:t>
            </a:r>
            <a:r>
              <a:rPr lang="da-DK" dirty="0" err="1"/>
              <a:t>this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just set </a:t>
            </a:r>
            <a:r>
              <a:rPr lang="da-DK" dirty="0">
                <a:latin typeface="APL385 Unicode" panose="020B0709000202000203" pitchFamily="49" charset="0"/>
              </a:rPr>
              <a:t>⎕USING</a:t>
            </a:r>
            <a:r>
              <a:rPr lang="da-DK" dirty="0"/>
              <a:t> to point to the </a:t>
            </a:r>
            <a:r>
              <a:rPr lang="da-DK" dirty="0" err="1"/>
              <a:t>published</a:t>
            </a:r>
            <a:r>
              <a:rPr lang="da-DK" dirty="0"/>
              <a:t> </a:t>
            </a:r>
            <a:r>
              <a:rPr lang="da-DK" dirty="0" err="1"/>
              <a:t>DLLs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The alternative is to </a:t>
            </a:r>
            <a:r>
              <a:rPr lang="da-DK" dirty="0" err="1"/>
              <a:t>try</a:t>
            </a:r>
            <a:r>
              <a:rPr lang="da-DK" dirty="0"/>
              <a:t> to </a:t>
            </a:r>
            <a:r>
              <a:rPr lang="da-DK" dirty="0" err="1"/>
              <a:t>replicate</a:t>
            </a:r>
            <a:r>
              <a:rPr lang="da-DK" dirty="0"/>
              <a:t> </a:t>
            </a:r>
            <a:r>
              <a:rPr lang="da-DK" dirty="0" err="1"/>
              <a:t>poorly</a:t>
            </a:r>
            <a:r>
              <a:rPr lang="da-DK" dirty="0"/>
              <a:t> </a:t>
            </a:r>
            <a:r>
              <a:rPr lang="da-DK" dirty="0" err="1"/>
              <a:t>documented</a:t>
            </a:r>
            <a:r>
              <a:rPr lang="da-DK" dirty="0"/>
              <a:t> .NET </a:t>
            </a:r>
            <a:r>
              <a:rPr lang="da-DK" dirty="0" err="1"/>
              <a:t>behaviours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D19DF3-F003-9BBD-62AE-74DD3704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dotnet</a:t>
            </a:r>
            <a:r>
              <a:rPr lang="da-DK" dirty="0"/>
              <a:t> command-line </a:t>
            </a:r>
            <a:r>
              <a:rPr lang="da-DK" dirty="0" err="1"/>
              <a:t>tool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3079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3D72-6D2F-3ADB-26A9-53C7B957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14907"/>
            <a:ext cx="6614683" cy="3242040"/>
          </a:xfrm>
        </p:spPr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DLL's</a:t>
            </a:r>
            <a:r>
              <a:rPr lang="da-DK" dirty="0"/>
              <a:t> go in a folder </a:t>
            </a:r>
            <a:r>
              <a:rPr lang="da-DK" dirty="0" err="1"/>
              <a:t>called</a:t>
            </a:r>
            <a:r>
              <a:rPr lang="da-DK" dirty="0"/>
              <a:t> "</a:t>
            </a:r>
            <a:r>
              <a:rPr lang="da-DK" dirty="0" err="1"/>
              <a:t>published</a:t>
            </a:r>
            <a:r>
              <a:rPr lang="da-DK" dirty="0"/>
              <a:t>"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35327C-6ED0-06EA-20BD-A52089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20360" cy="685535"/>
          </a:xfrm>
        </p:spPr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Packages – Under the Covers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A0176-F09E-C14B-B702-3FBBE815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0" y="2015660"/>
            <a:ext cx="9015120" cy="30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612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3D72-6D2F-3ADB-26A9-53C7B957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14907"/>
            <a:ext cx="6092513" cy="3242040"/>
          </a:xfrm>
        </p:spPr>
        <p:txBody>
          <a:bodyPr>
            <a:normAutofit/>
          </a:bodyPr>
          <a:lstStyle/>
          <a:p>
            <a:r>
              <a:rPr lang="da-DK" sz="1800" dirty="0"/>
              <a:t>The </a:t>
            </a:r>
            <a:r>
              <a:rPr lang="da-DK" sz="1800" dirty="0" err="1"/>
              <a:t>dotnet</a:t>
            </a:r>
            <a:r>
              <a:rPr lang="da-DK" sz="1800" dirty="0"/>
              <a:t> </a:t>
            </a:r>
            <a:r>
              <a:rPr lang="da-DK" sz="1800" dirty="0" err="1"/>
              <a:t>command</a:t>
            </a:r>
            <a:r>
              <a:rPr lang="da-DK" sz="1800" dirty="0"/>
              <a:t> line </a:t>
            </a:r>
            <a:r>
              <a:rPr lang="da-DK" sz="1800" dirty="0" err="1"/>
              <a:t>tool</a:t>
            </a:r>
            <a:r>
              <a:rPr lang="da-DK" sz="1800" dirty="0"/>
              <a:t> has </a:t>
            </a:r>
            <a:r>
              <a:rPr lang="da-DK" sz="1800" dirty="0" err="1"/>
              <a:t>created</a:t>
            </a:r>
            <a:r>
              <a:rPr lang="da-DK" sz="1800" dirty="0"/>
              <a:t> </a:t>
            </a:r>
            <a:r>
              <a:rPr lang="da-DK" sz="1800" dirty="0" err="1"/>
              <a:t>some</a:t>
            </a:r>
            <a:r>
              <a:rPr lang="da-DK" sz="1800" dirty="0"/>
              <a:t> C# </a:t>
            </a:r>
            <a:r>
              <a:rPr lang="da-DK" sz="1800" dirty="0" err="1"/>
              <a:t>code</a:t>
            </a:r>
            <a:r>
              <a:rPr lang="da-DK" sz="1800" dirty="0"/>
              <a:t> </a:t>
            </a:r>
            <a:r>
              <a:rPr lang="da-DK" sz="1800" dirty="0" err="1"/>
              <a:t>which</a:t>
            </a:r>
            <a:r>
              <a:rPr lang="da-DK" sz="1800" dirty="0"/>
              <a:t> "</a:t>
            </a:r>
            <a:r>
              <a:rPr lang="da-DK" sz="1800" dirty="0" err="1"/>
              <a:t>pretends</a:t>
            </a:r>
            <a:r>
              <a:rPr lang="da-DK" sz="1800" dirty="0"/>
              <a:t>" to </a:t>
            </a:r>
            <a:r>
              <a:rPr lang="da-DK" sz="1800" dirty="0" err="1"/>
              <a:t>use</a:t>
            </a:r>
            <a:r>
              <a:rPr lang="da-DK" sz="1800" dirty="0"/>
              <a:t> the </a:t>
            </a:r>
            <a:r>
              <a:rPr lang="da-DK" sz="1800" dirty="0" err="1"/>
              <a:t>NuGet</a:t>
            </a:r>
            <a:r>
              <a:rPr lang="da-DK" sz="1800" dirty="0"/>
              <a:t> </a:t>
            </a:r>
            <a:r>
              <a:rPr lang="da-DK" sz="1800" dirty="0" err="1"/>
              <a:t>packages</a:t>
            </a:r>
            <a:endParaRPr lang="en-GB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35327C-6ED0-06EA-20BD-A52089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20360" cy="685535"/>
          </a:xfrm>
        </p:spPr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Packages – Under the Covers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A0176-F09E-C14B-B702-3FBBE815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933"/>
            <a:ext cx="9144000" cy="30235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DF3CD8-C377-2187-FD29-88BD3C377E42}"/>
              </a:ext>
            </a:extLst>
          </p:cNvPr>
          <p:cNvSpPr/>
          <p:nvPr/>
        </p:nvSpPr>
        <p:spPr>
          <a:xfrm>
            <a:off x="1714539" y="4331473"/>
            <a:ext cx="4701502" cy="441053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3D72-6D2F-3ADB-26A9-53C7B957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14907"/>
            <a:ext cx="6092513" cy="3242040"/>
          </a:xfrm>
        </p:spPr>
        <p:txBody>
          <a:bodyPr>
            <a:normAutofit/>
          </a:bodyPr>
          <a:lstStyle/>
          <a:p>
            <a:r>
              <a:rPr lang="da-DK" sz="1800" dirty="0"/>
              <a:t>The </a:t>
            </a:r>
            <a:r>
              <a:rPr lang="da-DK" sz="1800" dirty="0" err="1"/>
              <a:t>dotnet</a:t>
            </a:r>
            <a:r>
              <a:rPr lang="da-DK" sz="1800" dirty="0"/>
              <a:t> </a:t>
            </a:r>
            <a:r>
              <a:rPr lang="da-DK" sz="1800" dirty="0" err="1"/>
              <a:t>command</a:t>
            </a:r>
            <a:r>
              <a:rPr lang="da-DK" sz="1800" dirty="0"/>
              <a:t> line </a:t>
            </a:r>
            <a:r>
              <a:rPr lang="da-DK" sz="1800" dirty="0" err="1"/>
              <a:t>tool</a:t>
            </a:r>
            <a:r>
              <a:rPr lang="da-DK" sz="1800" dirty="0"/>
              <a:t> has </a:t>
            </a:r>
            <a:r>
              <a:rPr lang="da-DK" sz="1800" dirty="0" err="1"/>
              <a:t>created</a:t>
            </a:r>
            <a:r>
              <a:rPr lang="da-DK" sz="1800" dirty="0"/>
              <a:t> </a:t>
            </a:r>
            <a:r>
              <a:rPr lang="da-DK" sz="1800" dirty="0" err="1"/>
              <a:t>some</a:t>
            </a:r>
            <a:r>
              <a:rPr lang="da-DK" sz="1800" dirty="0"/>
              <a:t> C# </a:t>
            </a:r>
            <a:r>
              <a:rPr lang="da-DK" sz="1800" dirty="0" err="1"/>
              <a:t>code</a:t>
            </a:r>
            <a:r>
              <a:rPr lang="da-DK" sz="1800" dirty="0"/>
              <a:t> </a:t>
            </a:r>
            <a:r>
              <a:rPr lang="da-DK" sz="1800" dirty="0" err="1"/>
              <a:t>which</a:t>
            </a:r>
            <a:r>
              <a:rPr lang="da-DK" sz="1800" dirty="0"/>
              <a:t> "</a:t>
            </a:r>
            <a:r>
              <a:rPr lang="da-DK" sz="1800" dirty="0" err="1"/>
              <a:t>pretends</a:t>
            </a:r>
            <a:r>
              <a:rPr lang="da-DK" sz="1800" dirty="0"/>
              <a:t>" to </a:t>
            </a:r>
            <a:r>
              <a:rPr lang="da-DK" sz="1800" dirty="0" err="1"/>
              <a:t>use</a:t>
            </a:r>
            <a:r>
              <a:rPr lang="da-DK" sz="1800" dirty="0"/>
              <a:t> the </a:t>
            </a:r>
            <a:r>
              <a:rPr lang="da-DK" sz="1800" dirty="0" err="1"/>
              <a:t>NuGet</a:t>
            </a:r>
            <a:r>
              <a:rPr lang="da-DK" sz="1800" dirty="0"/>
              <a:t> </a:t>
            </a:r>
            <a:r>
              <a:rPr lang="da-DK" sz="1800" dirty="0" err="1"/>
              <a:t>packages</a:t>
            </a:r>
            <a:endParaRPr lang="en-GB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35327C-6ED0-06EA-20BD-A52089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20360" cy="685535"/>
          </a:xfrm>
        </p:spPr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Packages – Under the Covers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A0176-F09E-C14B-B702-3FBBE815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933"/>
            <a:ext cx="9144000" cy="30235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DF3CD8-C377-2187-FD29-88BD3C377E42}"/>
              </a:ext>
            </a:extLst>
          </p:cNvPr>
          <p:cNvSpPr/>
          <p:nvPr/>
        </p:nvSpPr>
        <p:spPr>
          <a:xfrm>
            <a:off x="1714539" y="4331473"/>
            <a:ext cx="4701502" cy="441053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66685-A5FE-BC08-2723-6DC6252B3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5" y="953192"/>
            <a:ext cx="4124325" cy="269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41429-DF4F-2AC4-CD9F-9DD469300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65" y="968893"/>
            <a:ext cx="4913110" cy="30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23016</TotalTime>
  <Words>4238</Words>
  <Application>Microsoft Office PowerPoint</Application>
  <PresentationFormat>On-screen Show (16:9)</PresentationFormat>
  <Paragraphs>522</Paragraphs>
  <Slides>101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0" baseType="lpstr">
      <vt:lpstr>Wingdings</vt:lpstr>
      <vt:lpstr>Wingdings 2</vt:lpstr>
      <vt:lpstr>Courier New</vt:lpstr>
      <vt:lpstr>Arial</vt:lpstr>
      <vt:lpstr>Comic Sans MS</vt:lpstr>
      <vt:lpstr>Calibri</vt:lpstr>
      <vt:lpstr>Sarabun</vt:lpstr>
      <vt:lpstr>APL385 Unicode</vt:lpstr>
      <vt:lpstr>Office Theme</vt:lpstr>
      <vt:lpstr>Link and the Basics of APL Source in Text Files</vt:lpstr>
      <vt:lpstr>Materials</vt:lpstr>
      <vt:lpstr>Goals</vt:lpstr>
      <vt:lpstr>PowerPoint Presentation</vt:lpstr>
      <vt:lpstr>What exactly is Link?</vt:lpstr>
      <vt:lpstr>”Old Timers”: Link replaces SALT</vt:lpstr>
      <vt:lpstr>About the File System Watcher</vt:lpstr>
      <vt:lpstr>Why is Link                              ?</vt:lpstr>
      <vt:lpstr>Why is Link                              ?</vt:lpstr>
      <vt:lpstr>Screen Shot from Mortens SA1 Slides</vt:lpstr>
      <vt:lpstr>PowerPoint Presentation</vt:lpstr>
      <vt:lpstr>Other Benefits of Text Source</vt:lpstr>
      <vt:lpstr>Link in 2024 – Version 4.0</vt:lpstr>
      <vt:lpstr>Link is a GitHub Project</vt:lpstr>
      <vt:lpstr>PowerPoint Presentation</vt:lpstr>
      <vt:lpstr>PowerPoint Presentation</vt:lpstr>
      <vt:lpstr>Link is a GitHub Project</vt:lpstr>
      <vt:lpstr>PowerPoint Presentation</vt:lpstr>
      <vt:lpstr>PowerPoint Presentation</vt:lpstr>
      <vt:lpstr>Verify Link Version</vt:lpstr>
      <vt:lpstr>PowerPoint Presentation</vt:lpstr>
      <vt:lpstr>PowerPoint Presentation</vt:lpstr>
      <vt:lpstr>Starting a New Project</vt:lpstr>
      <vt:lpstr>PowerPoint Presentation</vt:lpstr>
      <vt:lpstr>PowerPoint Presentation</vt:lpstr>
      <vt:lpstr>Exercise 1</vt:lpstr>
      <vt:lpstr>Variables</vt:lpstr>
      <vt:lpstr>Exercise 2</vt:lpstr>
      <vt:lpstr>Converting an Existing Workspace</vt:lpstr>
      <vt:lpstr>PowerPoint Presentation</vt:lpstr>
      <vt:lpstr>]Link.Add</vt:lpstr>
      <vt:lpstr>Namespace ←→ Folder</vt:lpstr>
      <vt:lpstr>Exercise 2.5</vt:lpstr>
      <vt:lpstr>caseCode </vt:lpstr>
      <vt:lpstr>PowerPoint Presentation</vt:lpstr>
      <vt:lpstr>Exercise 3</vt:lpstr>
      <vt:lpstr>Exercise 3 - Discussion</vt:lpstr>
      <vt:lpstr>Exercise 3 – Morten's Solution</vt:lpstr>
      <vt:lpstr>Non-Representable Objects</vt:lpstr>
      <vt:lpstr>Create an OLE Server…</vt:lpstr>
      <vt:lpstr>The –flatten switch</vt:lpstr>
      <vt:lpstr>PowerPoint Presentation</vt:lpstr>
      <vt:lpstr>PowerPoint Presentation</vt:lpstr>
      <vt:lpstr>Exercise 4</vt:lpstr>
      <vt:lpstr>Exercise 4 - Discussion</vt:lpstr>
      <vt:lpstr>PowerPoint Presentation</vt:lpstr>
      <vt:lpstr>Highlights of Link 4.0</vt:lpstr>
      <vt:lpstr>Configuration Files</vt:lpstr>
      <vt:lpstr>Default to Current NS</vt:lpstr>
      <vt:lpstr>Search Library Folders</vt:lpstr>
      <vt:lpstr>Plain Text Formats</vt:lpstr>
      <vt:lpstr>Plain Text Formats</vt:lpstr>
      <vt:lpstr>Plain Text Formats</vt:lpstr>
      <vt:lpstr>File TimeStamps</vt:lpstr>
      <vt:lpstr>Exercise 5 – text:plain</vt:lpstr>
      <vt:lpstr>Saved Workspaces with Links</vt:lpstr>
      <vt:lpstr>PowerPoint Presentation</vt:lpstr>
      <vt:lpstr>PowerPoint Presentation</vt:lpstr>
      <vt:lpstr>Exercise 6 – )SAVE with Links</vt:lpstr>
      <vt:lpstr>Launch from Source</vt:lpstr>
      <vt:lpstr>LOAD= Parameter</vt:lpstr>
      <vt:lpstr>Boot or Build?</vt:lpstr>
      <vt:lpstr>Exercise 7</vt:lpstr>
      <vt:lpstr>First There Was The Workspace</vt:lpstr>
      <vt:lpstr>Then There was Link</vt:lpstr>
      <vt:lpstr>Then There was Link (and git/svn etc)</vt:lpstr>
      <vt:lpstr>Packages</vt:lpstr>
      <vt:lpstr>So… What is a Package?</vt:lpstr>
      <vt:lpstr>PowerPoint Presentation</vt:lpstr>
      <vt:lpstr>Introducing Cider</vt:lpstr>
      <vt:lpstr>Creating a Project</vt:lpstr>
      <vt:lpstr>A Cider Project Folder</vt:lpstr>
      <vt:lpstr>Exercise 8</vt:lpstr>
      <vt:lpstr>PowerPoint Presentation</vt:lpstr>
      <vt:lpstr>Finding Packages – www.tatin.dev</vt:lpstr>
      <vt:lpstr>Finding Packages</vt:lpstr>
      <vt:lpstr>Finding Packages</vt:lpstr>
      <vt:lpstr>PowerPoint Presentation</vt:lpstr>
      <vt:lpstr>PowerPoint Presentation</vt:lpstr>
      <vt:lpstr>]Tatin.ListPackages</vt:lpstr>
      <vt:lpstr>Adding a Tatin Dependency</vt:lpstr>
      <vt:lpstr>Exercise 9</vt:lpstr>
      <vt:lpstr>NuGet</vt:lpstr>
      <vt:lpstr>Adding a NuGet Package</vt:lpstr>
      <vt:lpstr>NuGet Tests</vt:lpstr>
      <vt:lpstr>PowerPoint Presentation</vt:lpstr>
      <vt:lpstr>Adding a NuGet Package</vt:lpstr>
      <vt:lpstr>Exercise 10</vt:lpstr>
      <vt:lpstr>Morten’s Solution</vt:lpstr>
      <vt:lpstr>PowerPoint Presentation</vt:lpstr>
      <vt:lpstr>Dependencies of Dependencies</vt:lpstr>
      <vt:lpstr>PowerPoint Presentation</vt:lpstr>
      <vt:lpstr>PowerPoint Presentation</vt:lpstr>
      <vt:lpstr>PowerPoint Presentation</vt:lpstr>
      <vt:lpstr>Where Do Dependencies Go?</vt:lpstr>
      <vt:lpstr>dotnet command-line tool</vt:lpstr>
      <vt:lpstr>NuGet Packages – Under the Covers</vt:lpstr>
      <vt:lpstr>NuGet Packages – Under the Covers</vt:lpstr>
      <vt:lpstr>NuGet Packages – Under the Covers</vt:lpstr>
      <vt:lpstr>Same Same but Different</vt:lpstr>
      <vt:lpstr>The Cast, in order of appearance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282</cp:revision>
  <cp:lastPrinted>2024-09-19T11:13:29Z</cp:lastPrinted>
  <dcterms:created xsi:type="dcterms:W3CDTF">2019-07-25T11:46:05Z</dcterms:created>
  <dcterms:modified xsi:type="dcterms:W3CDTF">2024-09-24T08:05:36Z</dcterms:modified>
</cp:coreProperties>
</file>