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0" r:id="rId2"/>
    <p:sldId id="333" r:id="rId3"/>
    <p:sldId id="339" r:id="rId4"/>
    <p:sldId id="331" r:id="rId5"/>
    <p:sldId id="340" r:id="rId6"/>
    <p:sldId id="334" r:id="rId7"/>
    <p:sldId id="336" r:id="rId8"/>
    <p:sldId id="337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8" autoAdjust="0"/>
    <p:restoredTop sz="89678" autoAdjust="0"/>
  </p:normalViewPr>
  <p:slideViewPr>
    <p:cSldViewPr snapToGrid="0">
      <p:cViewPr>
        <p:scale>
          <a:sx n="107" d="100"/>
          <a:sy n="107" d="100"/>
        </p:scale>
        <p:origin x="816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54075-F18D-4A64-A5CE-0668055D149C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1CA83-8486-40F9-AD03-007D6FFDA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1CA83-8486-40F9-AD03-007D6FFDAB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6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E6D4-344B-4D83-B68A-0B5EE1BAE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A8BFF-583F-49CB-BF91-C623BED61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62481-3BA1-46CC-A7DD-8B28DFF9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F1D2B-DB15-4793-8713-215F2DF1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4C20A-711B-4319-9151-E1CD3659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6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B682-84AB-4B20-8EA4-44AEE197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BCA43-38B4-4EF1-9A6B-C3A50B9CF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8B448-E1AF-476E-93EE-1495B886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28717-F341-4527-B5A6-8AF95430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7400F-676F-4964-A2D6-9709D7089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4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38955F-6981-4855-A8DD-153707FCB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9D4AB-8B54-4BF6-8A8A-A7A480DFF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9A4AE-E4C6-47BD-87C3-862B7301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77E90-A864-418E-B547-967BF3A6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D84BF-57D2-4541-B6CD-71218536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96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DD183-E361-4EC4-8749-6CC0595D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B15FC-6070-4A55-9D61-06477D480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49E15-272D-4F83-9E4E-580ABE89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49FD1-08D2-4885-BE60-937C3BA9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A2A9E-9CA9-4341-BEA6-265C8C2D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4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4645-5155-4F5B-A11D-C47E8B2F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8CDDE-4045-4199-8668-82E7FABBF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593A-5FE7-46E1-92BD-071BA719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A021A-2246-418B-A96E-E41195B2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4B5F8-93E6-4DD5-814C-6ADA6142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6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E456-1FF1-43E8-A2AD-F432A777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89AA5-E11F-4E58-8D30-7EC542E60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D5C9C-38A9-405A-A4F3-7878C28A9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21B6B-6A48-4FE6-BF63-0952F0F5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52FA6-6477-442E-977B-8B5C45A3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49C14-830C-4E3C-8172-C8D03E2E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2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F085-4868-4C5B-8942-466B0D29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32CE2-E255-4755-9F84-0B06640BA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F9C97-6A7C-45A3-AEED-B4B251593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82F6D-F43A-41D9-89AB-F3A67AE6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8635C6-6A51-4CE8-8B85-EBD6D8355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52D34-69BD-48F4-92A6-0E7E17FD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FCC7A-B74E-4C6C-A2B6-A8D6599C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363CB-818D-4F8E-95C9-68DDA660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6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0AF53-58F5-4C55-97FB-D6E5AB77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61644-3EFC-4D7E-A7A8-E2F2262E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B59EE-5D36-4ACA-9B6E-7F968F7C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51052-AC36-4EFE-A370-B4EE2E33F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1440D-5017-4359-8005-6F9C672B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5827A-3D1A-4E65-AAA0-CFB419A1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C034-36FD-4908-A028-7CCC2566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54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B70A-F6E0-46FE-BC9C-B1FEF474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506D-13A0-4502-BBC4-F30155FE8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52144-C487-49D9-BAFB-5F2100845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BE302-93BC-42C4-93F9-8FF22418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7DFE7-6C17-4827-A1E8-C8CB5D53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AFBC3-C74A-408A-B48C-49F3AF08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225F-3C34-4EB1-8960-AA05CF0E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3050DC-80F0-45F0-8800-A5A7FD4C1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C88CB-6A2A-4E0E-A453-AD2053D78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25107-0775-4204-8385-C0213EBB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79C9C-5D3E-46C9-854D-B00A4E17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52440-43C3-4F25-9F9A-995F18C5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9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1A9079-170E-4F55-9A58-3B3905F0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2649-E8D7-4D78-8B3A-E687587A0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8F7C-C38A-4E4D-B935-20CF010C8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3A64F-3D71-426D-A886-BE53426F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4C6D7-16F3-4ADF-A151-08B03B75D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9B8448A2-E1EF-224E-B5D3-20EFE5D44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95F8F4-9BED-4A69-9647-BA21225E9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011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Protobuf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8F12E-2F0A-46A7-8348-F05161AB6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6686"/>
            <a:ext cx="9144000" cy="16557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Sandra Persson</a:t>
            </a:r>
          </a:p>
        </p:txBody>
      </p:sp>
    </p:spTree>
    <p:extLst>
      <p:ext uri="{BB962C8B-B14F-4D97-AF65-F5344CB8AC3E}">
        <p14:creationId xmlns:p14="http://schemas.microsoft.com/office/powerpoint/2010/main" val="164216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EF73C-F754-998B-4FC6-E038DF299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i="1" dirty="0"/>
              <a:t>Protocol Buffers</a:t>
            </a:r>
          </a:p>
          <a:p>
            <a:r>
              <a:rPr lang="en-GB" sz="2800" i="1" dirty="0"/>
              <a:t>A format for serializing structured data developed by Google</a:t>
            </a:r>
          </a:p>
          <a:p>
            <a:r>
              <a:rPr lang="en-GB" i="1" dirty="0"/>
              <a:t>Designed to be small, fast and simple</a:t>
            </a:r>
          </a:p>
          <a:p>
            <a:r>
              <a:rPr lang="en-GB" sz="2800" i="1" dirty="0"/>
              <a:t>Language-neutral, platform-neutral, open-source</a:t>
            </a:r>
          </a:p>
          <a:p>
            <a:r>
              <a:rPr lang="en-GB" sz="2800" i="1" dirty="0"/>
              <a:t>Where is it used? </a:t>
            </a:r>
            <a:r>
              <a:rPr lang="en-GB" sz="2800" i="1" dirty="0" err="1"/>
              <a:t>gRPC</a:t>
            </a:r>
            <a:endParaRPr lang="en-GB" sz="2800" i="1" dirty="0"/>
          </a:p>
          <a:p>
            <a:pPr marL="0" indent="0">
              <a:buNone/>
            </a:pPr>
            <a:endParaRPr lang="en-GB" sz="28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D99EFD-1B1A-4260-761C-F8560192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What is </a:t>
            </a:r>
            <a:r>
              <a:rPr lang="en-GB" dirty="0" err="1"/>
              <a:t>Protobuf</a:t>
            </a:r>
            <a:r>
              <a:rPr lang="en-GB" dirty="0"/>
              <a:t>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87D426-D9BC-346F-9688-48D194E976EC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3BB8BB3-847B-FD39-59B5-5C7336905FD3}"/>
              </a:ext>
            </a:extLst>
          </p:cNvPr>
          <p:cNvSpPr txBox="1"/>
          <p:nvPr/>
        </p:nvSpPr>
        <p:spPr>
          <a:xfrm>
            <a:off x="4759922" y="5217138"/>
            <a:ext cx="35267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Aptos" panose="020B0004020202020204" pitchFamily="34" charset="0"/>
              </a:rPr>
              <a:t>P</a:t>
            </a:r>
            <a:r>
              <a:rPr lang="en-SE" sz="2400" dirty="0">
                <a:solidFill>
                  <a:srgbClr val="FF0000"/>
                </a:solidFill>
                <a:latin typeface="Aptos" panose="020B0004020202020204" pitchFamily="34" charset="0"/>
              </a:rPr>
              <a:t>r</a:t>
            </a:r>
            <a:r>
              <a:rPr lang="en-SE" sz="2400" dirty="0">
                <a:solidFill>
                  <a:srgbClr val="FFC000"/>
                </a:solidFill>
                <a:latin typeface="Aptos" panose="020B0004020202020204" pitchFamily="34" charset="0"/>
              </a:rPr>
              <a:t>o</a:t>
            </a:r>
            <a:r>
              <a:rPr lang="en-SE" sz="2400" dirty="0">
                <a:solidFill>
                  <a:srgbClr val="0070C0"/>
                </a:solidFill>
                <a:latin typeface="Aptos" panose="020B0004020202020204" pitchFamily="34" charset="0"/>
              </a:rPr>
              <a:t>t</a:t>
            </a:r>
            <a:r>
              <a:rPr lang="en-SE" sz="2400" dirty="0">
                <a:solidFill>
                  <a:srgbClr val="00B050"/>
                </a:solidFill>
                <a:latin typeface="Aptos" panose="020B0004020202020204" pitchFamily="34" charset="0"/>
              </a:rPr>
              <a:t>o</a:t>
            </a:r>
            <a:r>
              <a:rPr lang="en-SE" sz="2400" dirty="0">
                <a:solidFill>
                  <a:srgbClr val="FF0000"/>
                </a:solidFill>
                <a:latin typeface="Aptos" panose="020B0004020202020204" pitchFamily="34" charset="0"/>
              </a:rPr>
              <a:t>b</a:t>
            </a:r>
            <a:r>
              <a:rPr lang="en-SE" sz="2400" dirty="0">
                <a:solidFill>
                  <a:srgbClr val="0070C0"/>
                </a:solidFill>
                <a:latin typeface="Aptos" panose="020B0004020202020204" pitchFamily="34" charset="0"/>
              </a:rPr>
              <a:t>u</a:t>
            </a:r>
            <a:r>
              <a:rPr lang="en-SE" sz="2400" dirty="0">
                <a:solidFill>
                  <a:srgbClr val="00B050"/>
                </a:solidFill>
                <a:latin typeface="Aptos" panose="020B0004020202020204" pitchFamily="34" charset="0"/>
              </a:rPr>
              <a:t>f</a:t>
            </a:r>
          </a:p>
          <a:p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Protocol buffers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6F85B5-1BA5-C69A-7BBE-A8B7400ADB34}"/>
              </a:ext>
            </a:extLst>
          </p:cNvPr>
          <p:cNvSpPr txBox="1"/>
          <p:nvPr/>
        </p:nvSpPr>
        <p:spPr>
          <a:xfrm>
            <a:off x="6559187" y="5221748"/>
            <a:ext cx="5969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400" dirty="0">
                <a:solidFill>
                  <a:srgbClr val="0070C0"/>
                </a:solidFill>
                <a:latin typeface="Aptos" panose="020B0004020202020204" pitchFamily="34" charset="0"/>
              </a:rPr>
              <a:t>{</a:t>
            </a:r>
            <a:r>
              <a:rPr lang="en-S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JSON</a:t>
            </a:r>
            <a:r>
              <a:rPr lang="en-SE" sz="2400" dirty="0">
                <a:solidFill>
                  <a:srgbClr val="0070C0"/>
                </a:solidFill>
                <a:latin typeface="Aptos" panose="020B0004020202020204" pitchFamily="34" charset="0"/>
              </a:rPr>
              <a:t>}	    </a:t>
            </a:r>
            <a:r>
              <a:rPr lang="en-S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&lt;XML&gt;   CSV     Avro…</a:t>
            </a:r>
          </a:p>
          <a:p>
            <a:endParaRPr lang="en-SE" sz="24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</a:endParaRPr>
          </a:p>
          <a:p>
            <a:endParaRPr lang="en-SE" sz="2400" dirty="0">
              <a:solidFill>
                <a:srgbClr val="0070C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21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5BF92-EDEE-54E6-F73A-A9E2A22A9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622"/>
            <a:ext cx="10515600" cy="1325563"/>
          </a:xfrm>
        </p:spPr>
        <p:txBody>
          <a:bodyPr/>
          <a:lstStyle/>
          <a:p>
            <a:pPr algn="ctr"/>
            <a:r>
              <a:rPr lang="en-SE" dirty="0">
                <a:latin typeface="+mj-lt"/>
              </a:rPr>
              <a:t>Protobuf vs. JSON</a:t>
            </a:r>
            <a:br>
              <a:rPr lang="en-SE" sz="4400" dirty="0">
                <a:latin typeface="+mj-lt"/>
              </a:rPr>
            </a:br>
            <a:endParaRPr lang="en-S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2C27BD-A0ED-88B0-45E6-7B00838D0463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52B0695-39C2-28AD-379E-44FE6D2BBEB8}"/>
              </a:ext>
            </a:extLst>
          </p:cNvPr>
          <p:cNvSpPr txBox="1"/>
          <p:nvPr/>
        </p:nvSpPr>
        <p:spPr>
          <a:xfrm>
            <a:off x="593766" y="2020611"/>
            <a:ext cx="3847605" cy="1475999"/>
          </a:xfrm>
          <a:prstGeom prst="rect">
            <a:avLst/>
          </a:prstGeom>
          <a:noFill/>
          <a:ln cap="sq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847605"/>
                      <a:gd name="connsiteY0" fmla="*/ 0 h 1477328"/>
                      <a:gd name="connsiteX1" fmla="*/ 3847605 w 3847605"/>
                      <a:gd name="connsiteY1" fmla="*/ 0 h 1477328"/>
                      <a:gd name="connsiteX2" fmla="*/ 3847605 w 3847605"/>
                      <a:gd name="connsiteY2" fmla="*/ 1477328 h 1477328"/>
                      <a:gd name="connsiteX3" fmla="*/ 0 w 3847605"/>
                      <a:gd name="connsiteY3" fmla="*/ 1477328 h 1477328"/>
                      <a:gd name="connsiteX4" fmla="*/ 0 w 3847605"/>
                      <a:gd name="connsiteY4" fmla="*/ 0 h 1477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47605" h="1477328" extrusionOk="0">
                        <a:moveTo>
                          <a:pt x="0" y="0"/>
                        </a:moveTo>
                        <a:cubicBezTo>
                          <a:pt x="1048333" y="118645"/>
                          <a:pt x="3311710" y="116012"/>
                          <a:pt x="3847605" y="0"/>
                        </a:cubicBezTo>
                        <a:cubicBezTo>
                          <a:pt x="3791561" y="735153"/>
                          <a:pt x="3878785" y="1113412"/>
                          <a:pt x="3847605" y="1477328"/>
                        </a:cubicBezTo>
                        <a:cubicBezTo>
                          <a:pt x="3014221" y="1611928"/>
                          <a:pt x="553197" y="1320132"/>
                          <a:pt x="0" y="1477328"/>
                        </a:cubicBezTo>
                        <a:cubicBezTo>
                          <a:pt x="-79908" y="1020908"/>
                          <a:pt x="115447" y="6369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{</a:t>
            </a:r>
          </a:p>
          <a:p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 "name": "</a:t>
            </a:r>
            <a:r>
              <a:rPr lang="en-GB" b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Cajal</a:t>
            </a:r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”,</a:t>
            </a:r>
          </a:p>
          <a:p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 "id": 2,</a:t>
            </a:r>
          </a:p>
          <a:p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 "email": "</a:t>
            </a:r>
            <a:r>
              <a:rPr lang="en-GB" b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ramonycajal@gmail.com</a:t>
            </a:r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"</a:t>
            </a:r>
          </a:p>
          <a:p>
            <a:r>
              <a:rPr lang="en-GB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54FC74-057B-11EA-07E3-A966EC6FF417}"/>
              </a:ext>
            </a:extLst>
          </p:cNvPr>
          <p:cNvSpPr txBox="1"/>
          <p:nvPr/>
        </p:nvSpPr>
        <p:spPr>
          <a:xfrm>
            <a:off x="5153905" y="1686296"/>
            <a:ext cx="5925565" cy="48013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Protocol Buffers</a:t>
            </a:r>
          </a:p>
          <a:p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Bytes sequence:</a:t>
            </a:r>
          </a:p>
          <a:p>
            <a:endParaRPr lang="en-SE" dirty="0">
              <a:latin typeface="Aptos" panose="020B0004020202020204" pitchFamily="34" charset="0"/>
            </a:endParaRPr>
          </a:p>
          <a:p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10 5 67 97 106 97 108 16 2 26 21 114 97 109 111 110 121 99 97 106 97 108 64 103 109 97 105 108 46 99 111 109</a:t>
            </a:r>
          </a:p>
          <a:p>
            <a:endParaRPr lang="en-SE" dirty="0">
              <a:latin typeface="Aptos" panose="020B0004020202020204" pitchFamily="34" charset="0"/>
            </a:endParaRPr>
          </a:p>
          <a:p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Breakdown: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t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ag    length    C    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a 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   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 j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      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 a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      l</a:t>
            </a:r>
          </a:p>
          <a:p>
            <a:pPr marL="342900" indent="-342900">
              <a:buAutoNum type="arabicPlain" startAt="10"/>
            </a:pPr>
            <a:r>
              <a:rPr lang="en-SE" dirty="0">
                <a:latin typeface="Aptos" panose="020B0004020202020204" pitchFamily="34" charset="0"/>
              </a:rPr>
              <a:t>     5            </a:t>
            </a:r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67   97   106   97   108</a:t>
            </a:r>
          </a:p>
          <a:p>
            <a:pPr marL="342900" indent="-342900">
              <a:buAutoNum type="arabicPlain" startAt="10"/>
            </a:pPr>
            <a:endParaRPr lang="en-SE" b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t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ag    2</a:t>
            </a:r>
            <a:endParaRPr lang="en-SE" b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</a:endParaRPr>
          </a:p>
          <a:p>
            <a:pPr marL="342900" indent="-342900">
              <a:buAutoNum type="arabicPlain" startAt="16"/>
            </a:pPr>
            <a:r>
              <a:rPr lang="en-SE" dirty="0">
                <a:solidFill>
                  <a:srgbClr val="000000"/>
                </a:solidFill>
                <a:latin typeface="Aptos" panose="020B0004020202020204" pitchFamily="34" charset="0"/>
              </a:rPr>
              <a:t>    2</a:t>
            </a:r>
          </a:p>
          <a:p>
            <a:pPr marL="342900" indent="-342900">
              <a:buAutoNum type="arabicPlain" startAt="16"/>
            </a:pPr>
            <a:endParaRPr lang="en-SE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t</a:t>
            </a:r>
            <a:r>
              <a:rPr lang="en-SE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ag  length    </a:t>
            </a:r>
            <a:r>
              <a:rPr lang="en-GB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pl"/>
              </a:rPr>
              <a:t>ramonycajal@gmail.com</a:t>
            </a:r>
            <a:endParaRPr lang="en-SE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</a:endParaRPr>
          </a:p>
          <a:p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26    21            114 97 109 111 110 121 99 97 106 97 108 64 103 109 97 105 108 46 99 111 109</a:t>
            </a:r>
            <a:endParaRPr lang="en-SE" b="0" dirty="0">
              <a:solidFill>
                <a:srgbClr val="000000"/>
              </a:solidFill>
              <a:effectLst/>
              <a:latin typeface="apl"/>
            </a:endParaRPr>
          </a:p>
          <a:p>
            <a:endParaRPr lang="en-SE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0E1532B-5F3B-3BC1-807B-59737A816181}"/>
              </a:ext>
            </a:extLst>
          </p:cNvPr>
          <p:cNvGrpSpPr/>
          <p:nvPr/>
        </p:nvGrpSpPr>
        <p:grpSpPr>
          <a:xfrm>
            <a:off x="2470060" y="3856947"/>
            <a:ext cx="2137558" cy="668748"/>
            <a:chOff x="2208810" y="3643197"/>
            <a:chExt cx="2137558" cy="66874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3A1BD9-6825-E2E5-2DCB-DAB9D84FEF85}"/>
                </a:ext>
              </a:extLst>
            </p:cNvPr>
            <p:cNvSpPr txBox="1"/>
            <p:nvPr/>
          </p:nvSpPr>
          <p:spPr>
            <a:xfrm>
              <a:off x="2208810" y="3643197"/>
              <a:ext cx="20057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 </a:t>
              </a:r>
              <a:r>
                <a:rPr lang="en-GB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</a:t>
              </a:r>
              <a:r>
                <a:rPr lang="en-SE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ieldnr      type</a:t>
              </a:r>
            </a:p>
            <a:p>
              <a:endParaRPr lang="en-SE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3763E6A-4FA2-4F8F-D186-8C0A6C491FE7}"/>
                </a:ext>
              </a:extLst>
            </p:cNvPr>
            <p:cNvSpPr txBox="1"/>
            <p:nvPr/>
          </p:nvSpPr>
          <p:spPr>
            <a:xfrm>
              <a:off x="2256310" y="3942613"/>
              <a:ext cx="2090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E" dirty="0"/>
                <a:t>0 0 0 0 1   0 1 0</a:t>
              </a:r>
            </a:p>
          </p:txBody>
        </p:sp>
      </p:grp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6C0690BB-6442-F159-4932-1A0D78A0D3A8}"/>
              </a:ext>
            </a:extLst>
          </p:cNvPr>
          <p:cNvCxnSpPr>
            <a:cxnSpLocks/>
          </p:cNvCxnSpPr>
          <p:nvPr/>
        </p:nvCxnSpPr>
        <p:spPr>
          <a:xfrm flipV="1">
            <a:off x="4096987" y="4075936"/>
            <a:ext cx="1056918" cy="283166"/>
          </a:xfrm>
          <a:prstGeom prst="curvedConnector3">
            <a:avLst/>
          </a:prstGeom>
          <a:ln w="158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6404507C-422F-3583-52A1-244125BBA041}"/>
              </a:ext>
            </a:extLst>
          </p:cNvPr>
          <p:cNvSpPr/>
          <p:nvPr/>
        </p:nvSpPr>
        <p:spPr>
          <a:xfrm>
            <a:off x="549698" y="1943490"/>
            <a:ext cx="3847605" cy="1680761"/>
          </a:xfrm>
          <a:prstGeom prst="round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5182C93-D9E9-76FF-D27D-8D3B7FB35EE7}"/>
              </a:ext>
            </a:extLst>
          </p:cNvPr>
          <p:cNvSpPr/>
          <p:nvPr/>
        </p:nvSpPr>
        <p:spPr>
          <a:xfrm>
            <a:off x="4594031" y="1542360"/>
            <a:ext cx="6929608" cy="4957589"/>
          </a:xfrm>
          <a:prstGeom prst="round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E898599-80D4-536E-FBA8-A80CA752F6B1}"/>
              </a:ext>
            </a:extLst>
          </p:cNvPr>
          <p:cNvSpPr/>
          <p:nvPr/>
        </p:nvSpPr>
        <p:spPr>
          <a:xfrm>
            <a:off x="440674" y="1928151"/>
            <a:ext cx="3934595" cy="1762499"/>
          </a:xfrm>
          <a:prstGeom prst="round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0214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8209D0-EEEF-2DAF-51D0-2509BD4EE0FD}"/>
              </a:ext>
            </a:extLst>
          </p:cNvPr>
          <p:cNvSpPr txBox="1"/>
          <p:nvPr/>
        </p:nvSpPr>
        <p:spPr>
          <a:xfrm>
            <a:off x="685928" y="3684559"/>
            <a:ext cx="44998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.proto file: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r>
              <a:rPr lang="en-GB" dirty="0">
                <a:latin typeface="Aptos" panose="020B0004020202020204" pitchFamily="34" charset="0"/>
              </a:rPr>
              <a:t>m</a:t>
            </a:r>
            <a:r>
              <a:rPr lang="en-SE" dirty="0">
                <a:latin typeface="Aptos" panose="020B0004020202020204" pitchFamily="34" charset="0"/>
              </a:rPr>
              <a:t>essage Person {</a:t>
            </a:r>
          </a:p>
          <a:p>
            <a:r>
              <a:rPr lang="en-GB" dirty="0">
                <a:latin typeface="Aptos" panose="020B0004020202020204" pitchFamily="34" charset="0"/>
              </a:rPr>
              <a:t>    o</a:t>
            </a:r>
            <a:r>
              <a:rPr lang="en-SE" dirty="0">
                <a:latin typeface="Aptos" panose="020B0004020202020204" pitchFamily="34" charset="0"/>
              </a:rPr>
              <a:t>ptional string name = 1;</a:t>
            </a:r>
          </a:p>
          <a:p>
            <a:r>
              <a:rPr lang="en-GB" dirty="0">
                <a:latin typeface="Aptos" panose="020B0004020202020204" pitchFamily="34" charset="0"/>
              </a:rPr>
              <a:t>    o</a:t>
            </a:r>
            <a:r>
              <a:rPr lang="en-SE" dirty="0">
                <a:latin typeface="Aptos" panose="020B0004020202020204" pitchFamily="34" charset="0"/>
              </a:rPr>
              <a:t>ptional int32 id = 2;</a:t>
            </a:r>
          </a:p>
          <a:p>
            <a:r>
              <a:rPr lang="en-GB" dirty="0">
                <a:latin typeface="Aptos" panose="020B0004020202020204" pitchFamily="34" charset="0"/>
              </a:rPr>
              <a:t>    r</a:t>
            </a:r>
            <a:r>
              <a:rPr lang="en-SE" dirty="0">
                <a:latin typeface="Aptos" panose="020B0004020202020204" pitchFamily="34" charset="0"/>
              </a:rPr>
              <a:t>epeated string email = 3;</a:t>
            </a:r>
          </a:p>
          <a:p>
            <a:r>
              <a:rPr lang="en-SE" dirty="0">
                <a:latin typeface="Aptos" panose="020B0004020202020204" pitchFamily="34" charset="0"/>
              </a:rPr>
              <a:t>}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CFCB3B6-A634-A07C-A90B-8F20C452D94E}"/>
              </a:ext>
            </a:extLst>
          </p:cNvPr>
          <p:cNvGrpSpPr/>
          <p:nvPr/>
        </p:nvGrpSpPr>
        <p:grpSpPr>
          <a:xfrm>
            <a:off x="539826" y="977141"/>
            <a:ext cx="11223879" cy="1854197"/>
            <a:chOff x="550843" y="723750"/>
            <a:chExt cx="11223879" cy="18541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A86E5D7-52F9-5AB5-6DDF-9B1172B03101}"/>
                </a:ext>
              </a:extLst>
            </p:cNvPr>
            <p:cNvSpPr/>
            <p:nvPr/>
          </p:nvSpPr>
          <p:spPr>
            <a:xfrm>
              <a:off x="550843" y="727113"/>
              <a:ext cx="2511846" cy="185083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9C15560-F120-2B5E-121C-9A678BF7AB1E}"/>
                </a:ext>
              </a:extLst>
            </p:cNvPr>
            <p:cNvSpPr/>
            <p:nvPr/>
          </p:nvSpPr>
          <p:spPr>
            <a:xfrm>
              <a:off x="3446443" y="723750"/>
              <a:ext cx="2511846" cy="185083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CF078E-3FBB-BCC0-D942-E109DEBA8C88}"/>
                </a:ext>
              </a:extLst>
            </p:cNvPr>
            <p:cNvSpPr/>
            <p:nvPr/>
          </p:nvSpPr>
          <p:spPr>
            <a:xfrm>
              <a:off x="6361442" y="723750"/>
              <a:ext cx="2511846" cy="185083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D1E1389-8094-FF5E-D383-2512ADEDEAD5}"/>
                </a:ext>
              </a:extLst>
            </p:cNvPr>
            <p:cNvSpPr/>
            <p:nvPr/>
          </p:nvSpPr>
          <p:spPr>
            <a:xfrm>
              <a:off x="9262876" y="723750"/>
              <a:ext cx="2511846" cy="1850834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7" name="Right Arrow 6">
              <a:extLst>
                <a:ext uri="{FF2B5EF4-FFF2-40B4-BE49-F238E27FC236}">
                  <a16:creationId xmlns:a16="http://schemas.microsoft.com/office/drawing/2014/main" id="{DA378FE3-E1DD-A6D6-498C-C96536FB3821}"/>
                </a:ext>
              </a:extLst>
            </p:cNvPr>
            <p:cNvSpPr/>
            <p:nvPr/>
          </p:nvSpPr>
          <p:spPr>
            <a:xfrm>
              <a:off x="3062689" y="1461878"/>
              <a:ext cx="572877" cy="410987"/>
            </a:xfrm>
            <a:prstGeom prst="rightArrow">
              <a:avLst/>
            </a:prstGeom>
            <a:solidFill>
              <a:srgbClr val="9411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 dirty="0"/>
            </a:p>
          </p:txBody>
        </p:sp>
        <p:sp>
          <p:nvSpPr>
            <p:cNvPr id="8" name="Right Arrow 7">
              <a:extLst>
                <a:ext uri="{FF2B5EF4-FFF2-40B4-BE49-F238E27FC236}">
                  <a16:creationId xmlns:a16="http://schemas.microsoft.com/office/drawing/2014/main" id="{DB5329E7-749D-7B1D-C291-0113AEC8620B}"/>
                </a:ext>
              </a:extLst>
            </p:cNvPr>
            <p:cNvSpPr/>
            <p:nvPr/>
          </p:nvSpPr>
          <p:spPr>
            <a:xfrm>
              <a:off x="5967469" y="1461878"/>
              <a:ext cx="572877" cy="410987"/>
            </a:xfrm>
            <a:prstGeom prst="rightArrow">
              <a:avLst/>
            </a:prstGeom>
            <a:solidFill>
              <a:srgbClr val="9411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6776CFCE-7EB5-A2A4-7F44-B0C6024ACE83}"/>
                </a:ext>
              </a:extLst>
            </p:cNvPr>
            <p:cNvSpPr/>
            <p:nvPr/>
          </p:nvSpPr>
          <p:spPr>
            <a:xfrm>
              <a:off x="8884305" y="1483909"/>
              <a:ext cx="572877" cy="410987"/>
            </a:xfrm>
            <a:prstGeom prst="rightArrow">
              <a:avLst/>
            </a:prstGeom>
            <a:solidFill>
              <a:srgbClr val="9411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5D53DD1-D1B6-D0C1-A7CE-23EA8F0A1B97}"/>
                </a:ext>
              </a:extLst>
            </p:cNvPr>
            <p:cNvSpPr txBox="1"/>
            <p:nvPr/>
          </p:nvSpPr>
          <p:spPr>
            <a:xfrm>
              <a:off x="925417" y="1156771"/>
              <a:ext cx="1663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E" dirty="0">
                  <a:latin typeface="Aptos" panose="020B0004020202020204" pitchFamily="34" charset="0"/>
                </a:rPr>
                <a:t>Define your data structure in a .proto file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302694-610A-F3C7-6954-D9C5A7C34ED4}"/>
                </a:ext>
              </a:extLst>
            </p:cNvPr>
            <p:cNvSpPr txBox="1"/>
            <p:nvPr/>
          </p:nvSpPr>
          <p:spPr>
            <a:xfrm>
              <a:off x="3955053" y="1164421"/>
              <a:ext cx="16176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E" dirty="0"/>
                <a:t>Generate code </a:t>
              </a:r>
            </a:p>
            <a:p>
              <a:r>
                <a:rPr lang="en-SE" dirty="0"/>
                <a:t>with protoc </a:t>
              </a:r>
            </a:p>
            <a:p>
              <a:r>
                <a:rPr lang="en-SE" dirty="0"/>
                <a:t>compiler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1D24E0-A0E5-CA8B-5985-F714312C617F}"/>
                </a:ext>
              </a:extLst>
            </p:cNvPr>
            <p:cNvSpPr txBox="1"/>
            <p:nvPr/>
          </p:nvSpPr>
          <p:spPr>
            <a:xfrm>
              <a:off x="6907573" y="1252555"/>
              <a:ext cx="164038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E" dirty="0"/>
                <a:t>Compile PB </a:t>
              </a:r>
            </a:p>
            <a:p>
              <a:r>
                <a:rPr lang="en-SE" dirty="0"/>
                <a:t>code with your </a:t>
              </a:r>
            </a:p>
            <a:p>
              <a:r>
                <a:rPr lang="en-SE" dirty="0"/>
                <a:t>project code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4B9DB52-2ADF-4748-EB9D-63F5C4E3DFCC}"/>
                </a:ext>
              </a:extLst>
            </p:cNvPr>
            <p:cNvSpPr txBox="1"/>
            <p:nvPr/>
          </p:nvSpPr>
          <p:spPr>
            <a:xfrm>
              <a:off x="9749926" y="1131368"/>
              <a:ext cx="164609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E" dirty="0"/>
                <a:t>Use PB classes </a:t>
              </a:r>
            </a:p>
            <a:p>
              <a:r>
                <a:rPr lang="en-SE" dirty="0"/>
                <a:t>to serialize, </a:t>
              </a:r>
            </a:p>
            <a:p>
              <a:r>
                <a:rPr lang="en-SE" dirty="0"/>
                <a:t>share and </a:t>
              </a:r>
            </a:p>
            <a:p>
              <a:r>
                <a:rPr lang="en-SE" dirty="0"/>
                <a:t>deserialize data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E794E1FD-C91D-38B7-A151-DE9F7ADEF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323" y="3538857"/>
            <a:ext cx="2419292" cy="251163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2270DCB-F55C-BEE8-877F-1826BD419EFF}"/>
              </a:ext>
            </a:extLst>
          </p:cNvPr>
          <p:cNvSpPr txBox="1"/>
          <p:nvPr/>
        </p:nvSpPr>
        <p:spPr>
          <a:xfrm>
            <a:off x="7359690" y="3706860"/>
            <a:ext cx="41216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10 5 67 97 106 97 108 16 2 26 21 114 97 </a:t>
            </a:r>
          </a:p>
          <a:p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109 111 110 121 99 97 106 97 108 64 1</a:t>
            </a:r>
          </a:p>
          <a:p>
            <a:r>
              <a:rPr lang="en-SE" b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03 109 97 105 108 46 99 111 109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79465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AD73-38AD-5949-B6F2-4C761C7D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E" dirty="0"/>
              <a:t>Advantages and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92FE7-0E45-1471-E769-036D6C02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SE" dirty="0"/>
              <a:t>Compact = Small and fast</a:t>
            </a:r>
          </a:p>
          <a:p>
            <a:r>
              <a:rPr lang="en-SE" dirty="0"/>
              <a:t>Schema as documentation</a:t>
            </a:r>
          </a:p>
          <a:p>
            <a:r>
              <a:rPr lang="en-SE" dirty="0"/>
              <a:t>Forward- and backward compatibility</a:t>
            </a:r>
          </a:p>
          <a:p>
            <a:pPr marL="0" indent="0">
              <a:buNone/>
            </a:pPr>
            <a:endParaRPr lang="en-SE" dirty="0"/>
          </a:p>
          <a:p>
            <a:r>
              <a:rPr lang="en-SE" dirty="0"/>
              <a:t>Not readable by humans</a:t>
            </a:r>
          </a:p>
          <a:p>
            <a:r>
              <a:rPr lang="en-SE" dirty="0"/>
              <a:t>Better for statically typed languages</a:t>
            </a:r>
          </a:p>
          <a:p>
            <a:r>
              <a:rPr lang="en-SE" dirty="0"/>
              <a:t>How much faster?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E7979A3-6719-AA1C-9CE9-2B2B7C5F146F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78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56B6A-E41E-13D5-6816-B5F957A4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Supported languages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015B-B203-6F2A-10B5-D853D3D94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Languages supported directly by Google:</a:t>
            </a:r>
          </a:p>
          <a:p>
            <a:pPr marL="0" indent="0">
              <a:buNone/>
            </a:pPr>
            <a:r>
              <a:rPr lang="en-GB" sz="2400" dirty="0"/>
              <a:t>C++, C#, Java, Kotlin, Objective-C, PHP, Python, Ruby, Dart, Go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Third party:</a:t>
            </a:r>
          </a:p>
          <a:p>
            <a:pPr marL="0" indent="0">
              <a:buNone/>
            </a:pPr>
            <a:r>
              <a:rPr lang="en-GB" sz="2400" dirty="0"/>
              <a:t>C, Haskell, </a:t>
            </a:r>
            <a:r>
              <a:rPr lang="en-GB" sz="2400" dirty="0" err="1"/>
              <a:t>Javascript</a:t>
            </a:r>
            <a:r>
              <a:rPr lang="en-GB" sz="2400" dirty="0"/>
              <a:t>, Julia, </a:t>
            </a:r>
            <a:r>
              <a:rPr lang="en-GB" sz="2400" dirty="0" err="1"/>
              <a:t>Matlab</a:t>
            </a:r>
            <a:r>
              <a:rPr lang="en-GB" sz="2400" dirty="0"/>
              <a:t>, Perl, PHP, R, Rust, Scala, Swift, Typescript…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APL?</a:t>
            </a:r>
          </a:p>
          <a:p>
            <a:endParaRPr lang="en-SE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B0D70F4-0D69-5D69-8801-8DC2C38545F1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63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0F922-6A2F-CB5A-4D82-D097E171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Can it be implemented in APL?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EE076-FAEC-03F5-F004-2B870519C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0208" y="1884143"/>
            <a:ext cx="3700749" cy="4351338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/>
              <a:t>Double</a:t>
            </a:r>
          </a:p>
          <a:p>
            <a:pPr marL="0" indent="0">
              <a:buNone/>
            </a:pPr>
            <a:r>
              <a:rPr lang="en-GB" sz="2600" dirty="0"/>
              <a:t>Float</a:t>
            </a:r>
          </a:p>
          <a:p>
            <a:pPr marL="0" indent="0">
              <a:buNone/>
            </a:pPr>
            <a:r>
              <a:rPr lang="en-GB" sz="2600" dirty="0"/>
              <a:t>Int64</a:t>
            </a:r>
          </a:p>
          <a:p>
            <a:pPr marL="0" indent="0">
              <a:buNone/>
            </a:pPr>
            <a:r>
              <a:rPr lang="en-GB" sz="2600" dirty="0"/>
              <a:t>Uint64</a:t>
            </a:r>
          </a:p>
          <a:p>
            <a:pPr marL="0" indent="0">
              <a:buNone/>
            </a:pPr>
            <a:r>
              <a:rPr lang="en-GB" sz="2600" dirty="0"/>
              <a:t>Int32</a:t>
            </a:r>
          </a:p>
          <a:p>
            <a:pPr marL="0" indent="0">
              <a:buNone/>
            </a:pPr>
            <a:r>
              <a:rPr lang="en-GB" sz="2600" dirty="0"/>
              <a:t>Fixed64</a:t>
            </a:r>
          </a:p>
          <a:p>
            <a:pPr marL="0" indent="0">
              <a:buNone/>
            </a:pPr>
            <a:r>
              <a:rPr lang="en-GB" sz="2600" dirty="0"/>
              <a:t>Fixed32</a:t>
            </a:r>
          </a:p>
          <a:p>
            <a:pPr marL="0" indent="0">
              <a:buNone/>
            </a:pPr>
            <a:r>
              <a:rPr lang="en-GB" sz="2600" dirty="0"/>
              <a:t>Bool</a:t>
            </a:r>
          </a:p>
          <a:p>
            <a:pPr marL="0" indent="0">
              <a:buNone/>
            </a:pPr>
            <a:r>
              <a:rPr lang="en-GB" sz="2600" dirty="0"/>
              <a:t>String</a:t>
            </a:r>
          </a:p>
          <a:p>
            <a:pPr marL="0" indent="0">
              <a:buNone/>
            </a:pPr>
            <a:r>
              <a:rPr lang="en-GB" sz="2600" dirty="0"/>
              <a:t>Message</a:t>
            </a:r>
          </a:p>
          <a:p>
            <a:pPr marL="0" indent="0">
              <a:buNone/>
            </a:pPr>
            <a:r>
              <a:rPr lang="en-GB" sz="2600" dirty="0"/>
              <a:t>Bytes</a:t>
            </a:r>
          </a:p>
          <a:p>
            <a:pPr marL="0" indent="0">
              <a:buNone/>
            </a:pPr>
            <a:r>
              <a:rPr lang="en-GB" sz="2600" dirty="0"/>
              <a:t>Uint32</a:t>
            </a:r>
          </a:p>
          <a:p>
            <a:pPr marL="0" indent="0">
              <a:buNone/>
            </a:pPr>
            <a:r>
              <a:rPr lang="en-GB" sz="2600" dirty="0"/>
              <a:t>Enum</a:t>
            </a:r>
          </a:p>
          <a:p>
            <a:pPr marL="0" indent="0">
              <a:buNone/>
            </a:pPr>
            <a:r>
              <a:rPr lang="en-GB" sz="2600" dirty="0"/>
              <a:t>Sfixed32</a:t>
            </a:r>
          </a:p>
          <a:p>
            <a:pPr marL="0" indent="0">
              <a:buNone/>
            </a:pPr>
            <a:r>
              <a:rPr lang="en-GB" sz="2600" dirty="0"/>
              <a:t>Sfixed64</a:t>
            </a:r>
          </a:p>
          <a:p>
            <a:pPr marL="0" indent="0">
              <a:buNone/>
            </a:pPr>
            <a:r>
              <a:rPr lang="en-GB" sz="2600" dirty="0"/>
              <a:t>Sint32</a:t>
            </a:r>
          </a:p>
          <a:p>
            <a:pPr marL="0" indent="0">
              <a:buNone/>
            </a:pPr>
            <a:r>
              <a:rPr lang="en-GB" sz="2600" dirty="0"/>
              <a:t>Sint64</a:t>
            </a:r>
          </a:p>
          <a:p>
            <a:pPr marL="0" indent="0">
              <a:buNone/>
            </a:pPr>
            <a:endParaRPr lang="en-GB" dirty="0"/>
          </a:p>
          <a:p>
            <a:endParaRPr lang="en-SE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53AD3D-5193-C8BC-3616-474B675C991F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CEDFFB-46AD-20CF-64A5-4CB67285B5A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3750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E" dirty="0"/>
              <a:t>As a Proof of concept</a:t>
            </a:r>
          </a:p>
          <a:p>
            <a:r>
              <a:rPr lang="en-SE" dirty="0"/>
              <a:t>As a project to learn APL</a:t>
            </a:r>
          </a:p>
          <a:p>
            <a:r>
              <a:rPr lang="en-SE" sz="2800" dirty="0"/>
              <a:t>Obstacles = lots of learning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30842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FB60-7A9A-7FB8-43E7-7C7251C7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E" dirty="0"/>
              <a:t>Demo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635B7-5CCE-A25A-6082-3954A3429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Serializing from Python</a:t>
            </a:r>
          </a:p>
          <a:p>
            <a:r>
              <a:rPr lang="en-GB" sz="2800" dirty="0"/>
              <a:t>Parsing in APL</a:t>
            </a:r>
          </a:p>
          <a:p>
            <a:r>
              <a:rPr lang="en-GB" dirty="0"/>
              <a:t>And then serializing again</a:t>
            </a:r>
            <a:endParaRPr lang="en-GB" sz="2800" dirty="0"/>
          </a:p>
          <a:p>
            <a:pPr marL="0" indent="0">
              <a:buNone/>
            </a:pPr>
            <a:endParaRPr lang="en-SE" dirty="0"/>
          </a:p>
          <a:p>
            <a:pPr marL="0" indent="0">
              <a:buNone/>
            </a:pPr>
            <a:endParaRPr lang="en-SE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D5BEFDA-29E4-2749-75B9-7FB1ACB551B3}"/>
              </a:ext>
            </a:extLst>
          </p:cNvPr>
          <p:cNvCxnSpPr>
            <a:cxnSpLocks/>
          </p:cNvCxnSpPr>
          <p:nvPr/>
        </p:nvCxnSpPr>
        <p:spPr>
          <a:xfrm>
            <a:off x="1063609" y="1345383"/>
            <a:ext cx="103008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2E1F98C-621D-9F73-6A53-0F32B6080022}"/>
              </a:ext>
            </a:extLst>
          </p:cNvPr>
          <p:cNvSpPr txBox="1"/>
          <p:nvPr/>
        </p:nvSpPr>
        <p:spPr>
          <a:xfrm>
            <a:off x="6329546" y="1579412"/>
            <a:ext cx="531482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syntax = "proto3";</a:t>
            </a:r>
          </a:p>
          <a:p>
            <a:endParaRPr lang="en-GB" sz="1100" dirty="0"/>
          </a:p>
          <a:p>
            <a:r>
              <a:rPr lang="en-GB" sz="1100" dirty="0"/>
              <a:t>package </a:t>
            </a:r>
            <a:r>
              <a:rPr lang="en-GB" sz="1100" dirty="0" err="1"/>
              <a:t>AddressBook</a:t>
            </a:r>
            <a:r>
              <a:rPr lang="en-GB" sz="1100" dirty="0"/>
              <a:t>;</a:t>
            </a:r>
          </a:p>
          <a:p>
            <a:endParaRPr lang="en-GB" sz="1100" dirty="0"/>
          </a:p>
          <a:p>
            <a:r>
              <a:rPr lang="en-GB" sz="1100" dirty="0"/>
              <a:t>message Person {</a:t>
            </a:r>
          </a:p>
          <a:p>
            <a:r>
              <a:rPr lang="en-GB" sz="1100" dirty="0"/>
              <a:t>  optional string name = 1;</a:t>
            </a:r>
          </a:p>
          <a:p>
            <a:r>
              <a:rPr lang="en-GB" sz="1100" dirty="0"/>
              <a:t>  optional int32 id = 2;</a:t>
            </a:r>
          </a:p>
          <a:p>
            <a:r>
              <a:rPr lang="en-GB" sz="1100" dirty="0"/>
              <a:t>  optional string email = 3;</a:t>
            </a:r>
          </a:p>
          <a:p>
            <a:endParaRPr lang="en-GB" sz="1100" dirty="0"/>
          </a:p>
          <a:p>
            <a:r>
              <a:rPr lang="en-GB" sz="1100" dirty="0"/>
              <a:t>   </a:t>
            </a:r>
            <a:r>
              <a:rPr lang="en-GB" sz="1100" dirty="0" err="1"/>
              <a:t>enum</a:t>
            </a:r>
            <a:r>
              <a:rPr lang="en-GB" sz="1100" dirty="0"/>
              <a:t> </a:t>
            </a:r>
            <a:r>
              <a:rPr lang="en-GB" sz="1100" dirty="0" err="1"/>
              <a:t>PhoneType</a:t>
            </a:r>
            <a:r>
              <a:rPr lang="en-GB" sz="1100" dirty="0"/>
              <a:t> {</a:t>
            </a:r>
          </a:p>
          <a:p>
            <a:r>
              <a:rPr lang="en-GB" sz="1100" dirty="0"/>
              <a:t>    PHONE_TYPE_UNSPECIFIED = 0;</a:t>
            </a:r>
          </a:p>
          <a:p>
            <a:r>
              <a:rPr lang="en-GB" sz="1100" dirty="0"/>
              <a:t>    PHONE_TYPE_MOBILE = 1;</a:t>
            </a:r>
          </a:p>
          <a:p>
            <a:r>
              <a:rPr lang="en-GB" sz="1100" dirty="0"/>
              <a:t>    PHONE_TYPE_HOME = 2;</a:t>
            </a:r>
          </a:p>
          <a:p>
            <a:r>
              <a:rPr lang="en-GB" sz="1100" dirty="0"/>
              <a:t>    PHONE_TYPE_WORK = 3;</a:t>
            </a:r>
          </a:p>
          <a:p>
            <a:r>
              <a:rPr lang="en-GB" sz="1100" dirty="0"/>
              <a:t>  }</a:t>
            </a:r>
          </a:p>
          <a:p>
            <a:endParaRPr lang="en-GB" sz="1100" dirty="0"/>
          </a:p>
          <a:p>
            <a:r>
              <a:rPr lang="en-GB" sz="1100" dirty="0"/>
              <a:t>   message </a:t>
            </a:r>
            <a:r>
              <a:rPr lang="en-GB" sz="1100" dirty="0" err="1"/>
              <a:t>PhoneNumber</a:t>
            </a:r>
            <a:r>
              <a:rPr lang="en-GB" sz="1100" dirty="0"/>
              <a:t> {</a:t>
            </a:r>
          </a:p>
          <a:p>
            <a:r>
              <a:rPr lang="en-GB" sz="1100" dirty="0"/>
              <a:t>    optional string number = 1;</a:t>
            </a:r>
          </a:p>
          <a:p>
            <a:r>
              <a:rPr lang="en-GB" sz="1100" dirty="0"/>
              <a:t>    optional </a:t>
            </a:r>
            <a:r>
              <a:rPr lang="en-GB" sz="1100" dirty="0" err="1"/>
              <a:t>PhoneType</a:t>
            </a:r>
            <a:r>
              <a:rPr lang="en-GB" sz="1100" dirty="0"/>
              <a:t> type = 2;</a:t>
            </a:r>
          </a:p>
          <a:p>
            <a:r>
              <a:rPr lang="en-GB" sz="1100" dirty="0"/>
              <a:t>  }</a:t>
            </a:r>
          </a:p>
          <a:p>
            <a:endParaRPr lang="en-GB" sz="1100" dirty="0"/>
          </a:p>
          <a:p>
            <a:r>
              <a:rPr lang="en-GB" sz="1100" dirty="0"/>
              <a:t>  repeated </a:t>
            </a:r>
            <a:r>
              <a:rPr lang="en-GB" sz="1100" dirty="0" err="1"/>
              <a:t>PhoneNumber</a:t>
            </a:r>
            <a:r>
              <a:rPr lang="en-GB" sz="1100" dirty="0"/>
              <a:t> phones = 4;</a:t>
            </a:r>
          </a:p>
          <a:p>
            <a:r>
              <a:rPr lang="en-GB" sz="1100" dirty="0"/>
              <a:t>}</a:t>
            </a:r>
          </a:p>
          <a:p>
            <a:endParaRPr lang="en-GB" sz="1100" dirty="0"/>
          </a:p>
          <a:p>
            <a:r>
              <a:rPr lang="en-GB" sz="1100" dirty="0"/>
              <a:t>message </a:t>
            </a:r>
            <a:r>
              <a:rPr lang="en-GB" sz="1100" dirty="0" err="1"/>
              <a:t>AddressBook</a:t>
            </a:r>
            <a:r>
              <a:rPr lang="en-GB" sz="1100" dirty="0"/>
              <a:t> {</a:t>
            </a:r>
          </a:p>
          <a:p>
            <a:r>
              <a:rPr lang="en-GB" sz="1100" dirty="0"/>
              <a:t>  repeated Person people = 1;</a:t>
            </a:r>
          </a:p>
          <a:p>
            <a:r>
              <a:rPr lang="en-GB" sz="1100" dirty="0"/>
              <a:t>}</a:t>
            </a:r>
            <a:endParaRPr lang="en-SE" sz="1100" dirty="0"/>
          </a:p>
        </p:txBody>
      </p:sp>
    </p:spTree>
    <p:extLst>
      <p:ext uri="{BB962C8B-B14F-4D97-AF65-F5344CB8AC3E}">
        <p14:creationId xmlns:p14="http://schemas.microsoft.com/office/powerpoint/2010/main" val="317247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9B8448A2-E1EF-224E-B5D3-20EFE5D44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95F8F4-9BED-4A69-9647-BA21225E9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011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Thanks for listening</a:t>
            </a:r>
          </a:p>
        </p:txBody>
      </p:sp>
    </p:spTree>
    <p:extLst>
      <p:ext uri="{BB962C8B-B14F-4D97-AF65-F5344CB8AC3E}">
        <p14:creationId xmlns:p14="http://schemas.microsoft.com/office/powerpoint/2010/main" val="233323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9292</TotalTime>
  <Words>534</Words>
  <Application>Microsoft Macintosh PowerPoint</Application>
  <PresentationFormat>Widescreen</PresentationFormat>
  <Paragraphs>125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apl</vt:lpstr>
      <vt:lpstr>Aptos</vt:lpstr>
      <vt:lpstr>Arial</vt:lpstr>
      <vt:lpstr>Calibri</vt:lpstr>
      <vt:lpstr>Calibri Light</vt:lpstr>
      <vt:lpstr>Office Theme</vt:lpstr>
      <vt:lpstr>Protobuf</vt:lpstr>
      <vt:lpstr>What is Protobuf?</vt:lpstr>
      <vt:lpstr>Protobuf vs. JSON </vt:lpstr>
      <vt:lpstr>PowerPoint Presentation</vt:lpstr>
      <vt:lpstr>Advantages and disadvantages</vt:lpstr>
      <vt:lpstr>Supported languages</vt:lpstr>
      <vt:lpstr>Can it be implemented in APL?</vt:lpstr>
      <vt:lpstr>Demo 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CAPP migration</dc:title>
  <dc:creator>Gilgamesh Athoraya</dc:creator>
  <cp:lastModifiedBy>Sandra Persson</cp:lastModifiedBy>
  <cp:revision>105</cp:revision>
  <dcterms:created xsi:type="dcterms:W3CDTF">2022-04-26T08:54:59Z</dcterms:created>
  <dcterms:modified xsi:type="dcterms:W3CDTF">2024-09-14T19:36:53Z</dcterms:modified>
</cp:coreProperties>
</file>