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93" r:id="rId3"/>
    <p:sldId id="381" r:id="rId4"/>
    <p:sldId id="388" r:id="rId5"/>
    <p:sldId id="326" r:id="rId6"/>
    <p:sldId id="258" r:id="rId7"/>
    <p:sldId id="279" r:id="rId8"/>
    <p:sldId id="353" r:id="rId9"/>
    <p:sldId id="345" r:id="rId10"/>
    <p:sldId id="260" r:id="rId11"/>
    <p:sldId id="377" r:id="rId12"/>
    <p:sldId id="397" r:id="rId13"/>
    <p:sldId id="347" r:id="rId14"/>
    <p:sldId id="263" r:id="rId15"/>
    <p:sldId id="264" r:id="rId16"/>
    <p:sldId id="265" r:id="rId17"/>
    <p:sldId id="324" r:id="rId18"/>
    <p:sldId id="372" r:id="rId19"/>
    <p:sldId id="268" r:id="rId20"/>
    <p:sldId id="269" r:id="rId21"/>
    <p:sldId id="394" r:id="rId22"/>
    <p:sldId id="396" r:id="rId23"/>
    <p:sldId id="378" r:id="rId24"/>
    <p:sldId id="390" r:id="rId25"/>
    <p:sldId id="351" r:id="rId26"/>
    <p:sldId id="391" r:id="rId27"/>
  </p:sldIdLst>
  <p:sldSz cx="12192000" cy="6858000"/>
  <p:notesSz cx="9388475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8DDADB3-71F8-48FC-89E4-C44D55D54FFB}">
          <p14:sldIdLst>
            <p14:sldId id="256"/>
            <p14:sldId id="393"/>
            <p14:sldId id="381"/>
            <p14:sldId id="388"/>
            <p14:sldId id="326"/>
            <p14:sldId id="258"/>
            <p14:sldId id="279"/>
            <p14:sldId id="353"/>
            <p14:sldId id="345"/>
            <p14:sldId id="260"/>
            <p14:sldId id="377"/>
            <p14:sldId id="397"/>
            <p14:sldId id="347"/>
            <p14:sldId id="263"/>
            <p14:sldId id="264"/>
            <p14:sldId id="265"/>
            <p14:sldId id="324"/>
            <p14:sldId id="372"/>
            <p14:sldId id="268"/>
            <p14:sldId id="269"/>
            <p14:sldId id="394"/>
            <p14:sldId id="396"/>
            <p14:sldId id="378"/>
            <p14:sldId id="390"/>
            <p14:sldId id="351"/>
            <p14:sldId id="39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7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3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60" units="cm"/>
          <inkml:channel name="Y" type="integer" max="1440" units="cm"/>
          <inkml:channel name="T" type="integer" max="2.14748E9" units="dev"/>
        </inkml:traceFormat>
        <inkml:channelProperties>
          <inkml:channelProperty channel="X" name="resolution" value="85.03937" units="1/cm"/>
          <inkml:channelProperty channel="Y" name="resolution" value="85.2071" units="1/cm"/>
          <inkml:channelProperty channel="T" name="resolution" value="1" units="1/dev"/>
        </inkml:channelProperties>
      </inkml:inkSource>
      <inkml:timestamp xml:id="ts0" timeString="2024-09-14T15:12:46.703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5754 3684 0,'16'0'187,"0"0"-171,15 16-1,-15-16 1,-1 0 0,17 0-1,-17 0 1,17 16 0,-17-1-1,32-15 1,-15 0-1,-1 16 1,0-16 0,1 0-1,-17 0 1,17 0 0,-1 16-1,1-16 16,-17 15 1,17-15-17,-1 16 1,-15 0 0,-1-16-16,17 15 15,-17-15 1,17 0-1,-1 0 17,-15 0-17,-1 0 1,1 0 0,0 0-1,15 16 1,1-16-1,-17 0 1,1 0 15,0 0-15,-1 0 0,32 0-1,0 0-15,-15 0 16,93 0-1,-94 0 17,-15-1662 77,0 3324-93,-1-1662-1,95 0 1,-94 0 0,0 0-1,15 0 63,-15 0 16,-1 0-78,1 0-1,62 0 1,32 0 0,-16 16-1,0-16 1,-78 0-1,0 0 189,156 0-189,-46 0 1,-48-32-1,16 17 1,-31 15 0,-32-16-1,-15-1646 48,-1 3324-48,17-3324 1,15 3324 0,63-3324-1,-63 3324 1,-32-1646 0,32-16-1,-31 0 110,15 0-109,95 0-1,-63 15 1,-48-15 0,1 0-1,0 0 1,15 0 0,-15 0-1,15 0 1,16 0-1,-16 0 1,1 0 15,15 0-15,47 32 0,16-17-1,-63-15-15,0 0 16,15 0-1,-46 0-15,0 0 32,-1 0 61,79 32-61,-62-32-17,-16 0 1,-1 0 31,32 0-32,-31 0 1,0 0 0,-1 0-16,1 0 15,15 0 1,-15 0-16,0 0 16,-1-16 46,1 16-46,0 0-1,-16-16 1,31 1 0,-15-17-1,15 17 1,0-17-1,16 1 1,32 0 0,-48-1-1,-15 16 1,-63 16 171,16 0-171,15 0 0,-16 0-1,1 0 1,0 0 0,-1 16 15,1-16-16,15 0 1,-15 0 0,0 0-1,-1 0 1,1 16 0,0-16-1,15 0-15,-15 16 16,-1-1-1,1-15-15,15 16 16,-47-16 0,48 0-1,-32 16 1,31-16-16,0 0 16,1 0-16,-1 15 15,0-15 16,1 0 1,-48 0-17,16-15 1,-31 15 0,-1 0-1,16 0 1,-46 0-1,46-16 1,0 16 0,48 0-1,-1 0-15,-31-16 16,-16 16 0,32-15-1,-1 15-15,17 0 16,-17 0-1,1-16-15,0 16 16,15 0 0,-15 0-1,-1 0 1,1 0 0,-32-16-1,16 0 1,16 16-1,-1 0 1,-15 0 0,32 0-1,-1 0 1,-15 0 0,-32 0-1,-31 16 1,-16-16-1,47 0 1,1 0 0,30 0-1,17 0 1,-1 0 0,0 0-1,1 0-15,-1 16 16,0-16-16,-15 0 15,15 0 1,-31 0 0,-16 16-1,16-16 1,-31 15 0,47-15-1,-32 0 1,0 16-1,32-16 1,-32 0 0,16 0-1,0 0 1,-31 0 0,15 0-1,-47-47 1,63 31-1,0 0-15,16 16 16,-1-15 0,17-1-16,-1 16 31,0 0 31,1 0-30,-1 0-1,-62 0-15,15-16-1,16 16 1,31 0 31,1 0-32,-33 0 1,-30 16 0,47-16-1,-142 47 1,95-15-1,31-17 1,31-15 0,0 0 31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60" units="cm"/>
          <inkml:channel name="Y" type="integer" max="1440" units="cm"/>
          <inkml:channel name="T" type="integer" max="2.14748E9" units="dev"/>
        </inkml:traceFormat>
        <inkml:channelProperties>
          <inkml:channelProperty channel="X" name="resolution" value="85.03937" units="1/cm"/>
          <inkml:channelProperty channel="Y" name="resolution" value="85.2071" units="1/cm"/>
          <inkml:channelProperty channel="T" name="resolution" value="1" units="1/dev"/>
        </inkml:channelProperties>
      </inkml:inkSource>
      <inkml:timestamp xml:id="ts0" timeString="2024-09-14T15:12:55.025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9643 4641 0,'-16'0'344,"-62"0"-328,30 15-1,33-15 64,-32 0-64,15 0 1,17 0-1,-17 0 1,1 0 0,15 0-1,1 0 1,-1-15 0,0 15 46,-15 0-46,15 0-16,1 0 15,-32 0 1,0 0 0,15 0-1,16 0 1,-31 0 15,32 0 0,-17 0 16,-15 0-31,16 0-1,0 0 1,-32 0 0,-15 0-1,46 0 1,1 0 0,15 0-1,-31 0 1,16 0 15,-16 0 16,15 0-31,17 0-1,-32 15 48,15-15-48,17 0 1,-1 0 31,-31 16-16,31-16-15,1 0-1,-17 0 1,16 16 0,-15-16 124,15 0-124,-31 0-1,16 0 1,-16 0 1687,-47 15-1672,-47 1-15,109-16 0,1 0-1,15 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60" units="cm"/>
          <inkml:channel name="Y" type="integer" max="1440" units="cm"/>
          <inkml:channel name="T" type="integer" max="2.14748E9" units="dev"/>
        </inkml:traceFormat>
        <inkml:channelProperties>
          <inkml:channelProperty channel="X" name="resolution" value="85.03937" units="1/cm"/>
          <inkml:channelProperty channel="Y" name="resolution" value="85.2071" units="1/cm"/>
          <inkml:channelProperty channel="T" name="resolution" value="1" units="1/dev"/>
        </inkml:channelProperties>
      </inkml:inkSource>
      <inkml:timestamp xml:id="ts0" timeString="2024-09-14T15:12:56.999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11022 14158 0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68899" cy="3554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7479" y="0"/>
            <a:ext cx="4068899" cy="3554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B6EA3-CF67-448B-BB3E-8A3B753EDE23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009" y="3417931"/>
            <a:ext cx="7512459" cy="27970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746991"/>
            <a:ext cx="4068899" cy="3554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7479" y="6746991"/>
            <a:ext cx="4068899" cy="3554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DA953-DE1E-4BDF-A9F1-76AB30A8C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48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EDA953-DE1E-4BDF-A9F1-76AB30A8C1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823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16691-13C7-47BC-BC83-C70CEEC56A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35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12051-1C04-B3F8-35B7-DA8E3401C1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FAC209-90CC-5F2D-46F8-A43063E4BB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AF643-3FB1-6F09-52F3-E0EEF80CA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E9B4-1D2F-4BD7-B720-E1181E2D21A2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47056-D626-D979-DF83-A28A2241A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88158-A75E-681E-9EEF-E1260F12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2784D-95CB-405C-A768-285A6B4FC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16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9D953-C1DF-3C56-38F0-DD66A5C15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481E9C-449D-7A4A-6A66-373CCC8874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EA16C-0B69-F90B-2608-6F260A26D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E9B4-1D2F-4BD7-B720-E1181E2D21A2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B207B-4004-BD5F-43D9-E9A91E185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BDD44-2DC1-49CE-93FB-211E0E80B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2784D-95CB-405C-A768-285A6B4FC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083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CABC29-C239-8D27-B318-52D2808851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D863C5-9BCA-B387-9815-CC0D158B86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A926F-A75A-89A2-C855-332C7B8B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E9B4-1D2F-4BD7-B720-E1181E2D21A2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DD4F8-11AA-FDB0-58CD-857384358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1DBAD-F5B4-1CD8-399B-40EA39F05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2784D-95CB-405C-A768-285A6B4FC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49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56AD-DC14-6DBD-1FB5-1693AAC86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4F37B-5E28-C51D-5804-78B1B51B9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4974B-1814-BE18-795E-AE7DBF1D3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E9B4-1D2F-4BD7-B720-E1181E2D21A2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59FB1-2E6B-34D7-063F-61EC315DC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22ACB-0E23-4149-11CD-B82AEC39E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2784D-95CB-405C-A768-285A6B4FC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527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EAD59-6775-C27F-5EEA-03396FAE9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B87B2F-BBE6-5A75-94AB-E15C03BDC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9BBFB-9B5B-0F39-5530-97398E4FE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E9B4-1D2F-4BD7-B720-E1181E2D21A2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9816D-3D77-F027-F56B-B09A658F3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6FBF3-2AEE-8450-53BA-48EC91D74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2784D-95CB-405C-A768-285A6B4FC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2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1DBB3-45F7-2928-FB60-F45257B34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97434-1E0C-BF6B-8BA1-CB98429A3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02EF06-A722-98CF-6EFC-0262CE97C4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ACD8A9-F052-8C2F-51F7-6C5A4355E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E9B4-1D2F-4BD7-B720-E1181E2D21A2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C0BBAC-D81F-5242-4B49-53D3884E6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8C4B7E-15BD-6C77-5E54-E2A89639D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2784D-95CB-405C-A768-285A6B4FC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26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59B89-6F43-AF3E-20E8-ABF7506C9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4FF436-6235-3733-AEFD-E510923A2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48CA4F-6E2D-6378-EE52-D274958A23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24D4F1-8ACC-89B5-E4F5-E0B76049A1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43795B-ED39-D6E1-2301-78C4B75045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B6795E-87B4-CC4E-CABF-7FCA82B44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E9B4-1D2F-4BD7-B720-E1181E2D21A2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09C84A-775D-77C1-94FA-16DA15008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CE29D3-F06F-E91E-0B0F-4DF3648AA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2784D-95CB-405C-A768-285A6B4FC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55961-5F93-2B0C-4B2E-13D22405F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CD8C3A-9A33-EACE-AE1F-B9BA42E9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E9B4-1D2F-4BD7-B720-E1181E2D21A2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8CC47F-FBCE-7318-DAF7-A523B1619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8169AB-FE67-DF13-CE94-D5BE9385C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2784D-95CB-405C-A768-285A6B4FC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183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40494C-7FB6-6B1E-1214-612AD7DF3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E9B4-1D2F-4BD7-B720-E1181E2D21A2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79A984-42BA-3DF0-D6AF-F02015825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A14897-23E3-A23A-CA63-2CFA53984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2784D-95CB-405C-A768-285A6B4FC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73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DE2C8-6CEF-4C41-BF40-0DBBFCD70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8957A-2883-EC63-540E-23DCF22E0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DF38D9-86A5-5A59-2AA0-CA631888B7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4C5C64-4C77-7C7C-03DC-85EA9FEA1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E9B4-1D2F-4BD7-B720-E1181E2D21A2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81F978-ECC2-5362-E731-7385C2AB4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E10F57-7E4A-563A-95C7-133515BC2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2784D-95CB-405C-A768-285A6B4FC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02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1FA8F-707C-ABE4-E984-396108103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7F15EF-2F9E-B1A5-9F6C-F0E0DD0AEA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881F7A-09BF-D22C-E060-138C2B03B4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A5C749-DF71-CC00-E2EA-1779C7391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E9B4-1D2F-4BD7-B720-E1181E2D21A2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82DBB9-74F5-7476-ABA1-B2AFA0965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1917A1-2CFB-CEC8-1C99-24A75EABC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2784D-95CB-405C-A768-285A6B4FC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45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8D71E1-58FD-6984-89C4-85562E876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6AA38-45DC-CB46-9452-2272F0B3E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93A06-575F-E1BE-EF63-E687B74E34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FE9B4-1D2F-4BD7-B720-E1181E2D21A2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9A288-83B4-87E9-3793-E0166FF63C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1AB67-9BD3-17B3-172B-0AF1098805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2784D-95CB-405C-A768-285A6B4FC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9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flickr.com/photos/anotherpioneer/5252749975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en/button-power-on-off-energy-red-297546/" TargetMode="External"/><Relationship Id="rId5" Type="http://schemas.openxmlformats.org/officeDocument/2006/relationships/image" Target="../media/image18.png"/><Relationship Id="rId4" Type="http://schemas.openxmlformats.org/officeDocument/2006/relationships/hyperlink" Target="https://creativecommons.org/licenses/by-nc/3.0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mumbletoes.blogspot.com/2014/03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tamstat.dyalog.com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customXml" Target="../ink/ink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graph.org.uk/photo/1208217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40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Triangle 42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44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B434B2-3A0A-333F-7BFB-972FE3008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1" y="1036674"/>
            <a:ext cx="3689096" cy="3514364"/>
          </a:xfrm>
        </p:spPr>
        <p:txBody>
          <a:bodyPr anchor="b">
            <a:normAutofit/>
          </a:bodyPr>
          <a:lstStyle/>
          <a:p>
            <a:pPr algn="r"/>
            <a:r>
              <a:rPr lang="en-US" sz="6100" dirty="0"/>
              <a:t>Taming Regression</a:t>
            </a:r>
            <a:br>
              <a:rPr lang="en-US" sz="6100" dirty="0"/>
            </a:br>
            <a:endParaRPr lang="en-US" sz="61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B01F9A-46FA-77DC-50FF-80A103BA81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2" y="4582814"/>
            <a:ext cx="3689094" cy="1312657"/>
          </a:xfrm>
        </p:spPr>
        <p:txBody>
          <a:bodyPr anchor="t">
            <a:normAutofit/>
          </a:bodyPr>
          <a:lstStyle/>
          <a:p>
            <a:pPr algn="r"/>
            <a:r>
              <a:rPr lang="en-US" sz="2000" dirty="0"/>
              <a:t>Dr. Stephen Mansour</a:t>
            </a:r>
          </a:p>
          <a:p>
            <a:pPr algn="r"/>
            <a:r>
              <a:rPr lang="en-US" sz="2000" dirty="0" err="1"/>
              <a:t>Dyalog</a:t>
            </a:r>
            <a:r>
              <a:rPr lang="en-US" sz="2000" dirty="0"/>
              <a:t> 24, Glasgow, Scotland</a:t>
            </a:r>
          </a:p>
          <a:p>
            <a:pPr algn="r"/>
            <a:r>
              <a:rPr lang="en-US" sz="2000" dirty="0"/>
              <a:t>September 17,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B0E66B-BDDD-43B8-0E4C-60449BB85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300" y="880903"/>
            <a:ext cx="4604059" cy="34415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6886E0-5D3D-4EBF-D37E-5FB6F6D99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560" y="4481961"/>
            <a:ext cx="4295799" cy="9082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9AF7C7-307C-8C5E-9DE1-9528AD5C1F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559" y="2042584"/>
            <a:ext cx="2209800" cy="1943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9193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9827DD-E1F5-3D7E-35BA-210F695F1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191"/>
          </a:xfrm>
        </p:spPr>
        <p:txBody>
          <a:bodyPr/>
          <a:lstStyle/>
          <a:p>
            <a:r>
              <a:rPr lang="en-US" dirty="0"/>
              <a:t>Simple Linear Regression in TamStat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AEFBA-1DA8-48CC-63AD-3949010567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6566" y="1329969"/>
            <a:ext cx="4878937" cy="494264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400" dirty="0">
                <a:latin typeface="APL385 Unicode" panose="020B0709000202000203" pitchFamily="49" charset="0"/>
              </a:rPr>
              <a:t>⍝ </a:t>
            </a:r>
            <a:r>
              <a:rPr lang="en-US" sz="5100" dirty="0">
                <a:latin typeface="APL385 Unicode" panose="020B0709000202000203" pitchFamily="49" charset="0"/>
              </a:rPr>
              <a:t>Predictor Variable    </a:t>
            </a:r>
          </a:p>
          <a:p>
            <a:pPr marL="0" indent="0">
              <a:buNone/>
            </a:pPr>
            <a:r>
              <a:rPr lang="en-US" sz="5100" dirty="0">
                <a:solidFill>
                  <a:srgbClr val="00B050"/>
                </a:solidFill>
                <a:latin typeface="APL385 Unicode" panose="020B0709000202000203" pitchFamily="49" charset="0"/>
              </a:rPr>
              <a:t>  ADS←1 3 2 1 3</a:t>
            </a:r>
          </a:p>
          <a:p>
            <a:pPr marL="0" indent="0">
              <a:buNone/>
            </a:pPr>
            <a:r>
              <a:rPr lang="en-US" sz="5100" dirty="0">
                <a:latin typeface="APL385 Unicode" panose="020B0709000202000203" pitchFamily="49" charset="0"/>
              </a:rPr>
              <a:t>⍝ Response Variable</a:t>
            </a:r>
          </a:p>
          <a:p>
            <a:pPr marL="0" indent="0">
              <a:buNone/>
            </a:pPr>
            <a:r>
              <a:rPr lang="en-US" sz="5100" dirty="0">
                <a:solidFill>
                  <a:srgbClr val="00B050"/>
                </a:solidFill>
                <a:latin typeface="APL385 Unicode" panose="020B0709000202000203" pitchFamily="49" charset="0"/>
              </a:rPr>
              <a:t>  SALES←14 24 18 17 27 </a:t>
            </a:r>
          </a:p>
          <a:p>
            <a:pPr marL="0" indent="0">
              <a:buNone/>
            </a:pPr>
            <a:r>
              <a:rPr lang="en-US" sz="5100" dirty="0">
                <a:solidFill>
                  <a:srgbClr val="00B050"/>
                </a:solidFill>
                <a:latin typeface="APL385 Unicode" panose="020B0709000202000203" pitchFamily="49" charset="0"/>
              </a:rPr>
              <a:t>  MODEL←SALES regress ADS</a:t>
            </a:r>
          </a:p>
          <a:p>
            <a:pPr marL="0" indent="0">
              <a:buNone/>
            </a:pPr>
            <a:r>
              <a:rPr lang="en-US" sz="5100" dirty="0">
                <a:solidFill>
                  <a:srgbClr val="00B050"/>
                </a:solidFill>
                <a:latin typeface="APL385 Unicode" panose="020B0709000202000203" pitchFamily="49" charset="0"/>
              </a:rPr>
              <a:t>  MODEL.B </a:t>
            </a:r>
            <a:r>
              <a:rPr lang="en-US" sz="5100" dirty="0">
                <a:latin typeface="APL385 Unicode" panose="020B0709000202000203" pitchFamily="49" charset="0"/>
              </a:rPr>
              <a:t>⍝ </a:t>
            </a:r>
            <a:r>
              <a:rPr lang="en-US" sz="5100" dirty="0" err="1">
                <a:latin typeface="APL385 Unicode" panose="020B0709000202000203" pitchFamily="49" charset="0"/>
              </a:rPr>
              <a:t>Coefficents</a:t>
            </a:r>
            <a:endParaRPr lang="en-US" sz="51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US" sz="5100" dirty="0">
                <a:latin typeface="APL385 Unicode" panose="020B0709000202000203" pitchFamily="49" charset="0"/>
              </a:rPr>
              <a:t>10 5</a:t>
            </a:r>
          </a:p>
          <a:p>
            <a:pPr marL="0" indent="0">
              <a:buNone/>
            </a:pPr>
            <a:r>
              <a:rPr lang="en-US" sz="5100" dirty="0">
                <a:latin typeface="APL385 Unicode" panose="020B0709000202000203" pitchFamily="49" charset="0"/>
              </a:rPr>
              <a:t>  </a:t>
            </a:r>
            <a:r>
              <a:rPr lang="en-US" sz="5100" dirty="0" err="1">
                <a:solidFill>
                  <a:srgbClr val="00B050"/>
                </a:solidFill>
                <a:latin typeface="APL385 Unicode" panose="020B0709000202000203" pitchFamily="49" charset="0"/>
              </a:rPr>
              <a:t>MODEL.Equation</a:t>
            </a:r>
            <a:r>
              <a:rPr lang="en-US" sz="5100" dirty="0">
                <a:latin typeface="APL385 Unicode" panose="020B0709000202000203" pitchFamily="49" charset="0"/>
              </a:rPr>
              <a:t>   </a:t>
            </a:r>
          </a:p>
          <a:p>
            <a:pPr marL="0" indent="0">
              <a:buNone/>
            </a:pPr>
            <a:r>
              <a:rPr lang="en-US" sz="5100" dirty="0">
                <a:latin typeface="APL385 Unicode" panose="020B0709000202000203" pitchFamily="49" charset="0"/>
              </a:rPr>
              <a:t>Y←10+(5×X1)+E</a:t>
            </a:r>
          </a:p>
          <a:p>
            <a:pPr marL="0" indent="0">
              <a:buNone/>
            </a:pPr>
            <a:r>
              <a:rPr lang="en-US" sz="5100" dirty="0">
                <a:latin typeface="APL385 Unicode" panose="020B0709000202000203" pitchFamily="49" charset="0"/>
              </a:rPr>
              <a:t>  </a:t>
            </a:r>
            <a:r>
              <a:rPr lang="en-US" sz="5100" dirty="0" err="1">
                <a:solidFill>
                  <a:srgbClr val="00B050"/>
                </a:solidFill>
                <a:latin typeface="APL385 Unicode" panose="020B0709000202000203" pitchFamily="49" charset="0"/>
              </a:rPr>
              <a:t>MODEL.f</a:t>
            </a:r>
            <a:r>
              <a:rPr lang="en-US" sz="5100" dirty="0">
                <a:solidFill>
                  <a:srgbClr val="00B050"/>
                </a:solidFill>
                <a:latin typeface="APL385 Unicode" panose="020B0709000202000203" pitchFamily="49" charset="0"/>
              </a:rPr>
              <a:t> 2 </a:t>
            </a:r>
            <a:r>
              <a:rPr lang="en-US" sz="5100" dirty="0">
                <a:latin typeface="APL385 Unicode" panose="020B0709000202000203" pitchFamily="49" charset="0"/>
              </a:rPr>
              <a:t>⍝Sales=f(Ads) </a:t>
            </a:r>
            <a:endParaRPr lang="en-US" sz="5100" dirty="0">
              <a:solidFill>
                <a:srgbClr val="00B050"/>
              </a:solidFill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US" sz="5100" dirty="0">
                <a:latin typeface="APL385 Unicode" panose="020B0709000202000203" pitchFamily="49" charset="0"/>
              </a:rPr>
              <a:t>20</a:t>
            </a:r>
          </a:p>
          <a:p>
            <a:pPr marL="0" indent="0">
              <a:buNone/>
            </a:pPr>
            <a:r>
              <a:rPr lang="da-DK" sz="2400" dirty="0">
                <a:solidFill>
                  <a:srgbClr val="00B050"/>
                </a:solidFill>
                <a:latin typeface="APL385 Unicode" panose="020B0709000202000203" pitchFamily="49" charset="0"/>
              </a:rPr>
              <a:t>   </a:t>
            </a:r>
            <a:r>
              <a:rPr lang="en-US" sz="2400" dirty="0">
                <a:solidFill>
                  <a:srgbClr val="00B050"/>
                </a:solidFill>
                <a:latin typeface="APL385 Unicode" panose="020B0709000202000203" pitchFamily="49" charset="0"/>
              </a:rPr>
              <a:t>   </a:t>
            </a:r>
            <a:endParaRPr lang="en-US" sz="2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801BB4-EA90-2370-07B8-73443D8D61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3834" y="1253330"/>
            <a:ext cx="5181600" cy="516456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5100" dirty="0">
                <a:latin typeface="APL385 Unicode" panose="020B0709000202000203" pitchFamily="49" charset="0"/>
              </a:rPr>
              <a:t>⍝ Estimate mean sales </a:t>
            </a:r>
          </a:p>
          <a:p>
            <a:pPr marL="0" indent="0">
              <a:buNone/>
            </a:pPr>
            <a:r>
              <a:rPr lang="en-US" sz="5100" dirty="0">
                <a:solidFill>
                  <a:srgbClr val="00B050"/>
                </a:solidFill>
                <a:latin typeface="APL385 Unicode" panose="020B0709000202000203" pitchFamily="49" charset="0"/>
              </a:rPr>
              <a:t>   MODEL.f </a:t>
            </a:r>
            <a:r>
              <a:rPr lang="en-US" sz="5100" dirty="0" err="1">
                <a:solidFill>
                  <a:srgbClr val="00B050"/>
                </a:solidFill>
                <a:latin typeface="APL385 Unicode" panose="020B0709000202000203" pitchFamily="49" charset="0"/>
              </a:rPr>
              <a:t>confInt</a:t>
            </a:r>
            <a:r>
              <a:rPr lang="en-US" sz="5100" dirty="0">
                <a:solidFill>
                  <a:srgbClr val="00B050"/>
                </a:solidFill>
                <a:latin typeface="APL385 Unicode" panose="020B0709000202000203" pitchFamily="49" charset="0"/>
              </a:rPr>
              <a:t> 2 </a:t>
            </a:r>
            <a:endParaRPr lang="en-US" sz="51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US" sz="5100" dirty="0">
                <a:latin typeface="APL385 Unicode" panose="020B0709000202000203" pitchFamily="49" charset="0"/>
              </a:rPr>
              <a:t>16.925 23.075</a:t>
            </a:r>
          </a:p>
          <a:p>
            <a:pPr marL="0" indent="0">
              <a:buNone/>
            </a:pPr>
            <a:r>
              <a:rPr lang="en-US" sz="5100" dirty="0">
                <a:latin typeface="APL385 Unicode" panose="020B0709000202000203" pitchFamily="49" charset="0"/>
              </a:rPr>
              <a:t>   </a:t>
            </a:r>
            <a:r>
              <a:rPr lang="en-US" sz="5100" dirty="0">
                <a:solidFill>
                  <a:srgbClr val="00B050"/>
                </a:solidFill>
                <a:latin typeface="APL385 Unicode" panose="020B0709000202000203" pitchFamily="49" charset="0"/>
              </a:rPr>
              <a:t>.99 MODEL.f </a:t>
            </a:r>
            <a:r>
              <a:rPr lang="en-US" sz="5100" dirty="0" err="1">
                <a:solidFill>
                  <a:srgbClr val="00B050"/>
                </a:solidFill>
                <a:latin typeface="APL385 Unicode" panose="020B0709000202000203" pitchFamily="49" charset="0"/>
              </a:rPr>
              <a:t>confInt</a:t>
            </a:r>
            <a:r>
              <a:rPr lang="en-US" sz="5100" dirty="0">
                <a:solidFill>
                  <a:srgbClr val="00B050"/>
                </a:solidFill>
                <a:latin typeface="APL385 Unicode" panose="020B0709000202000203" pitchFamily="49" charset="0"/>
              </a:rPr>
              <a:t> 2</a:t>
            </a:r>
          </a:p>
          <a:p>
            <a:pPr marL="0" indent="0">
              <a:buNone/>
            </a:pPr>
            <a:r>
              <a:rPr lang="en-US" sz="5100" dirty="0">
                <a:latin typeface="APL385 Unicode" panose="020B0709000202000203" pitchFamily="49" charset="0"/>
              </a:rPr>
              <a:t>14.357 25.643</a:t>
            </a:r>
          </a:p>
          <a:p>
            <a:pPr marL="0" indent="0">
              <a:buNone/>
            </a:pPr>
            <a:r>
              <a:rPr lang="da-DK" sz="5100" dirty="0">
                <a:latin typeface="APL385 Unicode" panose="020B0709000202000203" pitchFamily="49" charset="0"/>
              </a:rPr>
              <a:t>   </a:t>
            </a:r>
            <a:r>
              <a:rPr lang="da-DK" sz="5100" dirty="0">
                <a:solidFill>
                  <a:srgbClr val="00B050"/>
                </a:solidFill>
                <a:latin typeface="APL385 Unicode" panose="020B0709000202000203" pitchFamily="49" charset="0"/>
              </a:rPr>
              <a:t>MODEL.f 1 2 3</a:t>
            </a:r>
          </a:p>
          <a:p>
            <a:pPr marL="0" indent="0">
              <a:buNone/>
            </a:pPr>
            <a:r>
              <a:rPr lang="da-DK" sz="5100" dirty="0">
                <a:latin typeface="APL385 Unicode" panose="020B0709000202000203" pitchFamily="49" charset="0"/>
              </a:rPr>
              <a:t>15 20 25</a:t>
            </a:r>
          </a:p>
          <a:p>
            <a:pPr marL="0" indent="0">
              <a:buNone/>
            </a:pPr>
            <a:r>
              <a:rPr lang="en-US" sz="5100" dirty="0">
                <a:latin typeface="APL385 Unicode" panose="020B0709000202000203" pitchFamily="49" charset="0"/>
              </a:rPr>
              <a:t>  ⍝ Predict dealer sales</a:t>
            </a:r>
          </a:p>
          <a:p>
            <a:pPr marL="0" indent="0">
              <a:buNone/>
            </a:pPr>
            <a:r>
              <a:rPr lang="en-US" sz="5100" dirty="0">
                <a:solidFill>
                  <a:srgbClr val="00B050"/>
                </a:solidFill>
                <a:latin typeface="APL385 Unicode" panose="020B0709000202000203" pitchFamily="49" charset="0"/>
              </a:rPr>
              <a:t>   MODEL.f </a:t>
            </a:r>
            <a:r>
              <a:rPr lang="en-US" sz="5100" dirty="0" err="1">
                <a:solidFill>
                  <a:srgbClr val="00B050"/>
                </a:solidFill>
                <a:latin typeface="APL385 Unicode" panose="020B0709000202000203" pitchFamily="49" charset="0"/>
              </a:rPr>
              <a:t>predInt</a:t>
            </a:r>
            <a:r>
              <a:rPr lang="en-US" sz="5100" dirty="0">
                <a:solidFill>
                  <a:srgbClr val="00B050"/>
                </a:solidFill>
                <a:latin typeface="APL385 Unicode" panose="020B0709000202000203" pitchFamily="49" charset="0"/>
              </a:rPr>
              <a:t> 1 2 3</a:t>
            </a:r>
          </a:p>
          <a:p>
            <a:pPr marL="0" indent="0">
              <a:buNone/>
            </a:pPr>
            <a:r>
              <a:rPr lang="en-US" sz="5100" dirty="0">
                <a:solidFill>
                  <a:srgbClr val="00B050"/>
                </a:solidFill>
                <a:latin typeface="APL385 Unicode" panose="020B0709000202000203" pitchFamily="49" charset="0"/>
              </a:rPr>
              <a:t> </a:t>
            </a:r>
            <a:r>
              <a:rPr lang="en-US" sz="5100" dirty="0">
                <a:latin typeface="APL385 Unicode" panose="020B0709000202000203" pitchFamily="49" charset="0"/>
              </a:rPr>
              <a:t>6.7216 23.278</a:t>
            </a:r>
          </a:p>
          <a:p>
            <a:pPr marL="0" indent="0">
              <a:buNone/>
            </a:pPr>
            <a:r>
              <a:rPr lang="en-US" sz="5100" dirty="0">
                <a:latin typeface="APL385 Unicode" panose="020B0709000202000203" pitchFamily="49" charset="0"/>
              </a:rPr>
              <a:t>12.469  27.531</a:t>
            </a:r>
          </a:p>
          <a:p>
            <a:pPr marL="0" indent="0">
              <a:buNone/>
            </a:pPr>
            <a:r>
              <a:rPr lang="en-US" sz="5100" dirty="0">
                <a:latin typeface="APL385 Unicode" panose="020B0709000202000203" pitchFamily="49" charset="0"/>
              </a:rPr>
              <a:t>16.722  33.278</a:t>
            </a:r>
          </a:p>
          <a:p>
            <a:pPr marL="0" indent="0">
              <a:buNone/>
            </a:pPr>
            <a:r>
              <a:rPr lang="en-US" sz="3400" dirty="0">
                <a:solidFill>
                  <a:srgbClr val="00B050"/>
                </a:solidFill>
                <a:latin typeface="APL385 Unicode" panose="020B0709000202000203" pitchFamily="49" charset="0"/>
              </a:rPr>
              <a:t>   </a:t>
            </a:r>
          </a:p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DB19AFF-8253-6F31-C5AC-B31D5F39D56B}"/>
              </a:ext>
            </a:extLst>
          </p:cNvPr>
          <p:cNvCxnSpPr/>
          <p:nvPr/>
        </p:nvCxnSpPr>
        <p:spPr>
          <a:xfrm>
            <a:off x="5785503" y="1179320"/>
            <a:ext cx="0" cy="4503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93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DB9EC-AA5B-68A5-EECE-75A10715A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Regression Wizards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37169-A549-3E4E-101A-E412D4353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Univariate Regression </a:t>
            </a:r>
          </a:p>
          <a:p>
            <a:pPr lvl="1"/>
            <a:r>
              <a:rPr lang="en-US" dirty="0"/>
              <a:t>One predictor variable</a:t>
            </a:r>
          </a:p>
          <a:p>
            <a:pPr lvl="1"/>
            <a:r>
              <a:rPr lang="en-US" dirty="0"/>
              <a:t>Simple or non-linear regression</a:t>
            </a:r>
          </a:p>
          <a:p>
            <a:pPr lvl="1"/>
            <a:r>
              <a:rPr lang="en-US" dirty="0"/>
              <a:t>Output graphic:  scatterplot with regression line and confidence bounds</a:t>
            </a:r>
          </a:p>
          <a:p>
            <a:r>
              <a:rPr lang="en-US" dirty="0">
                <a:solidFill>
                  <a:srgbClr val="C00000"/>
                </a:solidFill>
              </a:rPr>
              <a:t>Multivariate </a:t>
            </a:r>
            <a:r>
              <a:rPr lang="en-US">
                <a:solidFill>
                  <a:srgbClr val="C00000"/>
                </a:solidFill>
              </a:rPr>
              <a:t>Regression 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/>
              <a:t>One or more predictor variables</a:t>
            </a:r>
          </a:p>
          <a:p>
            <a:pPr lvl="1"/>
            <a:r>
              <a:rPr lang="en-US" dirty="0"/>
              <a:t>Linear regression</a:t>
            </a:r>
          </a:p>
          <a:p>
            <a:pPr lvl="1"/>
            <a:r>
              <a:rPr lang="en-US" dirty="0"/>
              <a:t>Expressions are allowed</a:t>
            </a:r>
          </a:p>
          <a:p>
            <a:pPr lvl="1"/>
            <a:r>
              <a:rPr lang="en-US" dirty="0"/>
              <a:t>Separate screen for confidence and prediction intervals </a:t>
            </a:r>
          </a:p>
        </p:txBody>
      </p:sp>
    </p:spTree>
    <p:extLst>
      <p:ext uri="{BB962C8B-B14F-4D97-AF65-F5344CB8AC3E}">
        <p14:creationId xmlns:p14="http://schemas.microsoft.com/office/powerpoint/2010/main" val="78123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EC00147-5827-A02D-DE2E-618DB0061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61" y="92869"/>
            <a:ext cx="107092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991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B44784C-01F5-FBE0-2526-9052C76A2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575" y="1249236"/>
            <a:ext cx="7983907" cy="4750342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639D4EAF-2841-28CD-9954-87370FB8B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6293"/>
          </a:xfrm>
        </p:spPr>
        <p:txBody>
          <a:bodyPr/>
          <a:lstStyle/>
          <a:p>
            <a:r>
              <a:rPr lang="en-US" dirty="0"/>
              <a:t>    </a:t>
            </a:r>
            <a: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  <a:t>report MODEL</a:t>
            </a:r>
          </a:p>
        </p:txBody>
      </p:sp>
    </p:spTree>
    <p:extLst>
      <p:ext uri="{BB962C8B-B14F-4D97-AF65-F5344CB8AC3E}">
        <p14:creationId xmlns:p14="http://schemas.microsoft.com/office/powerpoint/2010/main" val="72277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5EAD1-C1A5-27DD-8F3C-92E524298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/>
          <a:lstStyle/>
          <a:p>
            <a:r>
              <a:rPr lang="en-US" dirty="0"/>
              <a:t>Multiple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CD638-15E9-DB89-6515-1E59AD09FB2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Multiple regression in TamStat requires the right argument to take on one of three forms:</a:t>
            </a:r>
          </a:p>
          <a:p>
            <a:pPr lvl="1"/>
            <a:r>
              <a:rPr lang="en-US" sz="2600" dirty="0"/>
              <a:t>Variable List</a:t>
            </a:r>
          </a:p>
          <a:p>
            <a:pPr lvl="1"/>
            <a:r>
              <a:rPr lang="en-US" sz="2600" dirty="0"/>
              <a:t>Matrix</a:t>
            </a:r>
          </a:p>
          <a:p>
            <a:pPr lvl="1"/>
            <a:r>
              <a:rPr lang="en-US" sz="2600" dirty="0"/>
              <a:t>Namespace</a:t>
            </a:r>
          </a:p>
          <a:p>
            <a:r>
              <a:rPr lang="en-US" dirty="0"/>
              <a:t>For both variable list and matrix examples, the left argument represents the response variable, and the right argument represents the predictor variables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3F2CA8-FBC7-B0B2-76DB-C988453312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068224"/>
            <a:ext cx="5826095" cy="510873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200" dirty="0">
                <a:latin typeface="APL385 Unicode" panose="020B0709000202000203" pitchFamily="49" charset="0"/>
              </a:rPr>
              <a:t>⍝ Variable List</a:t>
            </a:r>
          </a:p>
          <a:p>
            <a:pPr marL="0" indent="0">
              <a:buNone/>
            </a:pPr>
            <a:r>
              <a:rPr lang="en-US" sz="2200" dirty="0" err="1">
                <a:solidFill>
                  <a:srgbClr val="00B050"/>
                </a:solidFill>
                <a:effectLst/>
                <a:latin typeface="APL385 Unicode" panose="020B0709000202000203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MODEL←Weight</a:t>
            </a:r>
            <a:r>
              <a:rPr lang="en-US" sz="2200" dirty="0">
                <a:solidFill>
                  <a:srgbClr val="00B050"/>
                </a:solidFill>
                <a:effectLst/>
                <a:latin typeface="APL385 Unicode" panose="020B0709000202000203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regress Height ShoeSize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B050"/>
                </a:solidFill>
                <a:latin typeface="APL385 Unicode" panose="020B0709000202000203" pitchFamily="49" charset="0"/>
              </a:rPr>
              <a:t>report MODEL</a:t>
            </a:r>
          </a:p>
          <a:p>
            <a:pPr marL="0" indent="0">
              <a:buNone/>
            </a:pPr>
            <a:endParaRPr lang="en-US" sz="1800" dirty="0">
              <a:latin typeface="APL385 Unicode" panose="020B0709000202000203" pitchFamily="49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07BE5D-B078-EDE4-F696-05A09F0A2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5250" y="2426992"/>
            <a:ext cx="6945094" cy="437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62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88227-DCD5-7901-16F1-7F4543719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2590"/>
          </a:xfrm>
        </p:spPr>
        <p:txBody>
          <a:bodyPr/>
          <a:lstStyle/>
          <a:p>
            <a:r>
              <a:rPr lang="en-US" dirty="0"/>
              <a:t>Multiple Regression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8CB8C-482C-1CA6-778A-04657648AC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7901" y="1825626"/>
            <a:ext cx="5491899" cy="4351338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800" dirty="0">
                <a:solidFill>
                  <a:srgbClr val="00B050"/>
                </a:solidFill>
                <a:latin typeface="APL385 Unicode" panose="020B0709000202000203" pitchFamily="49" charset="0"/>
              </a:rPr>
              <a:t>  </a:t>
            </a:r>
            <a:r>
              <a:rPr lang="en-US" sz="4400" dirty="0">
                <a:latin typeface="APL385 Unicode" panose="020B0709000202000203" pitchFamily="49" charset="0"/>
              </a:rPr>
              <a:t>⍝ Using a Namespace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4400" dirty="0">
                <a:solidFill>
                  <a:srgbClr val="00B050"/>
                </a:solidFill>
                <a:latin typeface="APL385 Unicode" panose="020B0709000202000203" pitchFamily="49" charset="0"/>
              </a:rPr>
              <a:t>  V←'Weight Height ShoeSize'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4400" dirty="0">
                <a:solidFill>
                  <a:srgbClr val="00B050"/>
                </a:solidFill>
                <a:latin typeface="APL385 Unicode" panose="020B0709000202000203" pitchFamily="49" charset="0"/>
              </a:rPr>
              <a:t>   DB←V </a:t>
            </a:r>
            <a:r>
              <a:rPr lang="en-US" sz="4400" dirty="0" err="1">
                <a:solidFill>
                  <a:srgbClr val="00B050"/>
                </a:solidFill>
                <a:latin typeface="APL385 Unicode" panose="020B0709000202000203" pitchFamily="49" charset="0"/>
              </a:rPr>
              <a:t>selectFrom</a:t>
            </a:r>
            <a:r>
              <a:rPr lang="en-US" sz="4400" dirty="0">
                <a:solidFill>
                  <a:srgbClr val="00B050"/>
                </a:solidFill>
                <a:latin typeface="APL385 Unicode" panose="020B0709000202000203" pitchFamily="49" charset="0"/>
              </a:rPr>
              <a:t> SD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4400" dirty="0">
                <a:solidFill>
                  <a:srgbClr val="00B050"/>
                </a:solidFill>
                <a:latin typeface="APL385 Unicode" panose="020B0709000202000203" pitchFamily="49" charset="0"/>
              </a:rPr>
              <a:t>   </a:t>
            </a:r>
            <a:r>
              <a:rPr lang="en-US" sz="4400" dirty="0" err="1">
                <a:solidFill>
                  <a:srgbClr val="00B050"/>
                </a:solidFill>
                <a:latin typeface="APL385 Unicode" panose="020B0709000202000203" pitchFamily="49" charset="0"/>
              </a:rPr>
              <a:t>MODEL←'Weight</a:t>
            </a:r>
            <a:r>
              <a:rPr lang="en-US" sz="4400" dirty="0">
                <a:solidFill>
                  <a:srgbClr val="00B050"/>
                </a:solidFill>
                <a:latin typeface="APL385 Unicode" panose="020B0709000202000203" pitchFamily="49" charset="0"/>
              </a:rPr>
              <a:t>' regress DB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4400" dirty="0">
                <a:solidFill>
                  <a:srgbClr val="00B050"/>
                </a:solidFill>
                <a:latin typeface="APL385 Unicode" panose="020B0709000202000203" pitchFamily="49" charset="0"/>
              </a:rPr>
              <a:t>   </a:t>
            </a:r>
            <a:r>
              <a:rPr lang="en-US" sz="4400" dirty="0" err="1">
                <a:solidFill>
                  <a:srgbClr val="00B050"/>
                </a:solidFill>
                <a:latin typeface="APL385 Unicode" panose="020B0709000202000203" pitchFamily="49" charset="0"/>
              </a:rPr>
              <a:t>MODEL.f</a:t>
            </a:r>
            <a:r>
              <a:rPr lang="en-US" sz="4400" dirty="0">
                <a:solidFill>
                  <a:srgbClr val="00B050"/>
                </a:solidFill>
                <a:latin typeface="APL385 Unicode" panose="020B0709000202000203" pitchFamily="49" charset="0"/>
              </a:rPr>
              <a:t> 68 9.5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4400" dirty="0">
                <a:latin typeface="APL385 Unicode" panose="020B0709000202000203" pitchFamily="49" charset="0"/>
              </a:rPr>
              <a:t>158.84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4400" dirty="0">
                <a:solidFill>
                  <a:srgbClr val="00B050"/>
                </a:solidFill>
                <a:latin typeface="APL385 Unicode" panose="020B0709000202000203" pitchFamily="49" charset="0"/>
              </a:rPr>
              <a:t>  .9 </a:t>
            </a:r>
            <a:r>
              <a:rPr lang="en-US" sz="4400" dirty="0" err="1">
                <a:solidFill>
                  <a:srgbClr val="00B050"/>
                </a:solidFill>
                <a:latin typeface="APL385 Unicode" panose="020B0709000202000203" pitchFamily="49" charset="0"/>
              </a:rPr>
              <a:t>MODEL.f</a:t>
            </a:r>
            <a:r>
              <a:rPr lang="en-US" sz="4400" dirty="0">
                <a:solidFill>
                  <a:srgbClr val="00B050"/>
                </a:solidFill>
                <a:latin typeface="APL385 Unicode" panose="020B0709000202000203" pitchFamily="49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APL385 Unicode" panose="020B0709000202000203" pitchFamily="49" charset="0"/>
              </a:rPr>
              <a:t>predInt</a:t>
            </a:r>
            <a:r>
              <a:rPr lang="en-US" sz="4400" dirty="0">
                <a:solidFill>
                  <a:srgbClr val="00B050"/>
                </a:solidFill>
                <a:latin typeface="APL385 Unicode" panose="020B0709000202000203" pitchFamily="49" charset="0"/>
              </a:rPr>
              <a:t> 68 9.5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4400" dirty="0">
                <a:latin typeface="APL385 Unicode" panose="020B0709000202000203" pitchFamily="49" charset="0"/>
              </a:rPr>
              <a:t>114.95 202.72</a:t>
            </a:r>
            <a:r>
              <a:rPr lang="en-US" sz="4400" dirty="0">
                <a:solidFill>
                  <a:srgbClr val="00B050"/>
                </a:solidFill>
                <a:latin typeface="APL385 Unicode" panose="020B0709000202000203" pitchFamily="49" charset="0"/>
              </a:rPr>
              <a:t> </a:t>
            </a:r>
          </a:p>
          <a:p>
            <a:pPr marL="0" indent="0">
              <a:buNone/>
            </a:pPr>
            <a:r>
              <a:rPr lang="en-US" sz="4400" dirty="0">
                <a:solidFill>
                  <a:srgbClr val="00B050"/>
                </a:solidFill>
                <a:latin typeface="APL385 Unicode" panose="020B0709000202000203" pitchFamily="49" charset="0"/>
              </a:rPr>
              <a:t>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7236864-3972-6DFC-474A-75C73A690A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199" y="2383757"/>
            <a:ext cx="6884377" cy="4298181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6AE88E-1094-3C06-4C72-C6F3095BCB21}"/>
              </a:ext>
            </a:extLst>
          </p:cNvPr>
          <p:cNvSpPr txBox="1"/>
          <p:nvPr/>
        </p:nvSpPr>
        <p:spPr>
          <a:xfrm>
            <a:off x="6095999" y="1825625"/>
            <a:ext cx="32742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PL385 Unicode" panose="020B0709000202000203" pitchFamily="49" charset="0"/>
              </a:rPr>
              <a:t>    report MODEL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0951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86688-829F-0D06-7DCF-87E8DF3EC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Indicator Variables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BCBE8-62D8-48A1-9229-7A95EC5AD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Character fields are treated as indicator variables. </a:t>
            </a:r>
          </a:p>
          <a:p>
            <a:r>
              <a:rPr lang="en-US" dirty="0">
                <a:solidFill>
                  <a:srgbClr val="C00000"/>
                </a:solidFill>
              </a:rPr>
              <a:t>Two categories:   </a:t>
            </a:r>
            <a:r>
              <a:rPr lang="en-US" dirty="0"/>
              <a:t>Creates a Boolean variable whose name is the value with the highest mean response value .    1=the value, 0=not  the value.</a:t>
            </a:r>
          </a:p>
          <a:p>
            <a:r>
              <a:rPr lang="en-US" dirty="0">
                <a:solidFill>
                  <a:srgbClr val="C00000"/>
                </a:solidFill>
              </a:rPr>
              <a:t>More than two categories:  </a:t>
            </a:r>
            <a:r>
              <a:rPr lang="en-US" dirty="0"/>
              <a:t>TamStat creates multiple indicator variables, one less than number of categories. </a:t>
            </a:r>
          </a:p>
          <a:p>
            <a:r>
              <a:rPr lang="en-US" dirty="0">
                <a:solidFill>
                  <a:srgbClr val="C00000"/>
                </a:solidFill>
              </a:rPr>
              <a:t>Base Case</a:t>
            </a:r>
            <a:r>
              <a:rPr lang="en-US" dirty="0"/>
              <a:t>: </a:t>
            </a:r>
          </a:p>
          <a:p>
            <a:pPr marL="457200" lvl="1" indent="0">
              <a:buNone/>
            </a:pPr>
            <a:r>
              <a:rPr lang="en-US" dirty="0"/>
              <a:t>Category with minimum average response. </a:t>
            </a:r>
          </a:p>
        </p:txBody>
      </p:sp>
      <p:pic>
        <p:nvPicPr>
          <p:cNvPr id="20" name="Picture 19" descr="A light switch on a wall&#10;&#10;Description automatically generated">
            <a:extLst>
              <a:ext uri="{FF2B5EF4-FFF2-40B4-BE49-F238E27FC236}">
                <a16:creationId xmlns:a16="http://schemas.microsoft.com/office/drawing/2014/main" id="{1403C0B3-C0D4-9F04-B6B2-67C597B427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88400" y="4305300"/>
            <a:ext cx="3403600" cy="25527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41ACD97-14B6-B5C6-24C7-4AA32F95318B}"/>
              </a:ext>
            </a:extLst>
          </p:cNvPr>
          <p:cNvSpPr txBox="1"/>
          <p:nvPr/>
        </p:nvSpPr>
        <p:spPr>
          <a:xfrm>
            <a:off x="8788400" y="6039190"/>
            <a:ext cx="2238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flickr.com/photos/anotherpioneer/5252749975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/3.0/"/>
              </a:rPr>
              <a:t>CC BY-NC</a:t>
            </a:r>
            <a:endParaRPr lang="en-US" sz="900" dirty="0"/>
          </a:p>
        </p:txBody>
      </p:sp>
      <p:pic>
        <p:nvPicPr>
          <p:cNvPr id="23" name="Picture 22" descr="A red button with a white power button&#10;&#10;Description automatically generated">
            <a:extLst>
              <a:ext uri="{FF2B5EF4-FFF2-40B4-BE49-F238E27FC236}">
                <a16:creationId xmlns:a16="http://schemas.microsoft.com/office/drawing/2014/main" id="{92A5E671-6EBC-572D-357C-A4F0E8E0A5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flipH="1">
            <a:off x="11158537" y="2542166"/>
            <a:ext cx="69532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26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8875E4C-CFFE-4552-ABC7-175C3CB75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E7EDF4-A9D4-431A-9C38-8B18BC5DD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403" y="633046"/>
            <a:ext cx="4539543" cy="131499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CSI Scranton	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78E82-2F8F-4447-94C4-8FFE863DD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5403" y="2125737"/>
            <a:ext cx="4539543" cy="40444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dirty="0">
                <a:solidFill>
                  <a:schemeClr val="bg1"/>
                </a:solidFill>
              </a:rPr>
              <a:t>You are investigating a murder. 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bg1"/>
                </a:solidFill>
              </a:rPr>
              <a:t>You find a bloody footprint near the body.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bg1"/>
                </a:solidFill>
              </a:rPr>
              <a:t>It is  of a man’s shoe, size 9-1/2.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bg1"/>
                </a:solidFill>
              </a:rPr>
              <a:t>What is the height of the suspect?  </a:t>
            </a:r>
          </a:p>
          <a:p>
            <a:pPr marL="0" indent="0">
              <a:buNone/>
            </a:pPr>
            <a:endParaRPr lang="en-US" sz="2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600" dirty="0">
                <a:solidFill>
                  <a:schemeClr val="bg1"/>
                </a:solidFill>
              </a:rPr>
              <a:t>             </a:t>
            </a:r>
          </a:p>
          <a:p>
            <a:pPr marL="0" indent="0">
              <a:buNone/>
            </a:pPr>
            <a:endParaRPr lang="en-US" sz="2600" dirty="0">
              <a:solidFill>
                <a:schemeClr val="bg1"/>
              </a:solidFill>
              <a:latin typeface="APL385 Unicode" panose="020B0709000202000203" pitchFamily="49" charset="0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53812026-3FC6-44DA-94EF-3B8164049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person, clothing, person, wearing&#10;&#10;Description automatically generated">
            <a:extLst>
              <a:ext uri="{FF2B5EF4-FFF2-40B4-BE49-F238E27FC236}">
                <a16:creationId xmlns:a16="http://schemas.microsoft.com/office/drawing/2014/main" id="{934780DC-338B-4500-8D53-12169B913B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931" r="7071" b="3"/>
          <a:stretch/>
        </p:blipFill>
        <p:spPr>
          <a:xfrm>
            <a:off x="6854073" y="2923953"/>
            <a:ext cx="3454390" cy="3454390"/>
          </a:xfrm>
          <a:custGeom>
            <a:avLst/>
            <a:gdLst/>
            <a:ahLst/>
            <a:cxnLst/>
            <a:rect l="l" t="t" r="r" b="b"/>
            <a:pathLst>
              <a:path w="2452978" h="2452978">
                <a:moveTo>
                  <a:pt x="1226489" y="0"/>
                </a:moveTo>
                <a:cubicBezTo>
                  <a:pt x="1903860" y="0"/>
                  <a:pt x="2452978" y="549118"/>
                  <a:pt x="2452978" y="1226489"/>
                </a:cubicBezTo>
                <a:cubicBezTo>
                  <a:pt x="2452978" y="1903860"/>
                  <a:pt x="1903860" y="2452978"/>
                  <a:pt x="1226489" y="2452978"/>
                </a:cubicBezTo>
                <a:cubicBezTo>
                  <a:pt x="549118" y="2452978"/>
                  <a:pt x="0" y="1903860"/>
                  <a:pt x="0" y="1226489"/>
                </a:cubicBezTo>
                <a:cubicBezTo>
                  <a:pt x="0" y="549118"/>
                  <a:pt x="549118" y="0"/>
                  <a:pt x="1226489" y="0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3946B8-F944-4935-B57B-A8A0A7DBFA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96" r="4" b="4"/>
          <a:stretch/>
        </p:blipFill>
        <p:spPr>
          <a:xfrm>
            <a:off x="8444193" y="156675"/>
            <a:ext cx="2952748" cy="2952748"/>
          </a:xfrm>
          <a:custGeom>
            <a:avLst/>
            <a:gdLst/>
            <a:ahLst/>
            <a:cxnLst/>
            <a:rect l="l" t="t" r="r" b="b"/>
            <a:pathLst>
              <a:path w="2361890" h="2361890">
                <a:moveTo>
                  <a:pt x="1180945" y="0"/>
                </a:moveTo>
                <a:cubicBezTo>
                  <a:pt x="1833163" y="0"/>
                  <a:pt x="2361890" y="528727"/>
                  <a:pt x="2361890" y="1180945"/>
                </a:cubicBezTo>
                <a:cubicBezTo>
                  <a:pt x="2361890" y="1833163"/>
                  <a:pt x="1833163" y="2361890"/>
                  <a:pt x="1180945" y="2361890"/>
                </a:cubicBezTo>
                <a:cubicBezTo>
                  <a:pt x="528727" y="2361890"/>
                  <a:pt x="0" y="1833163"/>
                  <a:pt x="0" y="1180945"/>
                </a:cubicBezTo>
                <a:cubicBezTo>
                  <a:pt x="0" y="528727"/>
                  <a:pt x="528727" y="0"/>
                  <a:pt x="1180945" y="0"/>
                </a:cubicBezTo>
                <a:close/>
              </a:path>
            </a:pathLst>
          </a:custGeom>
        </p:spPr>
      </p:pic>
      <p:grpSp>
        <p:nvGrpSpPr>
          <p:cNvPr id="40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0081DE0-77DE-4728-98FD-93B13EDCC199}"/>
              </a:ext>
            </a:extLst>
          </p:cNvPr>
          <p:cNvSpPr txBox="1"/>
          <p:nvPr/>
        </p:nvSpPr>
        <p:spPr>
          <a:xfrm>
            <a:off x="9732672" y="6657945"/>
            <a:ext cx="245932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mumbletoes.blogspot.com/2014/03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30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7E0467-8F60-423D-8706-8BAF88CD3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5172871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Indicator Variables (Continued)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70C656-1D00-4658-984A-6797622B1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468" y="1782981"/>
            <a:ext cx="10018247" cy="439398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  <a:latin typeface="APL385 Unicode" panose="020B0709000202000203" pitchFamily="49" charset="0"/>
              </a:rPr>
              <a:t>    V←'Height Sex ShoeSize'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  <a:latin typeface="APL385 Unicode" panose="020B0709000202000203" pitchFamily="49" charset="0"/>
              </a:rPr>
              <a:t>    DB←V </a:t>
            </a:r>
            <a:r>
              <a:rPr lang="en-US" sz="2400" dirty="0" err="1">
                <a:solidFill>
                  <a:srgbClr val="00B050"/>
                </a:solidFill>
                <a:latin typeface="APL385 Unicode" panose="020B0709000202000203" pitchFamily="49" charset="0"/>
              </a:rPr>
              <a:t>selectFrom</a:t>
            </a:r>
            <a:r>
              <a:rPr lang="en-US" sz="2400" dirty="0">
                <a:solidFill>
                  <a:srgbClr val="00B050"/>
                </a:solidFill>
                <a:latin typeface="APL385 Unicode" panose="020B0709000202000203" pitchFamily="49" charset="0"/>
              </a:rPr>
              <a:t> D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  <a:latin typeface="APL385 Unicode" panose="020B0709000202000203" pitchFamily="49" charset="0"/>
              </a:rPr>
              <a:t>    </a:t>
            </a:r>
            <a:r>
              <a:rPr lang="en-US" sz="2400" dirty="0" err="1">
                <a:solidFill>
                  <a:srgbClr val="00B050"/>
                </a:solidFill>
                <a:latin typeface="APL385 Unicode" panose="020B0709000202000203" pitchFamily="49" charset="0"/>
              </a:rPr>
              <a:t>MODEL←'Height</a:t>
            </a:r>
            <a:r>
              <a:rPr lang="en-US" sz="2400" dirty="0">
                <a:solidFill>
                  <a:srgbClr val="00B050"/>
                </a:solidFill>
                <a:latin typeface="APL385 Unicode" panose="020B0709000202000203" pitchFamily="49" charset="0"/>
              </a:rPr>
              <a:t>' regress DB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  <a:latin typeface="APL385 Unicode" panose="020B0709000202000203" pitchFamily="49" charset="0"/>
              </a:rPr>
              <a:t>    </a:t>
            </a:r>
            <a:r>
              <a:rPr lang="en-US" sz="2400" dirty="0" err="1">
                <a:solidFill>
                  <a:srgbClr val="00B050"/>
                </a:solidFill>
                <a:latin typeface="APL385 Unicode" panose="020B0709000202000203" pitchFamily="49" charset="0"/>
              </a:rPr>
              <a:t>MODEL.Equation</a:t>
            </a:r>
            <a:endParaRPr lang="en-US" sz="2400" dirty="0">
              <a:solidFill>
                <a:srgbClr val="00B050"/>
              </a:solidFill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APL385 Unicode" panose="020B0709000202000203" pitchFamily="49" charset="0"/>
              </a:rPr>
              <a:t>Height←52.242+(2.9777×M)+(1.4031×ShoeSize)+E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  <a:latin typeface="APL385 Unicode" panose="020B0709000202000203" pitchFamily="49" charset="0"/>
              </a:rPr>
              <a:t>    </a:t>
            </a:r>
            <a:r>
              <a:rPr lang="en-US" sz="2400" dirty="0" err="1">
                <a:solidFill>
                  <a:srgbClr val="00B050"/>
                </a:solidFill>
                <a:latin typeface="APL385 Unicode" panose="020B0709000202000203" pitchFamily="49" charset="0"/>
              </a:rPr>
              <a:t>MODEL.f</a:t>
            </a:r>
            <a:r>
              <a:rPr lang="en-US" sz="2400" dirty="0">
                <a:solidFill>
                  <a:srgbClr val="00B050"/>
                </a:solidFill>
                <a:latin typeface="APL385 Unicode" panose="020B0709000202000203" pitchFamily="49" charset="0"/>
              </a:rPr>
              <a:t> 1 9.5 </a:t>
            </a:r>
            <a:r>
              <a:rPr lang="en-US" sz="2400" dirty="0">
                <a:latin typeface="APL385 Unicode" panose="020B0709000202000203" pitchFamily="49" charset="0"/>
              </a:rPr>
              <a:t>⍝ Point Estimate</a:t>
            </a:r>
          </a:p>
          <a:p>
            <a:pPr marL="0" indent="0">
              <a:buNone/>
            </a:pPr>
            <a:r>
              <a:rPr lang="en-US" sz="2400" dirty="0">
                <a:latin typeface="APL385 Unicode" panose="020B0709000202000203" pitchFamily="49" charset="0"/>
              </a:rPr>
              <a:t>68.549</a:t>
            </a:r>
          </a:p>
          <a:p>
            <a:pPr marL="0" indent="0">
              <a:buNone/>
            </a:pPr>
            <a:r>
              <a:rPr lang="en-US" sz="2400" dirty="0">
                <a:latin typeface="APL385 Unicode" panose="020B0709000202000203" pitchFamily="49" charset="0"/>
              </a:rPr>
              <a:t>    ⍝ 90% prediction interval </a:t>
            </a:r>
          </a:p>
          <a:p>
            <a:pPr marL="0" indent="0">
              <a:buNone/>
            </a:pPr>
            <a:r>
              <a:rPr lang="en-US" sz="2400" dirty="0">
                <a:latin typeface="APL385 Unicode" panose="020B0709000202000203" pitchFamily="49" charset="0"/>
              </a:rPr>
              <a:t>    </a:t>
            </a:r>
            <a:r>
              <a:rPr lang="en-US" sz="2400" dirty="0">
                <a:solidFill>
                  <a:srgbClr val="00B050"/>
                </a:solidFill>
                <a:latin typeface="APL385 Unicode" panose="020B0709000202000203" pitchFamily="49" charset="0"/>
              </a:rPr>
              <a:t>0.9 </a:t>
            </a:r>
            <a:r>
              <a:rPr lang="en-US" sz="2400" dirty="0" err="1">
                <a:solidFill>
                  <a:srgbClr val="00B050"/>
                </a:solidFill>
                <a:latin typeface="APL385 Unicode" panose="020B0709000202000203" pitchFamily="49" charset="0"/>
              </a:rPr>
              <a:t>MODEL.f</a:t>
            </a:r>
            <a:r>
              <a:rPr lang="en-US" sz="2400" dirty="0">
                <a:solidFill>
                  <a:srgbClr val="00B050"/>
                </a:solidFill>
                <a:latin typeface="APL385 Unicode" panose="020B0709000202000203" pitchFamily="49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PL385 Unicode" panose="020B0709000202000203" pitchFamily="49" charset="0"/>
              </a:rPr>
              <a:t>predInt</a:t>
            </a:r>
            <a:r>
              <a:rPr lang="en-US" sz="2400" dirty="0">
                <a:solidFill>
                  <a:srgbClr val="00B050"/>
                </a:solidFill>
                <a:latin typeface="APL385 Unicode" panose="020B0709000202000203" pitchFamily="49" charset="0"/>
              </a:rPr>
              <a:t> 1 9.5</a:t>
            </a:r>
            <a:endParaRPr lang="en-US" sz="24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APL385 Unicode" panose="020B0709000202000203" pitchFamily="49" charset="0"/>
              </a:rPr>
              <a:t>64.454 72.645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50EE1AB-1E12-4D22-8987-91E4296272A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0790" r="4870" b="-2"/>
          <a:stretch/>
        </p:blipFill>
        <p:spPr>
          <a:xfrm>
            <a:off x="7077296" y="218170"/>
            <a:ext cx="3999199" cy="31296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F25B59-67A5-E60B-6509-6E5CB1854FCE}"/>
              </a:ext>
            </a:extLst>
          </p:cNvPr>
          <p:cNvSpPr txBox="1"/>
          <p:nvPr/>
        </p:nvSpPr>
        <p:spPr>
          <a:xfrm>
            <a:off x="7918515" y="4062953"/>
            <a:ext cx="3323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Conclusion:</a:t>
            </a:r>
          </a:p>
          <a:p>
            <a:r>
              <a:rPr lang="en-US" sz="2400" dirty="0">
                <a:solidFill>
                  <a:srgbClr val="0070C0"/>
                </a:solidFill>
              </a:rPr>
              <a:t>Suspect is between 5’5” and 6’1”.</a:t>
            </a:r>
          </a:p>
        </p:txBody>
      </p:sp>
    </p:spTree>
    <p:extLst>
      <p:ext uri="{BB962C8B-B14F-4D97-AF65-F5344CB8AC3E}">
        <p14:creationId xmlns:p14="http://schemas.microsoft.com/office/powerpoint/2010/main" val="32664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96018-B132-95EA-28AB-52350B644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Non-Linear Regression – Polynomial</a:t>
            </a:r>
            <a:br>
              <a:rPr lang="en-US" dirty="0"/>
            </a:br>
            <a:r>
              <a:rPr lang="en-US" dirty="0"/>
              <a:t>             </a:t>
            </a:r>
            <a: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  <a:t>scatterPlot show Y X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ECDA949-E8DE-751D-CB7F-9F7FF27FF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BEE937-A568-40DC-B42C-87D0423B1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775" y="1892581"/>
            <a:ext cx="8119572" cy="40535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62291D-706D-E1F3-0069-4F2020C9E3FD}"/>
              </a:ext>
            </a:extLst>
          </p:cNvPr>
          <p:cNvSpPr txBox="1"/>
          <p:nvPr/>
        </p:nvSpPr>
        <p:spPr>
          <a:xfrm rot="5400000">
            <a:off x="137514" y="3811949"/>
            <a:ext cx="3611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Y=Tensile Strength (PSI)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445C57-926F-F6DA-6426-F1E775957030}"/>
              </a:ext>
            </a:extLst>
          </p:cNvPr>
          <p:cNvSpPr txBox="1"/>
          <p:nvPr/>
        </p:nvSpPr>
        <p:spPr>
          <a:xfrm>
            <a:off x="4236244" y="6081067"/>
            <a:ext cx="4700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 =  Hardwood % Concentration</a:t>
            </a:r>
          </a:p>
        </p:txBody>
      </p:sp>
    </p:spTree>
    <p:extLst>
      <p:ext uri="{BB962C8B-B14F-4D97-AF65-F5344CB8AC3E}">
        <p14:creationId xmlns:p14="http://schemas.microsoft.com/office/powerpoint/2010/main" val="18763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A52E7-4D2F-ECEE-7921-D6990B20B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3637"/>
          </a:xfrm>
        </p:spPr>
        <p:txBody>
          <a:bodyPr>
            <a:normAutofit/>
          </a:bodyPr>
          <a:lstStyle/>
          <a:p>
            <a:r>
              <a:rPr lang="en-US" dirty="0"/>
              <a:t>Taming Regression:  A Case Study in How 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D7C49-48B6-0DD9-8BAE-9ADB989C9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Market your </a:t>
            </a:r>
            <a:r>
              <a:rPr lang="en-US" dirty="0" err="1">
                <a:solidFill>
                  <a:srgbClr val="C00000"/>
                </a:solidFill>
              </a:rPr>
              <a:t>Dyalog</a:t>
            </a:r>
            <a:r>
              <a:rPr lang="en-US" dirty="0">
                <a:solidFill>
                  <a:srgbClr val="C00000"/>
                </a:solidFill>
              </a:rPr>
              <a:t> APL  application:</a:t>
            </a:r>
          </a:p>
          <a:p>
            <a:r>
              <a:rPr lang="en-US" dirty="0">
                <a:solidFill>
                  <a:srgbClr val="C00000"/>
                </a:solidFill>
              </a:rPr>
              <a:t>Make APL Syntax user friendly to non-APL users.</a:t>
            </a:r>
          </a:p>
          <a:p>
            <a:r>
              <a:rPr lang="en-US" dirty="0">
                <a:solidFill>
                  <a:srgbClr val="C00000"/>
                </a:solidFill>
              </a:rPr>
              <a:t>Create Things that Competitors can’t do in other languages.</a:t>
            </a:r>
          </a:p>
          <a:p>
            <a:r>
              <a:rPr lang="en-US" dirty="0">
                <a:solidFill>
                  <a:srgbClr val="C00000"/>
                </a:solidFill>
              </a:rPr>
              <a:t>Design user functions and operators to be consistent with APL primitives. </a:t>
            </a:r>
          </a:p>
          <a:p>
            <a:r>
              <a:rPr lang="en-US" dirty="0">
                <a:solidFill>
                  <a:srgbClr val="C00000"/>
                </a:solidFill>
              </a:rPr>
              <a:t>Provide APL Programmers with Useful Source Code for other Apps.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70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E487A-0E3B-6333-0D1D-2864E0706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4945"/>
          </a:xfrm>
        </p:spPr>
        <p:txBody>
          <a:bodyPr/>
          <a:lstStyle/>
          <a:p>
            <a:r>
              <a:rPr lang="en-US" dirty="0"/>
              <a:t>Quadratic Regression (Operand: </a:t>
            </a:r>
            <a: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  <a:t>quad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0E364-2F72-8605-4A35-F6AAE9C19E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6859" y="1385740"/>
            <a:ext cx="5181600" cy="47880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latin typeface="APL385 Unicode" panose="020B0709000202000203" pitchFamily="49" charset="0"/>
              </a:rPr>
              <a:t>   </a:t>
            </a:r>
            <a:r>
              <a:rPr lang="en-US" sz="2400" dirty="0">
                <a:solidFill>
                  <a:srgbClr val="00B050"/>
                </a:solidFill>
                <a:latin typeface="APL385 Unicode" panose="020B0709000202000203" pitchFamily="49" charset="0"/>
              </a:rPr>
              <a:t>MODEL←Y quad regress X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  <a:latin typeface="APL385 Unicode" panose="020B0709000202000203" pitchFamily="49" charset="0"/>
              </a:rPr>
              <a:t>   MODEL.B </a:t>
            </a:r>
          </a:p>
          <a:p>
            <a:pPr marL="0" indent="0">
              <a:buNone/>
            </a:pPr>
            <a:r>
              <a:rPr lang="en-US" sz="2400" dirty="0">
                <a:latin typeface="APL385 Unicode" panose="020B0709000202000203" pitchFamily="49" charset="0"/>
              </a:rPr>
              <a:t>45.295 2.5463 ¯0.63455</a:t>
            </a:r>
          </a:p>
          <a:p>
            <a:pPr marL="0" indent="0">
              <a:buNone/>
            </a:pPr>
            <a:r>
              <a:rPr lang="en-US" sz="2400" dirty="0">
                <a:latin typeface="APL385 Unicode" panose="020B0709000202000203" pitchFamily="49" charset="0"/>
              </a:rPr>
              <a:t>⍝  ↑       ↑       ↑</a:t>
            </a:r>
          </a:p>
          <a:p>
            <a:pPr marL="0" indent="0">
              <a:buNone/>
            </a:pPr>
            <a:r>
              <a:rPr lang="en-US" sz="2400" dirty="0">
                <a:latin typeface="APL385 Unicode" panose="020B0709000202000203" pitchFamily="49" charset="0"/>
              </a:rPr>
              <a:t>⍝ Int   Linear  Square</a:t>
            </a:r>
          </a:p>
          <a:p>
            <a:pPr marL="0" indent="0">
              <a:buNone/>
            </a:pPr>
            <a:r>
              <a:rPr lang="en-US" sz="2400" dirty="0">
                <a:latin typeface="APL385 Unicode" panose="020B0709000202000203" pitchFamily="49" charset="0"/>
              </a:rPr>
              <a:t>   </a:t>
            </a:r>
            <a:r>
              <a:rPr lang="en-US" sz="2400" dirty="0" err="1">
                <a:solidFill>
                  <a:srgbClr val="00B050"/>
                </a:solidFill>
                <a:latin typeface="APL385 Unicode" panose="020B0709000202000203" pitchFamily="49" charset="0"/>
              </a:rPr>
              <a:t>MODEL.g</a:t>
            </a:r>
            <a:r>
              <a:rPr lang="en-US" sz="2400" dirty="0">
                <a:solidFill>
                  <a:srgbClr val="00B050"/>
                </a:solidFill>
                <a:latin typeface="APL385 Unicode" panose="020B0709000202000203" pitchFamily="49" charset="0"/>
              </a:rPr>
              <a:t> 7 10 15</a:t>
            </a:r>
          </a:p>
          <a:p>
            <a:pPr marL="0" indent="0">
              <a:buNone/>
            </a:pPr>
            <a:r>
              <a:rPr lang="en-US" sz="2400" dirty="0">
                <a:latin typeface="APL385 Unicode" panose="020B0709000202000203" pitchFamily="49" charset="0"/>
              </a:rPr>
              <a:t>44.581 47.511 27.012</a:t>
            </a:r>
          </a:p>
          <a:p>
            <a:pPr marL="0" indent="0">
              <a:buNone/>
            </a:pPr>
            <a:r>
              <a:rPr lang="en-US" sz="2400" dirty="0">
                <a:latin typeface="APL385 Unicode" panose="020B0709000202000203" pitchFamily="49" charset="0"/>
              </a:rPr>
              <a:t>   </a:t>
            </a:r>
            <a:r>
              <a:rPr lang="en-US" sz="2400" dirty="0" err="1">
                <a:solidFill>
                  <a:srgbClr val="00B050"/>
                </a:solidFill>
                <a:latin typeface="APL385 Unicode" panose="020B0709000202000203" pitchFamily="49" charset="0"/>
              </a:rPr>
              <a:t>MODEL.g</a:t>
            </a:r>
            <a:r>
              <a:rPr lang="en-US" sz="2400" dirty="0">
                <a:solidFill>
                  <a:srgbClr val="00B050"/>
                </a:solidFill>
                <a:latin typeface="APL385 Unicode" panose="020B0709000202000203" pitchFamily="49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PL385 Unicode" panose="020B0709000202000203" pitchFamily="49" charset="0"/>
              </a:rPr>
              <a:t>confInt</a:t>
            </a:r>
            <a:r>
              <a:rPr lang="en-US" sz="2400" dirty="0">
                <a:solidFill>
                  <a:srgbClr val="00B050"/>
                </a:solidFill>
                <a:latin typeface="APL385 Unicode" panose="020B0709000202000203" pitchFamily="49" charset="0"/>
              </a:rPr>
              <a:t> 10</a:t>
            </a:r>
          </a:p>
          <a:p>
            <a:pPr marL="0" indent="0">
              <a:buNone/>
            </a:pPr>
            <a:r>
              <a:rPr lang="en-US" sz="2400" dirty="0">
                <a:latin typeface="APL385 Unicode" panose="020B0709000202000203" pitchFamily="49" charset="0"/>
              </a:rPr>
              <a:t>44.402 50.619</a:t>
            </a:r>
          </a:p>
          <a:p>
            <a:pPr marL="0" indent="0">
              <a:buNone/>
            </a:pPr>
            <a:r>
              <a:rPr lang="en-US" sz="2400" dirty="0">
                <a:latin typeface="APL385 Unicode" panose="020B0709000202000203" pitchFamily="49" charset="0"/>
              </a:rPr>
              <a:t>   </a:t>
            </a:r>
            <a:r>
              <a:rPr lang="en-US" sz="2400" dirty="0" err="1">
                <a:solidFill>
                  <a:srgbClr val="00B050"/>
                </a:solidFill>
                <a:latin typeface="APL385 Unicode" panose="020B0709000202000203" pitchFamily="49" charset="0"/>
              </a:rPr>
              <a:t>MODEL.g</a:t>
            </a:r>
            <a:r>
              <a:rPr lang="en-US" sz="2400" dirty="0">
                <a:solidFill>
                  <a:srgbClr val="00B050"/>
                </a:solidFill>
                <a:latin typeface="APL385 Unicode" panose="020B0709000202000203" pitchFamily="49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PL385 Unicode" panose="020B0709000202000203" pitchFamily="49" charset="0"/>
              </a:rPr>
              <a:t>predInt</a:t>
            </a:r>
            <a:r>
              <a:rPr lang="en-US" sz="2400" dirty="0">
                <a:solidFill>
                  <a:srgbClr val="00B050"/>
                </a:solidFill>
                <a:latin typeface="APL385 Unicode" panose="020B0709000202000203" pitchFamily="49" charset="0"/>
              </a:rPr>
              <a:t> 15</a:t>
            </a:r>
          </a:p>
          <a:p>
            <a:pPr marL="0" indent="0">
              <a:buNone/>
            </a:pPr>
            <a:r>
              <a:rPr lang="en-US" sz="2400" dirty="0">
                <a:latin typeface="APL385 Unicode" panose="020B0709000202000203" pitchFamily="49" charset="0"/>
              </a:rPr>
              <a:t>15.752 38.273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F4194-0341-191A-751F-AC3BC6840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7818" y="1385740"/>
            <a:ext cx="6707981" cy="38577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  <a:latin typeface="APL385 Unicode" panose="020B0709000202000203" pitchFamily="49" charset="0"/>
              </a:rPr>
              <a:t>  </a:t>
            </a:r>
            <a:r>
              <a:rPr lang="en-US" sz="2400" dirty="0" err="1">
                <a:solidFill>
                  <a:srgbClr val="00B050"/>
                </a:solidFill>
                <a:latin typeface="APL385 Unicode" panose="020B0709000202000203" pitchFamily="49" charset="0"/>
              </a:rPr>
              <a:t>MODEL.Equation</a:t>
            </a:r>
            <a:endParaRPr lang="en-US" sz="2400" dirty="0">
              <a:solidFill>
                <a:srgbClr val="00B050"/>
              </a:solidFill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APL385 Unicode" panose="020B0709000202000203" pitchFamily="49" charset="0"/>
              </a:rPr>
              <a:t>Y←45+(2.6×X-7.3)+(¯0.6×(X-7.3)*2)+E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00B050"/>
                </a:solidFill>
                <a:latin typeface="APL385 Unicode" panose="020B0709000202000203" pitchFamily="49" charset="0"/>
              </a:rPr>
              <a:t>  </a:t>
            </a:r>
            <a:r>
              <a:rPr lang="fr-FR" sz="2400" dirty="0" err="1">
                <a:solidFill>
                  <a:srgbClr val="00B050"/>
                </a:solidFill>
                <a:latin typeface="APL385 Unicode" panose="020B0709000202000203" pitchFamily="49" charset="0"/>
              </a:rPr>
              <a:t>MODEL.Coeff</a:t>
            </a:r>
            <a:endParaRPr lang="fr-FR" sz="2400" dirty="0">
              <a:solidFill>
                <a:srgbClr val="00B050"/>
              </a:solidFill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fr-FR" sz="2400" dirty="0">
                <a:latin typeface="APL385 Unicode" panose="020B0709000202000203" pitchFamily="49" charset="0"/>
              </a:rPr>
              <a:t>Variable   Coeff    SE       T </a:t>
            </a:r>
          </a:p>
          <a:p>
            <a:pPr marL="0" indent="0">
              <a:buNone/>
            </a:pPr>
            <a:r>
              <a:rPr lang="fr-FR" sz="2400" dirty="0">
                <a:latin typeface="APL385 Unicode" panose="020B0709000202000203" pitchFamily="49" charset="0"/>
              </a:rPr>
              <a:t>Intercept  45.29  1.48   30.55  </a:t>
            </a:r>
          </a:p>
          <a:p>
            <a:pPr marL="0" indent="0">
              <a:buNone/>
            </a:pPr>
            <a:r>
              <a:rPr lang="fr-FR" sz="2400" dirty="0">
                <a:latin typeface="APL385 Unicode" panose="020B0709000202000203" pitchFamily="49" charset="0"/>
              </a:rPr>
              <a:t>X1          2.55  0.25   10.03  </a:t>
            </a:r>
          </a:p>
          <a:p>
            <a:pPr marL="0" indent="0">
              <a:buNone/>
            </a:pPr>
            <a:r>
              <a:rPr lang="fr-FR" sz="2400" dirty="0">
                <a:latin typeface="APL385 Unicode" panose="020B0709000202000203" pitchFamily="49" charset="0"/>
              </a:rPr>
              <a:t>X2         ¯0.63  0.06  ¯10.27  </a:t>
            </a:r>
            <a:endParaRPr lang="en-US" sz="24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B050"/>
              </a:solidFill>
              <a:latin typeface="APL385 Unicode" panose="020B0709000202000203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  <a:latin typeface="APL385 Unicode" panose="020B0709000202000203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  <a:latin typeface="APL385 Unicode" panose="020B0709000202000203" pitchFamily="49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7486C2C-C25C-FF72-06F1-A6AD759BEEB3}"/>
              </a:ext>
            </a:extLst>
          </p:cNvPr>
          <p:cNvCxnSpPr/>
          <p:nvPr/>
        </p:nvCxnSpPr>
        <p:spPr>
          <a:xfrm>
            <a:off x="5193506" y="1150070"/>
            <a:ext cx="0" cy="47149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71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41BC356-5D07-9264-F125-20CF60F5D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62"/>
            <a:ext cx="12192000" cy="67502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6192F4-0009-A04C-8047-877FD186C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950375"/>
            <a:ext cx="4471988" cy="348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3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screen shot of a computer&#10;&#10;Description automatically generated">
            <a:extLst>
              <a:ext uri="{FF2B5EF4-FFF2-40B4-BE49-F238E27FC236}">
                <a16:creationId xmlns:a16="http://schemas.microsoft.com/office/drawing/2014/main" id="{F55B23E2-D379-8696-09A8-9922A64CB2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19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BBDACB-35BD-FC8F-EB36-3715B290907A}"/>
              </a:ext>
            </a:extLst>
          </p:cNvPr>
          <p:cNvSpPr txBox="1"/>
          <p:nvPr/>
        </p:nvSpPr>
        <p:spPr>
          <a:xfrm>
            <a:off x="7793831" y="4064794"/>
            <a:ext cx="29360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Cubic Spline Model</a:t>
            </a:r>
          </a:p>
        </p:txBody>
      </p:sp>
    </p:spTree>
    <p:extLst>
      <p:ext uri="{BB962C8B-B14F-4D97-AF65-F5344CB8AC3E}">
        <p14:creationId xmlns:p14="http://schemas.microsoft.com/office/powerpoint/2010/main" val="4471412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A33C8-1281-C8B8-9001-48E4C2A8F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 – Boolean Response Variable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26EBE-959B-2C09-35AF-6FBA9ACC48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Can you predict a person’s sex based on height?</a:t>
            </a:r>
          </a:p>
          <a:p>
            <a:r>
              <a:rPr lang="en-US" dirty="0"/>
              <a:t>Let  </a:t>
            </a:r>
            <a:r>
              <a:rPr lang="en-US" dirty="0" err="1">
                <a:solidFill>
                  <a:srgbClr val="00B050"/>
                </a:solidFill>
                <a:latin typeface="APL385 Unicode" panose="020B0709000202000203" pitchFamily="49" charset="0"/>
              </a:rPr>
              <a:t>Y←Sex</a:t>
            </a:r>
            <a: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  <a:t> eq 'M' </a:t>
            </a:r>
            <a:r>
              <a:rPr lang="en-US" dirty="0"/>
              <a:t>and</a:t>
            </a:r>
            <a: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PL385 Unicode" panose="020B0709000202000203" pitchFamily="49" charset="0"/>
              </a:rPr>
              <a:t>X←Height</a:t>
            </a:r>
            <a: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  <a:t> </a:t>
            </a:r>
          </a:p>
          <a:p>
            <a:r>
              <a:rPr lang="en-US" dirty="0"/>
              <a:t>Logistic regression uses the following formula: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  <a:t>YHAT←÷1+*-B+.×1,X</a:t>
            </a:r>
          </a:p>
          <a:p>
            <a: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  <a:t>YHAT </a:t>
            </a:r>
            <a:r>
              <a:rPr lang="en-US" dirty="0"/>
              <a:t>is between 0 and 1 and represents the probability that  </a:t>
            </a:r>
            <a:r>
              <a:rPr lang="en-US" dirty="0">
                <a:solidFill>
                  <a:srgbClr val="00B050"/>
                </a:solidFill>
              </a:rPr>
              <a:t>Y=1.   </a:t>
            </a:r>
            <a:endParaRPr lang="en-US" dirty="0">
              <a:solidFill>
                <a:srgbClr val="00B050"/>
              </a:solidFill>
              <a:latin typeface="APL385 Unicode" panose="020B0709000202000203" pitchFamily="49" charset="0"/>
            </a:endParaRPr>
          </a:p>
          <a:p>
            <a:pPr marL="0" indent="0" algn="ctr">
              <a:buNone/>
            </a:pPr>
            <a:endParaRPr lang="en-US" dirty="0">
              <a:solidFill>
                <a:srgbClr val="00B050"/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AB0FDE-992C-B390-3CD6-450996552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32989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slope and intercept in B must be solved numerically by providing a starting point. 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  <a:t>  B←0.2 0.001  </a:t>
            </a:r>
            <a:r>
              <a:rPr lang="en-US" dirty="0">
                <a:latin typeface="APL385 Unicode" panose="020B0709000202000203" pitchFamily="49" charset="0"/>
              </a:rPr>
              <a:t>⍝ Guess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  <a:t>  ML←Y logit regress X B 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  <a:t>  ML.B </a:t>
            </a:r>
            <a:r>
              <a:rPr lang="en-US" dirty="0">
                <a:latin typeface="APL385 Unicode" panose="020B0709000202000203" pitchFamily="49" charset="0"/>
              </a:rPr>
              <a:t>⍝ </a:t>
            </a:r>
            <a:r>
              <a:rPr lang="en-US" dirty="0" err="1">
                <a:latin typeface="APL385 Unicode" panose="020B0709000202000203" pitchFamily="49" charset="0"/>
              </a:rPr>
              <a:t>Intercept,Slope</a:t>
            </a:r>
            <a:endParaRPr lang="en-US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US" dirty="0">
                <a:latin typeface="APL385 Unicode" panose="020B0709000202000203" pitchFamily="49" charset="0"/>
              </a:rPr>
              <a:t>¯34.568 0.53083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  <a:t>  </a:t>
            </a:r>
            <a:r>
              <a:rPr lang="en-US" dirty="0" err="1">
                <a:solidFill>
                  <a:srgbClr val="00B050"/>
                </a:solidFill>
                <a:latin typeface="APL385 Unicode" panose="020B0709000202000203" pitchFamily="49" charset="0"/>
              </a:rPr>
              <a:t>ML.g</a:t>
            </a:r>
            <a: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  <a:t> 68 </a:t>
            </a:r>
            <a:r>
              <a:rPr lang="en-US" dirty="0">
                <a:latin typeface="APL385 Unicode" panose="020B0709000202000203" pitchFamily="49" charset="0"/>
              </a:rPr>
              <a:t>⍝ P(Male|68”)</a:t>
            </a:r>
          </a:p>
          <a:p>
            <a:pPr marL="0" indent="0">
              <a:buNone/>
            </a:pPr>
            <a:r>
              <a:rPr lang="en-US" dirty="0">
                <a:latin typeface="APL385 Unicode" panose="020B0709000202000203" pitchFamily="49" charset="0"/>
              </a:rPr>
              <a:t>0.8218</a:t>
            </a:r>
          </a:p>
        </p:txBody>
      </p:sp>
    </p:spTree>
    <p:extLst>
      <p:ext uri="{BB962C8B-B14F-4D97-AF65-F5344CB8AC3E}">
        <p14:creationId xmlns:p14="http://schemas.microsoft.com/office/powerpoint/2010/main" val="334519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0B20CA2-CB78-5046-48F0-F5C332F30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11"/>
            <a:ext cx="12192000" cy="68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4041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FA511D-DE2B-F4E6-779C-052E7E854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How to Download and Install TamStat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FB82F-00F6-004A-E87D-4AE882B12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dirty="0"/>
              <a:t>TamStat runs on Windows and the Mac, is free to use, and can be downloaded from the following website:   </a:t>
            </a:r>
          </a:p>
          <a:p>
            <a:pPr marL="0" indent="0">
              <a:buNone/>
            </a:pPr>
            <a:r>
              <a:rPr lang="en-US" sz="3600" dirty="0">
                <a:hlinkClick r:id="rId2"/>
              </a:rPr>
              <a:t>https://tamstat.dyalog.com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>A Web Version is also available on the site.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33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A52E7-4D2F-ECEE-7921-D6990B20B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9306"/>
          </a:xfrm>
        </p:spPr>
        <p:txBody>
          <a:bodyPr>
            <a:normAutofit/>
          </a:bodyPr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D7C49-48B6-0DD9-8BAE-9ADB989C9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Market your </a:t>
            </a:r>
            <a:r>
              <a:rPr lang="en-US" dirty="0" err="1">
                <a:solidFill>
                  <a:srgbClr val="C00000"/>
                </a:solidFill>
              </a:rPr>
              <a:t>Dyalog</a:t>
            </a:r>
            <a:r>
              <a:rPr lang="en-US" dirty="0">
                <a:solidFill>
                  <a:srgbClr val="C00000"/>
                </a:solidFill>
              </a:rPr>
              <a:t> APL  application</a:t>
            </a:r>
          </a:p>
          <a:p>
            <a:pPr lvl="1"/>
            <a:r>
              <a:rPr lang="en-US" dirty="0"/>
              <a:t>Go to conferences where there are domain experts.</a:t>
            </a:r>
          </a:p>
          <a:p>
            <a:pPr lvl="1"/>
            <a:r>
              <a:rPr lang="en-US" dirty="0"/>
              <a:t>Bring a laptop and demo your software during refreshment breaks</a:t>
            </a:r>
          </a:p>
          <a:p>
            <a:pPr lvl="1"/>
            <a:r>
              <a:rPr lang="en-US" dirty="0"/>
              <a:t>Create Graphics that will “wow” the customer. </a:t>
            </a:r>
          </a:p>
          <a:p>
            <a:r>
              <a:rPr lang="en-US" dirty="0">
                <a:solidFill>
                  <a:srgbClr val="C00000"/>
                </a:solidFill>
              </a:rPr>
              <a:t>Make APL Syntax user friendly to non-APL users.</a:t>
            </a:r>
          </a:p>
          <a:p>
            <a:pPr lvl="1"/>
            <a:r>
              <a:rPr lang="en-US" dirty="0"/>
              <a:t>Make functions flexible and use English-like syntax</a:t>
            </a:r>
          </a:p>
          <a:p>
            <a:r>
              <a:rPr lang="en-US" dirty="0">
                <a:solidFill>
                  <a:srgbClr val="C00000"/>
                </a:solidFill>
              </a:rPr>
              <a:t>Create Things that Competitors can’t do in other languages.</a:t>
            </a:r>
          </a:p>
          <a:p>
            <a:pPr lvl="1"/>
            <a:r>
              <a:rPr lang="en-US" dirty="0"/>
              <a:t>Use operators and create functions dynamically</a:t>
            </a:r>
          </a:p>
          <a:p>
            <a:r>
              <a:rPr lang="en-US" dirty="0">
                <a:solidFill>
                  <a:srgbClr val="C00000"/>
                </a:solidFill>
              </a:rPr>
              <a:t>Design user functions and operators to be consistent with APL primitives. </a:t>
            </a:r>
          </a:p>
          <a:p>
            <a:pPr lvl="1"/>
            <a:r>
              <a:rPr lang="en-US" dirty="0"/>
              <a:t>Where appropriate, many defined functions can be made to behave just like scalar functions.</a:t>
            </a:r>
          </a:p>
          <a:p>
            <a:pPr lvl="1"/>
            <a:r>
              <a:rPr lang="en-US" dirty="0"/>
              <a:t>Create </a:t>
            </a:r>
            <a:r>
              <a:rPr lang="en-US" dirty="0" err="1"/>
              <a:t>ambi</a:t>
            </a:r>
            <a:r>
              <a:rPr lang="en-US" dirty="0"/>
              <a:t>-valent functions which supply default values.</a:t>
            </a:r>
          </a:p>
          <a:p>
            <a:r>
              <a:rPr lang="en-US" dirty="0">
                <a:solidFill>
                  <a:srgbClr val="C00000"/>
                </a:solidFill>
              </a:rPr>
              <a:t>Provide APL Programmers with Useful Source Code for other Apps.</a:t>
            </a:r>
          </a:p>
          <a:p>
            <a:pPr lvl="1"/>
            <a:r>
              <a:rPr lang="en-US" dirty="0" err="1"/>
              <a:t>TamStatCore</a:t>
            </a:r>
            <a:r>
              <a:rPr lang="en-US" dirty="0"/>
              <a:t> functions are available on GitHub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05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0DEEA0-D6E6-0290-CCC8-3F256B620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02AFD4-CABC-687B-A5E6-F94EEAEB70A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090C2C-4DBF-C8BF-3526-A2D679D2273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Over 300 attendees</a:t>
            </a:r>
          </a:p>
          <a:p>
            <a:r>
              <a:rPr lang="en-US" dirty="0"/>
              <a:t>3 or 4 parallel sessions</a:t>
            </a:r>
          </a:p>
          <a:p>
            <a:r>
              <a:rPr lang="en-US" dirty="0"/>
              <a:t> 35 attended my presentation “Taming Regression”</a:t>
            </a:r>
          </a:p>
          <a:p>
            <a:r>
              <a:rPr lang="en-US" dirty="0"/>
              <a:t>Comments: </a:t>
            </a:r>
          </a:p>
          <a:p>
            <a:pPr lvl="1"/>
            <a:r>
              <a:rPr lang="en-US" dirty="0"/>
              <a:t>I assume your program does least-squares regression.  Can you also do maximum likelihood?</a:t>
            </a:r>
          </a:p>
          <a:p>
            <a:pPr lvl="1"/>
            <a:r>
              <a:rPr lang="en-US" dirty="0"/>
              <a:t>When will the web version be out?   My students are reluctant to install a program, but they would be more likely to use a web app.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5228436B-3868-E229-57BE-B7C5CDA7F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662" y="2141820"/>
            <a:ext cx="4491207" cy="35577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D8EF8D-E831-F847-72D4-0EBCCE8C5F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65125"/>
            <a:ext cx="8105775" cy="140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62FA3C9-7FCA-A8B7-33A8-0E8D69CB6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26" y="912897"/>
            <a:ext cx="11294548" cy="48021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CCF1F57-3BD8-41FD-8F85-9748E3A144A6}"/>
                  </a:ext>
                </a:extLst>
              </p14:cNvPr>
              <p14:cNvContentPartPr/>
              <p14:nvPr/>
            </p14:nvContentPartPr>
            <p14:xfrm>
              <a:off x="2048760" y="767520"/>
              <a:ext cx="1575360" cy="638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CCF1F57-3BD8-41FD-8F85-9748E3A144A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32920" y="704160"/>
                <a:ext cx="1606680" cy="76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F13533A-205C-34BC-B5C2-E53D31903934}"/>
                  </a:ext>
                </a:extLst>
              </p14:cNvPr>
              <p14:cNvContentPartPr/>
              <p14:nvPr/>
            </p14:nvContentPartPr>
            <p14:xfrm>
              <a:off x="2788200" y="1670760"/>
              <a:ext cx="683640" cy="28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F13533A-205C-34BC-B5C2-E53D3190393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72360" y="1607400"/>
                <a:ext cx="71496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9133E22-7FB0-C8DF-CA84-E29F06F15460}"/>
                  </a:ext>
                </a:extLst>
              </p14:cNvPr>
              <p14:cNvContentPartPr/>
              <p14:nvPr/>
            </p14:nvContentPartPr>
            <p14:xfrm>
              <a:off x="3967920" y="5096880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9133E22-7FB0-C8DF-CA84-E29F06F1546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52080" y="5033520"/>
                <a:ext cx="31680" cy="12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4273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2AC7A1-A8DE-4377-85AD-F5300BC1C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788557"/>
          </a:xfrm>
        </p:spPr>
        <p:txBody>
          <a:bodyPr/>
          <a:lstStyle/>
          <a:p>
            <a:r>
              <a:rPr lang="en-US" dirty="0"/>
              <a:t>Planning a Wedding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4038F8-DEDA-455B-BD30-1CB7A7C752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1" y="1444349"/>
            <a:ext cx="4760883" cy="480410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Costs are: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$500 to rent the hall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$100 per guest</a:t>
            </a:r>
          </a:p>
          <a:p>
            <a:pPr marL="566928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400" dirty="0"/>
              <a:t>What is the final cost for 35 guests?</a:t>
            </a:r>
          </a:p>
          <a:p>
            <a:pPr marL="566928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400" dirty="0"/>
              <a:t>How many guests can you invite with a budget of  $8000? </a:t>
            </a:r>
          </a:p>
          <a:p>
            <a:pPr marL="566928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400" dirty="0"/>
              <a:t>You are in the catering business. How much do you charge for the venue? Per person?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B1AA6D5E-7811-46EC-BB0C-3405D1495509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169026" y="1444294"/>
                <a:ext cx="5521621" cy="5187242"/>
              </a:xfrm>
            </p:spPr>
            <p:txBody>
              <a:bodyPr>
                <a:normAutofit fontScale="70000" lnSpcReduction="20000"/>
              </a:bodyPr>
              <a:lstStyle/>
              <a:p>
                <a:pPr marL="109728" indent="0">
                  <a:buNone/>
                </a:pPr>
                <a:r>
                  <a:rPr lang="en-US" sz="3100" i="1" dirty="0">
                    <a:latin typeface="Cambria Math" panose="02040503050406030204" pitchFamily="18" charset="0"/>
                  </a:rPr>
                  <a:t>Model:   </a:t>
                </a:r>
                <a14:m>
                  <m:oMath xmlns:m="http://schemas.openxmlformats.org/officeDocument/2006/math"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3100" b="0" i="1" dirty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:endParaRPr lang="en-US" sz="3100" b="0" i="1" dirty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:r>
                  <a:rPr lang="en-US" sz="3200" dirty="0">
                    <a:solidFill>
                      <a:srgbClr val="00B050"/>
                    </a:solidFill>
                    <a:latin typeface="APL385 Unicode" panose="020B0709000202000203" pitchFamily="49" charset="0"/>
                  </a:rPr>
                  <a:t>   f←500∘+100∘×</a:t>
                </a:r>
                <a:endParaRPr lang="en-US" sz="3100" dirty="0"/>
              </a:p>
              <a:p>
                <a:pPr marL="109728" indent="0">
                  <a:buNone/>
                </a:pPr>
                <a:endParaRPr lang="en-US" sz="3100" dirty="0"/>
              </a:p>
              <a:p>
                <a:pPr marL="109728" indent="0">
                  <a:buNone/>
                </a:pPr>
                <a:r>
                  <a:rPr lang="en-US" sz="3100" dirty="0"/>
                  <a:t>1.   Arithmetic: </a:t>
                </a:r>
                <a14:m>
                  <m:oMath xmlns:m="http://schemas.openxmlformats.org/officeDocument/2006/math">
                    <m:r>
                      <a:rPr lang="en-US" sz="31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1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1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1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1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00B050"/>
                    </a:solidFill>
                    <a:latin typeface="APL385 Unicode" panose="020B0709000202000203" pitchFamily="49" charset="0"/>
                  </a:rPr>
                  <a:t> </a:t>
                </a:r>
                <a:endParaRPr lang="en-US" sz="3100" dirty="0"/>
              </a:p>
              <a:p>
                <a:pPr marL="137160" indent="0">
                  <a:buNone/>
                </a:pPr>
                <a:r>
                  <a:rPr lang="en-US" sz="3200" dirty="0">
                    <a:solidFill>
                      <a:srgbClr val="00B050"/>
                    </a:solidFill>
                    <a:latin typeface="APL385 Unicode" panose="020B0709000202000203" pitchFamily="49" charset="0"/>
                  </a:rPr>
                  <a:t>   f 35 </a:t>
                </a:r>
                <a:r>
                  <a:rPr lang="en-US" sz="3200" dirty="0">
                    <a:latin typeface="APL385 Unicode" panose="020B0709000202000203" pitchFamily="49" charset="0"/>
                  </a:rPr>
                  <a:t>←→ 4000</a:t>
                </a:r>
                <a:r>
                  <a:rPr lang="en-US" sz="3600" dirty="0"/>
                  <a:t> </a:t>
                </a:r>
                <a:endParaRPr lang="en-US" sz="3100" dirty="0"/>
              </a:p>
              <a:p>
                <a:pPr marL="109728" indent="0">
                  <a:buNone/>
                </a:pPr>
                <a:endParaRPr lang="en-US" sz="3100" dirty="0"/>
              </a:p>
              <a:p>
                <a:pPr marL="109728" indent="0">
                  <a:buNone/>
                </a:pPr>
                <a:r>
                  <a:rPr lang="en-US" sz="3100" dirty="0"/>
                  <a:t>2.  Algebra: </a:t>
                </a:r>
                <a14:m>
                  <m:oMath xmlns:m="http://schemas.openxmlformats.org/officeDocument/2006/math">
                    <m:r>
                      <a:rPr lang="en-US" sz="3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sz="31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1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1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1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3100" dirty="0"/>
              </a:p>
              <a:p>
                <a:pPr marL="109728" indent="0">
                  <a:buNone/>
                </a:pPr>
                <a:r>
                  <a:rPr lang="en-US" sz="3100" dirty="0"/>
                  <a:t>       </a:t>
                </a:r>
                <a:r>
                  <a:rPr lang="en-US" sz="3200" dirty="0">
                    <a:solidFill>
                      <a:srgbClr val="00B050"/>
                    </a:solidFill>
                    <a:latin typeface="APL385 Unicode" panose="020B0709000202000203" pitchFamily="49" charset="0"/>
                  </a:rPr>
                  <a:t>f⍣¯1⊢8000 </a:t>
                </a:r>
                <a:r>
                  <a:rPr lang="en-US" sz="3200" dirty="0">
                    <a:latin typeface="APL385 Unicode" panose="020B0709000202000203" pitchFamily="49" charset="0"/>
                  </a:rPr>
                  <a:t>←→ 75 </a:t>
                </a:r>
                <a:endParaRPr lang="en-US" sz="3100" b="0" dirty="0"/>
              </a:p>
              <a:p>
                <a:pPr marL="624078" indent="-514350">
                  <a:buFont typeface="Arial" panose="020B0604020202020204" pitchFamily="34" charset="0"/>
                  <a:buAutoNum type="arabicPeriod" startAt="3"/>
                </a:pPr>
                <a:endParaRPr lang="en-US" sz="3100" dirty="0"/>
              </a:p>
              <a:p>
                <a:pPr marL="624078" indent="-514350">
                  <a:buFont typeface="Arial" panose="020B0604020202020204" pitchFamily="34" charset="0"/>
                  <a:buAutoNum type="arabicPeriod" startAt="3"/>
                </a:pPr>
                <a:r>
                  <a:rPr lang="en-US" sz="3100" dirty="0"/>
                  <a:t>Regression: </a:t>
                </a:r>
                <a14:m>
                  <m:oMath xmlns:m="http://schemas.openxmlformats.org/officeDocument/2006/math">
                    <m:r>
                      <a:rPr lang="en-US" sz="31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1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1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1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1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3100" i="1" dirty="0">
                  <a:latin typeface="Cambria Math" panose="02040503050406030204" pitchFamily="18" charset="0"/>
                </a:endParaRPr>
              </a:p>
              <a:p>
                <a:pPr marL="109728" indent="0">
                  <a:lnSpc>
                    <a:spcPct val="120000"/>
                  </a:lnSpc>
                  <a:buNone/>
                </a:pPr>
                <a:r>
                  <a:rPr lang="en-US" sz="3100" b="0" dirty="0"/>
                  <a:t>Check</a:t>
                </a:r>
                <a:r>
                  <a:rPr lang="en-US" sz="3100" dirty="0"/>
                  <a:t> </a:t>
                </a:r>
                <a:r>
                  <a:rPr lang="en-US" sz="3100" b="0" dirty="0"/>
                  <a:t>sales records from other caterers for total costs and number of guests.</a:t>
                </a:r>
              </a:p>
              <a:p>
                <a:pPr marL="109728" indent="0">
                  <a:buNone/>
                </a:pPr>
                <a:r>
                  <a:rPr lang="en-US" sz="3100" dirty="0"/>
                  <a:t>      </a:t>
                </a:r>
                <a:r>
                  <a:rPr lang="en-US" sz="3200" dirty="0">
                    <a:solidFill>
                      <a:srgbClr val="00B050"/>
                    </a:solidFill>
                    <a:latin typeface="APL385 Unicode" panose="020B0709000202000203" pitchFamily="49" charset="0"/>
                  </a:rPr>
                  <a:t>COST⌹1,⍪GUESTS </a:t>
                </a:r>
                <a:r>
                  <a:rPr lang="en-US" sz="3200" dirty="0">
                    <a:latin typeface="APL385 Unicode" panose="020B0709000202000203" pitchFamily="49" charset="0"/>
                  </a:rPr>
                  <a:t>←→ 500 100</a:t>
                </a:r>
                <a:endParaRPr lang="en-US" sz="3100" dirty="0"/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B1AA6D5E-7811-46EC-BB0C-3405D14955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169026" y="1444294"/>
                <a:ext cx="5521621" cy="5187242"/>
              </a:xfrm>
              <a:blipFill>
                <a:blip r:embed="rId3"/>
                <a:stretch>
                  <a:fillRect t="-2703" b="-1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C17F97A3-6D2F-4E5D-842E-BAED1D3936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6927"/>
            <a:ext cx="2286000" cy="1371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BF1E17-C133-41EF-5C7F-24CBC43DA15F}"/>
              </a:ext>
            </a:extLst>
          </p:cNvPr>
          <p:cNvSpPr txBox="1"/>
          <p:nvPr/>
        </p:nvSpPr>
        <p:spPr>
          <a:xfrm>
            <a:off x="10318335" y="393611"/>
            <a:ext cx="1677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Key:</a:t>
            </a:r>
          </a:p>
          <a:p>
            <a:r>
              <a:rPr lang="en-US" sz="2400" dirty="0">
                <a:solidFill>
                  <a:srgbClr val="0070C0"/>
                </a:solidFill>
              </a:rPr>
              <a:t>known</a:t>
            </a:r>
          </a:p>
          <a:p>
            <a:r>
              <a:rPr lang="en-US" sz="2400" dirty="0">
                <a:solidFill>
                  <a:srgbClr val="FF0000"/>
                </a:solidFill>
              </a:rPr>
              <a:t>unknown</a:t>
            </a:r>
          </a:p>
        </p:txBody>
      </p:sp>
    </p:spTree>
    <p:extLst>
      <p:ext uri="{BB962C8B-B14F-4D97-AF65-F5344CB8AC3E}">
        <p14:creationId xmlns:p14="http://schemas.microsoft.com/office/powerpoint/2010/main" val="425179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78B128-9DB8-9116-6520-CE6BF3B62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Some issues with regression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F16278-DB27-5F34-C213-EA1E22BD34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47308" y="591344"/>
                <a:ext cx="6906491" cy="5585619"/>
              </a:xfrm>
            </p:spPr>
            <p:txBody>
              <a:bodyPr anchor="ctr">
                <a:normAutofit/>
              </a:bodyPr>
              <a:lstStyle/>
              <a:p>
                <a:r>
                  <a:rPr lang="en-US" dirty="0"/>
                  <a:t>Not just coefficients, but an executable function.</a:t>
                </a:r>
              </a:p>
              <a:p>
                <a:r>
                  <a:rPr lang="en-US" dirty="0"/>
                  <a:t>Confidence or prediction intervals.</a:t>
                </a:r>
              </a:p>
              <a:p>
                <a:r>
                  <a:rPr lang="en-US" dirty="0"/>
                  <a:t>Non-linear relationships between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Non-constant variance over the range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.  </a:t>
                </a:r>
              </a:p>
              <a:p>
                <a:r>
                  <a:rPr lang="en-US" dirty="0"/>
                  <a:t>Qualitative variables. </a:t>
                </a:r>
              </a:p>
              <a:p>
                <a:r>
                  <a:rPr lang="en-US" dirty="0"/>
                  <a:t>Meaningful variable names in multiple regression.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F16278-DB27-5F34-C213-EA1E22BD34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47308" y="591344"/>
                <a:ext cx="6906491" cy="5585619"/>
              </a:xfrm>
              <a:blipFill>
                <a:blip r:embed="rId2"/>
                <a:stretch>
                  <a:fillRect l="-1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085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D52425-31A5-DE4C-BA82-E60FCC02D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The </a:t>
            </a:r>
            <a:r>
              <a:rPr lang="en-US">
                <a:solidFill>
                  <a:srgbClr val="FFFFFF"/>
                </a:solidFill>
                <a:latin typeface="APL385 Unicode" panose="020B0709000202000203" pitchFamily="49" charset="0"/>
              </a:rPr>
              <a:t>regress</a:t>
            </a:r>
            <a:r>
              <a:rPr lang="en-US">
                <a:solidFill>
                  <a:srgbClr val="FFFFFF"/>
                </a:solidFill>
              </a:rPr>
              <a:t> Operator*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68B27-9ADD-1635-C531-363A5309F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rgbClr val="00B050"/>
                </a:solidFill>
                <a:effectLst/>
                <a:latin typeface="APL385 Unicode" panose="020B0709000202000203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regress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operator in TamStat can perform: 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Simple linear regression  </a:t>
            </a:r>
          </a:p>
          <a:p>
            <a:pPr lvl="1"/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Multiple linear regression</a:t>
            </a:r>
          </a:p>
          <a:p>
            <a:pPr lvl="1"/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Regression with indicator variables</a:t>
            </a:r>
          </a:p>
          <a:p>
            <a:pPr lvl="1"/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Polynomial regression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Variance Stabilizing Transformations</a:t>
            </a:r>
          </a:p>
          <a:p>
            <a:pPr lvl="1"/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Multiplicative Regression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Logistic Regression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 non-linear regression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*If not specified, operand assumed to be linear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624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2A6ACFA-95D2-099F-A5E4-66C43E4AC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4886" y="489509"/>
            <a:ext cx="9056512" cy="765134"/>
          </a:xfrm>
        </p:spPr>
        <p:txBody>
          <a:bodyPr anchor="b">
            <a:normAutofit/>
          </a:bodyPr>
          <a:lstStyle/>
          <a:p>
            <a:r>
              <a:rPr lang="en-US" sz="4000" dirty="0">
                <a:solidFill>
                  <a:srgbClr val="00B050"/>
                </a:solidFill>
                <a:latin typeface="APL385 Unicode" panose="020B0709000202000203" pitchFamily="49" charset="0"/>
              </a:rPr>
              <a:t>MODEL</a:t>
            </a:r>
            <a:r>
              <a:rPr lang="en-US" sz="4000" dirty="0">
                <a:latin typeface="+mn-lt"/>
              </a:rPr>
              <a:t>: </a:t>
            </a:r>
            <a:r>
              <a:rPr lang="en-US" sz="4000" dirty="0" err="1">
                <a:latin typeface="+mn-lt"/>
              </a:rPr>
              <a:t>NameSpace</a:t>
            </a:r>
            <a:r>
              <a:rPr lang="en-US" sz="4000" dirty="0">
                <a:latin typeface="+mn-lt"/>
              </a:rPr>
              <a:t> Result of </a:t>
            </a:r>
            <a:r>
              <a:rPr lang="en-US" sz="4000" dirty="0">
                <a:solidFill>
                  <a:srgbClr val="00B050"/>
                </a:solidFill>
                <a:latin typeface="APL385 Unicode" panose="020B0709000202000203" pitchFamily="49" charset="0"/>
              </a:rPr>
              <a:t>regress</a:t>
            </a:r>
          </a:p>
        </p:txBody>
      </p:sp>
      <p:pic>
        <p:nvPicPr>
          <p:cNvPr id="12" name="Graphic 11" descr="Open Folder">
            <a:extLst>
              <a:ext uri="{FF2B5EF4-FFF2-40B4-BE49-F238E27FC236}">
                <a16:creationId xmlns:a16="http://schemas.microsoft.com/office/drawing/2014/main" id="{969445D2-20BD-F153-671E-C6C475B75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1310" y="241272"/>
            <a:ext cx="1572265" cy="15722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DCDF9196-0205-CEFE-A1EB-06ADE2A626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19200" y="1939895"/>
                <a:ext cx="10132198" cy="3663463"/>
              </a:xfrm>
            </p:spPr>
            <p:txBody>
              <a:bodyPr anchor="t"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00B050"/>
                    </a:solidFill>
                    <a:latin typeface="APL385 Unicode" panose="020B0709000202000203" pitchFamily="49" charset="0"/>
                  </a:rPr>
                  <a:t>B</a:t>
                </a:r>
                <a:r>
                  <a:rPr lang="en-US" dirty="0"/>
                  <a:t>:         Coefficients – Numeric Vector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̂"/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,⋯</m:t>
                        </m:r>
                        <m:r>
                          <m:rPr>
                            <m:nor/>
                          </m:rPr>
                          <a:rPr lang="en-US">
                            <a:solidFill>
                              <a:srgbClr val="C00000"/>
                            </a:solidFill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 err="1">
                    <a:solidFill>
                      <a:srgbClr val="00B050"/>
                    </a:solidFill>
                    <a:latin typeface="APL385 Unicode" panose="020B0709000202000203" pitchFamily="49" charset="0"/>
                  </a:rPr>
                  <a:t>RSq</a:t>
                </a:r>
                <a:r>
                  <a:rPr lang="en-US" dirty="0"/>
                  <a:t>:    R-Squared -  Positive Scalar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B050"/>
                    </a:solidFill>
                    <a:latin typeface="APL385 Unicode" panose="020B0709000202000203" pitchFamily="49" charset="0"/>
                  </a:rPr>
                  <a:t>S</a:t>
                </a:r>
                <a:r>
                  <a:rPr lang="en-US" dirty="0"/>
                  <a:t>:          Standard Error – Positive Scalar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B050"/>
                    </a:solidFill>
                    <a:latin typeface="APL385 Unicode" panose="020B0709000202000203" pitchFamily="49" charset="0"/>
                  </a:rPr>
                  <a:t>YHAT</a:t>
                </a:r>
                <a:r>
                  <a:rPr lang="en-US" dirty="0"/>
                  <a:t>:  Fitted Values – Numeric Vector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,⋯</m:t>
                        </m:r>
                        <m:sSub>
                          <m:sSubPr>
                            <m:ctrlPr>
                              <a:rPr lang="en-US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B050"/>
                    </a:solidFill>
                    <a:latin typeface="APL385 Unicode" panose="020B0709000202000203" pitchFamily="49" charset="0"/>
                  </a:rPr>
                  <a:t>E</a:t>
                </a:r>
                <a:r>
                  <a:rPr lang="en-US" dirty="0"/>
                  <a:t>:          Residuals – Numeric Vector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,⋯</m:t>
                        </m:r>
                        <m:sSub>
                          <m:sSubPr>
                            <m:ctrlPr>
                              <a:rPr lang="en-US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err="1">
                    <a:solidFill>
                      <a:srgbClr val="00B050"/>
                    </a:solidFill>
                    <a:latin typeface="APL385 Unicode" panose="020B0709000202000203" pitchFamily="49" charset="0"/>
                  </a:rPr>
                  <a:t>AnovaTable</a:t>
                </a:r>
                <a:r>
                  <a:rPr lang="en-US" dirty="0"/>
                  <a:t>:   Matrix showing Analysis of Variance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B050"/>
                    </a:solidFill>
                    <a:latin typeface="APL385 Unicode" panose="020B0709000202000203" pitchFamily="49" charset="0"/>
                  </a:rPr>
                  <a:t>f</a:t>
                </a:r>
                <a:r>
                  <a:rPr lang="en-US" dirty="0"/>
                  <a:t>:          Linear Function relating X to Y: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DCDF9196-0205-CEFE-A1EB-06ADE2A626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9200" y="1939895"/>
                <a:ext cx="10132198" cy="3663463"/>
              </a:xfrm>
              <a:blipFill>
                <a:blip r:embed="rId4"/>
                <a:stretch>
                  <a:fillRect l="-1203" t="-1997" b="-2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3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BE763-3ECF-4048-9BD0-B0BECE2AB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4015"/>
          </a:xfrm>
        </p:spPr>
        <p:txBody>
          <a:bodyPr/>
          <a:lstStyle/>
          <a:p>
            <a:r>
              <a:rPr lang="en-US" dirty="0"/>
              <a:t>Simple Regression Example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E69DDD-5466-42F8-B1F4-99626B85DBB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car dealer runs television ads for five weeks and records the number of cars sold that week.</a:t>
            </a:r>
          </a:p>
          <a:p>
            <a:r>
              <a:rPr lang="en-US" dirty="0"/>
              <a:t>He would like to predict sales from the number of ads run.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  <a:t>  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B3F3DE2A-C6DF-41F1-A6FD-39B3289B6E2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39134334"/>
              </p:ext>
            </p:extLst>
          </p:nvPr>
        </p:nvGraphicFramePr>
        <p:xfrm>
          <a:off x="6153149" y="1825625"/>
          <a:ext cx="4674371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3063">
                  <a:extLst>
                    <a:ext uri="{9D8B030D-6E8A-4147-A177-3AD203B41FA5}">
                      <a16:colId xmlns:a16="http://schemas.microsoft.com/office/drawing/2014/main" val="2754509931"/>
                    </a:ext>
                  </a:extLst>
                </a:gridCol>
                <a:gridCol w="1586275">
                  <a:extLst>
                    <a:ext uri="{9D8B030D-6E8A-4147-A177-3AD203B41FA5}">
                      <a16:colId xmlns:a16="http://schemas.microsoft.com/office/drawing/2014/main" val="390375489"/>
                    </a:ext>
                  </a:extLst>
                </a:gridCol>
                <a:gridCol w="2115033">
                  <a:extLst>
                    <a:ext uri="{9D8B030D-6E8A-4147-A177-3AD203B41FA5}">
                      <a16:colId xmlns:a16="http://schemas.microsoft.com/office/drawing/2014/main" val="485540559"/>
                    </a:ext>
                  </a:extLst>
                </a:gridCol>
              </a:tblGrid>
              <a:tr h="61249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Week</a:t>
                      </a:r>
                    </a:p>
                  </a:txBody>
                  <a:tcPr marL="87956" marR="879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Television Ads Run</a:t>
                      </a:r>
                    </a:p>
                  </a:txBody>
                  <a:tcPr marL="87956" marR="879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Cars Sold</a:t>
                      </a:r>
                    </a:p>
                  </a:txBody>
                  <a:tcPr marL="87956" marR="87956"/>
                </a:tc>
                <a:extLst>
                  <a:ext uri="{0D108BD9-81ED-4DB2-BD59-A6C34878D82A}">
                    <a16:rowId xmlns:a16="http://schemas.microsoft.com/office/drawing/2014/main" val="3668296251"/>
                  </a:ext>
                </a:extLst>
              </a:tr>
              <a:tr h="4326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marL="87956" marR="879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marL="87956" marR="879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14</a:t>
                      </a:r>
                    </a:p>
                  </a:txBody>
                  <a:tcPr marL="87956" marR="87956"/>
                </a:tc>
                <a:extLst>
                  <a:ext uri="{0D108BD9-81ED-4DB2-BD59-A6C34878D82A}">
                    <a16:rowId xmlns:a16="http://schemas.microsoft.com/office/drawing/2014/main" val="3807066909"/>
                  </a:ext>
                </a:extLst>
              </a:tr>
              <a:tr h="4326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marL="87956" marR="879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marL="87956" marR="879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24</a:t>
                      </a:r>
                    </a:p>
                  </a:txBody>
                  <a:tcPr marL="87956" marR="87956"/>
                </a:tc>
                <a:extLst>
                  <a:ext uri="{0D108BD9-81ED-4DB2-BD59-A6C34878D82A}">
                    <a16:rowId xmlns:a16="http://schemas.microsoft.com/office/drawing/2014/main" val="3614566493"/>
                  </a:ext>
                </a:extLst>
              </a:tr>
              <a:tr h="4326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marL="87956" marR="879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marL="87956" marR="879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18</a:t>
                      </a:r>
                    </a:p>
                  </a:txBody>
                  <a:tcPr marL="87956" marR="87956"/>
                </a:tc>
                <a:extLst>
                  <a:ext uri="{0D108BD9-81ED-4DB2-BD59-A6C34878D82A}">
                    <a16:rowId xmlns:a16="http://schemas.microsoft.com/office/drawing/2014/main" val="3262252064"/>
                  </a:ext>
                </a:extLst>
              </a:tr>
              <a:tr h="4326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marL="87956" marR="879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marL="87956" marR="879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17</a:t>
                      </a:r>
                    </a:p>
                  </a:txBody>
                  <a:tcPr marL="87956" marR="87956"/>
                </a:tc>
                <a:extLst>
                  <a:ext uri="{0D108BD9-81ED-4DB2-BD59-A6C34878D82A}">
                    <a16:rowId xmlns:a16="http://schemas.microsoft.com/office/drawing/2014/main" val="75705149"/>
                  </a:ext>
                </a:extLst>
              </a:tr>
              <a:tr h="4326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marL="87956" marR="879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marL="87956" marR="879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27</a:t>
                      </a:r>
                    </a:p>
                  </a:txBody>
                  <a:tcPr marL="87956" marR="87956"/>
                </a:tc>
                <a:extLst>
                  <a:ext uri="{0D108BD9-81ED-4DB2-BD59-A6C34878D82A}">
                    <a16:rowId xmlns:a16="http://schemas.microsoft.com/office/drawing/2014/main" val="2258976767"/>
                  </a:ext>
                </a:extLst>
              </a:tr>
            </a:tbl>
          </a:graphicData>
        </a:graphic>
      </p:graphicFrame>
      <p:pic>
        <p:nvPicPr>
          <p:cNvPr id="16" name="Picture 15" descr="A parking lot full of cars&#10;&#10;Description automatically generated with medium confidence">
            <a:extLst>
              <a:ext uri="{FF2B5EF4-FFF2-40B4-BE49-F238E27FC236}">
                <a16:creationId xmlns:a16="http://schemas.microsoft.com/office/drawing/2014/main" id="{1115B7C0-FB60-4FDA-A038-C768C1A45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05136" y="4112899"/>
            <a:ext cx="3886198" cy="252291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DBCA862-95DD-4362-83FA-184177BB96A9}"/>
              </a:ext>
            </a:extLst>
          </p:cNvPr>
          <p:cNvSpPr txBox="1"/>
          <p:nvPr/>
        </p:nvSpPr>
        <p:spPr>
          <a:xfrm>
            <a:off x="6204194" y="6177517"/>
            <a:ext cx="40066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ww.geograph.org.uk/photo/1208217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25525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23602</TotalTime>
  <Words>1373</Words>
  <Application>Microsoft Office PowerPoint</Application>
  <PresentationFormat>Widescreen</PresentationFormat>
  <Paragraphs>272</Paragraphs>
  <Slides>26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APL385 Unicode</vt:lpstr>
      <vt:lpstr>Aptos</vt:lpstr>
      <vt:lpstr>Arial</vt:lpstr>
      <vt:lpstr>Calibri</vt:lpstr>
      <vt:lpstr>Calibri Light</vt:lpstr>
      <vt:lpstr>Cambria Math</vt:lpstr>
      <vt:lpstr>Office Theme</vt:lpstr>
      <vt:lpstr>Taming Regression </vt:lpstr>
      <vt:lpstr>Taming Regression:  A Case Study in How To</vt:lpstr>
      <vt:lpstr> </vt:lpstr>
      <vt:lpstr>PowerPoint Presentation</vt:lpstr>
      <vt:lpstr>Planning a Wedding</vt:lpstr>
      <vt:lpstr>Some issues with regression</vt:lpstr>
      <vt:lpstr>The regress Operator* </vt:lpstr>
      <vt:lpstr>MODEL: NameSpace Result of regress</vt:lpstr>
      <vt:lpstr>Simple Regression Example</vt:lpstr>
      <vt:lpstr>Simple Linear Regression in TamStat</vt:lpstr>
      <vt:lpstr>Two Regression Wizards</vt:lpstr>
      <vt:lpstr>PowerPoint Presentation</vt:lpstr>
      <vt:lpstr>    report MODEL</vt:lpstr>
      <vt:lpstr>Multiple Regression</vt:lpstr>
      <vt:lpstr>Multiple Regression (Continued)</vt:lpstr>
      <vt:lpstr>Indicator Variables </vt:lpstr>
      <vt:lpstr>CSI Scranton </vt:lpstr>
      <vt:lpstr>Indicator Variables (Continued)</vt:lpstr>
      <vt:lpstr>Non-Linear Regression – Polynomial              scatterPlot show Y X</vt:lpstr>
      <vt:lpstr>Quadratic Regression (Operand: quad)</vt:lpstr>
      <vt:lpstr>PowerPoint Presentation</vt:lpstr>
      <vt:lpstr>PowerPoint Presentation</vt:lpstr>
      <vt:lpstr>Logistic Regression – Boolean Response Variable</vt:lpstr>
      <vt:lpstr>PowerPoint Presentation</vt:lpstr>
      <vt:lpstr>How to Download and Install TamStat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Taming Regression</dc:title>
  <dc:creator>Stephen Mansour</dc:creator>
  <cp:lastModifiedBy>Stephen Mansour</cp:lastModifiedBy>
  <cp:revision>84</cp:revision>
  <cp:lastPrinted>2024-06-01T18:39:48Z</cp:lastPrinted>
  <dcterms:created xsi:type="dcterms:W3CDTF">2023-08-12T22:46:22Z</dcterms:created>
  <dcterms:modified xsi:type="dcterms:W3CDTF">2024-09-24T11:44:08Z</dcterms:modified>
</cp:coreProperties>
</file>