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706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84902" autoAdjust="0"/>
  </p:normalViewPr>
  <p:slideViewPr>
    <p:cSldViewPr>
      <p:cViewPr varScale="1">
        <p:scale>
          <a:sx n="70" d="100"/>
          <a:sy n="70" d="100"/>
        </p:scale>
        <p:origin x="4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9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2BBA-8000-4029-9420-EBC2F9DE2F15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01AE-8CD3-4030-A7B2-9737F181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9728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20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4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6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6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0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0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6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3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3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6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5867400" cy="457200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V14.1 Highlights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0"/>
            <a:ext cx="641212" cy="457200"/>
          </a:xfrm>
          <a:prstGeom prst="rect">
            <a:avLst/>
          </a:prstGeom>
        </p:spPr>
        <p:txBody>
          <a:bodyPr/>
          <a:lstStyle>
            <a:lvl1pPr algn="r">
              <a:defRPr sz="280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47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9"/>
          <a:stretch/>
        </p:blipFill>
        <p:spPr>
          <a:xfrm>
            <a:off x="76200" y="6346039"/>
            <a:ext cx="1066800" cy="280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17005" y="6196279"/>
            <a:ext cx="447675" cy="66172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78" y="6321899"/>
            <a:ext cx="1554322" cy="35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FC2014%20Social%20Media%20Captur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vector.org.uk/art1050145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strangeloop.com/" TargetMode="External"/><Relationship Id="rId4" Type="http://schemas.openxmlformats.org/officeDocument/2006/relationships/hyperlink" Target="http://functionalconf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3248354" cy="1180235"/>
          </a:xfrm>
          <a:prstGeom prst="rect">
            <a:avLst/>
          </a:prstGeom>
        </p:spPr>
      </p:pic>
      <p:sp>
        <p:nvSpPr>
          <p:cNvPr id="6" name="Title Placeholder 4"/>
          <p:cNvSpPr txBox="1">
            <a:spLocks/>
          </p:cNvSpPr>
          <p:nvPr/>
        </p:nvSpPr>
        <p:spPr>
          <a:xfrm>
            <a:off x="675437" y="1524000"/>
            <a:ext cx="78867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Technical Road Map Update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565022" y="5032858"/>
            <a:ext cx="2327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Morten Kromberg, CTO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smtClean="0"/>
              <a:t>V14.1 Performance Features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ea typeface="APL385 Unicode" charset="0"/>
                <a:cs typeface="APL385 Unicode" charset="0"/>
              </a:rPr>
              <a:t>“Special Code” added or enhanced</a:t>
            </a:r>
          </a:p>
          <a:p>
            <a:pPr lvl="1">
              <a:defRPr/>
            </a:pPr>
            <a:r>
              <a:rPr lang="en-GB" dirty="0" smtClean="0"/>
              <a:t>  Idioms:    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≢⍴   ⊣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/  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⊢/   (?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⍴)</a:t>
            </a:r>
            <a:r>
              <a:rPr lang="en-GB" dirty="0"/>
              <a:t> </a:t>
            </a:r>
            <a:endParaRPr lang="en-GB" dirty="0" smtClean="0"/>
          </a:p>
          <a:p>
            <a:pPr lvl="1">
              <a:defRPr/>
            </a:pP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∧.=    ∨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.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≠   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∘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.=   </a:t>
            </a:r>
            <a:r>
              <a:rPr lang="en-GB" dirty="0" err="1">
                <a:latin typeface="APL385 Unicode" charset="0"/>
                <a:ea typeface="APL385 Unicode" charset="0"/>
                <a:cs typeface="APL385 Unicode" charset="0"/>
              </a:rPr>
              <a:t>n⍴</a:t>
            </a:r>
            <a:r>
              <a:rPr lang="en-GB" dirty="0" err="1" smtClean="0">
                <a:latin typeface="APL385 Unicode" charset="0"/>
                <a:ea typeface="APL385 Unicode" charset="0"/>
                <a:cs typeface="APL385 Unicode" charset="0"/>
              </a:rPr>
              <a:t>scalar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</a:t>
            </a:r>
            <a:b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</a:b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bool⊂  ⍋bool</a:t>
            </a:r>
            <a:endParaRPr lang="en-GB" altLang="en-US" sz="1800" dirty="0" smtClean="0">
              <a:latin typeface="APL385 Unicode" charset="0"/>
              <a:ea typeface="APL385 Unicode" charset="0"/>
              <a:cs typeface="APL385 Unicode" charset="0"/>
            </a:endParaRPr>
          </a:p>
          <a:p>
            <a:pPr>
              <a:defRPr/>
            </a:pPr>
            <a:r>
              <a:rPr lang="en-GB" altLang="en-US" sz="2800" b="1" dirty="0"/>
              <a:t>Compiler </a:t>
            </a:r>
            <a:r>
              <a:rPr lang="en-GB" altLang="en-US" sz="2800" b="1" dirty="0" smtClean="0"/>
              <a:t>enhanced to handle </a:t>
            </a:r>
            <a:r>
              <a:rPr lang="en-GB" altLang="en-US" sz="2800" b="1" dirty="0"/>
              <a:t>global names and control structures</a:t>
            </a:r>
            <a:r>
              <a:rPr lang="en-GB" altLang="en-US" sz="2800" b="1" dirty="0" smtClean="0"/>
              <a:t>:</a:t>
            </a:r>
            <a:endParaRPr lang="en-GB" altLang="en-US" sz="2800" b="1" dirty="0"/>
          </a:p>
          <a:p>
            <a:pPr lvl="1">
              <a:defRPr/>
            </a:pPr>
            <a:r>
              <a:rPr lang="en-GB" altLang="en-US" sz="2400" dirty="0"/>
              <a:t>Now compiles 59% of functions in </a:t>
            </a:r>
            <a:r>
              <a:rPr lang="en-GB" altLang="en-US" sz="2400" dirty="0" smtClean="0"/>
              <a:t>“a </a:t>
            </a:r>
            <a:r>
              <a:rPr lang="en-GB" altLang="en-US" sz="2400" dirty="0"/>
              <a:t>major </a:t>
            </a:r>
            <a:r>
              <a:rPr lang="en-GB" altLang="en-US" sz="2400" dirty="0" smtClean="0"/>
              <a:t>application” </a:t>
            </a:r>
            <a:r>
              <a:rPr lang="en-GB" altLang="en-US" sz="2400" dirty="0"/>
              <a:t>(up from </a:t>
            </a:r>
            <a:r>
              <a:rPr lang="en-US" altLang="en-US" sz="2400" dirty="0"/>
              <a:t>~1% in v14.0)</a:t>
            </a:r>
          </a:p>
          <a:p>
            <a:pPr lvl="2">
              <a:defRPr/>
            </a:pPr>
            <a:r>
              <a:rPr lang="en-US" altLang="en-US" sz="2000" dirty="0" smtClean="0">
                <a:ea typeface="APL385 Unicode" charset="0"/>
                <a:cs typeface="APL385 Unicode" charset="0"/>
              </a:rPr>
              <a:t>Compiled </a:t>
            </a:r>
            <a:r>
              <a:rPr lang="en-US" altLang="en-US" sz="2000" dirty="0">
                <a:ea typeface="APL385 Unicode" charset="0"/>
                <a:cs typeface="APL385 Unicode" charset="0"/>
              </a:rPr>
              <a:t>code speeds up by factor of </a:t>
            </a:r>
            <a:r>
              <a:rPr lang="en-US" altLang="en-US" sz="2000" dirty="0" smtClean="0">
                <a:ea typeface="APL385 Unicode" charset="0"/>
                <a:cs typeface="APL385 Unicode" charset="0"/>
              </a:rPr>
              <a:t>2 on small </a:t>
            </a:r>
            <a:r>
              <a:rPr lang="en-US" altLang="en-US" sz="2000" dirty="0" err="1" smtClean="0">
                <a:ea typeface="APL385 Unicode" charset="0"/>
                <a:cs typeface="APL385 Unicode" charset="0"/>
              </a:rPr>
              <a:t>args</a:t>
            </a:r>
            <a:endParaRPr lang="en-US" altLang="en-US" sz="2000" dirty="0">
              <a:ea typeface="APL385 Unicode" charset="0"/>
              <a:cs typeface="APL385 Unicode" charset="0"/>
            </a:endParaRPr>
          </a:p>
          <a:p>
            <a:pPr lvl="3">
              <a:defRPr/>
            </a:pPr>
            <a:r>
              <a:rPr lang="en-US" altLang="en-US" sz="1800" b="1" dirty="0" smtClean="0">
                <a:ea typeface="APL385 Unicode" charset="0"/>
                <a:cs typeface="APL385 Unicode" charset="0"/>
              </a:rPr>
              <a:t>NB:</a:t>
            </a:r>
            <a:r>
              <a:rPr lang="en-US" altLang="en-US" sz="1800" dirty="0" smtClean="0">
                <a:ea typeface="APL385 Unicode" charset="0"/>
                <a:cs typeface="APL385 Unicode" charset="0"/>
              </a:rPr>
              <a:t> Most arguments </a:t>
            </a:r>
            <a:r>
              <a:rPr lang="en-US" altLang="en-US" sz="1800" b="1" dirty="0" smtClean="0">
                <a:ea typeface="APL385 Unicode" charset="0"/>
                <a:cs typeface="APL385 Unicode" charset="0"/>
              </a:rPr>
              <a:t>ARE</a:t>
            </a:r>
            <a:r>
              <a:rPr lang="en-US" altLang="en-US" sz="1800" dirty="0" smtClean="0">
                <a:ea typeface="APL385 Unicode" charset="0"/>
                <a:cs typeface="APL385 Unicode" charset="0"/>
              </a:rPr>
              <a:t> small</a:t>
            </a:r>
            <a:endParaRPr lang="en-GB" altLang="en-US" sz="1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6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2. New Platforms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71841" y="1584472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da-DK" sz="2400" dirty="0" err="1" smtClean="0"/>
              <a:t>Many</a:t>
            </a:r>
            <a:r>
              <a:rPr lang="da-DK" sz="2400" dirty="0" smtClean="0"/>
              <a:t> ”UNIX variants”</a:t>
            </a:r>
          </a:p>
          <a:p>
            <a:pPr lvl="1"/>
            <a:r>
              <a:rPr lang="da-DK" sz="2000" dirty="0" smtClean="0"/>
              <a:t>ARM Linux (</a:t>
            </a:r>
            <a:r>
              <a:rPr lang="da-DK" sz="2000" dirty="0" err="1" smtClean="0"/>
              <a:t>Raspberry</a:t>
            </a:r>
            <a:r>
              <a:rPr lang="da-DK" sz="2000" dirty="0" smtClean="0"/>
              <a:t> Pi)</a:t>
            </a:r>
          </a:p>
          <a:p>
            <a:pPr lvl="1"/>
            <a:r>
              <a:rPr lang="da-DK" sz="2000" dirty="0" smtClean="0"/>
              <a:t>Apple OS X</a:t>
            </a:r>
          </a:p>
          <a:p>
            <a:pPr lvl="1"/>
            <a:r>
              <a:rPr lang="da-DK" sz="2000" dirty="0" smtClean="0"/>
              <a:t>Android</a:t>
            </a:r>
          </a:p>
          <a:p>
            <a:pPr lvl="1"/>
            <a:r>
              <a:rPr lang="da-DK" sz="2000" dirty="0" smtClean="0"/>
              <a:t>(and </a:t>
            </a:r>
            <a:r>
              <a:rPr lang="da-DK" sz="2000" dirty="0" err="1" smtClean="0"/>
              <a:t>then</a:t>
            </a:r>
            <a:r>
              <a:rPr lang="da-DK" sz="2000" dirty="0" smtClean="0"/>
              <a:t> </a:t>
            </a:r>
            <a:r>
              <a:rPr lang="da-DK" sz="2000" dirty="0" err="1" smtClean="0"/>
              <a:t>there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new Windows variants, for ARM, and for Win32-less servers, </a:t>
            </a:r>
            <a:r>
              <a:rPr lang="da-DK" sz="2000" dirty="0" err="1" smtClean="0"/>
              <a:t>etc</a:t>
            </a:r>
            <a:r>
              <a:rPr lang="da-DK" sz="2000" dirty="0" smtClean="0"/>
              <a:t>)</a:t>
            </a:r>
          </a:p>
          <a:p>
            <a:r>
              <a:rPr lang="da-DK" sz="2400" dirty="0"/>
              <a:t>N</a:t>
            </a:r>
            <a:r>
              <a:rPr lang="da-DK" sz="2400" dirty="0" smtClean="0"/>
              <a:t>ew </a:t>
            </a:r>
            <a:r>
              <a:rPr lang="da-DK" sz="2400" dirty="0" err="1" smtClean="0"/>
              <a:t>tools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designed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cross</a:t>
            </a:r>
            <a:r>
              <a:rPr lang="da-DK" sz="2400" dirty="0" smtClean="0"/>
              <a:t>-platform</a:t>
            </a:r>
          </a:p>
          <a:p>
            <a:pPr lvl="1"/>
            <a:r>
              <a:rPr lang="da-DK" sz="2000" dirty="0" smtClean="0"/>
              <a:t>RIDE, </a:t>
            </a:r>
            <a:r>
              <a:rPr lang="da-DK" sz="2000" dirty="0" err="1" smtClean="0"/>
              <a:t>MiServer</a:t>
            </a:r>
            <a:r>
              <a:rPr lang="da-DK" sz="2000" dirty="0" smtClean="0"/>
              <a:t>, SAWS, R-Connect, </a:t>
            </a:r>
            <a:r>
              <a:rPr lang="da-DK" sz="2000" dirty="0" err="1" smtClean="0"/>
              <a:t>DyaCrypt</a:t>
            </a:r>
            <a:endParaRPr lang="da-DK" sz="2000" dirty="0" smtClean="0"/>
          </a:p>
          <a:p>
            <a:pPr lvl="1"/>
            <a:r>
              <a:rPr lang="da-DK" sz="2000" dirty="0" err="1" smtClean="0"/>
              <a:t>Some</a:t>
            </a:r>
            <a:r>
              <a:rPr lang="da-DK" sz="2000" dirty="0" smtClean="0"/>
              <a:t> old </a:t>
            </a:r>
            <a:r>
              <a:rPr lang="da-DK" sz="2000" dirty="0" err="1" smtClean="0"/>
              <a:t>ones</a:t>
            </a:r>
            <a:r>
              <a:rPr lang="da-DK" sz="2000" dirty="0" smtClean="0"/>
              <a:t> </a:t>
            </a:r>
            <a:r>
              <a:rPr lang="da-DK" sz="2000" dirty="0" err="1" smtClean="0"/>
              <a:t>too</a:t>
            </a:r>
            <a:r>
              <a:rPr lang="da-DK" sz="2000" dirty="0" smtClean="0"/>
              <a:t>: Conga</a:t>
            </a:r>
            <a:r>
              <a:rPr lang="da-DK" sz="2000" dirty="0"/>
              <a:t>, </a:t>
            </a:r>
            <a:r>
              <a:rPr lang="da-DK" sz="2000" dirty="0" smtClean="0"/>
              <a:t>SQAPL, …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</a:t>
            </a:r>
            <a:r>
              <a:rPr lang="da-DK" sz="2400" dirty="0" err="1" smtClean="0"/>
              <a:t>goal</a:t>
            </a:r>
            <a:r>
              <a:rPr lang="da-DK" sz="2400" dirty="0" smtClean="0"/>
              <a:t> is to </a:t>
            </a:r>
            <a:r>
              <a:rPr lang="da-DK" sz="2400" dirty="0" err="1" smtClean="0"/>
              <a:t>allow</a:t>
            </a:r>
            <a:r>
              <a:rPr lang="da-DK" sz="2400" dirty="0" smtClean="0"/>
              <a:t> </a:t>
            </a:r>
            <a:r>
              <a:rPr lang="da-DK" sz="2400" dirty="0" err="1" smtClean="0"/>
              <a:t>you</a:t>
            </a:r>
            <a:r>
              <a:rPr lang="da-DK" sz="2400" dirty="0" smtClean="0"/>
              <a:t> to:</a:t>
            </a:r>
            <a:endParaRPr lang="da-DK" sz="2400" dirty="0"/>
          </a:p>
          <a:p>
            <a:pPr lvl="1"/>
            <a:r>
              <a:rPr lang="da-DK" sz="2000" dirty="0" err="1"/>
              <a:t>D</a:t>
            </a:r>
            <a:r>
              <a:rPr lang="da-DK" sz="2000" dirty="0" err="1" smtClean="0"/>
              <a:t>evelop</a:t>
            </a:r>
            <a:r>
              <a:rPr lang="da-DK" sz="2000" dirty="0" smtClean="0"/>
              <a:t> on </a:t>
            </a:r>
            <a:r>
              <a:rPr lang="da-DK" sz="2000" dirty="0" err="1" smtClean="0"/>
              <a:t>any</a:t>
            </a:r>
            <a:r>
              <a:rPr lang="da-DK" sz="2000" dirty="0" smtClean="0"/>
              <a:t> platform</a:t>
            </a:r>
          </a:p>
          <a:p>
            <a:pPr lvl="1"/>
            <a:r>
              <a:rPr lang="da-DK" sz="2000" dirty="0" err="1" smtClean="0"/>
              <a:t>Deploy</a:t>
            </a:r>
            <a:r>
              <a:rPr lang="da-DK" sz="2000" dirty="0" smtClean="0"/>
              <a:t> on all platforms</a:t>
            </a:r>
          </a:p>
          <a:p>
            <a:endParaRPr lang="da-DK" sz="2400" dirty="0" smtClean="0"/>
          </a:p>
          <a:p>
            <a:endParaRPr lang="da-DK" sz="2800" dirty="0" smtClean="0"/>
          </a:p>
          <a:p>
            <a:pPr lvl="1"/>
            <a:endParaRPr lang="en-GB" sz="2000" dirty="0"/>
          </a:p>
        </p:txBody>
      </p:sp>
      <p:pic>
        <p:nvPicPr>
          <p:cNvPr id="7170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90" y="886708"/>
            <a:ext cx="1954560" cy="13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9130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3600" dirty="0" err="1" smtClean="0"/>
              <a:t>Introducing</a:t>
            </a:r>
            <a:r>
              <a:rPr lang="da-DK" altLang="en-US" sz="3600" dirty="0" smtClean="0"/>
              <a:t> </a:t>
            </a:r>
            <a:r>
              <a:rPr lang="da-DK" altLang="en-US" sz="3600" dirty="0" err="1" smtClean="0"/>
              <a:t>Dyalog</a:t>
            </a:r>
            <a:r>
              <a:rPr lang="da-DK" altLang="en-US" sz="3600" dirty="0" smtClean="0"/>
              <a:t> 14.1 for OS X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/>
              <a:t>Complete 64-bit Unicode </a:t>
            </a:r>
            <a:r>
              <a:rPr lang="en-GB" altLang="en-US" sz="2800" dirty="0" err="1" smtClean="0"/>
              <a:t>Dyalog</a:t>
            </a:r>
            <a:r>
              <a:rPr lang="en-GB" altLang="en-US" sz="2800" dirty="0" smtClean="0"/>
              <a:t> engine</a:t>
            </a:r>
          </a:p>
          <a:p>
            <a:pPr eaLnBrk="1" hangingPunct="1">
              <a:defRPr/>
            </a:pPr>
            <a:r>
              <a:rPr lang="en-GB" altLang="en-US" sz="2800" dirty="0" smtClean="0"/>
              <a:t>100% compatible and inter-operable with other </a:t>
            </a:r>
            <a:r>
              <a:rPr lang="en-GB" altLang="en-US" sz="2800" dirty="0" err="1" smtClean="0"/>
              <a:t>Dyalog</a:t>
            </a:r>
            <a:r>
              <a:rPr lang="en-GB" altLang="en-US" sz="2800" dirty="0" smtClean="0"/>
              <a:t> variants</a:t>
            </a:r>
          </a:p>
          <a:p>
            <a:pPr>
              <a:defRPr/>
            </a:pPr>
            <a:r>
              <a:rPr lang="en-GB" altLang="en-US" sz="2800" dirty="0" smtClean="0"/>
              <a:t>Includes CONGA, SAWS, </a:t>
            </a:r>
            <a:r>
              <a:rPr lang="en-GB" altLang="en-US" sz="2800" dirty="0" err="1" smtClean="0"/>
              <a:t>MiServer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RConnect</a:t>
            </a:r>
            <a:r>
              <a:rPr lang="en-GB" altLang="en-US" sz="2800" dirty="0" smtClean="0"/>
              <a:t>, (SQAPL to come soon) </a:t>
            </a:r>
          </a:p>
          <a:p>
            <a:pPr eaLnBrk="1" hangingPunct="1">
              <a:defRPr/>
            </a:pPr>
            <a:r>
              <a:rPr lang="en-GB" altLang="en-US" sz="2800" dirty="0" smtClean="0"/>
              <a:t>Development environment is RIDE 2.0.</a:t>
            </a:r>
            <a:endParaRPr lang="en-GB" altLang="en-US" sz="2800" dirty="0"/>
          </a:p>
          <a:p>
            <a:pPr eaLnBrk="1" hangingPunct="1">
              <a:defRPr/>
            </a:pPr>
            <a:r>
              <a:rPr lang="en-GB" altLang="en-US" sz="2800" dirty="0" smtClean="0"/>
              <a:t>No emulation of </a:t>
            </a:r>
            <a:r>
              <a:rPr lang="en-GB" altLang="en-US" sz="2800" dirty="0" smtClean="0">
                <a:latin typeface="APL385 Unicode" charset="0"/>
                <a:ea typeface="APL385 Unicode" charset="0"/>
                <a:cs typeface="APL385 Unicode" charset="0"/>
              </a:rPr>
              <a:t>⎕WC</a:t>
            </a:r>
            <a:r>
              <a:rPr lang="en-GB" altLang="en-US" sz="2800" dirty="0" smtClean="0">
                <a:ea typeface="APL385 Unicode" charset="0"/>
                <a:cs typeface="APL385 Unicode" charset="0"/>
              </a:rPr>
              <a:t> GUI.</a:t>
            </a:r>
          </a:p>
          <a:p>
            <a:pPr lvl="1">
              <a:defRPr/>
            </a:pPr>
            <a:r>
              <a:rPr lang="en-GB" altLang="en-US" sz="2400" dirty="0" smtClean="0">
                <a:ea typeface="APL385 Unicode" charset="0"/>
                <a:cs typeface="APL385 Unicode" charset="0"/>
              </a:rPr>
              <a:t>Use </a:t>
            </a:r>
            <a:r>
              <a:rPr lang="en-GB" altLang="en-US" sz="2400" dirty="0" err="1" smtClean="0">
                <a:ea typeface="APL385 Unicode" charset="0"/>
                <a:cs typeface="APL385 Unicode" charset="0"/>
              </a:rPr>
              <a:t>MiServer</a:t>
            </a:r>
            <a:r>
              <a:rPr lang="en-GB" altLang="en-US" sz="2400" dirty="0" smtClean="0">
                <a:ea typeface="APL385 Unicode" charset="0"/>
                <a:cs typeface="APL385 Unicode" charset="0"/>
              </a:rPr>
              <a:t> or write [web] services.</a:t>
            </a:r>
          </a:p>
          <a:p>
            <a:pPr eaLnBrk="1" hangingPunct="1">
              <a:defRPr/>
            </a:pPr>
            <a:endParaRPr lang="en-GB" altLang="en-US" sz="2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4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err="1" smtClean="0"/>
              <a:t>Introducing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Dyalog</a:t>
            </a:r>
            <a:r>
              <a:rPr lang="da-DK" altLang="en-US" dirty="0" smtClean="0"/>
              <a:t> for OS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9999FF"/>
              </a:solidFill>
            </a:endParaRPr>
          </a:p>
        </p:txBody>
      </p:sp>
      <p:pic>
        <p:nvPicPr>
          <p:cNvPr id="7" name="Picture 6" descr="C:\Users\Morten\AppData\Roaming\Skype\mortenkromberg\media_messaging\media_cache\^A51425914E4037E886585AC7D7DAFF23046F1430728FF4B396^pimgpsh_fullsize_dist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307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545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err="1" smtClean="0"/>
              <a:t>What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Next</a:t>
            </a:r>
            <a:r>
              <a:rPr lang="da-DK" altLang="en-US" dirty="0" smtClean="0"/>
              <a:t>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 dirty="0" smtClean="0"/>
              <a:t>Probably Android</a:t>
            </a:r>
          </a:p>
          <a:p>
            <a:pPr eaLnBrk="1" hangingPunct="1">
              <a:defRPr/>
            </a:pPr>
            <a:r>
              <a:rPr lang="en-GB" altLang="en-US" sz="2800" dirty="0" smtClean="0">
                <a:ea typeface="APL385 Unicode" charset="0"/>
                <a:cs typeface="APL385 Unicode" charset="0"/>
              </a:rPr>
              <a:t>Perhaps Microsoft Windows “Modern”</a:t>
            </a:r>
          </a:p>
          <a:p>
            <a:pPr eaLnBrk="1" hangingPunct="1">
              <a:defRPr/>
            </a:pPr>
            <a:r>
              <a:rPr lang="en-GB" altLang="en-US" sz="2800" dirty="0" smtClean="0">
                <a:ea typeface="APL385 Unicode" charset="0"/>
                <a:cs typeface="APL385 Unicode" charset="0"/>
              </a:rPr>
              <a:t>Perhaps iOS</a:t>
            </a:r>
          </a:p>
          <a:p>
            <a:pPr eaLnBrk="1" hangingPunct="1">
              <a:defRPr/>
            </a:pPr>
            <a:endParaRPr lang="en-GB" altLang="en-US" sz="2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56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3. User Interfaces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sz="2400" b="1" dirty="0" smtClean="0"/>
              <a:t>Cross-platform </a:t>
            </a:r>
            <a:r>
              <a:rPr lang="da-DK" sz="2400" b="1" dirty="0" err="1" smtClean="0"/>
              <a:t>apps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HTML5 and</a:t>
            </a:r>
            <a:br>
              <a:rPr lang="da-DK" sz="2400" b="1" dirty="0" smtClean="0"/>
            </a:br>
            <a:r>
              <a:rPr lang="da-DK" sz="2400" b="1" dirty="0" err="1" smtClean="0"/>
              <a:t>Javascript</a:t>
            </a:r>
            <a:r>
              <a:rPr lang="da-DK" sz="2400" b="1" dirty="0" smtClean="0"/>
              <a:t> </a:t>
            </a:r>
            <a:r>
              <a:rPr lang="da-DK" sz="2400" dirty="0" smtClean="0"/>
              <a:t>to </a:t>
            </a:r>
            <a:r>
              <a:rPr lang="da-DK" sz="2400" dirty="0" err="1" smtClean="0"/>
              <a:t>define</a:t>
            </a:r>
            <a:r>
              <a:rPr lang="da-DK" sz="2400" dirty="0" smtClean="0"/>
              <a:t> the </a:t>
            </a:r>
            <a:r>
              <a:rPr lang="da-DK" sz="2400" dirty="0" err="1" smtClean="0"/>
              <a:t>user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interface (for at </a:t>
            </a:r>
            <a:r>
              <a:rPr lang="da-DK" sz="2400" dirty="0" err="1" smtClean="0"/>
              <a:t>least</a:t>
            </a:r>
            <a:r>
              <a:rPr lang="da-DK" sz="2400" dirty="0" smtClean="0"/>
              <a:t> 5 </a:t>
            </a:r>
            <a:r>
              <a:rPr lang="da-DK" sz="2400" dirty="0" err="1" smtClean="0"/>
              <a:t>years</a:t>
            </a:r>
            <a:r>
              <a:rPr lang="da-DK" sz="2400" dirty="0" smtClean="0"/>
              <a:t>)</a:t>
            </a:r>
          </a:p>
          <a:p>
            <a:r>
              <a:rPr lang="da-DK" sz="2400" b="1" dirty="0" smtClean="0"/>
              <a:t>New Microsoft Desktop </a:t>
            </a:r>
            <a:r>
              <a:rPr lang="da-DK" sz="2400" b="1" dirty="0" err="1" smtClean="0"/>
              <a:t>applications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Windows Presentation Foundation (WPF)</a:t>
            </a:r>
          </a:p>
          <a:p>
            <a:pPr lvl="1"/>
            <a:r>
              <a:rPr lang="da-DK" sz="2000" dirty="0" smtClean="0"/>
              <a:t>Or ”</a:t>
            </a:r>
            <a:r>
              <a:rPr lang="da-DK" sz="2000" dirty="0" err="1" smtClean="0"/>
              <a:t>equivalent</a:t>
            </a:r>
            <a:r>
              <a:rPr lang="da-DK" sz="2000" dirty="0" smtClean="0"/>
              <a:t>” on the mobile platforms</a:t>
            </a:r>
            <a:endParaRPr lang="da-DK" sz="2400" dirty="0"/>
          </a:p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aim</a:t>
            </a:r>
            <a:r>
              <a:rPr lang="da-DK" sz="2400" dirty="0" smtClean="0"/>
              <a:t> to support data binding and ”Model-</a:t>
            </a:r>
            <a:r>
              <a:rPr lang="da-DK" sz="2400" dirty="0" err="1" smtClean="0"/>
              <a:t>View</a:t>
            </a:r>
            <a:r>
              <a:rPr lang="da-DK" sz="2400" dirty="0" smtClean="0"/>
              <a:t>-</a:t>
            </a:r>
            <a:r>
              <a:rPr lang="da-DK" sz="2400" dirty="0" err="1" smtClean="0"/>
              <a:t>ViewModel</a:t>
            </a:r>
            <a:r>
              <a:rPr lang="da-DK" sz="2400" dirty="0" smtClean="0"/>
              <a:t>” </a:t>
            </a:r>
            <a:r>
              <a:rPr lang="da-DK" sz="2400" dirty="0" err="1" smtClean="0"/>
              <a:t>style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building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both</a:t>
            </a:r>
            <a:r>
              <a:rPr lang="da-DK" sz="2400" dirty="0" smtClean="0"/>
              <a:t> </a:t>
            </a:r>
            <a:r>
              <a:rPr lang="da-DK" sz="2400" dirty="0" err="1" smtClean="0"/>
              <a:t>these</a:t>
            </a:r>
            <a:r>
              <a:rPr lang="da-DK" sz="2400" dirty="0" smtClean="0"/>
              <a:t> </a:t>
            </a:r>
            <a:r>
              <a:rPr lang="da-DK" sz="2400" dirty="0" err="1" smtClean="0"/>
              <a:t>tools</a:t>
            </a:r>
            <a:endParaRPr lang="da-DK" sz="2400" dirty="0" smtClean="0"/>
          </a:p>
          <a:p>
            <a:pPr lvl="1"/>
            <a:endParaRPr lang="en-GB" sz="2000" dirty="0"/>
          </a:p>
        </p:txBody>
      </p:sp>
      <p:pic>
        <p:nvPicPr>
          <p:cNvPr id="5" name="Picture 18" descr="http://www.softcodearticle.com/wp-content/uploads/WP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91" y="1828800"/>
            <a:ext cx="186784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eanhelvey.com/wp-content/uploads/2014/08/html5-css-javascript-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0689"/>
            <a:ext cx="2336321" cy="8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418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Model </a:t>
            </a:r>
            <a:r>
              <a:rPr lang="da-DK" sz="3600" dirty="0" err="1" smtClean="0"/>
              <a:t>View</a:t>
            </a:r>
            <a:r>
              <a:rPr lang="da-DK" sz="3600" dirty="0" smtClean="0"/>
              <a:t> </a:t>
            </a:r>
            <a:r>
              <a:rPr lang="da-DK" sz="3600" dirty="0" err="1" smtClean="0"/>
              <a:t>ViewModel</a:t>
            </a:r>
            <a:r>
              <a:rPr lang="da-DK" sz="3600" dirty="0" smtClean="0"/>
              <a:t> (MVVM)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6274"/>
            <a:ext cx="7772400" cy="1679726"/>
          </a:xfrm>
        </p:spPr>
        <p:txBody>
          <a:bodyPr/>
          <a:lstStyle/>
          <a:p>
            <a:pPr marL="0" indent="0" algn="just">
              <a:buNone/>
            </a:pP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     List←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Andy </a:t>
            </a:r>
            <a:r>
              <a:rPr lang="da-DK" sz="1600" dirty="0" err="1" smtClean="0">
                <a:latin typeface="APL385 Unicode" charset="0"/>
                <a:ea typeface="APL385 Unicode" charset="0"/>
                <a:cs typeface="APL385 Unicode" charset="0"/>
              </a:rPr>
              <a:t>Shiers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 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Bjørn Christensen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’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Brian Becker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Tech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49725"/>
            <a:ext cx="5670525" cy="265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549724"/>
            <a:ext cx="5767941" cy="26585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2256" y="4878709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      Filter←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R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68" y="5320307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      </a:t>
            </a:r>
            <a:r>
              <a:rPr lang="da-DK" sz="1600" kern="0" dirty="0" err="1" smtClean="0">
                <a:latin typeface="APL385 Unicode" charset="0"/>
                <a:ea typeface="APL385 Unicode" charset="0"/>
                <a:cs typeface="APL385 Unicode" charset="0"/>
              </a:rPr>
              <a:t>FilteredList</a:t>
            </a: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/>
            </a:r>
            <a:b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</a:b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8469" y="5680348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Jason Rivers   Richard Smith   Roger Hui</a:t>
            </a:r>
            <a:b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</a:b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8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468660" y="1805426"/>
            <a:ext cx="3599284" cy="167054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47685" y="1805427"/>
            <a:ext cx="3598168" cy="421586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+ RIDE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(Windows, UNIX, Mac,</a:t>
            </a:r>
            <a:b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Android,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etc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Portable User Interfaces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Tech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7" name="Rectangle 6"/>
          <p:cNvSpPr/>
          <p:nvPr/>
        </p:nvSpPr>
        <p:spPr bwMode="auto">
          <a:xfrm>
            <a:off x="827584" y="2298498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4509120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Web Browser</a:t>
            </a:r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 bwMode="auto">
          <a:xfrm>
            <a:off x="2267744" y="3212898"/>
            <a:ext cx="0" cy="1296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585101" y="3727186"/>
            <a:ext cx="1281743" cy="47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Internet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93" y="4975524"/>
            <a:ext cx="1911102" cy="895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5113040" y="3029655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06609" y="3962446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HTML Engine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218" y="4430031"/>
            <a:ext cx="1911102" cy="8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4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Language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b="1" dirty="0" smtClean="0"/>
              <a:t>Version 14.0</a:t>
            </a:r>
            <a:endParaRPr lang="da-DK" sz="2000" dirty="0" smtClean="0"/>
          </a:p>
          <a:p>
            <a:pPr lvl="1" algn="just"/>
            <a:r>
              <a:rPr lang="da-DK" sz="1800" dirty="0" smtClean="0"/>
              <a:t>Rank (</a:t>
            </a:r>
            <a:r>
              <a:rPr lang="da-DK" sz="1800" dirty="0" smtClean="0">
                <a:latin typeface="APL385 Unicode" panose="020B0709000202000203" pitchFamily="49" charset="0"/>
              </a:rPr>
              <a:t>⍤</a:t>
            </a:r>
            <a:r>
              <a:rPr lang="da-DK" sz="1800" dirty="0" smtClean="0"/>
              <a:t>), </a:t>
            </a:r>
            <a:r>
              <a:rPr lang="da-DK" sz="1800" dirty="0" err="1" smtClean="0"/>
              <a:t>Key</a:t>
            </a:r>
            <a:r>
              <a:rPr lang="da-DK" sz="1800" dirty="0" smtClean="0"/>
              <a:t> (</a:t>
            </a:r>
            <a:r>
              <a:rPr lang="da-DK" sz="1800" dirty="0" smtClean="0">
                <a:latin typeface="APL385 Unicode" panose="020B0709000202000203" pitchFamily="49" charset="0"/>
              </a:rPr>
              <a:t>⌸</a:t>
            </a:r>
            <a:r>
              <a:rPr lang="da-DK" sz="1800" dirty="0" smtClean="0"/>
              <a:t>), </a:t>
            </a:r>
            <a:r>
              <a:rPr lang="da-DK" sz="1800" dirty="0" err="1" smtClean="0"/>
              <a:t>Tally</a:t>
            </a:r>
            <a:r>
              <a:rPr lang="da-DK" sz="1800" dirty="0" smtClean="0"/>
              <a:t> (</a:t>
            </a:r>
            <a:r>
              <a:rPr lang="da-DK" sz="1800" dirty="0" smtClean="0">
                <a:latin typeface="APL385 Unicode" panose="020B0709000202000203" pitchFamily="49" charset="0"/>
              </a:rPr>
              <a:t>≢</a:t>
            </a:r>
            <a:r>
              <a:rPr lang="da-DK" sz="1800" dirty="0" smtClean="0"/>
              <a:t>)</a:t>
            </a:r>
          </a:p>
          <a:p>
            <a:pPr lvl="1" algn="just"/>
            <a:r>
              <a:rPr lang="da-DK" sz="1800" dirty="0" smtClean="0"/>
              <a:t>Trains:  (</a:t>
            </a:r>
            <a:r>
              <a:rPr lang="da-DK" sz="1800" dirty="0" err="1" smtClean="0">
                <a:latin typeface="APL385 Unicode" panose="020B0709000202000203" pitchFamily="49" charset="0"/>
              </a:rPr>
              <a:t>avg</a:t>
            </a:r>
            <a:r>
              <a:rPr lang="da-DK" sz="1800" dirty="0" smtClean="0">
                <a:latin typeface="APL385 Unicode" panose="020B0709000202000203" pitchFamily="49" charset="0"/>
              </a:rPr>
              <a:t>←+/ ÷ ≢</a:t>
            </a:r>
            <a:r>
              <a:rPr lang="da-DK" sz="1800" dirty="0" smtClean="0"/>
              <a:t>)   (</a:t>
            </a:r>
            <a:r>
              <a:rPr lang="da-DK" sz="1800" dirty="0" err="1" smtClean="0">
                <a:latin typeface="APL385 Unicode" panose="020B0709000202000203" pitchFamily="49" charset="0"/>
              </a:rPr>
              <a:t>flipenc</a:t>
            </a:r>
            <a:r>
              <a:rPr lang="da-DK" sz="1800" dirty="0" smtClean="0">
                <a:latin typeface="APL385 Unicode" panose="020B0709000202000203" pitchFamily="49" charset="0"/>
              </a:rPr>
              <a:t>←⍉⊤</a:t>
            </a:r>
            <a:r>
              <a:rPr lang="da-DK" sz="1800" dirty="0" smtClean="0"/>
              <a:t>)</a:t>
            </a:r>
          </a:p>
          <a:p>
            <a:pPr lvl="1" algn="just"/>
            <a:r>
              <a:rPr lang="da-DK" sz="1800" dirty="0" err="1" smtClean="0"/>
              <a:t>Dyadic</a:t>
            </a:r>
            <a:r>
              <a:rPr lang="da-DK" sz="1800" dirty="0" smtClean="0"/>
              <a:t> Iota on </a:t>
            </a:r>
            <a:r>
              <a:rPr lang="da-DK" sz="1800" dirty="0" err="1" smtClean="0"/>
              <a:t>higher</a:t>
            </a:r>
            <a:r>
              <a:rPr lang="da-DK" sz="1800" dirty="0" smtClean="0"/>
              <a:t>-rank arrays (and </a:t>
            </a:r>
            <a:r>
              <a:rPr lang="da-DK" sz="1800" dirty="0" smtClean="0">
                <a:latin typeface="APL385 Unicode" panose="020B0709000202000203" pitchFamily="49" charset="0"/>
              </a:rPr>
              <a:t>8⌶</a:t>
            </a:r>
            <a:r>
              <a:rPr lang="da-DK" sz="1800" dirty="0" smtClean="0"/>
              <a:t> for </a:t>
            </a:r>
            <a:r>
              <a:rPr lang="da-DK" sz="1800" dirty="0" err="1" smtClean="0"/>
              <a:t>inverted</a:t>
            </a:r>
            <a:r>
              <a:rPr lang="da-DK" sz="1800" dirty="0" smtClean="0"/>
              <a:t> </a:t>
            </a:r>
            <a:r>
              <a:rPr lang="da-DK" sz="1800" dirty="0" err="1" smtClean="0"/>
              <a:t>tables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Parallel</a:t>
            </a:r>
            <a:r>
              <a:rPr lang="da-DK" sz="1800" dirty="0"/>
              <a:t>: </a:t>
            </a:r>
            <a:r>
              <a:rPr lang="da-DK" sz="1800" dirty="0" smtClean="0"/>
              <a:t>Futures </a:t>
            </a:r>
            <a:r>
              <a:rPr lang="da-DK" sz="1800" dirty="0"/>
              <a:t>and </a:t>
            </a:r>
            <a:r>
              <a:rPr lang="da-DK" sz="1800" dirty="0" err="1"/>
              <a:t>I</a:t>
            </a:r>
            <a:r>
              <a:rPr lang="da-DK" sz="1800" dirty="0" err="1" smtClean="0"/>
              <a:t>solates</a:t>
            </a:r>
            <a:endParaRPr lang="da-DK" sz="1800" dirty="0" smtClean="0"/>
          </a:p>
          <a:p>
            <a:pPr lvl="1"/>
            <a:r>
              <a:rPr lang="da-DK" sz="1800" dirty="0" err="1" smtClean="0"/>
              <a:t>Microsoft.Net</a:t>
            </a:r>
            <a:r>
              <a:rPr lang="da-DK" sz="1800" dirty="0" smtClean="0"/>
              <a:t> data binding</a:t>
            </a:r>
          </a:p>
          <a:p>
            <a:pPr marL="457200" lvl="1" indent="0" algn="just">
              <a:buNone/>
            </a:pPr>
            <a:endParaRPr lang="da-DK" sz="1800" dirty="0" smtClean="0"/>
          </a:p>
          <a:p>
            <a:pPr algn="just"/>
            <a:r>
              <a:rPr lang="da-DK" sz="2000" b="1" dirty="0" smtClean="0"/>
              <a:t>Version 14.1</a:t>
            </a:r>
            <a:endParaRPr lang="da-DK" sz="2000" b="1" dirty="0"/>
          </a:p>
          <a:p>
            <a:pPr lvl="1" algn="just"/>
            <a:r>
              <a:rPr lang="da-DK" sz="1800" dirty="0" err="1" smtClean="0"/>
              <a:t>Only</a:t>
            </a:r>
            <a:r>
              <a:rPr lang="da-DK" sz="1800" dirty="0" smtClean="0"/>
              <a:t> real </a:t>
            </a:r>
            <a:r>
              <a:rPr lang="da-DK" sz="1800" dirty="0" err="1" smtClean="0"/>
              <a:t>language</a:t>
            </a:r>
            <a:r>
              <a:rPr lang="da-DK" sz="1800" dirty="0" smtClean="0"/>
              <a:t> feature is </a:t>
            </a:r>
            <a:r>
              <a:rPr lang="da-DK" sz="1800" dirty="0" smtClean="0">
                <a:latin typeface="APL385 Unicode" panose="020B0709000202000203" pitchFamily="49" charset="0"/>
              </a:rPr>
              <a:t>:</a:t>
            </a:r>
            <a:r>
              <a:rPr lang="da-DK" sz="1800" dirty="0" err="1" smtClean="0">
                <a:latin typeface="APL385 Unicode" panose="020B0709000202000203" pitchFamily="49" charset="0"/>
              </a:rPr>
              <a:t>Disposable</a:t>
            </a:r>
            <a:endParaRPr lang="da-DK" sz="1800" dirty="0" smtClean="0">
              <a:latin typeface="APL385 Unicode" panose="020B0709000202000203" pitchFamily="49" charset="0"/>
            </a:endParaRPr>
          </a:p>
          <a:p>
            <a:pPr lvl="1" algn="just"/>
            <a:r>
              <a:rPr lang="da-DK" sz="1800" dirty="0" err="1" smtClean="0"/>
              <a:t>Experimental</a:t>
            </a:r>
            <a:r>
              <a:rPr lang="da-DK" sz="1800" dirty="0" smtClean="0"/>
              <a:t> JSON Parser</a:t>
            </a:r>
          </a:p>
          <a:p>
            <a:pPr lvl="1" algn="just"/>
            <a:r>
              <a:rPr lang="da-DK" sz="1800" dirty="0" err="1" smtClean="0"/>
              <a:t>External</a:t>
            </a:r>
            <a:r>
              <a:rPr lang="da-DK" sz="1800" dirty="0" smtClean="0"/>
              <a:t> Workspace Files (Memory </a:t>
            </a:r>
            <a:r>
              <a:rPr lang="da-DK" sz="1800" dirty="0" err="1" smtClean="0"/>
              <a:t>Mappable</a:t>
            </a:r>
            <a:r>
              <a:rPr lang="da-DK" sz="1800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Tech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458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err="1" smtClean="0"/>
              <a:t>There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still </a:t>
            </a:r>
            <a:r>
              <a:rPr lang="da-DK" sz="2800" dirty="0" err="1" smtClean="0"/>
              <a:t>many</a:t>
            </a:r>
            <a:r>
              <a:rPr lang="da-DK" sz="2800" dirty="0" smtClean="0"/>
              <a:t> </a:t>
            </a:r>
            <a:r>
              <a:rPr lang="da-DK" sz="2800" dirty="0" err="1" smtClean="0"/>
              <a:t>ideas</a:t>
            </a:r>
            <a:r>
              <a:rPr lang="da-DK" sz="2800" dirty="0" smtClean="0"/>
              <a:t> </a:t>
            </a:r>
            <a:r>
              <a:rPr lang="da-DK" sz="2800" dirty="0" err="1" smtClean="0"/>
              <a:t>worth</a:t>
            </a:r>
            <a:r>
              <a:rPr lang="da-DK" sz="2800" dirty="0" smtClean="0"/>
              <a:t> </a:t>
            </a:r>
            <a:r>
              <a:rPr lang="da-DK" sz="2800" dirty="0" err="1" smtClean="0"/>
              <a:t>adding</a:t>
            </a:r>
            <a:r>
              <a:rPr lang="da-DK" sz="2800" dirty="0" smtClean="0"/>
              <a:t> to the (</a:t>
            </a:r>
            <a:r>
              <a:rPr lang="da-DK" sz="2800" dirty="0" err="1" smtClean="0"/>
              <a:t>Dyalog</a:t>
            </a:r>
            <a:r>
              <a:rPr lang="da-DK" sz="2800" dirty="0" smtClean="0"/>
              <a:t>) APL Language</a:t>
            </a:r>
          </a:p>
          <a:p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want</a:t>
            </a:r>
            <a:r>
              <a:rPr lang="da-DK" sz="2800" dirty="0" smtClean="0"/>
              <a:t> to </a:t>
            </a:r>
            <a:r>
              <a:rPr lang="da-DK" sz="2800" dirty="0" err="1" smtClean="0"/>
              <a:t>move</a:t>
            </a:r>
            <a:r>
              <a:rPr lang="da-DK" sz="2800" dirty="0" smtClean="0"/>
              <a:t> in a </a:t>
            </a:r>
            <a:r>
              <a:rPr lang="da-DK" sz="2800" dirty="0" err="1" smtClean="0"/>
              <a:t>functional</a:t>
            </a:r>
            <a:r>
              <a:rPr lang="da-DK" sz="2800" dirty="0" smtClean="0"/>
              <a:t> </a:t>
            </a:r>
            <a:r>
              <a:rPr lang="da-DK" sz="2800" dirty="0" err="1" smtClean="0"/>
              <a:t>direction</a:t>
            </a:r>
            <a:endParaRPr lang="da-DK" sz="2800" dirty="0" smtClean="0"/>
          </a:p>
          <a:p>
            <a:pPr lvl="1"/>
            <a:r>
              <a:rPr lang="da-DK" sz="2400" dirty="0" smtClean="0"/>
              <a:t>Supports parallel </a:t>
            </a:r>
            <a:r>
              <a:rPr lang="da-DK" sz="2400" dirty="0" err="1" smtClean="0"/>
              <a:t>computing</a:t>
            </a:r>
            <a:endParaRPr lang="da-DK" sz="2400" dirty="0" smtClean="0"/>
          </a:p>
          <a:p>
            <a:pPr lvl="1"/>
            <a:r>
              <a:rPr lang="da-DK" sz="2400" dirty="0" smtClean="0"/>
              <a:t>Is ”cool” – John </a:t>
            </a:r>
            <a:r>
              <a:rPr lang="da-DK" sz="2400" dirty="0" err="1" smtClean="0"/>
              <a:t>Scholes</a:t>
            </a:r>
            <a:r>
              <a:rPr lang="da-DK" sz="2400" dirty="0" smtClean="0"/>
              <a:t> and I have </a:t>
            </a:r>
            <a:r>
              <a:rPr lang="da-DK" sz="2400" dirty="0" err="1" smtClean="0"/>
              <a:t>both</a:t>
            </a:r>
            <a:r>
              <a:rPr lang="da-DK" sz="2400" dirty="0" smtClean="0"/>
              <a:t> felt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welcome</a:t>
            </a:r>
            <a:r>
              <a:rPr lang="da-DK" sz="2400" dirty="0" smtClean="0"/>
              <a:t> at </a:t>
            </a:r>
            <a:r>
              <a:rPr lang="da-DK" sz="2400" dirty="0" err="1" smtClean="0"/>
              <a:t>functional</a:t>
            </a:r>
            <a:r>
              <a:rPr lang="da-DK" sz="2400" dirty="0" smtClean="0"/>
              <a:t> events</a:t>
            </a:r>
          </a:p>
          <a:p>
            <a:pPr lvl="1"/>
            <a:r>
              <a:rPr lang="da-DK" sz="2400" dirty="0" smtClean="0">
                <a:hlinkClick r:id="rId3" invalidUrl="../FC2014 Social Media Capture.pdf" action="ppaction://hlinkfile"/>
              </a:rPr>
              <a:t>../FC2014 Social Media Capture.pdf</a:t>
            </a:r>
            <a:endParaRPr lang="da-DK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Tech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410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of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Workshops Today:</a:t>
            </a:r>
          </a:p>
          <a:p>
            <a:pPr lvl="1"/>
            <a:r>
              <a:rPr lang="en-US" sz="2400" dirty="0" smtClean="0"/>
              <a:t>Putting </a:t>
            </a:r>
            <a:r>
              <a:rPr lang="en-US" sz="2400" dirty="0" err="1" smtClean="0"/>
              <a:t>Dyalog’s</a:t>
            </a:r>
            <a:r>
              <a:rPr lang="en-US" sz="2400" dirty="0" smtClean="0"/>
              <a:t> Latest Features to Use</a:t>
            </a:r>
          </a:p>
          <a:p>
            <a:pPr lvl="1"/>
            <a:r>
              <a:rPr lang="en-US" sz="2400" dirty="0" err="1" smtClean="0"/>
              <a:t>MiServer</a:t>
            </a:r>
            <a:r>
              <a:rPr lang="en-US" sz="2400" dirty="0" smtClean="0"/>
              <a:t> 3.0 – A Framework for Web-Enabled and Cross-Platform Applications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Tomorrow:</a:t>
            </a:r>
          </a:p>
          <a:p>
            <a:pPr lvl="1"/>
            <a:r>
              <a:rPr lang="en-US" sz="2400" dirty="0" smtClean="0"/>
              <a:t>Parallel Programming with Futures and Isolates</a:t>
            </a:r>
          </a:p>
          <a:p>
            <a:pPr lvl="1"/>
            <a:r>
              <a:rPr lang="en-US" sz="2400" dirty="0" smtClean="0"/>
              <a:t>Modern Application Architectures in Dyalog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73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Still “one or two” things left to do:</a:t>
            </a:r>
          </a:p>
          <a:p>
            <a:r>
              <a:rPr lang="en-GB" sz="2000" dirty="0" smtClean="0"/>
              <a:t>Operators Cut / </a:t>
            </a:r>
            <a:r>
              <a:rPr lang="en-GB" sz="2000" dirty="0" err="1" smtClean="0"/>
              <a:t>Tesselate</a:t>
            </a:r>
            <a:r>
              <a:rPr lang="en-GB" sz="2000" dirty="0" smtClean="0"/>
              <a:t>, Merge and Dual</a:t>
            </a:r>
          </a:p>
          <a:p>
            <a:r>
              <a:rPr lang="en-GB" sz="2000" dirty="0" smtClean="0"/>
              <a:t>Closures (“functional objects”)</a:t>
            </a:r>
          </a:p>
          <a:p>
            <a:r>
              <a:rPr lang="en-GB" sz="2000" dirty="0" smtClean="0">
                <a:hlinkClick r:id="rId2"/>
              </a:rPr>
              <a:t>Notations for Namespace and Array Constants</a:t>
            </a:r>
            <a:endParaRPr lang="en-GB" sz="2000" dirty="0" smtClean="0"/>
          </a:p>
          <a:p>
            <a:pPr marL="0" indent="0">
              <a:buNone/>
            </a:pP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2000" b="1" dirty="0" smtClean="0"/>
              <a:t>Potential New Data Types and Related Functions:</a:t>
            </a:r>
          </a:p>
          <a:p>
            <a:r>
              <a:rPr lang="en-GB" sz="2000" dirty="0" smtClean="0"/>
              <a:t>Rational Numbers </a:t>
            </a:r>
            <a:r>
              <a:rPr lang="en-GB" sz="1800" dirty="0" smtClean="0"/>
              <a:t>(Prime Number Functions)</a:t>
            </a:r>
            <a:endParaRPr lang="en-GB" sz="2000" dirty="0" smtClean="0"/>
          </a:p>
          <a:p>
            <a:r>
              <a:rPr lang="en-GB" sz="2000" dirty="0" smtClean="0"/>
              <a:t>High Precision Floats</a:t>
            </a:r>
            <a:r>
              <a:rPr lang="en-GB" sz="1800" dirty="0" smtClean="0"/>
              <a:t> (Rounding)</a:t>
            </a:r>
            <a:endParaRPr lang="en-GB" sz="2000" dirty="0" smtClean="0"/>
          </a:p>
          <a:p>
            <a:r>
              <a:rPr lang="en-GB" sz="2000" dirty="0" smtClean="0"/>
              <a:t>Scalar String Type  (</a:t>
            </a:r>
            <a:r>
              <a:rPr lang="en-GB" sz="2000" dirty="0" smtClean="0">
                <a:latin typeface="APL385 Unicode" panose="020B0709000202000203" pitchFamily="49" charset="0"/>
              </a:rPr>
              <a:t>0=</a:t>
            </a:r>
            <a:r>
              <a:rPr lang="da-DK" sz="2000" dirty="0" smtClean="0">
                <a:latin typeface="APL385 Unicode" panose="020B0709000202000203" pitchFamily="49" charset="0"/>
              </a:rPr>
              <a:t>≡</a:t>
            </a:r>
            <a:r>
              <a:rPr lang="en-GB" sz="2000" dirty="0" smtClean="0">
                <a:latin typeface="APL385 Unicode" panose="020B0709000202000203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</a:rPr>
              <a:t>Hello World</a:t>
            </a:r>
            <a:r>
              <a:rPr lang="en-GB" sz="2000" dirty="0" smtClean="0">
                <a:latin typeface="APL385 Unicode" panose="020B0709000202000203" pitchFamily="49" charset="0"/>
              </a:rPr>
              <a:t>"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Objects with Array Semantics (sparse / inverted)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b="1" dirty="0" smtClean="0"/>
              <a:t>We will publish proposals for new features over the summer.</a:t>
            </a:r>
          </a:p>
          <a:p>
            <a:pPr marL="0" indent="0">
              <a:buNone/>
            </a:pPr>
            <a:r>
              <a:rPr lang="en-GB" sz="2000" dirty="0" smtClean="0"/>
              <a:t>Follow us on Twitter, Like us on Facebook, </a:t>
            </a:r>
            <a:r>
              <a:rPr lang="en-GB" sz="2000" dirty="0" err="1" smtClean="0"/>
              <a:t>etc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 - come to Dyalog’15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58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Tools for Application Building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400" b="1" dirty="0" smtClean="0"/>
              <a:t>SAWS</a:t>
            </a:r>
            <a:r>
              <a:rPr lang="en-GB" altLang="en-US" sz="2400" dirty="0" smtClean="0"/>
              <a:t> – Stand-Alone Web </a:t>
            </a:r>
            <a:r>
              <a:rPr lang="en-GB" altLang="en-US" sz="2400" b="1" i="1" dirty="0" smtClean="0"/>
              <a:t>Service</a:t>
            </a:r>
          </a:p>
          <a:p>
            <a:pPr eaLnBrk="1" hangingPunct="1">
              <a:defRPr/>
            </a:pPr>
            <a:r>
              <a:rPr lang="en-GB" altLang="en-US" sz="2400" b="1" dirty="0" err="1" smtClean="0"/>
              <a:t>MiServer</a:t>
            </a:r>
            <a:r>
              <a:rPr lang="en-GB" altLang="en-US" sz="2400" dirty="0" smtClean="0"/>
              <a:t> – Stand-alone Web </a:t>
            </a:r>
            <a:r>
              <a:rPr lang="en-GB" altLang="en-US" sz="2400" b="1" i="1" dirty="0" smtClean="0"/>
              <a:t>Server</a:t>
            </a:r>
          </a:p>
          <a:p>
            <a:pPr lvl="1" eaLnBrk="1" hangingPunct="1">
              <a:defRPr/>
            </a:pPr>
            <a:r>
              <a:rPr lang="en-GB" altLang="en-US" sz="2000" dirty="0" smtClean="0"/>
              <a:t>Build HTML5/JS UI in APL</a:t>
            </a:r>
          </a:p>
          <a:p>
            <a:pPr lvl="1" eaLnBrk="1" hangingPunct="1">
              <a:defRPr/>
            </a:pPr>
            <a:r>
              <a:rPr lang="en-GB" altLang="en-US" sz="2000" dirty="0" smtClean="0"/>
              <a:t>SAWS will soon become part of </a:t>
            </a:r>
            <a:r>
              <a:rPr lang="en-GB" altLang="en-US" sz="2000" dirty="0" err="1" smtClean="0"/>
              <a:t>MiServer</a:t>
            </a: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sz="2400" b="1" dirty="0" err="1" smtClean="0"/>
              <a:t>LoadData</a:t>
            </a:r>
            <a:r>
              <a:rPr lang="en-GB" altLang="en-US" sz="2400" dirty="0" smtClean="0"/>
              <a:t> – Data import tools for Excel, XML, CSV, SQL/ODBC</a:t>
            </a:r>
          </a:p>
          <a:p>
            <a:pPr eaLnBrk="1" hangingPunct="1">
              <a:defRPr/>
            </a:pPr>
            <a:r>
              <a:rPr lang="en-GB" altLang="en-US" sz="2400" b="1" dirty="0" err="1" smtClean="0"/>
              <a:t>RConnect</a:t>
            </a:r>
            <a:r>
              <a:rPr lang="en-GB" altLang="en-US" sz="2400" b="1" dirty="0" smtClean="0"/>
              <a:t> </a:t>
            </a:r>
            <a:r>
              <a:rPr lang="en-GB" altLang="en-US" sz="2400" dirty="0" smtClean="0"/>
              <a:t>– integrates the R statistical framework with Dyalog APL</a:t>
            </a:r>
          </a:p>
          <a:p>
            <a:pPr eaLnBrk="1" hangingPunct="1">
              <a:defRPr/>
            </a:pPr>
            <a:r>
              <a:rPr lang="en-GB" altLang="en-US" sz="2400" b="1" dirty="0" err="1" smtClean="0"/>
              <a:t>DyaCrypt</a:t>
            </a:r>
            <a:r>
              <a:rPr lang="en-GB" altLang="en-US" sz="2400" dirty="0" smtClean="0"/>
              <a:t> – Cryptographic Library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2400" dirty="0" smtClean="0"/>
              <a:t>NB: All new tools work cross-platform</a:t>
            </a:r>
          </a:p>
          <a:p>
            <a:pPr eaLnBrk="1" hangingPunct="1">
              <a:defRPr/>
            </a:pPr>
            <a:endParaRPr lang="en-GB" altLang="en-US" sz="2400" dirty="0" smtClean="0"/>
          </a:p>
          <a:p>
            <a:pPr eaLnBrk="1" hangingPunct="1">
              <a:defRPr/>
            </a:pPr>
            <a:endParaRPr lang="en-GB" alt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7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2000" dirty="0"/>
              <a:t>Module </a:t>
            </a:r>
            <a:r>
              <a:rPr lang="en-GB" sz="2000" dirty="0" smtClean="0"/>
              <a:t>Mechanism: Easy way to declare dependencies on tools</a:t>
            </a:r>
            <a:endParaRPr lang="en-GB" sz="2000" dirty="0"/>
          </a:p>
          <a:p>
            <a:r>
              <a:rPr lang="en-GB" sz="2000" dirty="0" smtClean="0"/>
              <a:t>Standard Project Structure for development and deployment of new applications</a:t>
            </a:r>
          </a:p>
          <a:p>
            <a:r>
              <a:rPr lang="en-GB" sz="2000" dirty="0" smtClean="0"/>
              <a:t>Standard Cross-Platform Libraries</a:t>
            </a:r>
          </a:p>
          <a:p>
            <a:pPr lvl="1"/>
            <a:r>
              <a:rPr lang="en-GB" sz="1800" dirty="0"/>
              <a:t>f</a:t>
            </a:r>
            <a:r>
              <a:rPr lang="en-GB" sz="1800" dirty="0" smtClean="0"/>
              <a:t>iles, strings, dates, xml, </a:t>
            </a:r>
            <a:r>
              <a:rPr lang="en-GB" sz="1800" dirty="0" err="1" smtClean="0"/>
              <a:t>json</a:t>
            </a:r>
            <a:r>
              <a:rPr lang="en-GB" sz="1800" dirty="0" smtClean="0"/>
              <a:t>, </a:t>
            </a:r>
            <a:r>
              <a:rPr lang="en-GB" sz="1800" dirty="0" err="1" smtClean="0"/>
              <a:t>sql</a:t>
            </a:r>
            <a:r>
              <a:rPr lang="en-GB" sz="1800" dirty="0" smtClean="0"/>
              <a:t>, parsing, e-mail, error logging, etc.</a:t>
            </a:r>
          </a:p>
          <a:p>
            <a:r>
              <a:rPr lang="en-GB" sz="2000" dirty="0" smtClean="0"/>
              <a:t>All to be provided as open-source repositories (</a:t>
            </a:r>
            <a:r>
              <a:rPr lang="en-GB" sz="2000" dirty="0" smtClean="0">
                <a:hlinkClick r:id="rId2"/>
              </a:rPr>
              <a:t>https://github.com/dyalog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RIDE “process manager”: Monitor and debug large collections of server processes</a:t>
            </a:r>
          </a:p>
          <a:p>
            <a:r>
              <a:rPr lang="en-GB" sz="2000" smtClean="0"/>
              <a:t>Follow up on </a:t>
            </a:r>
            <a:r>
              <a:rPr lang="en-GB" sz="2000" dirty="0" smtClean="0"/>
              <a:t>“External Workspaces” with a mechanism </a:t>
            </a:r>
            <a:r>
              <a:rPr lang="en-GB" sz="2000" smtClean="0"/>
              <a:t>for sharing data between processes.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34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Evangelism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FuConf’14, Bangalore</a:t>
            </a: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FuConf’15, Bangalore</a:t>
            </a:r>
            <a:endParaRPr lang="en-GB" sz="4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StrangeLoop’15, </a:t>
            </a:r>
            <a:r>
              <a:rPr lang="en-GB" sz="40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St.Louis</a:t>
            </a: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(maybe)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 Road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140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Dyalog is…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3570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smtClean="0"/>
              <a:t>the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RIDE 2.0 </a:t>
            </a:r>
            <a:r>
              <a:rPr lang="en-US" smtClean="0"/>
              <a:t>and Dyalog 14.1 “In Depth”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Tech Road 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96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(Same Old) Focus </a:t>
            </a:r>
            <a:r>
              <a:rPr lang="da-DK" dirty="0" err="1" smtClean="0"/>
              <a:t>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da-DK" dirty="0" smtClean="0"/>
              <a:t>Performance</a:t>
            </a:r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parallel </a:t>
            </a:r>
            <a:r>
              <a:rPr lang="da-DK" sz="2000" dirty="0" err="1" smtClean="0"/>
              <a:t>computing</a:t>
            </a:r>
            <a:r>
              <a:rPr lang="da-DK" sz="2000" dirty="0" smtClean="0"/>
              <a:t>)</a:t>
            </a:r>
          </a:p>
          <a:p>
            <a:pPr>
              <a:buFontTx/>
              <a:buChar char="-"/>
            </a:pPr>
            <a:r>
              <a:rPr lang="da-DK" dirty="0" err="1" smtClean="0"/>
              <a:t>Portability</a:t>
            </a:r>
            <a:endParaRPr lang="da-DK" dirty="0" smtClean="0"/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</a:t>
            </a:r>
            <a:r>
              <a:rPr lang="da-DK" sz="2000" dirty="0" err="1" smtClean="0"/>
              <a:t>user</a:t>
            </a:r>
            <a:r>
              <a:rPr lang="da-DK" sz="2000" dirty="0" smtClean="0"/>
              <a:t> interfaces)</a:t>
            </a:r>
          </a:p>
          <a:p>
            <a:pPr>
              <a:buFontTx/>
              <a:buChar char="-"/>
            </a:pPr>
            <a:r>
              <a:rPr lang="da-DK" dirty="0" smtClean="0"/>
              <a:t>Language</a:t>
            </a:r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</a:t>
            </a:r>
            <a:r>
              <a:rPr lang="da-DK" sz="2000" dirty="0" err="1"/>
              <a:t>increased</a:t>
            </a:r>
            <a:r>
              <a:rPr lang="da-DK" sz="2000" dirty="0"/>
              <a:t> </a:t>
            </a:r>
            <a:r>
              <a:rPr lang="da-DK" sz="2000" dirty="0" err="1"/>
              <a:t>focus</a:t>
            </a:r>
            <a:r>
              <a:rPr lang="da-DK" sz="2000" dirty="0"/>
              <a:t> on </a:t>
            </a:r>
            <a:r>
              <a:rPr lang="da-DK" sz="2000" dirty="0" err="1"/>
              <a:t>functional</a:t>
            </a:r>
            <a:r>
              <a:rPr lang="da-DK" sz="2000" dirty="0"/>
              <a:t> </a:t>
            </a:r>
            <a:r>
              <a:rPr lang="da-DK" sz="2000" dirty="0" err="1"/>
              <a:t>programming</a:t>
            </a:r>
            <a:r>
              <a:rPr lang="da-DK" sz="2000" dirty="0" smtClean="0"/>
              <a:t>)</a:t>
            </a:r>
            <a:r>
              <a:rPr lang="da-DK" dirty="0"/>
              <a:t> </a:t>
            </a: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Tools for Application Building</a:t>
            </a:r>
            <a:endParaRPr lang="da-DK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Tech Road </a:t>
            </a:r>
            <a:r>
              <a:rPr lang="da-DK" dirty="0" err="1" smtClean="0"/>
              <a:t>Map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47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Bets </a:t>
            </a:r>
            <a:r>
              <a:rPr lang="da-DK" dirty="0" err="1" smtClean="0"/>
              <a:t>We</a:t>
            </a:r>
            <a:r>
              <a:rPr lang="da-DK" dirty="0" smtClean="0"/>
              <a:t> Are </a:t>
            </a:r>
            <a:r>
              <a:rPr lang="da-DK" dirty="0" err="1" smtClean="0"/>
              <a:t>Placing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Processing is getting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Platforms will soon be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future of User Interfaces is</a:t>
            </a:r>
            <a:br>
              <a:rPr lang="en-GB" dirty="0" smtClean="0"/>
            </a:br>
            <a:r>
              <a:rPr lang="en-GB" dirty="0" smtClean="0"/>
              <a:t>HTML5/JS and some WPF/XAML</a:t>
            </a:r>
          </a:p>
        </p:txBody>
      </p:sp>
      <p:sp>
        <p:nvSpPr>
          <p:cNvPr id="5" name="AutoShape 2" descr="data:image/jpeg;base64,/9j/4AAQSkZJRgABAQAAAQABAAD/2wCEAAkGBxQSEhQSExQUFhUVFhgYFxgYFxgYGBgXFxYXGBcaGBQYHCggGB8lHBUVITEhJSkrLi4uFx8zODMsNyguLisBCgoKDg0OGhAQGywkHyYwNiwrLCwtLC0sLSwsLCwsLywsLC0tLCw0LCwsLCwtLCwsKywsLCw3LCwsLDQsLCwsLP/AABEIANEA8QMBIgACEQEDEQH/xAAbAAEAAQUBAAAAAAAAAAAAAAAABgECBAUHA//EAEcQAAIBAgMEBQgIAwYFBQAAAAECAAMRBBIhBQYxQRMiUWGBFDJxcpGSobEHQlJTYoLB0SMzohZzssLh8BVjk9LxJCU0Q6P/xAAZAQEAAwEBAAAAAAAAAAAAAAAAAQIDBAX/xAAvEQACAQMBBgUDBAMAAAAAAAAAAQIDESExBBJBUWHwE3GRwdGBobEiMuHxFDNS/9oADAMBAAIRAxEAPwDuMREAREQBERAERPLF4haaPUY2VFLMe5Rc/KAesTVYbeGgwBYtSzcBVRqV79hcAHwJm0VgRcaiQmmQpJ6MrERJJEREAREQBERAEREAREQBERAEREAREQBERAEREAREQBKEystYwCpaVmNh8ZSclUqIzDiFZSR6QDMmAJqNv9c0cP8Ae1AW/uqfXfwNlX8828j1TFgVcVijquHTok72Az1LeljTX8krJ4M6jxbvqRfebeesuKqLTc9GnUy2UgkDrXDKb9a48OUw8FvKFOtIJ+Kgxo+Jp6o59ImgZiSWOpJJJ7SdTMjCUQ1y18qi5txPYJxOpJs8Z15uV0ydYHe0HhWU/hrr0bf9andP6RN9R20LXem4H21tVQ/np3sO8gTmZprqCqXAuVBOcD1uBI7Jih3ouejdlPJlJUkcRw7jNFWktTojtc465Ox4XGU6ovTdXH4SDb024T3nJqO8VQkGqKdW3BmW1QafVqpZh6dZu9n72DgHrUzbg4GIpi3HUZavxM1jWTOmG2Qlr335k+iaLA7wZ+ASr/dOC3pNKplYegXmwo7VpMcufKx+q4KN4K4BPhNVJM6VUi9GZsoTKy1tZJcreVlAJWAIiIAiJQmAViW3l0AREQBERAEREAREQC0mazeRank1QUmVWNrseCpcZz7t5tAJEvpA2kVprh086qdfVv8AqfkYIbsiEYHDmkvlak9SplBvY3KkgjttbXuMmuC37Q2FWk6nmVIZf0PsBmLgaKJXwuGYBlQNe+oNUjMxPaQwA1+z3yX4nZtKpq9NCe21m94awRk17b04bo3qLVUlVLZTdWNhewVrE+Eju85ahgaOHP8ANrNmqd7Xz1P62UTL2ju3QGJwyUwQWcu4vcdHTFze+urFBx5mR/fvG9Li2UHSkAg9PFvibflmFaVk/Q49qqWi/T1y/sR7LymThKoW4bzWFjbj6RPJV/32zbbr7NXEYhab3y2YtY2NgNNfSRORK7sjyoJykkuJjPiFGobMdbWW2pGW7XPZyEw6z5iTw7PQBYfASWY/dfDioaaYpUcW6lW3MAjraciORms2juxXoqXIVkGpZWBFvQbH4S7hJGs6VRar0yaQCJeRLbSpiW2m/wBh1sVVzU6dRXsL9FVIYMvPKHBFhpzHGbfd7dCjVpJWeozBhfKtlAPNSdSbG45TYVto4HBaUkVqg06nWbxqHh7fCbRg1luyO2lQlG0puy8zWptKthxerQq0bc6THJ4U3zU/YRNlgd6lbhUpN3Peg48TmRj4ia/e/b61MNSSnp0wDuL6gKfNP5gfcMhUs57rsi867pytF3R19NsJYGoHpg82F0/6qEp8ZnUaquMysGB5ggj2icZwWNqUjem7p6rEA+kcD4zaYfeJw13SmxPF1zUah9L0rX8QZZVuZrDbU9e+/I6rEg+A3vB06R15kVU6QeFSlZgO9lMkmzdr9KyqVAzIXRkcPTYKQrWawNwWFwQOM1U0zqhWhPRm0lCJWJY1LbS4REAREQBEQYBS8SmWIBdERALalQKCxNgBc+gTnGBxHlOMqYlvMpAsL8BbRP39Aab7f/avR0eiU9apx9X/AFmn2ZR6HCjtKmu/oA/hL4lk9IqP2QVeWYIqslejWb61TN32WpkIJ56Lx5zqCsCAQbg6gjgROY7Z2d0TJTapmquFRQOFJFFy9ubBVdvA9xjDb118Mq0+q116tMqSyL5oJIIygaWzcbjtEN8SLqKbZLsLiQauLxbeZSHRJ6tIZqlvS5t+WcyqVC7M7cWJY95JufnJxvJ/6XZ9LD369S2btJvnqH3iB4yDopJAHE6D9JxVnojydrk7qP1fmxJj9HFG9Wq/2UVfeN/8kt2HuWzF/KQ6Wtlysut73117posWzYevUSi9RArkDrEMQptc2teVinBqTRnCMqLjUmscuJJ9tbUAquuIwQdAxC1MpBKjQHMR+okPfEEZwhZUYnqhja17gEX1tp7JucLvbiU0Lh/XUH4ixnntbbiV6ZU4emlS4/iLa+h1HC/xMmUlLN/sTVqRqZ3s9V7r3LN3NgnF9IA+TIF5XBzZtDqLebPbEbn4hQSvR1LckbrexgPZM7cTaNGj0oqOELlbXvawzc+A4zB3SY+XIQfONS9uYKsde0XsZKUbLmy0IUnGCerxh6ZNSMVVRDSzOq3N0uRrwNx4cJShs6q6NURCUS+ZhawsLn4ETa77qPK6luYS/pyiSXd3GrVwlctSRVGYOKYy5x0YufSRp4QoXk4tkQoqVRwb09jnkpaZm0VpFx5P0mQgaPbMGubjTiOE2h3RxWTNkHC+XMM3s4fGVUW9DKNOTvuq/kR4yk9KtMqSrAgg2IIsQe8SwiQVLJMNzcVamv8AysQt/UxCmnb0Z8p8JEbTdbqsS9WkDrVosF/vE66HwsZeDszahK0133k6tE8cFiBUppUHB1Vh+YA/rPadp7idxERAEREAREQBERAEtdgASeA1l0iO+28VNKLUqdRGqMcpCsCVHO9uEEMiu0cR5bjcuuQtY91NdWt3kad5IklxgIoCrYHpaqNa4H8GlmdAL8iVzdwfukQ2Qwo0HrsL9KejXXLamty5vY2zMLA/gl22tttjCD/LpKMoQdmmhOhF9OA7IK6HpgVrYvEno2u751aqRdKeaxa32mCrlAGgzEcwRK12DSo1cPhaYLFm6eu7au4pebmPYXI04aTC3IxuGoLleqqsAeIZRd2u2pAHBaa/k75ut28StfE4quCDZlpJ3U1F7juZiT4SsuCKTs7R5/2Rff8AxvSYnIOFJQv5m6zf5R4SOqZvNr7v4kPVdqTsWqEgoAwIJJvobjlpaaZ6RU2YFT2EEH2GcNS+9dni7Rvb7lJWudL3UqMuCFSozMbO/WJJCgkDU8rLfxkN2nvFVxFMU6gTQg5gCDoDpxtbX4TI2JvW+HQUigqIL2ubEA6kXsbjXsmv2tjhWfMtNKSgWCqBx5kkAXJ/SXnUTikmbVq6lSioy4WaNnu3ux5SpquxSncgWtma3E3OgH+syf7N4atdcNiczryaxB8QBp3i89d0NsoKbYaqcoObK3AWbiCeWpOvfMvYm6/QVhWNYMiXK20uCCOseHA8paMU0rK/M0pUoShHdje/7s5RCsVhWpOyOLMpsR/vl3zcbA2F5RTeolQpUptoAOPVuLEEEcxK7542nWxF6ZBCoFLDgSCx07bX4zO+jyvarVp/aQN7pt/nlIxW/u8DGnTh4+48o0eD2biMWGqKDUK2BLNqdNACx1sB8pl7C2w+FNSk9POrEh04FSOq3dw0PoGsmtJKeBom/A1SfGo9h7Ft4LKYbZWTG1K4HVemPeJAb4Ip8TNVSatZ54nTHZXFxcX+rj9bnOcfiKZqBsOhpqLEAksbg3uSSe7Tuk3XaK4xab00ovUTjTqEpUU9tOoNQO8D9pEMQwqYxjlDhq5AW+UMM9gMw4XFtZbvDhBTrECk1IEAhGYMRxFwQTpcHnM4ycbvgc8Kkobz1V++hsd96uaquakadUCzahldfqlWHH63ECZ1Ghhhs+niKtAOV6rZTkY9cpcsLX5cZDrzY09tOMO2GIUoxvc3zA3DaG9uI7IU1dtiNZOcpS4rzyYW0TT6RjRzCnplDecNBcH0G48J6bHxfR16NTgFdb+qTZvgTMSWlZS+bmCm07o6rsTG00zYZqiCpTqOAhYBihbMhC8SMrAeE3chdLZlHGOjVRfpsOjgi189M5KnnAj61P2TT7Z2biMFUy4SrXYZQ2VMzBBcjrIcy20HITvjlHvU5Xj33oTvEbbopWWgz2qPYAWa2vDrWtrNjOLYxq9demqE9Tqg2C6qVuLAixGYG/oHo6fuhXqPhaZq6sBbNe5YWFie/WxHapkl0zdREQSIiIAiIgGr3nxFSnhar0hdwvbawJAZr9wJPhONnCF2yg3Y6KACczEjS/LnqdJ3Z0DAggEEWIOoIPEETn29+7SUMtSkCEYlWF7hWIutr6gGx+ElFJtrKIzRw6VbBg5SkumttF1OhB5kniOM2NClSzIhta6lkNIEEedlzqxsTYa25Tc7KxtJMCRkTpC5VrgXJIuWJPcMvhPLdLBpinZjmNPMclwB1aQyZrjU3dtL/dmBk3uF2vgWpqlRqdyLnpFtcsSWN2HaTNZR3UwrHNhsY6nllqI9vk3xmxxe49FtVeopsBxBGndYH4zVYjcBx5lVG9ZcvxF5WUVLUpOmpfuVzPGxtpUv5WLSp3VAR8SHnljNr46ghbE4WnUpqLsykEW7xmJ/pmtG72Oo/wAsvp93VsPYT+kpWx+ORWSrnKsCCKlIEWIseuLGV8PkynhJaNr6/J61trYIi+IwT0b8wpQa883UvKJg9nVdaeIan63D2sP1l2yN6qlGmlI06dRUUKOuUbKNBc1AAdNJmVNp4OrrWwZB+0KS1P8A9Kf+9RKOi+np8GUtmvyfmvdWMVd0SdaValU8SungWmvxe7WKXjSLD8JDfAa/CbPyPZdU9Su1Jv7xgR4VQQJTatGphKLVqO0Cyr5qtZ8zHgoKta59WZuj09H8mMtjX/Po/n5I1icO1OwZXX1lK69mvGZewseaFYVQMwUG4uBcHTj6SD4SuH+kLEr1aqI3IggH4qQJlUt7cHWYLUwgzNwyec3oCgE+2V8Ozuvx/Zl/jbkt5NrzT/KuX70bwDFBFVWVVuSDbVjoOHIC/tko2PvDTOGUtUUVEQ3UsAxKAi9jxva/jI1/7ZUNhUq0W+ydfaCG+cu/swj/AMnFUX7jofgT8pKc029S0J1ozclaTfX2NTsYDpFdvqMh9JzC3xkm34pjpKZIBuh0tqQpucrcj1uE1g3bxVIn+HnUixyMPAi9jfwmPtTE1tOlFYlQQpqLly5tDrbrGw4yqvGLTRSN6dJxkmjd7o4Wm1GulRFqBHzC4BNmQEWvwPVmNg8FhcerilTNCqouNbqRyuPnoOPOa3YG8JwzVDkDipluM1rZb2tob6GU3T2kmHrlnJCFCvAm2oIuB6JKnF2XqWjVptQi7Wyn7ZPLdbKMUi1FUq10IYAi5Gmh/EAJjbw4YUsTWpqLKH0A4AEBgB3C8t2hVAru9JtOkLo3D62YaHs/SZu99CoK/SVAg6VQwKNmU2UKbEgHkOXOUv8Ap8mYP/W1yevQzdk7TalhErKudsNWZSt7XSst+NjbrkeybCntOpXqVUw4/iVm1flSpJ1V17T1jf8AFprw0W7HXTFYccalHMvr0jdfifhJLuLWApcAM7Wv3i1gT6Co/wBbzpou8T0tklvQXfT8WMbGbNCJVw4JYJTWoCeJfrlz4jMbfhHGen0a7RLU6tBvOptceq9/8wb2iZ9YXxGKNr9GtBrdoAqZh4qzDxkR2LW8k2kov1KhNMntD2yHxYJ702OvRnUoiILCIiAIiIAmv2/RR8PVVzZchN+wrqD4ECbCYm1cCtek9JuDDv4g3F7EHiBAOPYzEEU3K2zOvV9Y6fsfbOkbk4anSoKqMp6qqBcXyoOJAOhZzUf88jdfcuuSq2GUEkEMuW5Frm/W042Hxm2/sGthlruGAFzYEX5kC4I9skzjoTKJCDulik/lYr2l1+RMeT7Vp8Hzj0of8QvBa/Qm8SDf8d2jT8+irD+5cf1q9vhPSlvw40qYdR6tQ392pTUD3osTvIytrYdKW0KNR0VqWKXoWzAECqvWptrwuMy+kibTEbtYZ9TTse1SR8L2+Ei28+30xeGNNKdRKgdHViFcIyNcMDRZzceiaVN68fSPWqoRyFQIvh1grRkYJdtbdmhTpvUeu6U0Uls9nUAfhsJHtlbqVcRRFYKtMPcorEoxp/VZlQWBI1y627ZnbHrVdp1QuKyijQyv0agha1S5ylrk5lW17cCbGT+LjdRyzGblYgcFzejKf1zTX4XZ+IwlVK3Q60zcZgyrwI1LcePKdjiCN058d9g4tiMFnHMjK6+xhMXFY3ZddGCo2HqEHK2VkVWtoSqHKwvyInQ8RgKT+fTRvSoPxImuxO7GGfjT9hP+Em3wkNRepWUFLVJkV2BhadSkjU8dUoVcvXp9IjIGGhsBYkX1GvAzdrhdooL08RQrj8alPioa/tmk3g3To06tC+lKq3Rl2AJSqf5VwuUZWN17iV7Ze24damb0a7A+uy/02PzlfDjwKeDFaY8m0ZuJNf8A+/ZqVO16ZQnwFy01FSts5r5kxGHsSpJvYMNCOtfUHlaemJG0sLlvXLBmCKXCvmZuCgKSx4dnIymz9s4zCUxSOGplBe5YshJYksSalsxJJNzxlXSuZy2dP+Un8P7nmNh4aprRxtM34BxlPtuPlLMXulirXVUccujcWt3Z7Tz25tajiKLhsC1KoQMtVUGhBB/mIt7GxHPjIpQqvTN6dYjsOfKe6+ax8Jm6HTv7mMtjXJfRtfm5LNg4KtQxlFmo1lGbKbqSLMpViWAtbW/hNxuooXEYrCNyJyjs6NrA/wDTqUZp92cZj6mUeV5C2YAVEzjMtjZmJuLg6HmQRynhh8biKO0CahpNWbozfrBCKoCLwtYeYDodVHZLU47uDWjTdN2s/t3wJ1sgE4rEh+PR0Qe8fxRf2WkL34wRUo40IGW/4qZyhu7QUz4zfpjsQuJrO2HJdRTzilUVwFs32whNxyF7WHGYG9G0qddCMlZGLAqHpMOtYo/XAK8k58Vmx1PQmmw9oDEYelWH10BPcfrDwNxM6QX6LcfdKuHJ1ptnX1X4jwYN70nUEoREQSIiIAiIgCIiAIiIAltSmG0IBHeLy6IBr62xMO/GjT8FA+ImG+6uH+r0ieq7D53m8iLkWREsVuLTbg5v2uiOfbYTGO6OJT+ViWHd0lVR7oJEm0SbixCfJ9q0/NqdIPxCkR7dGMp/aHaNP+ZhVf1VdP6iWEm8QLEKp7/20q4WqD+Bg/8AiCzNo7+4Q6MatM/ipsfimYSS1KStowB9IB+cwq2xcO3GingMvxW0DJrsbtbBYuk9A4ilZ1tq4VgeRANjcGx8JoMN9ID0lVa9B2IFjUU2zkaE5SLC/Hjzm/xG5mEbghX1T/3XmuqfR7RGtOo6H2/IiBkrsTaS7RxYrAMtLC0wVRrZjWrXBcgEjqothr9dpMZCaO6WKokmhiiCebEkkDgCCpvxPOZF9qU/uaveygX9xv0iwuSWts+k5u1NCe0qL+3jMDFbs4epxT4lvg9x8Jqv7RYxP5mDB7SrMo/rW3xnrQ30pk2elWQ89FYe1CT8IyMGPiPo+oHVCVPba3+AqPhIdjaFSi60zUqhs+TrFaoVhqtukXhoCCJ0envThTp0oHrXHzkX+kDFUKlHPSqIzZqbDKQSSpYNw4dVuf2YuLHhsvaG0LtUpCnWLJTLsUszKVJp3CNobE8B6Z54zeCuqstbCMoYMOYHWUqeqwBsbqdD9UTI3a3gWjTqMASWICrxN9SbDs6wAv2c7Wm0GyMRjdcQTSpHUJ9Y21Fxy8fd5wVuQDZm1KuHrDEU9CeqdLhlJBZflwnasHiRVppUXUOoYeIvOT744LKcygKSARbQK40NvQ6t7Z0rdjHivhaNVQBmQXA4Bhowt3EGQWTNpERBIiIgCIiAJQmVlpMAZpdKASsAREQBEShgFYlsqIBWIiAIiIAlCZWWnWALy6UAlYAllWkrCzKCO8A/OXxANfX2Hh3Fmop4C3ytI1vDuXQyZqQKWvcAk5iR1OJNutb2yazwxiXRgLXtpfhcaj4gQRY5r9H6Dytc2hNIsoHAlSUcEHhxBFvs986jOaU8T0OKQ3uEqc1A6jGzFWHZ0qnwnShARBd9MB1mAGjdYelhqPFk/q755fRVtDSthifNPSL6G0YD0EX/ADSSb04fMisON8vvWKf1qntM55s7EeS7RpVBolQ2Pq1NPg1j4QQ8M6/ERBYREQBERALSZUCAJWAIiIAiIgCUMrEAttLhEQBERAEREAtJvKgQBKwBERAEREAShErEA5rvXTylwBcg5dewm1hbtvTN5Od3sd0+Go1ebopPrW63xvI3vlhv4jf8xL+Nsp9mVJf9GWLvQq0TxpVDYdi1OuPmYIJTtLD9JSdOZU27m4qfaBOU71UM9LOBqpv4NqR4Np4Tr859t/CBatamfNNyPVqa6ehs0Bkq3T2n5ThKNXmVs3rLo3xE285z9FOOKtXwjHVTnX5Nb4e2dGglFM0RliAViIgCIiAIiIAiIgCIiAIiIAiIgCIiAIiIAiIgCIiAIiIBHN86PUpv2MVPocfuq+2Rncuv0W0Gp8FrUzbvZDf5N8JN95MPnw1UDiFzD0ocw+U5rjK/RVcNiR9Sot/VPVPwYQQdckV31oWalV7b028dV+Te2SkG+s1u8eE6XDVFHELmX0rqPlbxglnMaeI8k2hQr8Fc5H9Daa/75TsAM49tyh02GLDzks3+/EH2zo25e0/KcHSqX62XK3rLof0PjBBvIiIJEREAREQBERAEREAREQBEoTKXgF0REAREQBERAEREAREQBERAKMtwQeBnKdoYPNRr0PrUywH5WK/9pnViZB9rUAuOdeHTAW/OuQ/1AGCCQ7oY7p8HQqHjkAb0roflNxIN9GGIsuIwx40qmYD8L/8Age2TmCUc18l6PEVcOeBYqPQ+qfp7Zd9F+KNKtiMG3bnQfP4EewzP35w2SvTrDTOuUn8SG6/MeyR7a2I8mx2Gxi6JUsW9Ded/nHhBU61E8fK0+0vtiCxod4cOOkpKoVbhiSFHBdSbDjpeavF4fKpYHzTYg25EA6gcQSBbUd5sZINu7OqVCj0mAZL6Hne3Phy4HtmopbIxFXqsBTUHX/QAkngOdtJ4m1UpurO0W29GtNF6ZKNZNzWoMHIWjSZb2Fwo0yrY8b8cwOnC1r87OiqaHyakO0dUkceeg53/APOjGbGVqj1P4t2B1RlW10C8dD9RSLkgEX01niuxwNb4rQ6Xqp2WH1u4eye2XPZKNQlgcPSXqm2it1rrl4Hsv7OXCXU6Dki+HpAXF/N4G9yPQP8AF3a4qbAUX/8Ak62v/ES+gABuDroLe2e52ZwF8Ta7fXQ6vqb3N/8Awe03A2fkdP7Ce6I8ip/dp7o/aYWBwXRHMBXYkEdZ1a97HmeItbxMzenb7t/an6NAHkdP7tPdH7R5FT+7T3R+3cI6dvu39qf90vSoSbFWHectvgYBZ5FT+7T3R+3eY8jp/dp7o/ae8QDw8ip/dp7o/aPI6f2E90T3iAeHkVP7tPdH7dwjyKn92nuj/fMz3iAeHkdP7tPdH7SnkVP7tPdH7TIiAeHkdP7tPdH7TDxeyFY5kspGoGVSvsIvYgAWvbx1mziVlFSVmDW4DCgi7Kh7RkUWPdp3njfwmX5HT+wnuj9u6e8RGO6rA8PIqf3ae6P2jyOn9hPdH7T3iWBrto0kpoWFOmdQNUuNSBwAvMegqOiucMjE5tQii1mYDzhfv0vxmftHPkPR3zXHC17XF/O04TxwvT5FuFzda+c6+c2XzLjhlmN341s2tyxrz59COJ40qSA3GFUEkXOVQded7dwmf5FT+7T3R+08ya3ZTtrza/dDdNfTorX5lr28Bx4zYkufZ9I8aVM89UU/pLW2XQOho0iB+Bf2gGtzFK2nNuF9eXZPSj0l+vktb6t738YBb/w+l91T9xf2iZM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2811454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www.clipartbest.com/cliparts/RcG/66X/RcG66X6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42" y="1052736"/>
            <a:ext cx="1478682" cy="14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932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mtClean="0"/>
              <a:t>1. Parallel Processing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sz="2400" smtClean="0"/>
              <a:t>Bang for the buck, here and now</a:t>
            </a:r>
          </a:p>
          <a:p>
            <a:r>
              <a:rPr lang="da-DK" sz="2400" b="1" smtClean="0"/>
              <a:t>Futures and Isolates</a:t>
            </a:r>
          </a:p>
          <a:p>
            <a:pPr lvl="1"/>
            <a:r>
              <a:rPr lang="da-DK" sz="2000" smtClean="0"/>
              <a:t>Allow developer to easily identify and manage parallel sections of code </a:t>
            </a:r>
          </a:p>
          <a:p>
            <a:r>
              <a:rPr lang="en-GB" sz="2400" b="1" smtClean="0"/>
              <a:t>Dyalog Compiler</a:t>
            </a:r>
          </a:p>
          <a:p>
            <a:pPr lvl="1"/>
            <a:r>
              <a:rPr lang="da-DK" sz="2000" smtClean="0"/>
              <a:t>Minimise interpreter overhead</a:t>
            </a:r>
          </a:p>
          <a:p>
            <a:pPr lvl="1"/>
            <a:r>
              <a:rPr lang="da-DK" sz="2000" smtClean="0"/>
              <a:t>Optimisations to be added over time</a:t>
            </a:r>
            <a:br>
              <a:rPr lang="da-DK" sz="2000" smtClean="0"/>
            </a:br>
            <a:r>
              <a:rPr lang="da-DK" sz="2000" smtClean="0"/>
              <a:t>(constant folding, flexible idiom recognition, common expression elimination, etc)</a:t>
            </a:r>
          </a:p>
          <a:p>
            <a:r>
              <a:rPr lang="da-DK" sz="2400" smtClean="0"/>
              <a:t>Designed to require </a:t>
            </a:r>
            <a:r>
              <a:rPr lang="da-DK" sz="2400" i="1" smtClean="0"/>
              <a:t>minimal</a:t>
            </a:r>
            <a:r>
              <a:rPr lang="da-DK" sz="2400" smtClean="0"/>
              <a:t> re-coding of existing applications</a:t>
            </a:r>
            <a:endParaRPr lang="da-DK" sz="2400" dirty="0" smtClean="0"/>
          </a:p>
        </p:txBody>
      </p:sp>
      <p:pic>
        <p:nvPicPr>
          <p:cNvPr id="6146" name="Picture 2" descr="SecuriVIA Roa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799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426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6004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Processing,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a-DK" sz="2800" b="1" dirty="0" smtClean="0"/>
              <a:t>Co-Dfns Compiler</a:t>
            </a:r>
          </a:p>
          <a:p>
            <a:pPr lvl="1"/>
            <a:r>
              <a:rPr lang="da-DK" sz="2400" dirty="0" err="1" smtClean="0"/>
              <a:t>Externally</a:t>
            </a:r>
            <a:r>
              <a:rPr lang="da-DK" sz="2400" dirty="0" smtClean="0"/>
              <a:t> </a:t>
            </a:r>
            <a:r>
              <a:rPr lang="da-DK" sz="2400" dirty="0" err="1" smtClean="0"/>
              <a:t>funded</a:t>
            </a:r>
            <a:r>
              <a:rPr lang="da-DK" sz="2400" dirty="0" smtClean="0"/>
              <a:t> research</a:t>
            </a:r>
          </a:p>
          <a:p>
            <a:pPr lvl="2"/>
            <a:r>
              <a:rPr lang="da-DK" sz="2000" dirty="0" err="1" smtClean="0"/>
              <a:t>Performed</a:t>
            </a:r>
            <a:r>
              <a:rPr lang="da-DK" sz="2000" dirty="0" smtClean="0"/>
              <a:t> by Aaron </a:t>
            </a:r>
            <a:r>
              <a:rPr lang="da-DK" sz="2000" dirty="0" err="1" smtClean="0"/>
              <a:t>Hsu</a:t>
            </a:r>
            <a:r>
              <a:rPr lang="da-DK" sz="2000" dirty="0" smtClean="0"/>
              <a:t> at </a:t>
            </a:r>
            <a:r>
              <a:rPr lang="da-DK" sz="2000" dirty="0" err="1" smtClean="0"/>
              <a:t>University</a:t>
            </a:r>
            <a:r>
              <a:rPr lang="da-DK" sz="2000" dirty="0" smtClean="0"/>
              <a:t> of Indiana</a:t>
            </a:r>
          </a:p>
          <a:p>
            <a:pPr lvl="1"/>
            <a:r>
              <a:rPr lang="da-DK" sz="2400" dirty="0" smtClean="0"/>
              <a:t>Focus on </a:t>
            </a:r>
            <a:r>
              <a:rPr lang="da-DK" sz="2400" dirty="0" err="1" smtClean="0"/>
              <a:t>purely</a:t>
            </a:r>
            <a:r>
              <a:rPr lang="da-DK" sz="2400" dirty="0" smtClean="0"/>
              <a:t> </a:t>
            </a:r>
            <a:r>
              <a:rPr lang="da-DK" sz="2400" dirty="0" err="1" smtClean="0"/>
              <a:t>functional</a:t>
            </a:r>
            <a:r>
              <a:rPr lang="da-DK" sz="2400" dirty="0" smtClean="0"/>
              <a:t> </a:t>
            </a:r>
            <a:r>
              <a:rPr lang="da-DK" sz="2400" dirty="0" err="1" smtClean="0"/>
              <a:t>code</a:t>
            </a:r>
            <a:r>
              <a:rPr lang="da-DK" sz="2400" dirty="0" smtClean="0"/>
              <a:t> (</a:t>
            </a:r>
            <a:r>
              <a:rPr lang="da-DK" sz="2400" dirty="0" err="1" smtClean="0"/>
              <a:t>d-fns</a:t>
            </a:r>
            <a:r>
              <a:rPr lang="da-DK" sz="2400" dirty="0" smtClean="0"/>
              <a:t> </a:t>
            </a:r>
            <a:r>
              <a:rPr lang="da-DK" sz="2400" dirty="0" err="1" smtClean="0"/>
              <a:t>only</a:t>
            </a:r>
            <a:r>
              <a:rPr lang="da-DK" sz="2400" dirty="0" smtClean="0"/>
              <a:t>)</a:t>
            </a:r>
          </a:p>
          <a:p>
            <a:pPr lvl="1"/>
            <a:r>
              <a:rPr lang="da-DK" sz="2400" dirty="0" smtClean="0"/>
              <a:t>Will </a:t>
            </a:r>
            <a:r>
              <a:rPr lang="da-DK" sz="2400" dirty="0" err="1" smtClean="0"/>
              <a:t>require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refactoring</a:t>
            </a:r>
            <a:endParaRPr lang="da-DK" sz="2400" dirty="0" smtClean="0"/>
          </a:p>
          <a:p>
            <a:pPr lvl="2"/>
            <a:r>
              <a:rPr lang="da-DK" sz="2000" dirty="0" err="1" smtClean="0"/>
              <a:t>Few</a:t>
            </a:r>
            <a:r>
              <a:rPr lang="da-DK" sz="2000" dirty="0" smtClean="0"/>
              <a:t> system </a:t>
            </a:r>
            <a:r>
              <a:rPr lang="da-DK" sz="2000" dirty="0" err="1" smtClean="0"/>
              <a:t>functions</a:t>
            </a:r>
            <a:r>
              <a:rPr lang="da-DK" sz="2000" dirty="0" smtClean="0"/>
              <a:t> and ”</a:t>
            </a:r>
            <a:r>
              <a:rPr lang="da-DK" sz="2000" dirty="0" err="1" smtClean="0"/>
              <a:t>external</a:t>
            </a:r>
            <a:r>
              <a:rPr lang="da-DK" sz="2000" dirty="0" smtClean="0"/>
              <a:t>” interfaces</a:t>
            </a:r>
          </a:p>
          <a:p>
            <a:pPr lvl="1"/>
            <a:r>
              <a:rPr lang="da-DK" sz="2400" dirty="0" smtClean="0"/>
              <a:t>If </a:t>
            </a:r>
            <a:r>
              <a:rPr lang="da-DK" sz="2400" dirty="0" err="1" smtClean="0"/>
              <a:t>successful</a:t>
            </a:r>
            <a:r>
              <a:rPr lang="da-DK" sz="2400" dirty="0" smtClean="0"/>
              <a:t>,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enable</a:t>
            </a:r>
            <a:r>
              <a:rPr lang="da-DK" sz="2400" dirty="0" smtClean="0"/>
              <a:t>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highly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applications</a:t>
            </a:r>
            <a:endParaRPr lang="da-DK" sz="2400" dirty="0" smtClean="0"/>
          </a:p>
          <a:p>
            <a:pPr lvl="1"/>
            <a:r>
              <a:rPr lang="da-DK" sz="2400" dirty="0" smtClean="0"/>
              <a:t>Targets </a:t>
            </a:r>
            <a:r>
              <a:rPr lang="da-DK" sz="2400" dirty="0" err="1" smtClean="0"/>
              <a:t>GPUs</a:t>
            </a:r>
            <a:r>
              <a:rPr lang="da-DK" sz="2400" dirty="0" smtClean="0"/>
              <a:t> / </a:t>
            </a:r>
            <a:r>
              <a:rPr lang="da-DK" sz="2400" dirty="0" err="1" smtClean="0"/>
              <a:t>massively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architectures</a:t>
            </a:r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52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Version 14.0 Core Performance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827584" y="2996952"/>
            <a:ext cx="1296144" cy="765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23728" y="3531912"/>
            <a:ext cx="714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“Hui Effect”: v14.0 runs apps 15-30% faster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707"/>
            <a:ext cx="9187206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9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Version 14.1 Core Performance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39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14.0 + 14.1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 Road 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63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owerpoint template 18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8 aug 2014.potx" id="{D75E8AA9-851B-4AE5-B4A8-6C86A88EC8D9}" vid="{39B23ECB-5CBD-46BA-A539-2031A0E047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6639</TotalTime>
  <Words>886</Words>
  <Application>Microsoft Office PowerPoint</Application>
  <PresentationFormat>On-screen Show (4:3)</PresentationFormat>
  <Paragraphs>210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APL385 Unicode</vt:lpstr>
      <vt:lpstr>Arial</vt:lpstr>
      <vt:lpstr>Geneva</vt:lpstr>
      <vt:lpstr>Times</vt:lpstr>
      <vt:lpstr>Times New Roman</vt:lpstr>
      <vt:lpstr>Wingdings</vt:lpstr>
      <vt:lpstr>Master Powerpoint template 18 aug 2014</vt:lpstr>
      <vt:lpstr>PowerPoint Presentation</vt:lpstr>
      <vt:lpstr>Show of Hands</vt:lpstr>
      <vt:lpstr>(Same Old) Focus Areas</vt:lpstr>
      <vt:lpstr>Bets We Are Placing</vt:lpstr>
      <vt:lpstr>1. Parallel Processing</vt:lpstr>
      <vt:lpstr>1. Parallel Processing, …</vt:lpstr>
      <vt:lpstr>Version 14.0 Core Performance</vt:lpstr>
      <vt:lpstr>Version 14.1 Core Performance</vt:lpstr>
      <vt:lpstr>14.0 + 14.1</vt:lpstr>
      <vt:lpstr>V14.1 Performance Features</vt:lpstr>
      <vt:lpstr>2. New Platforms</vt:lpstr>
      <vt:lpstr>Introducing Dyalog 14.1 for OS X</vt:lpstr>
      <vt:lpstr>Introducing Dyalog for OS X</vt:lpstr>
      <vt:lpstr>What Next?</vt:lpstr>
      <vt:lpstr>3. User Interfaces</vt:lpstr>
      <vt:lpstr>Model View ViewModel (MVVM)</vt:lpstr>
      <vt:lpstr>Portable User Interfaces</vt:lpstr>
      <vt:lpstr>New Language Features</vt:lpstr>
      <vt:lpstr>Language</vt:lpstr>
      <vt:lpstr>New Frontiers: Language</vt:lpstr>
      <vt:lpstr>Tools for Application Building</vt:lpstr>
      <vt:lpstr>New Frontiers: Tools</vt:lpstr>
      <vt:lpstr>Evangelism</vt:lpstr>
      <vt:lpstr>Dyalog is…</vt:lpstr>
      <vt:lpstr>After the Break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 Becker</dc:creator>
  <cp:lastModifiedBy>Morten Kromberg</cp:lastModifiedBy>
  <cp:revision>77</cp:revision>
  <cp:lastPrinted>2014-08-15T09:52:37Z</cp:lastPrinted>
  <dcterms:created xsi:type="dcterms:W3CDTF">2015-04-09T20:01:25Z</dcterms:created>
  <dcterms:modified xsi:type="dcterms:W3CDTF">2015-04-20T12:46:14Z</dcterms:modified>
</cp:coreProperties>
</file>