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8" r:id="rId3"/>
    <p:sldId id="269" r:id="rId4"/>
    <p:sldId id="286" r:id="rId5"/>
    <p:sldId id="283" r:id="rId6"/>
    <p:sldId id="284" r:id="rId7"/>
    <p:sldId id="270" r:id="rId8"/>
    <p:sldId id="271" r:id="rId9"/>
    <p:sldId id="278" r:id="rId10"/>
    <p:sldId id="279" r:id="rId11"/>
    <p:sldId id="288" r:id="rId12"/>
    <p:sldId id="280" r:id="rId13"/>
    <p:sldId id="281" r:id="rId14"/>
    <p:sldId id="272" r:id="rId15"/>
    <p:sldId id="282" r:id="rId16"/>
    <p:sldId id="273" r:id="rId17"/>
    <p:sldId id="274" r:id="rId18"/>
    <p:sldId id="275" r:id="rId19"/>
    <p:sldId id="287" r:id="rId20"/>
    <p:sldId id="285" r:id="rId21"/>
    <p:sldId id="276" r:id="rId22"/>
    <p:sldId id="289" r:id="rId23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706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84902" autoAdjust="0"/>
  </p:normalViewPr>
  <p:slideViewPr>
    <p:cSldViewPr>
      <p:cViewPr varScale="1">
        <p:scale>
          <a:sx n="79" d="100"/>
          <a:sy n="79" d="100"/>
        </p:scale>
        <p:origin x="8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9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2BBA-8000-4029-9420-EBC2F9DE2F1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301AE-8CD3-4030-A7B2-9737F181D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0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1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85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70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7BDF6C2-D520-4437-9652-9A8EEC35723E}" type="slidenum">
              <a:rPr lang="en-GB" altLang="en-US" sz="1200">
                <a:latin typeface="Times New Roman" panose="02020603050405020304" pitchFamily="18" charset="0"/>
              </a:rPr>
              <a:pPr/>
              <a:t>13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09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9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2484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478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76200" y="6346039"/>
            <a:ext cx="1066800" cy="2804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17005" y="6196279"/>
            <a:ext cx="447675" cy="66172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678" y="6321899"/>
            <a:ext cx="1554322" cy="3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y5-ophsdGA?t=22m25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help.dyalog.com/14.1/Content/RelNotes14.1/Performance%20Improvement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971800"/>
            <a:ext cx="3248354" cy="1180235"/>
          </a:xfrm>
          <a:prstGeom prst="rect">
            <a:avLst/>
          </a:prstGeom>
        </p:spPr>
      </p:pic>
      <p:sp>
        <p:nvSpPr>
          <p:cNvPr id="6" name="Title Placeholder 4"/>
          <p:cNvSpPr txBox="1">
            <a:spLocks/>
          </p:cNvSpPr>
          <p:nvPr/>
        </p:nvSpPr>
        <p:spPr>
          <a:xfrm>
            <a:off x="685800" y="914400"/>
            <a:ext cx="78867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 smtClean="0"/>
              <a:t>RIDE 2.0 and Version 14.1</a:t>
            </a:r>
            <a:br>
              <a:rPr lang="en-US" kern="0" dirty="0" smtClean="0"/>
            </a:br>
            <a:r>
              <a:rPr lang="en-US" kern="0" dirty="0" smtClean="0"/>
              <a:t>“In Depth”</a:t>
            </a:r>
            <a:endParaRPr lang="en-GB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3565022" y="5032858"/>
            <a:ext cx="2327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Morten Kromberg, CTO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“RIDE2”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89497"/>
            <a:ext cx="7772400" cy="4114800"/>
          </a:xfrm>
        </p:spPr>
        <p:txBody>
          <a:bodyPr/>
          <a:lstStyle/>
          <a:p>
            <a:r>
              <a:rPr lang="en-US" sz="2400" dirty="0" smtClean="0"/>
              <a:t>RIDE 2 is available with Dyalog v14.1</a:t>
            </a:r>
          </a:p>
          <a:p>
            <a:pPr lvl="1"/>
            <a:r>
              <a:rPr lang="en-US" sz="2000" dirty="0" smtClean="0"/>
              <a:t>Delivered as a “desktop application” for Mac OS, Microsoft Windows, and Linux</a:t>
            </a:r>
          </a:p>
          <a:p>
            <a:pPr lvl="1"/>
            <a:r>
              <a:rPr lang="en-US" sz="2000" dirty="0" smtClean="0"/>
              <a:t>RIDE 2 is the default front-end for Dyalog on Mac OS</a:t>
            </a:r>
          </a:p>
          <a:p>
            <a:pPr lvl="1"/>
            <a:r>
              <a:rPr lang="en-US" sz="2000" dirty="0" smtClean="0"/>
              <a:t>Implemented </a:t>
            </a:r>
            <a:r>
              <a:rPr lang="en-US" sz="2000" dirty="0"/>
              <a:t>in </a:t>
            </a:r>
            <a:r>
              <a:rPr lang="en-US" sz="2000" dirty="0" err="1"/>
              <a:t>Javascript</a:t>
            </a:r>
            <a:r>
              <a:rPr lang="en-US" sz="2000" dirty="0"/>
              <a:t> (Silverlight “v0.x” and WPF “v1.x” versions abandoned)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Goal for RIDE 2 is to be a replacement for the “TTY” IDE on UNIX, Linux and Mac</a:t>
            </a:r>
          </a:p>
          <a:p>
            <a:pPr lvl="1"/>
            <a:r>
              <a:rPr lang="en-US" sz="2000" dirty="0" smtClean="0"/>
              <a:t>And also support remote debugging of services under Microsoft Windows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5996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RIDE2</a:t>
            </a:r>
            <a:r>
              <a:rPr lang="en-US" dirty="0"/>
              <a:t>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400" dirty="0" smtClean="0"/>
              <a:t>Interpreter must be configured to accept RIDE connections</a:t>
            </a:r>
          </a:p>
          <a:p>
            <a:r>
              <a:rPr lang="en-US" sz="2400" dirty="0" smtClean="0"/>
              <a:t>Filtering is possible based on Client IP address or Certificates</a:t>
            </a:r>
          </a:p>
          <a:p>
            <a:r>
              <a:rPr lang="en-US" sz="2400" dirty="0" smtClean="0"/>
              <a:t>Alternatively, Interpreter can be told to connect to a RIDE running on a specific client </a:t>
            </a:r>
            <a:r>
              <a:rPr lang="en-US" sz="2400" dirty="0" smtClean="0"/>
              <a:t>machine</a:t>
            </a:r>
          </a:p>
          <a:p>
            <a:pPr lvl="1"/>
            <a:r>
              <a:rPr lang="en-US" sz="2000" dirty="0" smtClean="0"/>
              <a:t>Don’t call us, we’ll call you</a:t>
            </a:r>
            <a:endParaRPr lang="en-US" sz="2000" dirty="0" smtClean="0"/>
          </a:p>
          <a:p>
            <a:r>
              <a:rPr lang="en-US" sz="2400" dirty="0" smtClean="0"/>
              <a:t>Currently, RIDE does not launch remote / server-side processes</a:t>
            </a:r>
          </a:p>
          <a:p>
            <a:r>
              <a:rPr lang="en-US" sz="2400" dirty="0" smtClean="0"/>
              <a:t>A “Process Manager” will add the capability to launch and monitor server-side processes</a:t>
            </a:r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81664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RIDE 2 – 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400" dirty="0" smtClean="0"/>
              <a:t>Dyalog version 15.0 aims to add support for running RIDE in a browser on “any” platform</a:t>
            </a:r>
          </a:p>
          <a:p>
            <a:pPr lvl="1"/>
            <a:r>
              <a:rPr lang="en-US" sz="2000" dirty="0" smtClean="0"/>
              <a:t>Interpreter will serve up the HTML5/JS directly</a:t>
            </a:r>
          </a:p>
          <a:p>
            <a:r>
              <a:rPr lang="en-US" sz="2400" dirty="0" smtClean="0"/>
              <a:t>We will gradually add support for missing IDE features such as workspace explorer</a:t>
            </a:r>
          </a:p>
          <a:p>
            <a:pPr lvl="1"/>
            <a:r>
              <a:rPr lang="en-US" sz="2000" dirty="0" smtClean="0"/>
              <a:t>Eventually, RIDE will completely replace the current Windows IDE (but this will take YEARS)</a:t>
            </a:r>
          </a:p>
          <a:p>
            <a:r>
              <a:rPr lang="en-US" sz="2400" dirty="0" smtClean="0"/>
              <a:t>Open Protocol: The protocol will be refactored for v15.0 and then documented for public consumption</a:t>
            </a:r>
          </a:p>
          <a:p>
            <a:pPr lvl="1"/>
            <a:r>
              <a:rPr lang="en-US" sz="2000" dirty="0" smtClean="0"/>
              <a:t>Encourage </a:t>
            </a:r>
            <a:r>
              <a:rPr lang="en-US" sz="2000" dirty="0"/>
              <a:t>3</a:t>
            </a:r>
            <a:r>
              <a:rPr lang="en-US" sz="2000" dirty="0" smtClean="0"/>
              <a:t>rd </a:t>
            </a:r>
            <a:r>
              <a:rPr lang="en-US" sz="2000" dirty="0" smtClean="0"/>
              <a:t>parties to build alternative IDE’s, plugins for EMACS and Eclipse, Visual Studio,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r>
              <a:rPr lang="en-US" sz="2400" dirty="0" smtClean="0"/>
              <a:t>Dyalog Process Manager for monitoring </a:t>
            </a:r>
            <a:r>
              <a:rPr lang="en-US" sz="2400" dirty="0" err="1" smtClean="0"/>
              <a:t>etc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7097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RIDE 2 and User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RIDE is NOT a mechanism for delivering user interfaces</a:t>
            </a:r>
            <a:br>
              <a:rPr lang="en-US" sz="2400" dirty="0" smtClean="0"/>
            </a:br>
            <a:endParaRPr lang="en-US" sz="2400" dirty="0" smtClean="0"/>
          </a:p>
          <a:p>
            <a:pPr marL="0" indent="0" algn="ctr">
              <a:buNone/>
            </a:pPr>
            <a:r>
              <a:rPr lang="en-US" sz="2400" b="1" dirty="0" smtClean="0"/>
              <a:t>HOWEVER</a:t>
            </a:r>
            <a:br>
              <a:rPr lang="en-US" sz="2400" b="1" dirty="0" smtClean="0"/>
            </a:br>
            <a:endParaRPr lang="en-US" sz="2400" b="1" dirty="0" smtClean="0"/>
          </a:p>
          <a:p>
            <a:r>
              <a:rPr lang="en-US" sz="2400" dirty="0" smtClean="0"/>
              <a:t>RIDE and/or the APL Engine will embed HTML5/JS rendering engines so that </a:t>
            </a:r>
            <a:r>
              <a:rPr lang="en-US" sz="2400" dirty="0" err="1" smtClean="0"/>
              <a:t>Engine+RIDE</a:t>
            </a:r>
            <a:r>
              <a:rPr lang="en-US" sz="2400" dirty="0" smtClean="0"/>
              <a:t> becomes a complete platform for cross-platform app deployment</a:t>
            </a:r>
          </a:p>
          <a:p>
            <a:r>
              <a:rPr lang="en-US" sz="2400" dirty="0" smtClean="0"/>
              <a:t>Experimental </a:t>
            </a:r>
            <a:r>
              <a:rPr lang="en-US" sz="2400" dirty="0" smtClean="0">
                <a:latin typeface="APL385 Unicode" panose="020B0709000202000203" pitchFamily="49" charset="0"/>
              </a:rPr>
              <a:t>(3500⌶)</a:t>
            </a:r>
            <a:r>
              <a:rPr lang="en-US" sz="2400" dirty="0" smtClean="0"/>
              <a:t> to render “static” HTML in v20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2489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3600" dirty="0" smtClean="0"/>
              <a:t>Dyalog 14.1 for Mac OS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 smtClean="0"/>
              <a:t>Complete 64-bit Unicode </a:t>
            </a:r>
            <a:r>
              <a:rPr lang="en-GB" altLang="en-US" sz="2800" dirty="0" err="1" smtClean="0"/>
              <a:t>Dyalog</a:t>
            </a:r>
            <a:r>
              <a:rPr lang="en-GB" altLang="en-US" sz="2800" dirty="0" smtClean="0"/>
              <a:t> engine</a:t>
            </a:r>
          </a:p>
          <a:p>
            <a:pPr eaLnBrk="1" hangingPunct="1">
              <a:defRPr/>
            </a:pPr>
            <a:r>
              <a:rPr lang="en-GB" altLang="en-US" sz="2800" dirty="0" smtClean="0"/>
              <a:t>100% compatible and inter-operable with other </a:t>
            </a:r>
            <a:r>
              <a:rPr lang="en-GB" altLang="en-US" sz="2800" dirty="0" err="1" smtClean="0"/>
              <a:t>Dyalog</a:t>
            </a:r>
            <a:r>
              <a:rPr lang="en-GB" altLang="en-US" sz="2800" dirty="0" smtClean="0"/>
              <a:t> variants</a:t>
            </a:r>
          </a:p>
          <a:p>
            <a:pPr>
              <a:defRPr/>
            </a:pPr>
            <a:r>
              <a:rPr lang="en-GB" altLang="en-US" sz="2800" dirty="0" smtClean="0"/>
              <a:t>Includes </a:t>
            </a:r>
            <a:r>
              <a:rPr lang="en-GB" altLang="en-US" sz="2800" dirty="0" smtClean="0"/>
              <a:t>SALT, CONGA</a:t>
            </a:r>
            <a:r>
              <a:rPr lang="en-GB" altLang="en-US" sz="2800" dirty="0" smtClean="0"/>
              <a:t>, SAWS, </a:t>
            </a:r>
            <a:r>
              <a:rPr lang="en-GB" altLang="en-US" sz="2800" dirty="0" err="1" smtClean="0"/>
              <a:t>MiServer</a:t>
            </a:r>
            <a:r>
              <a:rPr lang="en-GB" altLang="en-US" sz="2800" dirty="0" smtClean="0"/>
              <a:t>, </a:t>
            </a:r>
            <a:r>
              <a:rPr lang="en-GB" altLang="en-US" sz="2800" dirty="0" err="1" smtClean="0"/>
              <a:t>RConnect</a:t>
            </a:r>
            <a:r>
              <a:rPr lang="en-GB" altLang="en-US" sz="2800" dirty="0" smtClean="0"/>
              <a:t>, (SQAPL to come soon) </a:t>
            </a:r>
          </a:p>
          <a:p>
            <a:pPr eaLnBrk="1" hangingPunct="1">
              <a:defRPr/>
            </a:pPr>
            <a:r>
              <a:rPr lang="en-GB" altLang="en-US" sz="2800" dirty="0" smtClean="0"/>
              <a:t>Development environment is RIDE 2.0.</a:t>
            </a:r>
            <a:endParaRPr lang="en-GB" altLang="en-US" sz="2800" dirty="0"/>
          </a:p>
          <a:p>
            <a:pPr eaLnBrk="1" hangingPunct="1">
              <a:defRPr/>
            </a:pPr>
            <a:r>
              <a:rPr lang="en-GB" altLang="en-US" sz="2800" b="1" dirty="0" smtClean="0"/>
              <a:t>NB!</a:t>
            </a:r>
            <a:r>
              <a:rPr lang="en-GB" altLang="en-US" sz="2800" dirty="0" smtClean="0"/>
              <a:t> No emulation of </a:t>
            </a:r>
            <a:r>
              <a:rPr lang="en-GB" altLang="en-US" sz="2800" dirty="0" smtClean="0">
                <a:latin typeface="APL385 Unicode" charset="0"/>
                <a:ea typeface="APL385 Unicode" charset="0"/>
                <a:cs typeface="APL385 Unicode" charset="0"/>
              </a:rPr>
              <a:t>⎕WC</a:t>
            </a:r>
            <a:r>
              <a:rPr lang="en-GB" altLang="en-US" sz="2800" dirty="0" smtClean="0">
                <a:ea typeface="APL385 Unicode" charset="0"/>
                <a:cs typeface="APL385 Unicode" charset="0"/>
              </a:rPr>
              <a:t> GUI.</a:t>
            </a:r>
          </a:p>
          <a:p>
            <a:pPr lvl="1">
              <a:defRPr/>
            </a:pPr>
            <a:r>
              <a:rPr lang="en-GB" altLang="en-US" sz="2400" dirty="0" smtClean="0">
                <a:ea typeface="APL385 Unicode" charset="0"/>
                <a:cs typeface="APL385 Unicode" charset="0"/>
              </a:rPr>
              <a:t>Use </a:t>
            </a:r>
            <a:r>
              <a:rPr lang="en-GB" altLang="en-US" sz="2400" dirty="0" err="1" smtClean="0">
                <a:ea typeface="APL385 Unicode" charset="0"/>
                <a:cs typeface="APL385 Unicode" charset="0"/>
              </a:rPr>
              <a:t>MiServer</a:t>
            </a:r>
            <a:r>
              <a:rPr lang="en-GB" altLang="en-US" sz="2400" dirty="0" smtClean="0">
                <a:ea typeface="APL385 Unicode" charset="0"/>
                <a:cs typeface="APL385 Unicode" charset="0"/>
              </a:rPr>
              <a:t> or write [web] services.</a:t>
            </a:r>
          </a:p>
          <a:p>
            <a:pPr eaLnBrk="1" hangingPunct="1">
              <a:defRPr/>
            </a:pPr>
            <a:endParaRPr lang="en-GB" altLang="en-US" sz="2800" dirty="0" smtClean="0"/>
          </a:p>
          <a:p>
            <a:pPr eaLnBrk="1" hangingPunct="1">
              <a:defRPr/>
            </a:pPr>
            <a:endParaRPr lang="en-GB" altLang="en-US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665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8000"/>
              </a:buClr>
              <a:buChar char="•"/>
              <a:defRPr sz="3200">
                <a:solidFill>
                  <a:srgbClr val="333333"/>
                </a:solidFill>
                <a:latin typeface="Geneva"/>
              </a:defRPr>
            </a:lvl1pPr>
            <a:lvl2pPr marL="742950" indent="-285750">
              <a:spcBef>
                <a:spcPct val="20000"/>
              </a:spcBef>
              <a:buClr>
                <a:srgbClr val="FF8000"/>
              </a:buClr>
              <a:buChar char="–"/>
              <a:defRPr sz="2800">
                <a:solidFill>
                  <a:srgbClr val="333333"/>
                </a:solidFill>
                <a:latin typeface="Geneva"/>
              </a:defRPr>
            </a:lvl2pPr>
            <a:lvl3pPr marL="1143000" indent="-228600">
              <a:spcBef>
                <a:spcPct val="20000"/>
              </a:spcBef>
              <a:buClr>
                <a:srgbClr val="FF8000"/>
              </a:buClr>
              <a:buChar char="•"/>
              <a:defRPr sz="2400">
                <a:solidFill>
                  <a:srgbClr val="333333"/>
                </a:solidFill>
                <a:latin typeface="Geneva"/>
              </a:defRPr>
            </a:lvl3pPr>
            <a:lvl4pPr marL="1600200" indent="-228600">
              <a:spcBef>
                <a:spcPct val="20000"/>
              </a:spcBef>
              <a:buClr>
                <a:srgbClr val="FF8000"/>
              </a:buClr>
              <a:buChar char="–"/>
              <a:defRPr sz="2000">
                <a:solidFill>
                  <a:srgbClr val="333333"/>
                </a:solidFill>
                <a:latin typeface="Geneva"/>
              </a:defRPr>
            </a:lvl4pPr>
            <a:lvl5pPr marL="2057400" indent="-228600">
              <a:spcBef>
                <a:spcPct val="20000"/>
              </a:spcBef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Genev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Genev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Genev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Genev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Geneva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8EA4E8-30A2-4AB7-86CC-ED83FF3E5545}" type="slidenum">
              <a:rPr lang="da-DK" altLang="en-US" sz="1400">
                <a:solidFill>
                  <a:srgbClr val="9999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>
              <a:solidFill>
                <a:srgbClr val="99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300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1 (Mac)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RIDE 2.0 and Dyalog for Mac OS</a:t>
            </a:r>
          </a:p>
          <a:p>
            <a:pPr lvl="1"/>
            <a:r>
              <a:rPr lang="en-US" dirty="0" smtClean="0"/>
              <a:t>Including HTML Viewer</a:t>
            </a:r>
          </a:p>
          <a:p>
            <a:r>
              <a:rPr lang="en-US" dirty="0" smtClean="0"/>
              <a:t>Key Operator</a:t>
            </a:r>
          </a:p>
          <a:p>
            <a:r>
              <a:rPr lang="en-US" dirty="0" smtClean="0"/>
              <a:t>Experimental JSON Parser / Generator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8368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Admin-Free Microsoft Windows Installer(!)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dirty="0" smtClean="0"/>
              <a:t>Installation no longer requires font installation or any access to protected parts of a Windows machine</a:t>
            </a:r>
          </a:p>
          <a:p>
            <a:r>
              <a:rPr lang="en-US" dirty="0" smtClean="0"/>
              <a:t>Option to register COM objects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HKEY_CURRENT_USER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1979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UI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Support for “High DPI” screens</a:t>
            </a:r>
          </a:p>
          <a:p>
            <a:pPr lvl="1"/>
            <a:r>
              <a:rPr lang="en-US" sz="2000" dirty="0" smtClean="0"/>
              <a:t>See JD presentation from Dyalog’14</a:t>
            </a:r>
          </a:p>
          <a:p>
            <a:r>
              <a:rPr lang="en-US" sz="2400" dirty="0" smtClean="0"/>
              <a:t>New </a:t>
            </a:r>
            <a:r>
              <a:rPr lang="en-US" sz="2400" dirty="0" smtClean="0">
                <a:latin typeface="APL385 Unicode" panose="020B0709000202000203" pitchFamily="49" charset="0"/>
              </a:rPr>
              <a:t>⎕WC</a:t>
            </a:r>
            <a:r>
              <a:rPr lang="en-US" sz="2400" dirty="0" smtClean="0"/>
              <a:t> Events to handle </a:t>
            </a:r>
            <a:r>
              <a:rPr lang="en-US" sz="2400" dirty="0" smtClean="0">
                <a:hlinkClick r:id="rId3"/>
              </a:rPr>
              <a:t>Windows Gestures</a:t>
            </a:r>
            <a:endParaRPr lang="en-US" sz="2400" dirty="0" smtClean="0"/>
          </a:p>
          <a:p>
            <a:r>
              <a:rPr lang="en-US" sz="2400" dirty="0" smtClean="0"/>
              <a:t>Direct data-binding of matrices</a:t>
            </a:r>
          </a:p>
          <a:p>
            <a:r>
              <a:rPr lang="en-US" sz="2400" dirty="0" smtClean="0"/>
              <a:t>New </a:t>
            </a:r>
            <a:r>
              <a:rPr lang="en-US" sz="2400" dirty="0" smtClean="0">
                <a:latin typeface="APL385 Unicode" panose="020B0709000202000203" pitchFamily="49" charset="0"/>
              </a:rPr>
              <a:t>:Disposable</a:t>
            </a:r>
            <a:r>
              <a:rPr lang="en-US" sz="2400" dirty="0" smtClean="0"/>
              <a:t> control structure to ensure .NET-bound resources are released</a:t>
            </a:r>
            <a:endParaRPr lang="en-US" sz="2400" dirty="0"/>
          </a:p>
          <a:p>
            <a:r>
              <a:rPr lang="en-US" sz="2400" dirty="0" smtClean="0"/>
              <a:t>Experimental JSON parser &amp; generator</a:t>
            </a:r>
          </a:p>
          <a:p>
            <a:r>
              <a:rPr lang="en-US" sz="2400" dirty="0" smtClean="0"/>
              <a:t>And also: </a:t>
            </a:r>
            <a:r>
              <a:rPr lang="en-US" sz="2400" dirty="0" err="1"/>
              <a:t>MiServer</a:t>
            </a:r>
            <a:r>
              <a:rPr lang="en-US" sz="2400" dirty="0"/>
              <a:t> </a:t>
            </a:r>
            <a:r>
              <a:rPr lang="en-US" sz="2400" dirty="0" smtClean="0"/>
              <a:t>3.0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540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PL385 Unicode" panose="020B0709000202000203" pitchFamily="49" charset="0"/>
              </a:rPr>
              <a:t>:Disposable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704850" y="1874410"/>
            <a:ext cx="7772400" cy="383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800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2400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000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sz="1600" dirty="0" err="1">
                <a:latin typeface="APL385 Unicode" panose="020B0709000202000203" pitchFamily="49" charset="0"/>
              </a:rPr>
              <a:t>ShowJPG;win</a:t>
            </a:r>
            <a:r>
              <a:rPr lang="en-GB" sz="1600" dirty="0">
                <a:latin typeface="APL385 Unicode" panose="020B0709000202000203" pitchFamily="49" charset="0"/>
              </a:rPr>
              <a:t>;⎕USING;picbox;f1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⍝ Show how to display a JPG in a Dyalog </a:t>
            </a:r>
            <a:r>
              <a:rPr lang="en-GB" sz="1600" dirty="0" smtClean="0">
                <a:latin typeface="APL385 Unicode" panose="020B0709000202000203" pitchFamily="49" charset="0"/>
              </a:rPr>
              <a:t>Form</a:t>
            </a:r>
            <a:endParaRPr lang="en-GB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⎕USING←',system.drawing.dll' ',System.Windows.Forms.dll'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f1←⎕</a:t>
            </a:r>
            <a:r>
              <a:rPr lang="en-GB" sz="1600" dirty="0" err="1">
                <a:latin typeface="APL385 Unicode" panose="020B0709000202000203" pitchFamily="49" charset="0"/>
              </a:rPr>
              <a:t>NEW'Form</a:t>
            </a:r>
            <a:r>
              <a:rPr lang="en-GB" sz="1600" dirty="0">
                <a:latin typeface="APL385 Unicode" panose="020B0709000202000203" pitchFamily="49" charset="0"/>
              </a:rPr>
              <a:t>'(('Caption' 'JPG Display')('</a:t>
            </a:r>
            <a:r>
              <a:rPr lang="en-GB" sz="1600" dirty="0" err="1">
                <a:latin typeface="APL385 Unicode" panose="020B0709000202000203" pitchFamily="49" charset="0"/>
              </a:rPr>
              <a:t>Coord</a:t>
            </a:r>
            <a:r>
              <a:rPr lang="en-GB" sz="1600" dirty="0">
                <a:latin typeface="APL385 Unicode" panose="020B0709000202000203" pitchFamily="49" charset="0"/>
              </a:rPr>
              <a:t>' 'Pixel'))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picbox←f1.⎕NEW'NetControl'(('</a:t>
            </a:r>
            <a:r>
              <a:rPr lang="en-GB" sz="1600" dirty="0" err="1">
                <a:latin typeface="APL385 Unicode" panose="020B0709000202000203" pitchFamily="49" charset="0"/>
              </a:rPr>
              <a:t>ClassName</a:t>
            </a:r>
            <a:r>
              <a:rPr lang="en-GB" sz="1600" dirty="0">
                <a:latin typeface="APL385 Unicode" panose="020B0709000202000203" pitchFamily="49" charset="0"/>
              </a:rPr>
              <a:t>'</a:t>
            </a:r>
            <a:br>
              <a:rPr lang="en-GB" sz="1600" dirty="0">
                <a:latin typeface="APL385 Unicode" panose="020B0709000202000203" pitchFamily="49" charset="0"/>
              </a:rPr>
            </a:br>
            <a:r>
              <a:rPr lang="en-GB" sz="1600" dirty="0">
                <a:latin typeface="APL385 Unicode" panose="020B0709000202000203" pitchFamily="49" charset="0"/>
              </a:rPr>
              <a:t>          '</a:t>
            </a:r>
            <a:r>
              <a:rPr lang="en-GB" sz="1600" dirty="0" err="1">
                <a:latin typeface="APL385 Unicode" panose="020B0709000202000203" pitchFamily="49" charset="0"/>
              </a:rPr>
              <a:t>System.Windows.Forms.PictureBox</a:t>
            </a:r>
            <a:r>
              <a:rPr lang="en-GB" sz="1600" dirty="0">
                <a:latin typeface="APL385 Unicode" panose="020B0709000202000203" pitchFamily="49" charset="0"/>
              </a:rPr>
              <a:t>')('</a:t>
            </a:r>
            <a:r>
              <a:rPr lang="en-GB" sz="1600" dirty="0" err="1">
                <a:latin typeface="APL385 Unicode" panose="020B0709000202000203" pitchFamily="49" charset="0"/>
              </a:rPr>
              <a:t>Posn</a:t>
            </a:r>
            <a:r>
              <a:rPr lang="en-GB" sz="1600" dirty="0">
                <a:latin typeface="APL385 Unicode" panose="020B0709000202000203" pitchFamily="49" charset="0"/>
              </a:rPr>
              <a:t>'(0 0)))</a:t>
            </a:r>
          </a:p>
          <a:p>
            <a:pPr marL="0" indent="0">
              <a:buNone/>
            </a:pPr>
            <a:r>
              <a:rPr lang="en-GB" sz="1600" dirty="0" err="1" smtClean="0">
                <a:solidFill>
                  <a:srgbClr val="00B050"/>
                </a:solidFill>
                <a:latin typeface="APL385 Unicode" panose="020B0709000202000203" pitchFamily="49" charset="0"/>
              </a:rPr>
              <a:t>picbox.Image</a:t>
            </a:r>
            <a:r>
              <a:rPr lang="en-GB" sz="1600" dirty="0">
                <a:solidFill>
                  <a:srgbClr val="00B050"/>
                </a:solidFill>
                <a:latin typeface="APL385 Unicode" panose="020B0709000202000203" pitchFamily="49" charset="0"/>
              </a:rPr>
              <a:t>←⎕NEW </a:t>
            </a:r>
            <a:r>
              <a:rPr lang="en-GB" sz="16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System.Drawing.Bitmap</a:t>
            </a:r>
            <a:r>
              <a:rPr lang="en-GB" sz="1600" dirty="0">
                <a:solidFill>
                  <a:srgbClr val="00B050"/>
                </a:solidFill>
                <a:latin typeface="APL385 Unicode" panose="020B0709000202000203" pitchFamily="49" charset="0"/>
              </a:rPr>
              <a:t>(⊂</a:t>
            </a:r>
            <a:r>
              <a:rPr lang="en-GB" sz="16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'dyalogicon.jpg</a:t>
            </a:r>
            <a:r>
              <a:rPr lang="en-GB" sz="1600" dirty="0">
                <a:solidFill>
                  <a:srgbClr val="00B050"/>
                </a:solidFill>
                <a:latin typeface="APL385 Unicode" panose="020B0709000202000203" pitchFamily="49" charset="0"/>
              </a:rPr>
              <a:t>')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:Disposable </a:t>
            </a:r>
            <a:r>
              <a:rPr lang="en-GB" sz="1600" b="1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picbox.Image</a:t>
            </a:r>
            <a:endParaRPr lang="en-GB" sz="1600" b="1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     f1.Size←picbox.Size←picbox.Image.Size.(Height Width)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     ⎕DQ'f1'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:</a:t>
            </a:r>
            <a:r>
              <a:rPr lang="en-GB" sz="1600" b="1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EndDisposable</a:t>
            </a:r>
            <a:endParaRPr lang="en-GB" sz="1600" b="1" dirty="0">
              <a:solidFill>
                <a:srgbClr val="00B050"/>
              </a:solidFill>
              <a:latin typeface="APL385 Unicode" panose="020B0709000202000203" pitchFamily="49" charset="0"/>
            </a:endParaRPr>
          </a:p>
        </p:txBody>
      </p:sp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704850" y="1874410"/>
            <a:ext cx="7772400" cy="324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800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2400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000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sz="1600" dirty="0" err="1">
                <a:latin typeface="APL385 Unicode" panose="020B0709000202000203" pitchFamily="49" charset="0"/>
              </a:rPr>
              <a:t>ShowJPG;win</a:t>
            </a:r>
            <a:r>
              <a:rPr lang="en-GB" sz="1600" dirty="0">
                <a:latin typeface="APL385 Unicode" panose="020B0709000202000203" pitchFamily="49" charset="0"/>
              </a:rPr>
              <a:t>;⎕USING;picbox;f1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⍝ Show how to display a JPG in a Dyalog Form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⎕USING←',system.drawing.dll' ',System.Windows.Forms.dll'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f1←⎕</a:t>
            </a:r>
            <a:r>
              <a:rPr lang="en-GB" sz="1600" dirty="0" err="1">
                <a:latin typeface="APL385 Unicode" panose="020B0709000202000203" pitchFamily="49" charset="0"/>
              </a:rPr>
              <a:t>NEW'Form</a:t>
            </a:r>
            <a:r>
              <a:rPr lang="en-GB" sz="1600" dirty="0">
                <a:latin typeface="APL385 Unicode" panose="020B0709000202000203" pitchFamily="49" charset="0"/>
              </a:rPr>
              <a:t>'(('Caption' 'JPG Display')('</a:t>
            </a:r>
            <a:r>
              <a:rPr lang="en-GB" sz="1600" dirty="0" err="1">
                <a:latin typeface="APL385 Unicode" panose="020B0709000202000203" pitchFamily="49" charset="0"/>
              </a:rPr>
              <a:t>Coord</a:t>
            </a:r>
            <a:r>
              <a:rPr lang="en-GB" sz="1600" dirty="0">
                <a:latin typeface="APL385 Unicode" panose="020B0709000202000203" pitchFamily="49" charset="0"/>
              </a:rPr>
              <a:t>' 'Pixel'))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picbox←f1.⎕NEW'NetControl'((</a:t>
            </a:r>
            <a:r>
              <a:rPr lang="en-GB" sz="1600" dirty="0" smtClean="0">
                <a:latin typeface="APL385 Unicode" panose="020B0709000202000203" pitchFamily="49" charset="0"/>
              </a:rPr>
              <a:t>'</a:t>
            </a:r>
            <a:r>
              <a:rPr lang="en-GB" sz="1600" dirty="0" err="1" smtClean="0">
                <a:latin typeface="APL385 Unicode" panose="020B0709000202000203" pitchFamily="49" charset="0"/>
              </a:rPr>
              <a:t>ClassName</a:t>
            </a:r>
            <a:r>
              <a:rPr lang="en-GB" sz="1600" dirty="0">
                <a:latin typeface="APL385 Unicode" panose="020B0709000202000203" pitchFamily="49" charset="0"/>
              </a:rPr>
              <a:t>'</a:t>
            </a:r>
            <a:r>
              <a:rPr lang="en-GB" sz="1600" dirty="0" smtClean="0">
                <a:latin typeface="APL385 Unicode" panose="020B0709000202000203" pitchFamily="49" charset="0"/>
              </a:rPr>
              <a:t/>
            </a:r>
            <a:br>
              <a:rPr lang="en-GB" sz="1600" dirty="0" smtClean="0">
                <a:latin typeface="APL385 Unicode" panose="020B0709000202000203" pitchFamily="49" charset="0"/>
              </a:rPr>
            </a:br>
            <a:r>
              <a:rPr lang="en-GB" sz="1600" dirty="0" smtClean="0">
                <a:latin typeface="APL385 Unicode" panose="020B0709000202000203" pitchFamily="49" charset="0"/>
              </a:rPr>
              <a:t>          </a:t>
            </a:r>
            <a:r>
              <a:rPr lang="en-GB" sz="1600" dirty="0">
                <a:latin typeface="APL385 Unicode" panose="020B0709000202000203" pitchFamily="49" charset="0"/>
              </a:rPr>
              <a:t>'</a:t>
            </a:r>
            <a:r>
              <a:rPr lang="en-GB" sz="1600" dirty="0" err="1">
                <a:latin typeface="APL385 Unicode" panose="020B0709000202000203" pitchFamily="49" charset="0"/>
              </a:rPr>
              <a:t>System.Windows.Forms.PictureBox</a:t>
            </a:r>
            <a:r>
              <a:rPr lang="en-GB" sz="1600" dirty="0">
                <a:latin typeface="APL385 Unicode" panose="020B0709000202000203" pitchFamily="49" charset="0"/>
              </a:rPr>
              <a:t>')('</a:t>
            </a:r>
            <a:r>
              <a:rPr lang="en-GB" sz="1600" dirty="0" err="1">
                <a:latin typeface="APL385 Unicode" panose="020B0709000202000203" pitchFamily="49" charset="0"/>
              </a:rPr>
              <a:t>Posn</a:t>
            </a:r>
            <a:r>
              <a:rPr lang="en-GB" sz="1600" dirty="0">
                <a:latin typeface="APL385 Unicode" panose="020B0709000202000203" pitchFamily="49" charset="0"/>
              </a:rPr>
              <a:t>'(0 0)))</a:t>
            </a:r>
          </a:p>
          <a:p>
            <a:pPr marL="0" indent="0">
              <a:buNone/>
            </a:pPr>
            <a:r>
              <a:rPr lang="en-GB" sz="16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picbox.Image</a:t>
            </a:r>
            <a:r>
              <a:rPr lang="en-GB" sz="1600" dirty="0">
                <a:solidFill>
                  <a:srgbClr val="FF0000"/>
                </a:solidFill>
                <a:latin typeface="APL385 Unicode" panose="020B0709000202000203" pitchFamily="49" charset="0"/>
              </a:rPr>
              <a:t>←⎕NEW </a:t>
            </a:r>
            <a:r>
              <a:rPr lang="en-GB" sz="16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System.Drawing.Bitmap</a:t>
            </a:r>
            <a:r>
              <a:rPr lang="en-GB" sz="1600" dirty="0">
                <a:solidFill>
                  <a:srgbClr val="FF0000"/>
                </a:solidFill>
                <a:latin typeface="APL385 Unicode" panose="020B0709000202000203" pitchFamily="49" charset="0"/>
              </a:rPr>
              <a:t>(⊂</a:t>
            </a:r>
            <a:r>
              <a:rPr lang="en-GB" sz="16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'dyalogicon.jpg</a:t>
            </a:r>
            <a:r>
              <a:rPr lang="en-GB" sz="1600" dirty="0">
                <a:solidFill>
                  <a:srgbClr val="FF0000"/>
                </a:solidFill>
                <a:latin typeface="APL385 Unicode" panose="020B0709000202000203" pitchFamily="49" charset="0"/>
              </a:rPr>
              <a:t>')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  <a:latin typeface="APL385 Unicode" panose="020B0709000202000203" pitchFamily="49" charset="0"/>
              </a:rPr>
              <a:t>f1.Size←picbox.Size←picbox.Image.Size.(Height Width)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  <a:latin typeface="APL385 Unicode" panose="020B0709000202000203" pitchFamily="49" charset="0"/>
              </a:rPr>
              <a:t>⎕DQ'f1'</a:t>
            </a:r>
          </a:p>
        </p:txBody>
      </p:sp>
    </p:spTree>
    <p:extLst>
      <p:ext uri="{BB962C8B-B14F-4D97-AF65-F5344CB8AC3E}">
        <p14:creationId xmlns:p14="http://schemas.microsoft.com/office/powerpoint/2010/main" val="13165256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2 (Windows)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Binding</a:t>
            </a:r>
          </a:p>
          <a:p>
            <a:r>
              <a:rPr lang="en-US" dirty="0" smtClean="0"/>
              <a:t>Compiler</a:t>
            </a:r>
          </a:p>
          <a:p>
            <a:endParaRPr lang="en-US" dirty="0" smtClean="0"/>
          </a:p>
          <a:p>
            <a:r>
              <a:rPr lang="en-US" dirty="0" smtClean="0"/>
              <a:t>[External Workspaces tomorrow]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0750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Dyalog v14.1 / RIDE 2</a:t>
            </a:r>
            <a:br>
              <a:rPr lang="en-US" dirty="0" smtClean="0"/>
            </a:br>
            <a:r>
              <a:rPr lang="en-US" dirty="0" smtClean="0"/>
              <a:t>Release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dirty="0" smtClean="0"/>
              <a:t>No major “language” features</a:t>
            </a:r>
          </a:p>
          <a:p>
            <a:pPr marL="0" indent="0">
              <a:buNone/>
            </a:pPr>
            <a:endParaRPr lang="da-DK" sz="1600" dirty="0" smtClean="0"/>
          </a:p>
          <a:p>
            <a:r>
              <a:rPr lang="da-DK" dirty="0" err="1" smtClean="0"/>
              <a:t>Plenty</a:t>
            </a:r>
            <a:r>
              <a:rPr lang="da-DK" dirty="0" smtClean="0"/>
              <a:t> of </a:t>
            </a:r>
            <a:r>
              <a:rPr lang="da-DK" dirty="0" err="1" smtClean="0"/>
              <a:t>work</a:t>
            </a:r>
            <a:r>
              <a:rPr lang="da-DK" dirty="0" smtClean="0"/>
              <a:t> done on:</a:t>
            </a:r>
            <a:endParaRPr lang="en-US" dirty="0"/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Portability</a:t>
            </a:r>
          </a:p>
          <a:p>
            <a:pPr lvl="1"/>
            <a:r>
              <a:rPr lang="en-US" dirty="0" smtClean="0"/>
              <a:t>User Interface Features (Windows)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V14.1 Highlights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6574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– “</a:t>
            </a:r>
            <a:r>
              <a:rPr lang="en-US" dirty="0" err="1" smtClean="0"/>
              <a:t>Misc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015" y="1754875"/>
            <a:ext cx="7772400" cy="4114800"/>
          </a:xfrm>
        </p:spPr>
        <p:txBody>
          <a:bodyPr/>
          <a:lstStyle/>
          <a:p>
            <a:r>
              <a:rPr lang="en-US" sz="2800" dirty="0" smtClean="0"/>
              <a:t>Use </a:t>
            </a:r>
            <a:r>
              <a:rPr lang="en-US" sz="2800" dirty="0"/>
              <a:t>variant (</a:t>
            </a:r>
            <a:r>
              <a:rPr lang="en-US" sz="2800" dirty="0">
                <a:latin typeface="APL385 Unicode" panose="020B0709000202000203" pitchFamily="49" charset="0"/>
              </a:rPr>
              <a:t>⍠</a:t>
            </a:r>
            <a:r>
              <a:rPr lang="en-US" sz="2800" dirty="0"/>
              <a:t>) with </a:t>
            </a:r>
            <a:r>
              <a:rPr lang="en-US" sz="2800" dirty="0">
                <a:latin typeface="APL385 Unicode" panose="020B0709000202000203" pitchFamily="49" charset="0"/>
              </a:rPr>
              <a:t>⎕FCOPY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dirty="0" smtClean="0">
                <a:latin typeface="APL385 Unicode" panose="020B0709000202000203" pitchFamily="49" charset="0"/>
              </a:rPr>
              <a:t>⎕FCREATE</a:t>
            </a:r>
            <a:r>
              <a:rPr lang="en-US" sz="2800" dirty="0" smtClean="0"/>
              <a:t> to set attributes of new file</a:t>
            </a:r>
          </a:p>
          <a:p>
            <a:r>
              <a:rPr lang="en-US" sz="2800" dirty="0" smtClean="0"/>
              <a:t>Artificial “New” method is no longer added for Mcrosoft.NET objects (use </a:t>
            </a:r>
            <a:r>
              <a:rPr lang="en-US" sz="2800" dirty="0" smtClean="0">
                <a:latin typeface="APL385 Unicode" panose="020B0709000202000203" pitchFamily="49" charset="0"/>
              </a:rPr>
              <a:t>⎕NEW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Align comments in Scripts</a:t>
            </a:r>
          </a:p>
          <a:p>
            <a:r>
              <a:rPr lang="en-US" sz="2800" dirty="0" smtClean="0"/>
              <a:t>View </a:t>
            </a:r>
            <a:r>
              <a:rPr lang="en-US" sz="2800" dirty="0" smtClean="0">
                <a:latin typeface="APL385 Unicode" panose="020B0709000202000203" pitchFamily="49" charset="0"/>
              </a:rPr>
              <a:t>⍺</a:t>
            </a:r>
            <a:r>
              <a:rPr lang="en-US" sz="2800" dirty="0" smtClean="0"/>
              <a:t> and </a:t>
            </a:r>
            <a:r>
              <a:rPr lang="en-US" sz="2800" dirty="0" smtClean="0">
                <a:latin typeface="APL385 Unicode" panose="020B0709000202000203" pitchFamily="49" charset="0"/>
              </a:rPr>
              <a:t>⍵</a:t>
            </a:r>
            <a:r>
              <a:rPr lang="en-US" sz="2800" dirty="0" smtClean="0"/>
              <a:t> when tracing dfns</a:t>
            </a:r>
          </a:p>
          <a:p>
            <a:r>
              <a:rPr lang="en-US" sz="2800" dirty="0" smtClean="0"/>
              <a:t>Specify whether tracer will skip blank lines and comments</a:t>
            </a:r>
          </a:p>
          <a:p>
            <a:r>
              <a:rPr lang="en-US" sz="2800" dirty="0" smtClean="0"/>
              <a:t>Enhancements to Event Viewer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0846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14.1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Alpha / Beta testing since March</a:t>
            </a:r>
          </a:p>
          <a:p>
            <a:r>
              <a:rPr lang="en-US" dirty="0" smtClean="0"/>
              <a:t>General Availability in 1</a:t>
            </a:r>
            <a:r>
              <a:rPr lang="en-US" baseline="30000" dirty="0" smtClean="0"/>
              <a:t>st</a:t>
            </a:r>
            <a:r>
              <a:rPr lang="en-US" dirty="0" smtClean="0"/>
              <a:t> half of May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790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(Morten hopes there will be time for questions when we get here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673636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few more core language speedups</a:t>
            </a:r>
          </a:p>
          <a:p>
            <a:r>
              <a:rPr lang="en-US" sz="2800" dirty="0" smtClean="0"/>
              <a:t>Compiler able to handle control structures and calls to global names</a:t>
            </a:r>
          </a:p>
          <a:p>
            <a:r>
              <a:rPr lang="en-US" sz="2800" dirty="0" smtClean="0"/>
              <a:t>Isolate enhancements</a:t>
            </a:r>
          </a:p>
          <a:p>
            <a:pPr lvl="1"/>
            <a:r>
              <a:rPr lang="en-US" sz="2400" dirty="0" smtClean="0"/>
              <a:t>Will work with bound executables</a:t>
            </a:r>
          </a:p>
          <a:p>
            <a:pPr lvl="1"/>
            <a:r>
              <a:rPr lang="en-US" sz="2400" dirty="0" smtClean="0"/>
              <a:t>Main worker threads un-interruptible</a:t>
            </a:r>
          </a:p>
          <a:p>
            <a:pPr lvl="1"/>
            <a:r>
              <a:rPr lang="en-US" sz="2400" dirty="0" smtClean="0"/>
              <a:t>Filter connections on client-side certs</a:t>
            </a:r>
          </a:p>
          <a:p>
            <a:pPr lvl="1"/>
            <a:r>
              <a:rPr lang="en-US" sz="2400" dirty="0" smtClean="0"/>
              <a:t>Waiting for user feedback</a:t>
            </a:r>
          </a:p>
          <a:p>
            <a:r>
              <a:rPr lang="en-US" sz="2800" dirty="0" smtClean="0"/>
              <a:t>External Workspaces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3" y="987624"/>
            <a:ext cx="9144000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2653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all about it </a:t>
            </a:r>
            <a:r>
              <a:rPr lang="en-US" smtClean="0"/>
              <a:t>at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http://help.dyalog.com/14.1/Content/RelNotes14.1/Performance%20Improvements.htm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9350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14.1 “Compiler”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Experimental “compiler” released with 14.0</a:t>
            </a:r>
          </a:p>
          <a:p>
            <a:pPr lvl="1"/>
            <a:r>
              <a:rPr lang="en-US" sz="2000" dirty="0" smtClean="0"/>
              <a:t>Compiled &lt;1% of the code of a major application</a:t>
            </a:r>
          </a:p>
          <a:p>
            <a:r>
              <a:rPr lang="en-US" sz="2400" dirty="0" err="1" smtClean="0"/>
              <a:t>Verson</a:t>
            </a:r>
            <a:r>
              <a:rPr lang="en-US" sz="2400" dirty="0" smtClean="0"/>
              <a:t> 14.1 adds support for</a:t>
            </a:r>
          </a:p>
          <a:p>
            <a:pPr lvl="1"/>
            <a:r>
              <a:rPr lang="en-US" sz="2000" dirty="0" smtClean="0"/>
              <a:t>References to global names</a:t>
            </a:r>
          </a:p>
          <a:p>
            <a:pPr lvl="1"/>
            <a:r>
              <a:rPr lang="en-US" sz="2000" dirty="0" smtClean="0"/>
              <a:t>Most control structures</a:t>
            </a:r>
          </a:p>
          <a:p>
            <a:r>
              <a:rPr lang="en-US" sz="2400" dirty="0" smtClean="0"/>
              <a:t>Now compiles 59% of code in reference application</a:t>
            </a:r>
          </a:p>
          <a:p>
            <a:pPr lvl="1"/>
            <a:r>
              <a:rPr lang="en-US" sz="2000" dirty="0" smtClean="0"/>
              <a:t>“Typical” speed-up around factor-of-2</a:t>
            </a:r>
          </a:p>
          <a:p>
            <a:pPr lvl="1"/>
            <a:r>
              <a:rPr lang="en-US" sz="2000" dirty="0" smtClean="0"/>
              <a:t>For reference application, we hope for ~20% overall speed-up with v14.1</a:t>
            </a:r>
          </a:p>
          <a:p>
            <a:pPr lvl="2"/>
            <a:r>
              <a:rPr lang="en-US" sz="2000" dirty="0" smtClean="0"/>
              <a:t>On top of core language enhancements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5173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“Compiler” 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71403"/>
            <a:ext cx="7880212" cy="4114800"/>
          </a:xfrm>
        </p:spPr>
        <p:txBody>
          <a:bodyPr/>
          <a:lstStyle/>
          <a:p>
            <a:r>
              <a:rPr lang="en-US" sz="2800" dirty="0" smtClean="0"/>
              <a:t>“Compiler” is still in quotes because it essentially removes parsing overhead</a:t>
            </a:r>
          </a:p>
          <a:p>
            <a:pPr lvl="1"/>
            <a:r>
              <a:rPr lang="en-US" sz="2400" dirty="0" smtClean="0"/>
              <a:t>Real </a:t>
            </a:r>
            <a:r>
              <a:rPr lang="en-US" sz="2400" dirty="0" err="1" smtClean="0"/>
              <a:t>optimisations</a:t>
            </a:r>
            <a:r>
              <a:rPr lang="en-US" sz="2400" dirty="0" smtClean="0"/>
              <a:t> still to come</a:t>
            </a:r>
          </a:p>
          <a:p>
            <a:r>
              <a:rPr lang="en-US" sz="2800" dirty="0" smtClean="0"/>
              <a:t>Continue adding support for language features</a:t>
            </a:r>
          </a:p>
          <a:p>
            <a:r>
              <a:rPr lang="en-US" sz="2800" dirty="0" smtClean="0"/>
              <a:t>Start adding real </a:t>
            </a:r>
            <a:r>
              <a:rPr lang="en-US" sz="2800" dirty="0" err="1" smtClean="0"/>
              <a:t>optimisations</a:t>
            </a:r>
            <a:r>
              <a:rPr lang="en-US" sz="2800" dirty="0" smtClean="0"/>
              <a:t> such as “loop fusion” and parallel execution</a:t>
            </a:r>
          </a:p>
          <a:p>
            <a:r>
              <a:rPr lang="en-US" sz="2800" dirty="0" smtClean="0"/>
              <a:t>“Much more to come</a:t>
            </a:r>
            <a:r>
              <a:rPr lang="en-US" sz="2800" dirty="0" smtClean="0"/>
              <a:t>” – opening up a new frontier of opportunities for speeding things up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4119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Conga supports </a:t>
            </a:r>
            <a:r>
              <a:rPr lang="en-US" sz="2800" dirty="0" smtClean="0"/>
              <a:t>use of certificates held in the Windows </a:t>
            </a:r>
            <a:r>
              <a:rPr lang="en-US" sz="2800" dirty="0"/>
              <a:t>Certificate Store</a:t>
            </a:r>
          </a:p>
          <a:p>
            <a:r>
              <a:rPr lang="en-US" sz="2800" dirty="0" smtClean="0"/>
              <a:t>New I-Beam </a:t>
            </a:r>
            <a:r>
              <a:rPr lang="en-US" sz="2800" dirty="0" smtClean="0"/>
              <a:t>overwrites “all </a:t>
            </a:r>
            <a:r>
              <a:rPr lang="en-US" sz="2800" dirty="0" smtClean="0"/>
              <a:t>free </a:t>
            </a:r>
            <a:r>
              <a:rPr lang="en-US" sz="2800" dirty="0" smtClean="0"/>
              <a:t>pockets”</a:t>
            </a:r>
            <a:endParaRPr lang="en-US" sz="2800" dirty="0" smtClean="0"/>
          </a:p>
          <a:p>
            <a:pPr lvl="1"/>
            <a:r>
              <a:rPr lang="en-US" sz="2400" dirty="0" smtClean="0"/>
              <a:t>Intended to be called after sensitive data has been held in un-encrypted form in the workspace</a:t>
            </a:r>
          </a:p>
          <a:p>
            <a:r>
              <a:rPr lang="en-US" sz="2800" dirty="0" smtClean="0"/>
              <a:t>Just missed v14.1: Conga will soon be able </a:t>
            </a:r>
            <a:r>
              <a:rPr lang="en-US" sz="2800" dirty="0"/>
              <a:t>to reject incoming connections based on:</a:t>
            </a:r>
          </a:p>
          <a:p>
            <a:pPr lvl="1"/>
            <a:r>
              <a:rPr lang="en-US" sz="2400" dirty="0"/>
              <a:t>IP address</a:t>
            </a:r>
          </a:p>
          <a:p>
            <a:pPr lvl="1"/>
            <a:r>
              <a:rPr lang="en-US" sz="2400" dirty="0"/>
              <a:t>Client-side certificate contents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426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12" y="1524000"/>
            <a:ext cx="7772400" cy="3886200"/>
          </a:xfrm>
        </p:spPr>
        <p:txBody>
          <a:bodyPr/>
          <a:lstStyle/>
          <a:p>
            <a:r>
              <a:rPr lang="en-US" sz="2400" dirty="0" smtClean="0"/>
              <a:t>RIDE is finally “Generally Available”</a:t>
            </a:r>
          </a:p>
          <a:p>
            <a:r>
              <a:rPr lang="en-US" sz="2400" dirty="0" smtClean="0"/>
              <a:t>Dyalog v14.1 for </a:t>
            </a:r>
            <a:r>
              <a:rPr lang="en-US" sz="2400" dirty="0"/>
              <a:t>Apple Mac </a:t>
            </a:r>
            <a:r>
              <a:rPr lang="en-US" sz="2400" dirty="0" smtClean="0"/>
              <a:t>OS</a:t>
            </a:r>
            <a:endParaRPr lang="en-US" sz="2400" dirty="0"/>
          </a:p>
          <a:p>
            <a:pPr lvl="1"/>
            <a:r>
              <a:rPr lang="en-US" sz="2400" dirty="0" smtClean="0"/>
              <a:t>Full list of supported platforms is now:</a:t>
            </a:r>
          </a:p>
          <a:p>
            <a:pPr lvl="2"/>
            <a:r>
              <a:rPr lang="en-US" sz="2000" dirty="0" smtClean="0"/>
              <a:t>Microsoft Windows (from Windows XP)</a:t>
            </a:r>
          </a:p>
          <a:p>
            <a:pPr lvl="3"/>
            <a:r>
              <a:rPr lang="en-US" sz="1600" dirty="0" smtClean="0"/>
              <a:t>.NET bridge requires .NET 2.0, Full Data Binding .NET v 4.5</a:t>
            </a:r>
          </a:p>
          <a:p>
            <a:pPr lvl="2"/>
            <a:r>
              <a:rPr lang="en-US" sz="2000" dirty="0" smtClean="0"/>
              <a:t>IBM AIX (from AIX 6.1 on POWER5)</a:t>
            </a:r>
          </a:p>
          <a:p>
            <a:pPr lvl="2"/>
            <a:r>
              <a:rPr lang="en-US" sz="2000" dirty="0" smtClean="0"/>
              <a:t>Linux (Intel: Built on </a:t>
            </a:r>
            <a:r>
              <a:rPr lang="en-US" sz="2000" dirty="0" err="1" smtClean="0"/>
              <a:t>RedHat</a:t>
            </a:r>
            <a:r>
              <a:rPr lang="en-US" sz="2000" dirty="0" smtClean="0"/>
              <a:t> 5, runs on all recent </a:t>
            </a:r>
            <a:r>
              <a:rPr lang="en-US" sz="2000" dirty="0" err="1" smtClean="0"/>
              <a:t>distros</a:t>
            </a:r>
            <a:r>
              <a:rPr lang="en-US" sz="2000" dirty="0" smtClean="0"/>
              <a:t> including Ubuntu 12.04 and </a:t>
            </a:r>
            <a:r>
              <a:rPr lang="en-US" sz="2000" dirty="0" err="1" smtClean="0"/>
              <a:t>openSUSE</a:t>
            </a:r>
            <a:r>
              <a:rPr lang="en-US" sz="2000" dirty="0" smtClean="0"/>
              <a:t> 12.3)</a:t>
            </a:r>
          </a:p>
          <a:p>
            <a:pPr lvl="2"/>
            <a:r>
              <a:rPr lang="en-US" sz="2000" dirty="0" smtClean="0"/>
              <a:t>Linux on ARM for Raspberry Pi and similar</a:t>
            </a:r>
            <a:r>
              <a:rPr lang="en-US" sz="2000" dirty="0"/>
              <a:t> </a:t>
            </a:r>
            <a:r>
              <a:rPr lang="en-US" sz="2000" dirty="0" smtClean="0"/>
              <a:t>platforms</a:t>
            </a:r>
          </a:p>
          <a:p>
            <a:pPr lvl="2"/>
            <a:r>
              <a:rPr lang="en-US" sz="2000" dirty="0" smtClean="0"/>
              <a:t>Mac OS (OS X Yosemite)</a:t>
            </a:r>
          </a:p>
          <a:p>
            <a:r>
              <a:rPr lang="en-US" sz="2400" dirty="0" smtClean="0"/>
              <a:t>Next probably Android</a:t>
            </a:r>
          </a:p>
          <a:p>
            <a:pPr lvl="1"/>
            <a:r>
              <a:rPr lang="en-US" sz="2000" dirty="0" smtClean="0"/>
              <a:t>Thinking about iOS and “Windows Apps”</a:t>
            </a:r>
            <a:endParaRPr lang="en-US" sz="2000" dirty="0"/>
          </a:p>
          <a:p>
            <a:endParaRPr lang="en-US" sz="2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581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Remote Integrated Development Environment (RIDE)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800" dirty="0" smtClean="0"/>
              <a:t>A graphical IDE for all Dyalog platforms</a:t>
            </a:r>
          </a:p>
          <a:p>
            <a:r>
              <a:rPr lang="en-US" sz="2800" dirty="0" smtClean="0"/>
              <a:t>Goal: Run APL Engine on any platform, develop and debug using RIDE from any [other] platform</a:t>
            </a:r>
          </a:p>
          <a:p>
            <a:r>
              <a:rPr lang="en-US" sz="2800" b="1" i="1" dirty="0" smtClean="0"/>
              <a:t>ONLY</a:t>
            </a:r>
            <a:r>
              <a:rPr lang="en-US" sz="2800" dirty="0" smtClean="0"/>
              <a:t> a development environment – RIDE is </a:t>
            </a:r>
            <a:r>
              <a:rPr lang="en-US" sz="2800" b="1" i="1" dirty="0" smtClean="0"/>
              <a:t>NOT</a:t>
            </a:r>
            <a:r>
              <a:rPr lang="en-US" sz="2800" dirty="0" smtClean="0"/>
              <a:t> a replacement for </a:t>
            </a:r>
            <a:r>
              <a:rPr lang="en-US" sz="2800" dirty="0" smtClean="0">
                <a:latin typeface="APL385 Unicode" panose="020B0709000202000203" pitchFamily="49" charset="0"/>
              </a:rPr>
              <a:t>⎕WC</a:t>
            </a:r>
          </a:p>
          <a:p>
            <a:pPr lvl="1"/>
            <a:r>
              <a:rPr lang="en-US" sz="2400" dirty="0" smtClean="0"/>
              <a:t>Use </a:t>
            </a:r>
            <a:r>
              <a:rPr lang="en-US" sz="2400" dirty="0" err="1" smtClean="0"/>
              <a:t>MiServer</a:t>
            </a:r>
            <a:r>
              <a:rPr lang="en-US" sz="2400" dirty="0" smtClean="0"/>
              <a:t> or develop services</a:t>
            </a:r>
          </a:p>
          <a:p>
            <a:pPr lvl="1"/>
            <a:r>
              <a:rPr lang="en-US" sz="2400" dirty="0" smtClean="0"/>
              <a:t>… but </a:t>
            </a:r>
            <a:r>
              <a:rPr lang="en-US" sz="2400" dirty="0" smtClean="0"/>
              <a:t>see subsequent </a:t>
            </a:r>
            <a:r>
              <a:rPr lang="en-US" sz="2400" dirty="0" smtClean="0"/>
              <a:t>slides &amp; demo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V14.1 Highlights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903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Powerpoint template 18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7350</TotalTime>
  <Words>1070</Words>
  <Application>Microsoft Office PowerPoint</Application>
  <PresentationFormat>On-screen Show (4:3)</PresentationFormat>
  <Paragraphs>201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APL385 Unicode</vt:lpstr>
      <vt:lpstr>Arial</vt:lpstr>
      <vt:lpstr>Courier New</vt:lpstr>
      <vt:lpstr>Geneva</vt:lpstr>
      <vt:lpstr>Times</vt:lpstr>
      <vt:lpstr>Times New Roman</vt:lpstr>
      <vt:lpstr>Wingdings</vt:lpstr>
      <vt:lpstr>Master Powerpoint template 18 aug 2014</vt:lpstr>
      <vt:lpstr>PowerPoint Presentation</vt:lpstr>
      <vt:lpstr>Dyalog v14.1 / RIDE 2 Release Cycle</vt:lpstr>
      <vt:lpstr>V14.1 Performance</vt:lpstr>
      <vt:lpstr>V14.1 Performance</vt:lpstr>
      <vt:lpstr>Version 14.1 “Compiler”</vt:lpstr>
      <vt:lpstr>“Compiler” Road Map</vt:lpstr>
      <vt:lpstr>V14.1 Security</vt:lpstr>
      <vt:lpstr>V14.1 Portability</vt:lpstr>
      <vt:lpstr>Remote Integrated Development Environment (RIDE)</vt:lpstr>
      <vt:lpstr>Introducing “RIDE2”</vt:lpstr>
      <vt:lpstr>RIDE2 Security</vt:lpstr>
      <vt:lpstr>RIDE 2 – Road Map</vt:lpstr>
      <vt:lpstr>RIDE 2 and User Interfaces</vt:lpstr>
      <vt:lpstr>Dyalog 14.1 for Mac OS</vt:lpstr>
      <vt:lpstr>Demo 1 (Mac)</vt:lpstr>
      <vt:lpstr>Admin-Free Microsoft Windows Installer(!)</vt:lpstr>
      <vt:lpstr>V14.1 UI Features</vt:lpstr>
      <vt:lpstr>:Disposable</vt:lpstr>
      <vt:lpstr>Demo 2 (Windows)</vt:lpstr>
      <vt:lpstr>V14.1 – “Misc”</vt:lpstr>
      <vt:lpstr>Version 14.1 Availability</vt:lpstr>
      <vt:lpstr>Question Time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 Becker</dc:creator>
  <cp:lastModifiedBy>Morten Kromberg</cp:lastModifiedBy>
  <cp:revision>75</cp:revision>
  <cp:lastPrinted>2014-08-15T09:52:37Z</cp:lastPrinted>
  <dcterms:created xsi:type="dcterms:W3CDTF">2015-04-09T20:01:25Z</dcterms:created>
  <dcterms:modified xsi:type="dcterms:W3CDTF">2015-04-20T14:05:55Z</dcterms:modified>
</cp:coreProperties>
</file>