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55"/>
  </p:notesMasterIdLst>
  <p:sldIdLst>
    <p:sldId id="256" r:id="rId2"/>
    <p:sldId id="300" r:id="rId3"/>
    <p:sldId id="304" r:id="rId4"/>
    <p:sldId id="324" r:id="rId5"/>
    <p:sldId id="258" r:id="rId6"/>
    <p:sldId id="301" r:id="rId7"/>
    <p:sldId id="303" r:id="rId8"/>
    <p:sldId id="305" r:id="rId9"/>
    <p:sldId id="306" r:id="rId10"/>
    <p:sldId id="302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46" r:id="rId19"/>
    <p:sldId id="314" r:id="rId20"/>
    <p:sldId id="339" r:id="rId21"/>
    <p:sldId id="340" r:id="rId22"/>
    <p:sldId id="341" r:id="rId23"/>
    <p:sldId id="342" r:id="rId24"/>
    <p:sldId id="343" r:id="rId25"/>
    <p:sldId id="320" r:id="rId26"/>
    <p:sldId id="319" r:id="rId27"/>
    <p:sldId id="329" r:id="rId28"/>
    <p:sldId id="318" r:id="rId29"/>
    <p:sldId id="349" r:id="rId30"/>
    <p:sldId id="317" r:id="rId31"/>
    <p:sldId id="325" r:id="rId32"/>
    <p:sldId id="326" r:id="rId33"/>
    <p:sldId id="316" r:id="rId34"/>
    <p:sldId id="330" r:id="rId35"/>
    <p:sldId id="331" r:id="rId36"/>
    <p:sldId id="321" r:id="rId37"/>
    <p:sldId id="322" r:id="rId38"/>
    <p:sldId id="323" r:id="rId39"/>
    <p:sldId id="327" r:id="rId40"/>
    <p:sldId id="328" r:id="rId41"/>
    <p:sldId id="344" r:id="rId42"/>
    <p:sldId id="345" r:id="rId43"/>
    <p:sldId id="332" r:id="rId44"/>
    <p:sldId id="333" r:id="rId45"/>
    <p:sldId id="334" r:id="rId46"/>
    <p:sldId id="261" r:id="rId47"/>
    <p:sldId id="335" r:id="rId48"/>
    <p:sldId id="336" r:id="rId49"/>
    <p:sldId id="262" r:id="rId50"/>
    <p:sldId id="337" r:id="rId51"/>
    <p:sldId id="338" r:id="rId52"/>
    <p:sldId id="348" r:id="rId53"/>
    <p:sldId id="347" r:id="rId54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32" autoAdjust="0"/>
    <p:restoredTop sz="87567" autoAdjust="0"/>
  </p:normalViewPr>
  <p:slideViewPr>
    <p:cSldViewPr>
      <p:cViewPr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7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09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09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mtClean="0"/>
              <a:t>(After the break)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12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mtClean="0"/>
              <a:t>(After the break)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12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mtClean="0"/>
              <a:t>(After the break)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12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mtClean="0"/>
              <a:t>(After the break)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12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Using data binding is a bonus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1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92568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11560" y="1125538"/>
            <a:ext cx="3744788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595813" y="1125538"/>
            <a:ext cx="3744788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47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55576" y="908721"/>
            <a:ext cx="7632848" cy="468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6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4680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61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0675"/>
            <a:ext cx="7772400" cy="4505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44008" y="630932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ctr">
              <a:defRPr sz="2000">
                <a:latin typeface="+mn-lt"/>
              </a:defRPr>
            </a:lvl1pPr>
          </a:lstStyle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21637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470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3598168" cy="44644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44008" y="6309320"/>
            <a:ext cx="1905000" cy="457200"/>
          </a:xfrm>
          <a:prstGeom prst="rect">
            <a:avLst/>
          </a:prstGeom>
          <a:ln/>
        </p:spPr>
        <p:txBody>
          <a:bodyPr/>
          <a:lstStyle>
            <a:lvl1pPr algn="ctr">
              <a:defRPr sz="2000">
                <a:latin typeface="+mn-lt"/>
              </a:defRPr>
            </a:lvl1pPr>
          </a:lstStyle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‹#›</a:t>
            </a:fld>
            <a:endParaRPr lang="da-DK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860032" y="1628800"/>
            <a:ext cx="3598168" cy="4474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411256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" Target="../slides/slide17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51" y="-42144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567113" y="63372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367400"/>
            <a:ext cx="1343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hlinkClick r:id="rId11" action="ppaction://hlinksldjump"/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152400" y="6319447"/>
            <a:ext cx="1524132" cy="4007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4" r:id="rId3"/>
    <p:sldLayoutId id="2147483663" r:id="rId4"/>
    <p:sldLayoutId id="2147483667" r:id="rId5"/>
    <p:sldLayoutId id="214748366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13" Type="http://schemas.openxmlformats.org/officeDocument/2006/relationships/slide" Target="slide38.xml"/><Relationship Id="rId3" Type="http://schemas.openxmlformats.org/officeDocument/2006/relationships/slide" Target="slide25.xml"/><Relationship Id="rId7" Type="http://schemas.openxmlformats.org/officeDocument/2006/relationships/slide" Target="slide33.xml"/><Relationship Id="rId12" Type="http://schemas.openxmlformats.org/officeDocument/2006/relationships/slide" Target="slide36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5.xml"/><Relationship Id="rId6" Type="http://schemas.openxmlformats.org/officeDocument/2006/relationships/slide" Target="slide30.xml"/><Relationship Id="rId11" Type="http://schemas.openxmlformats.org/officeDocument/2006/relationships/slide" Target="slide37.xml"/><Relationship Id="rId5" Type="http://schemas.openxmlformats.org/officeDocument/2006/relationships/slide" Target="slide46.xml"/><Relationship Id="rId15" Type="http://schemas.openxmlformats.org/officeDocument/2006/relationships/slide" Target="slide39.xml"/><Relationship Id="rId10" Type="http://schemas.openxmlformats.org/officeDocument/2006/relationships/slide" Target="slide29.xml"/><Relationship Id="rId4" Type="http://schemas.openxmlformats.org/officeDocument/2006/relationships/slide" Target="slide26.xml"/><Relationship Id="rId9" Type="http://schemas.openxmlformats.org/officeDocument/2006/relationships/slide" Target="slide28.xml"/><Relationship Id="rId14" Type="http://schemas.openxmlformats.org/officeDocument/2006/relationships/slide" Target="slide4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yalog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ithub.com/articles/set-up-git/" TargetMode="External"/><Relationship Id="rId2" Type="http://schemas.openxmlformats.org/officeDocument/2006/relationships/hyperlink" Target="http://sourceforge.net/projects/win32svn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971800"/>
            <a:ext cx="3248354" cy="1180235"/>
          </a:xfrm>
          <a:prstGeom prst="rect">
            <a:avLst/>
          </a:prstGeom>
        </p:spPr>
      </p:pic>
      <p:sp>
        <p:nvSpPr>
          <p:cNvPr id="5" name="Title Placeholder 4"/>
          <p:cNvSpPr txBox="1">
            <a:spLocks/>
          </p:cNvSpPr>
          <p:nvPr/>
        </p:nvSpPr>
        <p:spPr>
          <a:xfrm>
            <a:off x="685800" y="4797152"/>
            <a:ext cx="77724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sz="2800" b="0" kern="0" dirty="0" smtClean="0"/>
              <a:t>Dan Baronet and Brian Becker</a:t>
            </a:r>
            <a:endParaRPr lang="en-GB" sz="2800" b="0" kern="0" dirty="0"/>
          </a:p>
        </p:txBody>
      </p:sp>
      <p:sp>
        <p:nvSpPr>
          <p:cNvPr id="6" name="Title Placeholder 4"/>
          <p:cNvSpPr txBox="1">
            <a:spLocks/>
          </p:cNvSpPr>
          <p:nvPr/>
        </p:nvSpPr>
        <p:spPr>
          <a:xfrm>
            <a:off x="323528" y="1340769"/>
            <a:ext cx="8568952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sz="5400" kern="0" dirty="0" smtClean="0"/>
              <a:t>APL Application Architecture Workshop</a:t>
            </a:r>
            <a:endParaRPr lang="en-GB" sz="5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Four Aspects to Consider</a:t>
            </a:r>
          </a:p>
          <a:p>
            <a:pPr lvl="1"/>
            <a:r>
              <a:rPr lang="en-US" sz="2000" dirty="0" smtClean="0"/>
              <a:t>Authentication</a:t>
            </a:r>
          </a:p>
          <a:p>
            <a:pPr marL="914400" lvl="2" indent="0">
              <a:buNone/>
            </a:pPr>
            <a:r>
              <a:rPr lang="en-US" sz="1800" dirty="0" smtClean="0"/>
              <a:t>Are they who they say they are?</a:t>
            </a:r>
          </a:p>
          <a:p>
            <a:pPr lvl="1"/>
            <a:r>
              <a:rPr lang="en-US" sz="2000" dirty="0" smtClean="0"/>
              <a:t>Access control</a:t>
            </a:r>
          </a:p>
          <a:p>
            <a:pPr marL="914400" lvl="2" indent="0">
              <a:buNone/>
            </a:pPr>
            <a:r>
              <a:rPr lang="en-US" sz="1800" dirty="0" smtClean="0"/>
              <a:t>What are they allowed to do or see?</a:t>
            </a:r>
          </a:p>
          <a:p>
            <a:pPr lvl="1"/>
            <a:r>
              <a:rPr lang="en-US" sz="2000" dirty="0" smtClean="0"/>
              <a:t>Data Integrity</a:t>
            </a:r>
          </a:p>
          <a:p>
            <a:pPr marL="914400" lvl="2" indent="0">
              <a:buNone/>
            </a:pPr>
            <a:r>
              <a:rPr lang="en-US" sz="1800" dirty="0"/>
              <a:t>Has the data been altered in transit</a:t>
            </a:r>
            <a:r>
              <a:rPr lang="en-US" sz="1800" dirty="0" smtClean="0"/>
              <a:t>?</a:t>
            </a:r>
          </a:p>
          <a:p>
            <a:pPr lvl="1"/>
            <a:r>
              <a:rPr lang="en-US" sz="2000" dirty="0" smtClean="0"/>
              <a:t>Confidentiality</a:t>
            </a:r>
            <a:endParaRPr lang="en-US" sz="2000" dirty="0"/>
          </a:p>
          <a:p>
            <a:pPr marL="914400" lvl="2" indent="0">
              <a:buNone/>
            </a:pPr>
            <a:r>
              <a:rPr lang="en-US" sz="1800" dirty="0"/>
              <a:t>Has the data been </a:t>
            </a:r>
            <a:r>
              <a:rPr lang="en-US" sz="1800" dirty="0" smtClean="0"/>
              <a:t>inadvertently disclosed?</a:t>
            </a:r>
          </a:p>
          <a:p>
            <a:r>
              <a:rPr lang="en-US" sz="2600" dirty="0" smtClean="0"/>
              <a:t>Tools</a:t>
            </a:r>
          </a:p>
          <a:p>
            <a:pPr lvl="1"/>
            <a:r>
              <a:rPr lang="en-US" sz="2200" dirty="0" smtClean="0"/>
              <a:t>Conga – SSL/TLS</a:t>
            </a:r>
          </a:p>
          <a:p>
            <a:pPr lvl="1"/>
            <a:r>
              <a:rPr lang="en-US" sz="2200" dirty="0" smtClean="0"/>
              <a:t>Dyalog Cryptographic Library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9</a:t>
            </a:fld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096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0008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Application and Update Packaging/Distribution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Off the Shelf</a:t>
            </a:r>
          </a:p>
          <a:p>
            <a:pPr lvl="1"/>
            <a:r>
              <a:rPr lang="en-US" sz="1800" dirty="0" err="1" smtClean="0"/>
              <a:t>Git</a:t>
            </a:r>
            <a:r>
              <a:rPr lang="en-US" sz="1800" dirty="0" smtClean="0"/>
              <a:t>, GitHub</a:t>
            </a:r>
          </a:p>
          <a:p>
            <a:pPr lvl="1"/>
            <a:r>
              <a:rPr lang="en-US" sz="1800" dirty="0" err="1" smtClean="0"/>
              <a:t>svn</a:t>
            </a:r>
            <a:endParaRPr lang="en-US" sz="1800" dirty="0" smtClean="0"/>
          </a:p>
          <a:p>
            <a:r>
              <a:rPr lang="en-US" sz="2200" dirty="0" smtClean="0"/>
              <a:t> </a:t>
            </a:r>
            <a:r>
              <a:rPr lang="en-US" sz="2200" dirty="0" smtClean="0">
                <a:latin typeface="APL385 Unicode" panose="020B0709000202000203" pitchFamily="49" charset="0"/>
              </a:rPr>
              <a:t>]</a:t>
            </a:r>
            <a:r>
              <a:rPr lang="en-US" sz="2200" dirty="0" err="1" smtClean="0">
                <a:latin typeface="APL385 Unicode" panose="020B0709000202000203" pitchFamily="49" charset="0"/>
              </a:rPr>
              <a:t>uupdate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en-US" sz="2200" dirty="0" smtClean="0"/>
              <a:t>(update user command) is an example using FTP</a:t>
            </a:r>
          </a:p>
          <a:p>
            <a:r>
              <a:rPr lang="en-US" sz="2200" dirty="0" smtClean="0"/>
              <a:t>This is a forthcoming area of focus for the Tools Group</a:t>
            </a:r>
            <a:br>
              <a:rPr lang="en-US" sz="2200" dirty="0" smtClean="0"/>
            </a:br>
            <a:r>
              <a:rPr lang="en-US" sz="2200" dirty="0" smtClean="0"/>
              <a:t>Share your thoughts, ideas, and suggestions please!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78062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Keeps a historical record of changes</a:t>
            </a:r>
          </a:p>
          <a:p>
            <a:r>
              <a:rPr lang="en-US" sz="2400" dirty="0" smtClean="0"/>
              <a:t>Allows comparison of versions</a:t>
            </a:r>
          </a:p>
          <a:p>
            <a:r>
              <a:rPr lang="en-US" sz="2400" dirty="0" smtClean="0"/>
              <a:t>Allows rollback of previous versions</a:t>
            </a:r>
          </a:p>
          <a:p>
            <a:r>
              <a:rPr lang="en-US" sz="2400" dirty="0" smtClean="0"/>
              <a:t>Granularity </a:t>
            </a:r>
            <a:r>
              <a:rPr lang="en-US" sz="2000" dirty="0" smtClean="0"/>
              <a:t>(what size "chunk" do you want to manage)</a:t>
            </a:r>
            <a:endParaRPr lang="en-US" sz="2400" dirty="0" smtClean="0"/>
          </a:p>
          <a:p>
            <a:pPr lvl="1"/>
            <a:r>
              <a:rPr lang="en-US" sz="2000" dirty="0" smtClean="0"/>
              <a:t>Workspace</a:t>
            </a:r>
          </a:p>
          <a:p>
            <a:pPr lvl="1"/>
            <a:r>
              <a:rPr lang="en-US" sz="2000" dirty="0" smtClean="0"/>
              <a:t>Namespace</a:t>
            </a:r>
          </a:p>
          <a:p>
            <a:pPr lvl="1"/>
            <a:r>
              <a:rPr lang="en-US" sz="2000" dirty="0" smtClean="0"/>
              <a:t>Function</a:t>
            </a:r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000" dirty="0" smtClean="0"/>
              <a:t>SALT</a:t>
            </a:r>
          </a:p>
          <a:p>
            <a:pPr lvl="1"/>
            <a:r>
              <a:rPr lang="en-US" sz="2000" dirty="0" smtClean="0"/>
              <a:t>GitHub</a:t>
            </a:r>
          </a:p>
          <a:p>
            <a:pPr lvl="1"/>
            <a:r>
              <a:rPr lang="en-US" sz="2000" dirty="0" err="1" smtClean="0"/>
              <a:t>svn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46662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</a:t>
            </a:r>
            <a:r>
              <a:rPr lang="en-US" dirty="0" smtClean="0"/>
              <a:t>Platform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897951"/>
              </p:ext>
            </p:extLst>
          </p:nvPr>
        </p:nvGraphicFramePr>
        <p:xfrm>
          <a:off x="685800" y="1590675"/>
          <a:ext cx="7772400" cy="37490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869976"/>
                <a:gridCol w="59024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Your Client is Running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 Options 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PC/Local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Native GUI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MiServer (browser)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RIDE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Tablet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RIDE</a:t>
                      </a:r>
                    </a:p>
                    <a:p>
                      <a:r>
                        <a:rPr lang="en-US" dirty="0" smtClean="0"/>
                        <a:t>MiServer (browser)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Smart 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RIDE</a:t>
                      </a:r>
                      <a:r>
                        <a:rPr lang="en-US" baseline="0" dirty="0" smtClean="0"/>
                        <a:t> (someday)</a:t>
                      </a:r>
                    </a:p>
                    <a:p>
                      <a:r>
                        <a:rPr lang="en-US" baseline="0" dirty="0" smtClean="0"/>
                        <a:t>MiServer (browser)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MiServer</a:t>
                      </a:r>
                    </a:p>
                    <a:p>
                      <a:r>
                        <a:rPr lang="en-US" dirty="0" smtClean="0"/>
                        <a:t>SAWS</a:t>
                      </a:r>
                    </a:p>
                    <a:p>
                      <a:r>
                        <a:rPr lang="en-US" dirty="0" smtClean="0"/>
                        <a:t>Conga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84454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03242"/>
              </p:ext>
            </p:extLst>
          </p:nvPr>
        </p:nvGraphicFramePr>
        <p:xfrm>
          <a:off x="685800" y="1590675"/>
          <a:ext cx="7772400" cy="202692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158008"/>
                <a:gridCol w="56143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Your</a:t>
                      </a:r>
                      <a:r>
                        <a:rPr lang="en-US" baseline="0" dirty="0" smtClean="0"/>
                        <a:t> Client 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 Application Can Be</a:t>
                      </a:r>
                      <a:r>
                        <a:rPr lang="en-US" baseline="0" dirty="0" smtClean="0"/>
                        <a:t> 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Native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GUI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Dyalog</a:t>
                      </a:r>
                      <a:r>
                        <a:rPr lang="en-US" baseline="0" dirty="0" smtClean="0"/>
                        <a:t> for Windows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⎕WC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WPF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Browser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Dyalog APL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Dyalog APL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41558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Always Use Some Form Of </a:t>
            </a:r>
            <a:br>
              <a:rPr lang="en-US" sz="2800" b="1" dirty="0" smtClean="0"/>
            </a:br>
            <a:r>
              <a:rPr lang="en-US" sz="2800" b="1" dirty="0" smtClean="0"/>
              <a:t>Source Code Management!</a:t>
            </a:r>
          </a:p>
          <a:p>
            <a:r>
              <a:rPr lang="en-US" sz="2400" dirty="0" smtClean="0"/>
              <a:t>Solo</a:t>
            </a:r>
            <a:endParaRPr lang="en-US" sz="2000" dirty="0" smtClean="0"/>
          </a:p>
          <a:p>
            <a:pPr lvl="1"/>
            <a:r>
              <a:rPr lang="en-US" sz="2000" dirty="0" smtClean="0"/>
              <a:t>You have no one to blame but yourself </a:t>
            </a:r>
            <a:br>
              <a:rPr lang="en-US" sz="2000" dirty="0" smtClean="0"/>
            </a:br>
            <a:r>
              <a:rPr lang="en-US" sz="2000" dirty="0" smtClean="0"/>
              <a:t>(unless you work at home and have a dog)</a:t>
            </a:r>
          </a:p>
          <a:p>
            <a:r>
              <a:rPr lang="en-US" sz="2400" dirty="0" smtClean="0"/>
              <a:t>Co-located</a:t>
            </a:r>
            <a:endParaRPr lang="en-US" sz="2000" dirty="0" smtClean="0"/>
          </a:p>
          <a:p>
            <a:pPr lvl="1"/>
            <a:r>
              <a:rPr lang="en-US" sz="2000" dirty="0" smtClean="0"/>
              <a:t>Face to face</a:t>
            </a:r>
          </a:p>
          <a:p>
            <a:r>
              <a:rPr lang="en-US" sz="2400" dirty="0" smtClean="0"/>
              <a:t>Geographically Dispersed</a:t>
            </a:r>
          </a:p>
          <a:p>
            <a:pPr lvl="1"/>
            <a:r>
              <a:rPr lang="en-US" sz="2000" dirty="0" smtClean="0"/>
              <a:t>Email, IM/Skype, Phone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14</a:t>
            </a:fld>
            <a:endParaRPr lang="da-DK"/>
          </a:p>
        </p:txBody>
      </p:sp>
      <p:grpSp>
        <p:nvGrpSpPr>
          <p:cNvPr id="8" name="Group 7"/>
          <p:cNvGrpSpPr/>
          <p:nvPr/>
        </p:nvGrpSpPr>
        <p:grpSpPr>
          <a:xfrm>
            <a:off x="125760" y="1729035"/>
            <a:ext cx="7092280" cy="4364261"/>
            <a:chOff x="0" y="1124744"/>
            <a:chExt cx="7092280" cy="436426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314" y="1988840"/>
              <a:ext cx="6205966" cy="3500165"/>
            </a:xfrm>
            <a:prstGeom prst="rect">
              <a:avLst/>
            </a:prstGeom>
          </p:spPr>
        </p:pic>
        <p:sp>
          <p:nvSpPr>
            <p:cNvPr id="7" name="Cloud Callout 6"/>
            <p:cNvSpPr/>
            <p:nvPr/>
          </p:nvSpPr>
          <p:spPr bwMode="auto">
            <a:xfrm flipH="1">
              <a:off x="0" y="1124744"/>
              <a:ext cx="3240360" cy="2088232"/>
            </a:xfrm>
            <a:prstGeom prst="cloudCallou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I didn't mean to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/>
                <a:t>overwrite your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code!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  Can we still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aseline="0" dirty="0" smtClean="0"/>
                <a:t>go</a:t>
              </a:r>
              <a:r>
                <a:rPr lang="en-US" sz="2000" dirty="0" smtClean="0"/>
                <a:t> for a walk?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81823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Load Balancing / Distributed Processing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Factors to Consider</a:t>
            </a:r>
          </a:p>
          <a:p>
            <a:r>
              <a:rPr lang="en-US" sz="2400" dirty="0" smtClean="0"/>
              <a:t>Number of Users</a:t>
            </a:r>
          </a:p>
          <a:p>
            <a:r>
              <a:rPr lang="en-US" sz="2400" dirty="0" smtClean="0"/>
              <a:t>Number of Transactions</a:t>
            </a:r>
          </a:p>
          <a:p>
            <a:r>
              <a:rPr lang="en-US" sz="2400" dirty="0" smtClean="0"/>
              <a:t>Transaction Complexity</a:t>
            </a:r>
          </a:p>
          <a:p>
            <a:r>
              <a:rPr lang="en-US" sz="2400" dirty="0" smtClean="0"/>
              <a:t>Storage Requirements</a:t>
            </a:r>
            <a:endParaRPr lang="en-US" sz="2000" dirty="0" smtClean="0"/>
          </a:p>
          <a:p>
            <a:pPr marL="0" indent="0">
              <a:buNone/>
            </a:pPr>
            <a:r>
              <a:rPr lang="en-US" sz="2800" dirty="0" smtClean="0"/>
              <a:t>Some Tools</a:t>
            </a:r>
          </a:p>
          <a:p>
            <a:r>
              <a:rPr lang="en-US" sz="2000" dirty="0" smtClean="0"/>
              <a:t>Isolates</a:t>
            </a:r>
          </a:p>
          <a:p>
            <a:r>
              <a:rPr lang="en-US" sz="2000" dirty="0" err="1" smtClean="0"/>
              <a:t>APLProcess</a:t>
            </a:r>
            <a:r>
              <a:rPr lang="en-US" sz="2000" dirty="0" smtClean="0"/>
              <a:t>/</a:t>
            </a:r>
            <a:r>
              <a:rPr lang="en-US" sz="2000" dirty="0" err="1" smtClean="0"/>
              <a:t>RPCServer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07830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Shall We Discuss?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590675"/>
            <a:ext cx="7772400" cy="4574629"/>
          </a:xfrm>
        </p:spPr>
        <p:txBody>
          <a:bodyPr numCol="2"/>
          <a:lstStyle/>
          <a:p>
            <a:r>
              <a:rPr lang="en-US" sz="2000" dirty="0" smtClean="0">
                <a:hlinkClick r:id="rId2" action="ppaction://hlinksldjump"/>
              </a:rPr>
              <a:t>Source Code Management</a:t>
            </a:r>
          </a:p>
          <a:p>
            <a:pPr lvl="1"/>
            <a:r>
              <a:rPr lang="en-US" sz="1600" dirty="0" smtClean="0">
                <a:hlinkClick r:id="rId2" action="ppaction://hlinksldjump"/>
              </a:rPr>
              <a:t>SALT, </a:t>
            </a:r>
            <a:r>
              <a:rPr lang="en-US" sz="1600" dirty="0" err="1" smtClean="0">
                <a:hlinkClick r:id="rId2" action="ppaction://hlinksldjump"/>
              </a:rPr>
              <a:t>Git</a:t>
            </a:r>
            <a:r>
              <a:rPr lang="en-US" sz="1600" dirty="0" smtClean="0">
                <a:hlinkClick r:id="rId2" action="ppaction://hlinksldjump"/>
              </a:rPr>
              <a:t>, </a:t>
            </a:r>
            <a:r>
              <a:rPr lang="en-US" sz="1600" dirty="0" err="1" smtClean="0">
                <a:hlinkClick r:id="rId2" action="ppaction://hlinksldjump"/>
              </a:rPr>
              <a:t>svn</a:t>
            </a:r>
            <a:endParaRPr lang="en-US" sz="1600" dirty="0" smtClean="0"/>
          </a:p>
          <a:p>
            <a:r>
              <a:rPr lang="en-US" sz="2000" dirty="0" smtClean="0">
                <a:hlinkClick r:id="rId3" action="ppaction://hlinksldjump"/>
              </a:rPr>
              <a:t>Web Services</a:t>
            </a:r>
          </a:p>
          <a:p>
            <a:pPr lvl="1"/>
            <a:r>
              <a:rPr lang="en-US" sz="1600" dirty="0" smtClean="0">
                <a:hlinkClick r:id="rId3" action="ppaction://hlinksldjump"/>
              </a:rPr>
              <a:t>SAWS, MiServer, Conga</a:t>
            </a:r>
            <a:endParaRPr lang="en-US" sz="1600" dirty="0" smtClean="0"/>
          </a:p>
          <a:p>
            <a:r>
              <a:rPr lang="en-US" sz="2000" dirty="0" smtClean="0">
                <a:hlinkClick r:id="rId4" action="ppaction://hlinksldjump"/>
              </a:rPr>
              <a:t>Web Applications</a:t>
            </a:r>
          </a:p>
          <a:p>
            <a:pPr lvl="1"/>
            <a:r>
              <a:rPr lang="en-US" sz="1600" dirty="0" smtClean="0">
                <a:hlinkClick r:id="rId4" action="ppaction://hlinksldjump"/>
              </a:rPr>
              <a:t>MiServer</a:t>
            </a:r>
            <a:endParaRPr lang="en-US" sz="1600" dirty="0" smtClean="0"/>
          </a:p>
          <a:p>
            <a:r>
              <a:rPr lang="en-US" sz="2000" dirty="0" smtClean="0">
                <a:hlinkClick r:id="rId5" action="ppaction://hlinksldjump"/>
              </a:rPr>
              <a:t>Windows GUI Applications</a:t>
            </a:r>
          </a:p>
          <a:p>
            <a:pPr lvl="1"/>
            <a:r>
              <a:rPr lang="en-US" sz="1600" dirty="0" smtClean="0">
                <a:hlinkClick r:id="rId5" action="ppaction://hlinksldjump"/>
              </a:rPr>
              <a:t> </a:t>
            </a:r>
            <a:r>
              <a:rPr lang="en-US" sz="1600" dirty="0" smtClean="0">
                <a:latin typeface="APL385 Unicode" panose="020B0709000202000203" pitchFamily="49" charset="0"/>
                <a:hlinkClick r:id="rId5" action="ppaction://hlinksldjump"/>
              </a:rPr>
              <a:t>⎕WC</a:t>
            </a:r>
            <a:r>
              <a:rPr lang="en-US" sz="1600" dirty="0" smtClean="0">
                <a:hlinkClick r:id="rId5" action="ppaction://hlinksldjump"/>
              </a:rPr>
              <a:t>, WPF</a:t>
            </a:r>
            <a:endParaRPr lang="en-US" sz="1600" dirty="0" smtClean="0"/>
          </a:p>
          <a:p>
            <a:r>
              <a:rPr lang="en-US" sz="2000" dirty="0" smtClean="0">
                <a:hlinkClick r:id="rId6" action="ppaction://hlinksldjump"/>
              </a:rPr>
              <a:t>Security</a:t>
            </a:r>
          </a:p>
          <a:p>
            <a:pPr lvl="1"/>
            <a:r>
              <a:rPr lang="en-US" sz="1600" dirty="0" smtClean="0">
                <a:hlinkClick r:id="rId6" action="ppaction://hlinksldjump"/>
              </a:rPr>
              <a:t>Conga, Dyalog Cryptographic Library</a:t>
            </a:r>
            <a:endParaRPr lang="en-US" sz="1600" dirty="0"/>
          </a:p>
          <a:p>
            <a:r>
              <a:rPr lang="en-US" sz="2000" dirty="0" smtClean="0">
                <a:hlinkClick r:id="rId7" action="ppaction://hlinksldjump"/>
              </a:rPr>
              <a:t>Distributed Processing</a:t>
            </a:r>
            <a:endParaRPr lang="en-US" sz="2000" dirty="0" smtClean="0">
              <a:hlinkClick r:id="rId7" action="ppaction://hlinksldjump"/>
            </a:endParaRPr>
          </a:p>
          <a:p>
            <a:pPr lvl="1"/>
            <a:r>
              <a:rPr lang="en-US" sz="1600" dirty="0" smtClean="0">
                <a:hlinkClick r:id="rId7" action="ppaction://hlinksldjump"/>
              </a:rPr>
              <a:t>Isolates, </a:t>
            </a:r>
            <a:r>
              <a:rPr lang="en-US" sz="1600" dirty="0" err="1" smtClean="0">
                <a:hlinkClick r:id="rId7" action="ppaction://hlinksldjump"/>
              </a:rPr>
              <a:t>APLProcess</a:t>
            </a:r>
            <a:endParaRPr lang="en-US" sz="1600" dirty="0" smtClean="0"/>
          </a:p>
          <a:p>
            <a:r>
              <a:rPr lang="en-US" sz="2000" dirty="0" smtClean="0">
                <a:hlinkClick r:id="rId8" action="ppaction://hlinksldjump"/>
              </a:rPr>
              <a:t>RIDE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2000" dirty="0" smtClean="0">
                <a:hlinkClick r:id="rId9" action="ppaction://hlinksldjump"/>
              </a:rPr>
              <a:t>TCP/IP Communications</a:t>
            </a:r>
          </a:p>
          <a:p>
            <a:pPr lvl="1"/>
            <a:r>
              <a:rPr lang="en-US" sz="1600" dirty="0" smtClean="0">
                <a:hlinkClick r:id="rId9" action="ppaction://hlinksldjump"/>
              </a:rPr>
              <a:t>Conga</a:t>
            </a:r>
            <a:endParaRPr lang="en-US" sz="1600" dirty="0" smtClean="0"/>
          </a:p>
          <a:p>
            <a:r>
              <a:rPr lang="en-US" sz="2000" dirty="0">
                <a:hlinkClick r:id="rId10" action="ppaction://hlinksldjump"/>
              </a:rPr>
              <a:t>Logging</a:t>
            </a:r>
          </a:p>
          <a:p>
            <a:pPr lvl="1"/>
            <a:r>
              <a:rPr lang="en-US" sz="1600" dirty="0">
                <a:hlinkClick r:id="rId10" action="ppaction://hlinksldjump"/>
              </a:rPr>
              <a:t>Usage, </a:t>
            </a:r>
            <a:r>
              <a:rPr lang="en-US" sz="1600" dirty="0" smtClean="0">
                <a:hlinkClick r:id="rId10" action="ppaction://hlinksldjump"/>
              </a:rPr>
              <a:t>Error</a:t>
            </a:r>
            <a:endParaRPr lang="en-US" sz="2000" dirty="0"/>
          </a:p>
          <a:p>
            <a:r>
              <a:rPr lang="en-US" sz="2000" dirty="0" smtClean="0">
                <a:hlinkClick r:id="rId11" action="ppaction://hlinksldjump"/>
              </a:rPr>
              <a:t>SQAPL </a:t>
            </a:r>
            <a:r>
              <a:rPr lang="en-US" sz="2000" dirty="0" smtClean="0">
                <a:hlinkClick r:id="rId11" action="ppaction://hlinksldjump"/>
              </a:rPr>
              <a:t>- RDBMS</a:t>
            </a:r>
            <a:endParaRPr lang="en-US" sz="2000" dirty="0" smtClean="0"/>
          </a:p>
          <a:p>
            <a:r>
              <a:rPr lang="en-US" sz="2000" dirty="0" smtClean="0">
                <a:hlinkClick r:id="rId12" action="ppaction://hlinksldjump"/>
              </a:rPr>
              <a:t>A4S </a:t>
            </a:r>
          </a:p>
          <a:p>
            <a:pPr lvl="1"/>
            <a:r>
              <a:rPr lang="en-US" sz="1600" dirty="0" smtClean="0">
                <a:hlinkClick r:id="rId12" action="ppaction://hlinksldjump"/>
              </a:rPr>
              <a:t>APL Application As A Service</a:t>
            </a:r>
            <a:endParaRPr lang="en-US" sz="1600" dirty="0" smtClean="0"/>
          </a:p>
          <a:p>
            <a:r>
              <a:rPr lang="en-US" sz="2000" dirty="0" smtClean="0">
                <a:hlinkClick r:id="rId13" action="ppaction://hlinksldjump"/>
              </a:rPr>
              <a:t>DFS – Dyalog File Server</a:t>
            </a:r>
            <a:endParaRPr lang="en-US" sz="2000" dirty="0" smtClean="0"/>
          </a:p>
          <a:p>
            <a:r>
              <a:rPr lang="en-US" sz="2000" dirty="0" smtClean="0">
                <a:hlinkClick r:id="rId14" action="ppaction://hlinksldjump"/>
              </a:rPr>
              <a:t>Utility Libraries</a:t>
            </a:r>
          </a:p>
          <a:p>
            <a:pPr lvl="1"/>
            <a:r>
              <a:rPr lang="en-US" sz="1600" dirty="0" smtClean="0">
                <a:hlinkClick r:id="rId14" action="ppaction://hlinksldjump"/>
              </a:rPr>
              <a:t>User Commands, XML, JSON</a:t>
            </a:r>
            <a:endParaRPr lang="en-US" sz="1600" dirty="0" smtClean="0"/>
          </a:p>
          <a:p>
            <a:r>
              <a:rPr lang="en-US" sz="2000" dirty="0" smtClean="0">
                <a:hlinkClick r:id="rId15" action="ppaction://hlinksldjump"/>
              </a:rPr>
              <a:t>Quality Assurance</a:t>
            </a:r>
          </a:p>
          <a:p>
            <a:pPr lvl="1"/>
            <a:r>
              <a:rPr lang="en-US" sz="1600" dirty="0" smtClean="0">
                <a:hlinkClick r:id="rId15" action="ppaction://hlinksldjump"/>
              </a:rPr>
              <a:t>Test Suites</a:t>
            </a:r>
          </a:p>
          <a:p>
            <a:pPr lvl="1"/>
            <a:r>
              <a:rPr lang="en-US" sz="1600" dirty="0" smtClean="0">
                <a:hlinkClick r:id="rId15" action="ppaction://hlinksldjump"/>
              </a:rPr>
              <a:t>Code Coverage</a:t>
            </a:r>
          </a:p>
          <a:p>
            <a:pPr lvl="1"/>
            <a:r>
              <a:rPr lang="en-US" sz="1600" dirty="0" smtClean="0">
                <a:hlinkClick r:id="rId15" action="ppaction://hlinksldjump"/>
              </a:rPr>
              <a:t>Performance </a:t>
            </a:r>
            <a:r>
              <a:rPr lang="en-US" sz="1600" dirty="0" smtClean="0">
                <a:latin typeface="APL385 Unicode" panose="020B0709000202000203" pitchFamily="49" charset="0"/>
                <a:hlinkClick r:id="rId15" action="ppaction://hlinksldjump"/>
              </a:rPr>
              <a:t>]profile</a:t>
            </a:r>
            <a:endParaRPr lang="en-US" sz="1600" dirty="0" smtClean="0">
              <a:latin typeface="APL385 Unicode" panose="020B0709000202000203" pitchFamily="49" charset="0"/>
            </a:endParaRPr>
          </a:p>
          <a:p>
            <a:pPr marL="457200" lvl="1" indent="0">
              <a:buNone/>
            </a:pPr>
            <a:endParaRPr lang="en-US" sz="1200" dirty="0" smtClean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062883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r>
              <a:rPr lang="da-DK" dirty="0" smtClean="0"/>
              <a:t>Source Code Management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da-DK" sz="2400" dirty="0" smtClean="0"/>
              <a:t>SubVersion (svn) and Git are two popular, free, open-source revision control systems</a:t>
            </a:r>
          </a:p>
          <a:p>
            <a:r>
              <a:rPr lang="da-DK" sz="2400" dirty="0" smtClean="0"/>
              <a:t>At Dyalog we use both svn and Git</a:t>
            </a:r>
          </a:p>
          <a:p>
            <a:r>
              <a:rPr lang="da-DK" sz="2400" dirty="0"/>
              <a:t>"</a:t>
            </a:r>
            <a:r>
              <a:rPr lang="da-DK" sz="2400" dirty="0" smtClean="0"/>
              <a:t>TortoiseSVN</a:t>
            </a:r>
            <a:r>
              <a:rPr lang="da-DK" sz="2400" dirty="0"/>
              <a:t>"</a:t>
            </a:r>
            <a:r>
              <a:rPr lang="da-DK" sz="2400" dirty="0" smtClean="0"/>
              <a:t> and "TortoiseGit" are Windows Explorer extensions which provide frontends for svn and Git respectively</a:t>
            </a:r>
          </a:p>
          <a:p>
            <a:r>
              <a:rPr lang="da-DK" sz="2400" dirty="0"/>
              <a:t>There are many other free and paid revision control systems available</a:t>
            </a:r>
          </a:p>
          <a:p>
            <a:pPr marL="0" indent="0">
              <a:buNone/>
            </a:pPr>
            <a:endParaRPr lang="da-DK" sz="2400" dirty="0" smtClean="0"/>
          </a:p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17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149698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endParaRPr lang="en-US" dirty="0" smtClean="0"/>
          </a:p>
          <a:p>
            <a:pPr lvl="1"/>
            <a:r>
              <a:rPr lang="en-US" sz="2400" dirty="0"/>
              <a:t>distributed revision control system with an emphasis on speed</a:t>
            </a:r>
            <a:r>
              <a:rPr lang="en-US" sz="2400" dirty="0" smtClean="0"/>
              <a:t>, </a:t>
            </a:r>
            <a:r>
              <a:rPr lang="en-US" sz="2400" dirty="0"/>
              <a:t>data integrity</a:t>
            </a:r>
            <a:r>
              <a:rPr lang="en-US" sz="2400" dirty="0" smtClean="0"/>
              <a:t>, </a:t>
            </a:r>
            <a:r>
              <a:rPr lang="en-US" sz="2400" dirty="0"/>
              <a:t>and support for distributed, non-linear </a:t>
            </a:r>
            <a:r>
              <a:rPr lang="en-US" sz="2400" dirty="0" smtClean="0"/>
              <a:t>workflows.</a:t>
            </a:r>
          </a:p>
          <a:p>
            <a:pPr lvl="1"/>
            <a:r>
              <a:rPr lang="en-US" sz="2400" dirty="0" smtClean="0"/>
              <a:t>Command line with many GUI clients on most platforms</a:t>
            </a:r>
          </a:p>
          <a:p>
            <a:r>
              <a:rPr lang="en-US" dirty="0" smtClean="0"/>
              <a:t>GitHub</a:t>
            </a:r>
          </a:p>
          <a:p>
            <a:pPr lvl="1"/>
            <a:r>
              <a:rPr lang="en-US" sz="2400" dirty="0" smtClean="0"/>
              <a:t>web-based </a:t>
            </a:r>
            <a:r>
              <a:rPr lang="en-US" sz="2400" dirty="0" err="1" smtClean="0"/>
              <a:t>Git</a:t>
            </a:r>
            <a:r>
              <a:rPr lang="en-US" sz="2400" dirty="0" smtClean="0"/>
              <a:t> repository plus Wiki, error tracking, and collaborative features</a:t>
            </a:r>
            <a:endParaRPr lang="en-US" sz="2400" dirty="0"/>
          </a:p>
          <a:p>
            <a:pPr lvl="1"/>
            <a:r>
              <a:rPr lang="en-US" sz="2400" dirty="0"/>
              <a:t>Dyalog repository: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github.com/Dyalog</a:t>
            </a:r>
            <a:r>
              <a:rPr lang="en-US" sz="2400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564041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Goals</a:t>
            </a:r>
          </a:p>
          <a:p>
            <a:pPr marL="0" indent="0">
              <a:buNone/>
            </a:pP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Application Aspects to Consider – Discussion</a:t>
            </a:r>
            <a:br>
              <a:rPr lang="en-GB" sz="2400" dirty="0" smtClean="0"/>
            </a:b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Tools/Techniques – Discussion/Hands-On</a:t>
            </a:r>
          </a:p>
          <a:p>
            <a:pPr marL="0" indent="0">
              <a:buNone/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Application Building Exercise</a:t>
            </a:r>
            <a:r>
              <a:rPr lang="en-GB" sz="2400" dirty="0"/>
              <a:t> </a:t>
            </a:r>
            <a:r>
              <a:rPr lang="en-GB" sz="2400" dirty="0" smtClean="0"/>
              <a:t>– Weather or Not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What Do You Need?</a:t>
            </a:r>
            <a:endParaRPr lang="en-GB" sz="18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1095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 Code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1056"/>
            <a:ext cx="7774632" cy="4827240"/>
          </a:xfrm>
        </p:spPr>
        <p:txBody>
          <a:bodyPr/>
          <a:lstStyle/>
          <a:p>
            <a:r>
              <a:rPr lang="en-GB" sz="2800" dirty="0" smtClean="0"/>
              <a:t>SALT – Simple APL Library Toolkit</a:t>
            </a:r>
          </a:p>
          <a:p>
            <a:pPr lvl="1"/>
            <a:r>
              <a:rPr lang="en-GB" sz="2400" dirty="0" smtClean="0"/>
              <a:t>SALT is used to read and write UTF8 text files containing APL programs, namespaces or variables.</a:t>
            </a:r>
          </a:p>
          <a:p>
            <a:pPr lvl="1"/>
            <a:r>
              <a:rPr lang="en-GB" sz="2400" dirty="0" smtClean="0"/>
              <a:t>SALT resides in </a:t>
            </a:r>
            <a:r>
              <a:rPr lang="en-GB" sz="2400" dirty="0" smtClean="0">
                <a:latin typeface="APL385 Unicode" panose="020B0709000202000203" pitchFamily="49" charset="0"/>
              </a:rPr>
              <a:t>⎕SE</a:t>
            </a:r>
          </a:p>
          <a:p>
            <a:pPr lvl="1"/>
            <a:r>
              <a:rPr lang="en-GB" sz="2400" dirty="0" smtClean="0"/>
              <a:t>The main SALT programs are </a:t>
            </a:r>
            <a:r>
              <a:rPr lang="en-GB" sz="2400" dirty="0" smtClean="0">
                <a:latin typeface="APL385 Unicode" panose="020B0709000202000203" pitchFamily="49" charset="0"/>
              </a:rPr>
              <a:t>Load</a:t>
            </a:r>
            <a:r>
              <a:rPr lang="en-GB" sz="2400" dirty="0" smtClean="0"/>
              <a:t> and </a:t>
            </a:r>
            <a:r>
              <a:rPr lang="en-GB" sz="2400" dirty="0" smtClean="0">
                <a:latin typeface="APL385 Unicode" panose="020B0709000202000203" pitchFamily="49" charset="0"/>
              </a:rPr>
              <a:t>Save</a:t>
            </a:r>
          </a:p>
          <a:p>
            <a:pPr lvl="1"/>
            <a:r>
              <a:rPr lang="en-GB" sz="2400" dirty="0" smtClean="0"/>
              <a:t>There are other utility programs in </a:t>
            </a:r>
            <a:r>
              <a:rPr lang="en-GB" sz="2400" dirty="0" smtClean="0">
                <a:latin typeface="APL385 Unicode" panose="020B0709000202000203" pitchFamily="49" charset="0"/>
              </a:rPr>
              <a:t>⎕SE.SALT</a:t>
            </a:r>
            <a:r>
              <a:rPr lang="en-GB" sz="2400" dirty="0" smtClean="0"/>
              <a:t>, e.g. Compare</a:t>
            </a:r>
          </a:p>
          <a:p>
            <a:pPr lvl="1"/>
            <a:r>
              <a:rPr lang="en-GB" sz="2400" dirty="0" smtClean="0"/>
              <a:t>SALT programs give help with </a:t>
            </a:r>
            <a:r>
              <a:rPr lang="en-GB" sz="2400" dirty="0" smtClean="0">
                <a:latin typeface="APL385 Unicode" panose="020B0709000202000203" pitchFamily="49" charset="0"/>
              </a:rPr>
              <a:t>'?'</a:t>
            </a:r>
            <a:r>
              <a:rPr lang="en-GB" sz="2400" dirty="0" smtClean="0"/>
              <a:t> as argument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APL385 Unicode" panose="020B0709000202000203" pitchFamily="49" charset="0"/>
              </a:rPr>
              <a:t>    ⎕</a:t>
            </a:r>
            <a:r>
              <a:rPr lang="en-US" sz="2400" dirty="0" err="1" smtClean="0">
                <a:latin typeface="APL385 Unicode" panose="020B0709000202000203" pitchFamily="49" charset="0"/>
              </a:rPr>
              <a:t>SE.SALT.List</a:t>
            </a:r>
            <a:r>
              <a:rPr lang="en-US" sz="2400" dirty="0" smtClean="0">
                <a:latin typeface="APL385 Unicode" panose="020B0709000202000203" pitchFamily="49" charset="0"/>
              </a:rPr>
              <a:t> '?'</a:t>
            </a:r>
            <a:endParaRPr lang="en-GB" sz="24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8178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r>
              <a:rPr lang="da-DK" dirty="0" smtClean="0"/>
              <a:t>SALT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1056"/>
            <a:ext cx="7772400" cy="4114800"/>
          </a:xfrm>
        </p:spPr>
        <p:txBody>
          <a:bodyPr/>
          <a:lstStyle/>
          <a:p>
            <a:r>
              <a:rPr lang="da-DK" sz="2800" dirty="0" smtClean="0"/>
              <a:t>APL Script files can be used at runtime or loaded into a workspace which is distributed.</a:t>
            </a:r>
          </a:p>
          <a:p>
            <a:r>
              <a:rPr lang="da-DK" sz="2800" dirty="0" smtClean="0"/>
              <a:t>Using script files doesn’t compromise the APL ”way of life”.</a:t>
            </a:r>
          </a:p>
          <a:p>
            <a:r>
              <a:rPr lang="da-DK" sz="2800" dirty="0" smtClean="0"/>
              <a:t>Best thing: You can laugh at syserrs</a:t>
            </a:r>
          </a:p>
          <a:p>
            <a:pPr lvl="1"/>
            <a:r>
              <a:rPr lang="da-DK" sz="2400" dirty="0" smtClean="0"/>
              <a:t>On every change, source file is updated</a:t>
            </a:r>
          </a:p>
          <a:p>
            <a:pPr lvl="1"/>
            <a:r>
              <a:rPr lang="da-DK" sz="2400" dirty="0" smtClean="0"/>
              <a:t>Be quick, we are removing them (syserrs)</a:t>
            </a:r>
            <a:endParaRPr lang="da-DK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20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000884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r>
              <a:rPr lang="da-DK" dirty="0" smtClean="0"/>
              <a:t>SALT - Exercises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da-DK" dirty="0" smtClean="0"/>
              <a:t>Create a program "</a:t>
            </a:r>
            <a:r>
              <a:rPr lang="da-DK" i="1" dirty="0" smtClean="0"/>
              <a:t>forSALT</a:t>
            </a:r>
            <a:r>
              <a:rPr lang="da-DK" dirty="0" smtClean="0"/>
              <a:t>" that you will save in </a:t>
            </a:r>
            <a:r>
              <a:rPr lang="da-DK" i="1" dirty="0" smtClean="0"/>
              <a:t>\tmp</a:t>
            </a:r>
            <a:r>
              <a:rPr lang="da-DK" dirty="0" smtClean="0"/>
              <a:t> under the filename of your choice</a:t>
            </a:r>
          </a:p>
          <a:p>
            <a:r>
              <a:rPr lang="da-DK" dirty="0" smtClean="0"/>
              <a:t>Save the program using the </a:t>
            </a:r>
            <a:r>
              <a:rPr lang="da-DK" b="1" dirty="0" smtClean="0"/>
              <a:t>⎕SE.Save</a:t>
            </a:r>
            <a:r>
              <a:rPr lang="da-DK" dirty="0" smtClean="0"/>
              <a:t> program to save it</a:t>
            </a:r>
          </a:p>
          <a:p>
            <a:r>
              <a:rPr lang="da-DK" dirty="0" smtClean="0"/>
              <a:t>Edit your program "</a:t>
            </a:r>
            <a:r>
              <a:rPr lang="da-DK" i="1" dirty="0" smtClean="0"/>
              <a:t>forSALT</a:t>
            </a:r>
            <a:r>
              <a:rPr lang="da-DK" dirty="0" smtClean="0"/>
              <a:t>" – note how SALT kicks in to save it automatically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21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704746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r>
              <a:rPr lang="da-DK" dirty="0" smtClean="0"/>
              <a:t>SALT - Exercises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da-DK" dirty="0" smtClean="0"/>
              <a:t>Use the </a:t>
            </a:r>
            <a:r>
              <a:rPr lang="da-DK" b="1" dirty="0" smtClean="0"/>
              <a:t>⎕SE.List</a:t>
            </a:r>
            <a:r>
              <a:rPr lang="da-DK" dirty="0" smtClean="0"/>
              <a:t> program to list all the script files (text files) containing APL code under the folder '\</a:t>
            </a:r>
            <a:r>
              <a:rPr lang="da-DK" i="1" dirty="0" smtClean="0"/>
              <a:t>tmp'</a:t>
            </a:r>
          </a:p>
          <a:p>
            <a:r>
              <a:rPr lang="da-DK" dirty="0" smtClean="0"/>
              <a:t>Turn versionning on by saving your program again by using the –</a:t>
            </a:r>
            <a:r>
              <a:rPr lang="da-DK" i="1" dirty="0" smtClean="0"/>
              <a:t>version</a:t>
            </a:r>
            <a:r>
              <a:rPr lang="da-DK" dirty="0" smtClean="0"/>
              <a:t> switch</a:t>
            </a:r>
          </a:p>
          <a:p>
            <a:r>
              <a:rPr lang="da-DK" dirty="0" smtClean="0"/>
              <a:t>Edit your program again, note the new version #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22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03756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r>
              <a:rPr lang="da-DK" dirty="0" smtClean="0"/>
              <a:t>SALT - Exercises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da-DK" dirty="0" smtClean="0"/>
              <a:t>Make more modifications to your program</a:t>
            </a:r>
          </a:p>
          <a:p>
            <a:r>
              <a:rPr lang="da-DK" dirty="0" smtClean="0"/>
              <a:t>Use the </a:t>
            </a:r>
            <a:r>
              <a:rPr lang="da-DK" b="1" dirty="0" smtClean="0"/>
              <a:t>⎕SE.List</a:t>
            </a:r>
            <a:r>
              <a:rPr lang="da-DK" dirty="0" smtClean="0"/>
              <a:t> to show all the versions of your program in '\</a:t>
            </a:r>
            <a:r>
              <a:rPr lang="da-DK" i="1" dirty="0" smtClean="0"/>
              <a:t>tmp</a:t>
            </a:r>
            <a:r>
              <a:rPr lang="da-DK" dirty="0" smtClean="0"/>
              <a:t>'</a:t>
            </a:r>
          </a:p>
          <a:p>
            <a:r>
              <a:rPr lang="da-DK" dirty="0" smtClean="0"/>
              <a:t>Use the </a:t>
            </a:r>
            <a:r>
              <a:rPr lang="da-DK" b="1" dirty="0" smtClean="0"/>
              <a:t>⎕SE.Compare </a:t>
            </a:r>
            <a:r>
              <a:rPr lang="da-DK" dirty="0" smtClean="0"/>
              <a:t>to compare 2 versions of your program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23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362079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SAWS </a:t>
            </a:r>
          </a:p>
          <a:p>
            <a:pPr lvl="1"/>
            <a:r>
              <a:rPr lang="en-US" dirty="0" smtClean="0"/>
              <a:t>Server and Client components for SOAP-based Web Services</a:t>
            </a:r>
          </a:p>
          <a:p>
            <a:r>
              <a:rPr lang="en-US" dirty="0" smtClean="0"/>
              <a:t>MiServer</a:t>
            </a:r>
          </a:p>
          <a:p>
            <a:pPr lvl="1"/>
            <a:r>
              <a:rPr lang="en-US" dirty="0" smtClean="0"/>
              <a:t>"RESTful" web service server</a:t>
            </a:r>
          </a:p>
          <a:p>
            <a:r>
              <a:rPr lang="en-US" dirty="0" smtClean="0"/>
              <a:t>Conga</a:t>
            </a:r>
          </a:p>
          <a:p>
            <a:pPr lvl="1"/>
            <a:r>
              <a:rPr lang="en-US" dirty="0" smtClean="0"/>
              <a:t>client for RESTful web services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32008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APL-based </a:t>
            </a:r>
            <a:r>
              <a:rPr lang="en-US" sz="2800" dirty="0"/>
              <a:t>w</a:t>
            </a:r>
            <a:r>
              <a:rPr lang="en-US" sz="2800" dirty="0" smtClean="0"/>
              <a:t>eb server</a:t>
            </a:r>
            <a:endParaRPr lang="en-US" sz="2800" dirty="0"/>
          </a:p>
          <a:p>
            <a:r>
              <a:rPr lang="en-US" sz="2800" dirty="0" smtClean="0"/>
              <a:t>Library of tools to generate web content from APL</a:t>
            </a:r>
          </a:p>
          <a:p>
            <a:r>
              <a:rPr lang="en-US" sz="2800" dirty="0" smtClean="0"/>
              <a:t>Can run "behind" other web servers (IIS, Apache, WebSphere) via CGI</a:t>
            </a:r>
          </a:p>
          <a:p>
            <a:r>
              <a:rPr lang="en-US" sz="2800" dirty="0" smtClean="0"/>
              <a:t>Open source and extensible</a:t>
            </a:r>
          </a:p>
          <a:p>
            <a:r>
              <a:rPr lang="en-US" sz="2800" dirty="0" smtClean="0"/>
              <a:t>Cross-platform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097245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RIDE stands for Remote Interface Development Environment.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 allows you to interact with APL sessions remotely.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26</a:t>
            </a:fld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65" y="1556792"/>
            <a:ext cx="741045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65" y="1556792"/>
            <a:ext cx="7410450" cy="461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5059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TCP/IP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Conga</a:t>
            </a:r>
          </a:p>
          <a:p>
            <a:pPr lvl="1"/>
            <a:r>
              <a:rPr lang="en-US" sz="2400" dirty="0" smtClean="0"/>
              <a:t>TCP/IP Utility Library</a:t>
            </a:r>
          </a:p>
          <a:p>
            <a:pPr lvl="1"/>
            <a:r>
              <a:rPr lang="en-US" sz="2400" dirty="0" smtClean="0"/>
              <a:t>Supports secure sockets via SSL/TLS</a:t>
            </a:r>
          </a:p>
          <a:p>
            <a:pPr lvl="1"/>
            <a:r>
              <a:rPr lang="en-US" sz="2400" dirty="0" smtClean="0"/>
              <a:t>Samples include a variety of servers, clients and other tools:</a:t>
            </a:r>
          </a:p>
          <a:p>
            <a:pPr lvl="2"/>
            <a:r>
              <a:rPr lang="en-US" sz="2000" dirty="0" smtClean="0"/>
              <a:t>FTP</a:t>
            </a:r>
          </a:p>
          <a:p>
            <a:pPr lvl="2"/>
            <a:r>
              <a:rPr lang="en-US" sz="2000" dirty="0" smtClean="0"/>
              <a:t>RPC (Remote Procedure Call)</a:t>
            </a:r>
          </a:p>
          <a:p>
            <a:pPr lvl="2"/>
            <a:r>
              <a:rPr lang="en-US" sz="2000" dirty="0" smtClean="0"/>
              <a:t>Web Server</a:t>
            </a:r>
          </a:p>
          <a:p>
            <a:pPr lvl="2"/>
            <a:r>
              <a:rPr lang="en-US" sz="2000" dirty="0" smtClean="0"/>
              <a:t>HTTP Request</a:t>
            </a:r>
          </a:p>
          <a:p>
            <a:pPr lvl="2"/>
            <a:r>
              <a:rPr lang="en-US" sz="2000" dirty="0" smtClean="0"/>
              <a:t>Secure Connection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84558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28</a:t>
            </a:fld>
            <a:endParaRPr lang="da-DK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Usage Logging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>
                <a:latin typeface="APL385 Unicode" panose="020B0709000202000203" pitchFamily="49" charset="0"/>
              </a:rPr>
              <a:t>Logger.dyalog</a:t>
            </a:r>
            <a:r>
              <a:rPr lang="en-US" dirty="0" smtClean="0"/>
              <a:t> in MiServer</a:t>
            </a:r>
          </a:p>
          <a:p>
            <a:pPr lvl="1"/>
            <a:endParaRPr lang="en-US" dirty="0"/>
          </a:p>
          <a:p>
            <a:r>
              <a:rPr lang="en-US" dirty="0" smtClean="0"/>
              <a:t>Error Logging</a:t>
            </a:r>
          </a:p>
          <a:p>
            <a:pPr lvl="1"/>
            <a:r>
              <a:rPr lang="en-US" dirty="0" err="1" smtClean="0">
                <a:latin typeface="APL385 Unicode" panose="020B0709000202000203" pitchFamily="49" charset="0"/>
              </a:rPr>
              <a:t>DrA</a:t>
            </a:r>
            <a:r>
              <a:rPr lang="en-US" dirty="0" smtClean="0"/>
              <a:t> (also in MiServer) can log errors and send email notifications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324600"/>
            <a:ext cx="2895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60492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smtClean="0"/>
              <a:t>Goals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Raise awareness of what's available</a:t>
            </a:r>
          </a:p>
          <a:p>
            <a:r>
              <a:rPr lang="en-GB" dirty="0" smtClean="0"/>
              <a:t>Teach what's relevant to you</a:t>
            </a:r>
          </a:p>
          <a:p>
            <a:r>
              <a:rPr lang="en-GB" dirty="0" smtClean="0"/>
              <a:t>Learn more about what you need</a:t>
            </a:r>
          </a:p>
          <a:p>
            <a:r>
              <a:rPr lang="en-GB" dirty="0" smtClean="0"/>
              <a:t>Have fun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422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Dyalog Cryptographic Library (DCL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General purpose and comprehensive cryptographic library written by Peter </a:t>
            </a:r>
            <a:r>
              <a:rPr lang="en-US" sz="2400" dirty="0"/>
              <a:t>Michael </a:t>
            </a:r>
            <a:r>
              <a:rPr lang="en-US" sz="2400" dirty="0" smtClean="0"/>
              <a:t>Hager</a:t>
            </a:r>
          </a:p>
          <a:p>
            <a:r>
              <a:rPr lang="en-US" sz="2800" dirty="0" smtClean="0"/>
              <a:t>Conga</a:t>
            </a:r>
            <a:endParaRPr lang="en-US" sz="2800" dirty="0"/>
          </a:p>
          <a:p>
            <a:pPr lvl="1"/>
            <a:r>
              <a:rPr lang="en-US" sz="2400" dirty="0"/>
              <a:t>SSL/TLS Support</a:t>
            </a:r>
          </a:p>
          <a:p>
            <a:pPr lvl="1"/>
            <a:r>
              <a:rPr lang="en-US" sz="2400" dirty="0"/>
              <a:t>Integrated Windows Authentication (IWA)</a:t>
            </a:r>
          </a:p>
          <a:p>
            <a:pPr lvl="1"/>
            <a:r>
              <a:rPr lang="en-US" sz="2400" dirty="0"/>
              <a:t>X509 Certificate </a:t>
            </a:r>
            <a:r>
              <a:rPr lang="en-US" sz="2400" dirty="0" smtClean="0"/>
              <a:t>Support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27190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Dyalog Cryptographic </a:t>
            </a:r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Designed to satisfy existing and foreseeable information security requirements.</a:t>
            </a:r>
          </a:p>
          <a:p>
            <a:r>
              <a:rPr lang="en-US" sz="2400" dirty="0"/>
              <a:t>Comprehensive – implements a wide variety of standards and algorithms for:</a:t>
            </a:r>
          </a:p>
          <a:p>
            <a:pPr lvl="1"/>
            <a:r>
              <a:rPr lang="en-US" sz="2000" dirty="0"/>
              <a:t>Hashing (one way encryption) – the source message cannot be reconstructed from the hashed digest</a:t>
            </a:r>
          </a:p>
          <a:p>
            <a:pPr lvl="1"/>
            <a:r>
              <a:rPr lang="en-US" sz="2000" dirty="0"/>
              <a:t>Asymmetric Encryption (Public Key) – uses a pair of keys, one public and one private</a:t>
            </a:r>
          </a:p>
          <a:p>
            <a:pPr lvl="1"/>
            <a:r>
              <a:rPr lang="en-US" sz="2000" dirty="0"/>
              <a:t>Symmetric Encryption (Secret Key) – both parties</a:t>
            </a:r>
          </a:p>
          <a:p>
            <a:pPr lvl="1"/>
            <a:r>
              <a:rPr lang="en-US" sz="2000" dirty="0"/>
              <a:t>ASN.1 (Abstract Syntax Notation One) encoding</a:t>
            </a:r>
          </a:p>
          <a:p>
            <a:pPr lvl="1"/>
            <a:r>
              <a:rPr lang="en-US" sz="2000" dirty="0"/>
              <a:t>X.509 Certificate processing – access the structure and content of digital </a:t>
            </a:r>
            <a:r>
              <a:rPr lang="en-US" sz="2000" dirty="0" smtClean="0"/>
              <a:t>certificates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09310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DCL Typical Uses Include...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Share information securely</a:t>
            </a:r>
          </a:p>
          <a:p>
            <a:pPr lvl="1"/>
            <a:r>
              <a:rPr lang="en-US" sz="2000" dirty="0"/>
              <a:t>Encrypted data is unreadable to those without the decryption key</a:t>
            </a:r>
          </a:p>
          <a:p>
            <a:pPr lvl="1"/>
            <a:r>
              <a:rPr lang="en-US" sz="2000" dirty="0"/>
              <a:t>Sender of the data can be authenticated</a:t>
            </a:r>
          </a:p>
          <a:p>
            <a:pPr lvl="1"/>
            <a:r>
              <a:rPr lang="en-US" sz="2000" dirty="0"/>
              <a:t>Recipient can be confident that information has not been altered</a:t>
            </a:r>
          </a:p>
          <a:p>
            <a:r>
              <a:rPr lang="en-US" sz="2400" dirty="0"/>
              <a:t>Protect information by storing in encrypted form</a:t>
            </a:r>
          </a:p>
          <a:p>
            <a:r>
              <a:rPr lang="en-US" sz="2400" dirty="0"/>
              <a:t>Process digital certificates</a:t>
            </a:r>
          </a:p>
          <a:p>
            <a:r>
              <a:rPr lang="en-US" sz="2400" dirty="0"/>
              <a:t>Produce and validate electronic signatures for documents, messages, and </a:t>
            </a:r>
            <a:r>
              <a:rPr lang="en-US" sz="2400" dirty="0" smtClean="0"/>
              <a:t>files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20815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r>
              <a:rPr lang="en-US" sz="2800" dirty="0" err="1" smtClean="0">
                <a:latin typeface="APL385 Unicode" panose="020B0709000202000203" pitchFamily="49" charset="0"/>
              </a:rPr>
              <a:t>APLProcess</a:t>
            </a:r>
            <a:r>
              <a:rPr lang="en-US" sz="2800" dirty="0" smtClean="0"/>
              <a:t> and </a:t>
            </a:r>
            <a:r>
              <a:rPr lang="en-US" sz="2800" dirty="0" err="1" smtClean="0">
                <a:latin typeface="APL385 Unicode" panose="020B0709000202000203" pitchFamily="49" charset="0"/>
              </a:rPr>
              <a:t>RPCServer</a:t>
            </a:r>
            <a:endParaRPr lang="en-US" sz="2800" dirty="0" smtClean="0">
              <a:latin typeface="APL385 Unicode" panose="020B0709000202000203" pitchFamily="49" charset="0"/>
            </a:endParaRPr>
          </a:p>
          <a:p>
            <a:pPr lvl="1"/>
            <a:r>
              <a:rPr lang="en-US" sz="2400" dirty="0" err="1" smtClean="0"/>
              <a:t>APLProcess</a:t>
            </a:r>
            <a:r>
              <a:rPr lang="en-US" sz="2400" dirty="0" smtClean="0"/>
              <a:t> – class to start and control a separate APL process</a:t>
            </a:r>
          </a:p>
          <a:p>
            <a:pPr lvl="1"/>
            <a:r>
              <a:rPr lang="en-US" sz="2400" dirty="0" err="1" smtClean="0"/>
              <a:t>RPCServer</a:t>
            </a:r>
            <a:r>
              <a:rPr lang="en-US" sz="2400" dirty="0" smtClean="0"/>
              <a:t> – server that processes remote commands</a:t>
            </a:r>
          </a:p>
          <a:p>
            <a:pPr lvl="1"/>
            <a:r>
              <a:rPr lang="en-US" sz="2400" dirty="0" smtClean="0"/>
              <a:t>Used in </a:t>
            </a:r>
            <a:r>
              <a:rPr lang="en-US" sz="2400" dirty="0" err="1" smtClean="0"/>
              <a:t>TryAPL</a:t>
            </a:r>
            <a:r>
              <a:rPr lang="en-US" sz="2400" dirty="0" smtClean="0"/>
              <a:t>, isolate, DFS, SQAPL Remote</a:t>
            </a:r>
          </a:p>
          <a:p>
            <a:r>
              <a:rPr lang="en-US" sz="2800" dirty="0" smtClean="0"/>
              <a:t>isolate workspace</a:t>
            </a:r>
          </a:p>
          <a:p>
            <a:pPr lvl="1"/>
            <a:r>
              <a:rPr lang="en-US" sz="2400" dirty="0" smtClean="0"/>
              <a:t>coarse grained parallel processing using multiple local or remote CPUs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8179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 </a:t>
            </a:r>
            <a:r>
              <a:rPr lang="en-GB" i="1" dirty="0" smtClean="0">
                <a:solidFill>
                  <a:srgbClr val="00B050"/>
                </a:solidFill>
              </a:rPr>
              <a:t>isolate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is a kind of namespace inside </a:t>
            </a:r>
            <a:r>
              <a:rPr lang="en-GB" dirty="0"/>
              <a:t>which all APL language statements are executed in parallel with the main APL </a:t>
            </a:r>
            <a:r>
              <a:rPr lang="en-GB" dirty="0" smtClean="0"/>
              <a:t>process.</a:t>
            </a:r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i="1" dirty="0" smtClean="0">
                <a:solidFill>
                  <a:srgbClr val="00B050"/>
                </a:solidFill>
              </a:rPr>
              <a:t>future</a:t>
            </a:r>
            <a:r>
              <a:rPr lang="en-GB" dirty="0" smtClean="0"/>
              <a:t> </a:t>
            </a:r>
            <a:r>
              <a:rPr lang="en-GB" dirty="0"/>
              <a:t>is a pointer to the future result of an expression currently being executed in an </a:t>
            </a:r>
            <a:r>
              <a:rPr lang="en-GB" dirty="0" smtClean="0"/>
              <a:t>isolate.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60194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)LOAD isolate</a:t>
            </a:r>
          </a:p>
          <a:p>
            <a:pPr marL="0" indent="0">
              <a:buNone/>
            </a:pPr>
            <a:r>
              <a:rPr lang="en-GB" sz="2800" dirty="0" smtClean="0"/>
              <a:t>      </a:t>
            </a:r>
            <a:r>
              <a:rPr lang="en-GB" sz="2800" dirty="0" err="1" smtClean="0"/>
              <a:t>is</a:t>
            </a:r>
            <a:r>
              <a:rPr lang="en-GB" sz="2800" dirty="0" err="1"/>
              <a:t>←isolate.New</a:t>
            </a:r>
            <a:r>
              <a:rPr lang="en-GB" sz="2800" dirty="0"/>
              <a:t> ''</a:t>
            </a:r>
          </a:p>
          <a:p>
            <a:pPr marL="0" indent="0">
              <a:buNone/>
            </a:pPr>
            <a:r>
              <a:rPr lang="en-GB" sz="2800" dirty="0"/>
              <a:t>      is</a:t>
            </a:r>
          </a:p>
          <a:p>
            <a:pPr marL="0" indent="0">
              <a:buNone/>
            </a:pPr>
            <a:r>
              <a:rPr lang="en-GB" sz="2800" dirty="0"/>
              <a:t>#.[isolate]</a:t>
            </a:r>
          </a:p>
          <a:p>
            <a:pPr marL="0" indent="0">
              <a:buNone/>
            </a:pPr>
            <a:r>
              <a:rPr lang="en-GB" sz="2800" dirty="0"/>
              <a:t>      </a:t>
            </a:r>
            <a:r>
              <a:rPr lang="en-GB" sz="2800" dirty="0" err="1"/>
              <a:t>f←is</a:t>
            </a:r>
            <a:r>
              <a:rPr lang="en-GB" sz="2800" dirty="0"/>
              <a:t>.</a:t>
            </a:r>
            <a:r>
              <a:rPr lang="en-GB" sz="2800" dirty="0" smtClean="0"/>
              <a:t>⎕DL  12</a:t>
            </a:r>
            <a:endParaRPr lang="en-GB" sz="2800" dirty="0"/>
          </a:p>
          <a:p>
            <a:pPr marL="0" indent="0">
              <a:buNone/>
            </a:pPr>
            <a:r>
              <a:rPr lang="en-GB" sz="2800" dirty="0"/>
              <a:t>      </a:t>
            </a:r>
            <a:r>
              <a:rPr lang="en-GB" sz="2800" dirty="0" smtClean="0"/>
              <a:t>2+2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4</a:t>
            </a:r>
            <a:endParaRPr lang="en-GB" sz="2800" dirty="0"/>
          </a:p>
          <a:p>
            <a:pPr marL="0" indent="0">
              <a:buNone/>
            </a:pPr>
            <a:r>
              <a:rPr lang="en-GB" sz="2800" dirty="0"/>
              <a:t>      f</a:t>
            </a:r>
          </a:p>
          <a:p>
            <a:pPr marL="0" indent="0">
              <a:buNone/>
            </a:pPr>
            <a:r>
              <a:rPr lang="en-GB" sz="2800" dirty="0"/>
              <a:t>20.016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63847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A4S – APL Application As A Service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Dyalog APL provides a mechanism for users to register and manage an application workspace as a Windows service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application workspace must implement an interface to handle messages from the Windows Service Control Manager (SCM) in addition to the code required to drive the application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Sample service is provided with Dyalog APL/W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8836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SQAPL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Provides an interface between APL and database drivers which conform to the ODBC standard including:</a:t>
            </a:r>
          </a:p>
          <a:p>
            <a:pPr lvl="1"/>
            <a:r>
              <a:rPr lang="en-US" sz="2000" dirty="0" smtClean="0"/>
              <a:t>Oracle</a:t>
            </a:r>
          </a:p>
          <a:p>
            <a:pPr lvl="1"/>
            <a:r>
              <a:rPr lang="en-US" sz="2000" dirty="0" smtClean="0"/>
              <a:t>MySQL</a:t>
            </a:r>
          </a:p>
          <a:p>
            <a:pPr lvl="1"/>
            <a:r>
              <a:rPr lang="en-US" sz="2000" dirty="0" smtClean="0"/>
              <a:t>MS Access</a:t>
            </a:r>
          </a:p>
          <a:p>
            <a:pPr lvl="1"/>
            <a:r>
              <a:rPr lang="en-US" sz="2000" dirty="0" smtClean="0"/>
              <a:t>Excel</a:t>
            </a:r>
          </a:p>
          <a:p>
            <a:pPr lvl="1"/>
            <a:r>
              <a:rPr lang="en-US" sz="2000" dirty="0" smtClean="0"/>
              <a:t>XML files</a:t>
            </a:r>
          </a:p>
          <a:p>
            <a:pPr lvl="1"/>
            <a:r>
              <a:rPr lang="en-US" sz="2000" dirty="0" smtClean="0"/>
              <a:t>Text file</a:t>
            </a:r>
          </a:p>
          <a:p>
            <a:r>
              <a:rPr lang="en-US" sz="2400" dirty="0" smtClean="0"/>
              <a:t>SQAPL Remote overlays a secure, client/server, architecture. 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52575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Dyalog File Server (DFS)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"</a:t>
            </a:r>
            <a:r>
              <a:rPr lang="da-DK" sz="2400" dirty="0"/>
              <a:t>P</a:t>
            </a:r>
            <a:r>
              <a:rPr lang="da-DK" sz="2400" dirty="0" smtClean="0"/>
              <a:t>lug compatible" </a:t>
            </a:r>
            <a:r>
              <a:rPr lang="da-DK" sz="2400" dirty="0"/>
              <a:t>replacement for direct access to component files (DCF</a:t>
            </a:r>
            <a:r>
              <a:rPr lang="da-DK" sz="2400" dirty="0" smtClean="0"/>
              <a:t>) and native files.</a:t>
            </a:r>
            <a:endParaRPr lang="da-DK" sz="2400" dirty="0"/>
          </a:p>
          <a:p>
            <a:r>
              <a:rPr lang="da-DK" sz="2400" dirty="0" smtClean="0"/>
              <a:t>Client/Server </a:t>
            </a:r>
            <a:r>
              <a:rPr lang="da-DK" sz="2400" dirty="0"/>
              <a:t>system in which file operations are only possible by communicating with DFS Server Processes</a:t>
            </a:r>
          </a:p>
          <a:p>
            <a:pPr lvl="1"/>
            <a:r>
              <a:rPr lang="da-DK" sz="2000" dirty="0"/>
              <a:t>No direct access to </a:t>
            </a:r>
            <a:r>
              <a:rPr lang="da-DK" sz="2000" dirty="0" smtClean="0"/>
              <a:t>files </a:t>
            </a:r>
            <a:r>
              <a:rPr lang="da-DK" sz="2000" dirty="0"/>
              <a:t>from client</a:t>
            </a:r>
          </a:p>
          <a:p>
            <a:pPr lvl="1"/>
            <a:r>
              <a:rPr lang="da-DK" sz="2000" dirty="0"/>
              <a:t>However, the underlying storage mechanism *is* ”normal” component files</a:t>
            </a:r>
            <a:r>
              <a:rPr lang="da-DK" sz="2000" dirty="0" smtClean="0"/>
              <a:t>.</a:t>
            </a:r>
            <a:endParaRPr lang="en-US" sz="2400" dirty="0" smtClean="0"/>
          </a:p>
          <a:p>
            <a:r>
              <a:rPr lang="da-DK" sz="2400" dirty="0" smtClean="0"/>
              <a:t>Analogous to mainframe SHAREFILE and IPSA component file systems</a:t>
            </a:r>
          </a:p>
          <a:p>
            <a:pPr lvl="1"/>
            <a:r>
              <a:rPr lang="da-DK" sz="2000" dirty="0" smtClean="0"/>
              <a:t>Facilitates conversion of mainframe applications to other platforms</a:t>
            </a:r>
            <a:endParaRPr lang="da-DK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09935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QA – Quality Assurance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Test suites are used to ensure quality software.</a:t>
            </a:r>
          </a:p>
          <a:p>
            <a:pPr marL="0" indent="0">
              <a:buNone/>
            </a:pPr>
            <a:r>
              <a:rPr lang="en-GB" dirty="0" smtClean="0"/>
              <a:t>Test suites should cover all the lines of your code.</a:t>
            </a:r>
          </a:p>
          <a:p>
            <a:pPr marL="0" indent="0">
              <a:buNone/>
            </a:pPr>
            <a:r>
              <a:rPr lang="en-GB" dirty="0" smtClean="0"/>
              <a:t>If they don't then either your test suite is incomplete of your code has dead (unused or unusable) code in it.</a:t>
            </a:r>
          </a:p>
          <a:p>
            <a:pPr marL="0" indent="0">
              <a:buNone/>
            </a:pPr>
            <a:r>
              <a:rPr lang="en-GB" dirty="0" smtClean="0"/>
              <a:t>Either way this should be fixed.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33631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Dyalog is about to undertake a project to define an "APL Project" and provide tools to manage and support such projects</a:t>
            </a:r>
          </a:p>
          <a:p>
            <a:pPr lvl="1"/>
            <a:r>
              <a:rPr lang="en-US" sz="2000" dirty="0" smtClean="0"/>
              <a:t>The tools may be bound to the interpreter, implemented in APL, or some combination of both.</a:t>
            </a:r>
          </a:p>
          <a:p>
            <a:pPr lvl="1"/>
            <a:r>
              <a:rPr lang="en-US" sz="2000" dirty="0" smtClean="0"/>
              <a:t>It will address several aspects including linking external resources, dependency tracking, production and development builds.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600" b="1" dirty="0" smtClean="0"/>
              <a:t>Please! Share your ideas and needs with us!</a:t>
            </a:r>
            <a:endParaRPr lang="en-US" sz="2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14269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QA – Quality Assurance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To ensure your code is clean you should use code coverage to detect any problem.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Dyalog comes with code coverage tools.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They are available </a:t>
            </a:r>
            <a:r>
              <a:rPr lang="en-GB" sz="2800" dirty="0" smtClean="0"/>
              <a:t>at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tools/code/</a:t>
            </a:r>
            <a:r>
              <a:rPr lang="en-GB" sz="2800" dirty="0" err="1" smtClean="0">
                <a:latin typeface="APL385 Unicode" panose="020B0709000202000203" pitchFamily="49" charset="0"/>
              </a:rPr>
              <a:t>codecoverage.dyalog</a:t>
            </a:r>
            <a:endParaRPr lang="en-GB" sz="24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471947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 Commands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UCMDs are programs always available, just like their system commands counterparts.</a:t>
            </a:r>
          </a:p>
          <a:p>
            <a:pPr marL="0" indent="0">
              <a:buNone/>
            </a:pPr>
            <a:r>
              <a:rPr lang="en-GB" dirty="0" smtClean="0"/>
              <a:t>UCMDs start with a ] as in ]locate</a:t>
            </a:r>
          </a:p>
          <a:p>
            <a:pPr marL="0" indent="0">
              <a:buNone/>
            </a:pPr>
            <a:r>
              <a:rPr lang="en-GB" dirty="0" smtClean="0"/>
              <a:t>To get a list of all user </a:t>
            </a:r>
            <a:r>
              <a:rPr lang="en-GB" dirty="0" err="1" smtClean="0"/>
              <a:t>cmds</a:t>
            </a:r>
            <a:r>
              <a:rPr lang="en-GB" dirty="0" smtClean="0"/>
              <a:t> enter ]?</a:t>
            </a:r>
          </a:p>
          <a:p>
            <a:pPr marL="0" indent="0">
              <a:buNone/>
            </a:pPr>
            <a:r>
              <a:rPr lang="en-GB" dirty="0" smtClean="0"/>
              <a:t>You can write your own UCMDs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6284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 Commands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Try these commands:</a:t>
            </a:r>
          </a:p>
          <a:p>
            <a:pPr marL="0" indent="0">
              <a:buNone/>
            </a:pPr>
            <a:r>
              <a:rPr lang="en-GB" dirty="0" smtClean="0"/>
              <a:t>]calendar  1959  </a:t>
            </a:r>
          </a:p>
          <a:p>
            <a:pPr marL="0" indent="0">
              <a:buNone/>
            </a:pPr>
            <a:r>
              <a:rPr lang="en-GB" dirty="0" smtClean="0"/>
              <a:t>]list -recursive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]chart  ⍟⍳</a:t>
            </a:r>
            <a:r>
              <a:rPr lang="en-GB" dirty="0" smtClean="0"/>
              <a:t>99</a:t>
            </a:r>
          </a:p>
          <a:p>
            <a:pPr marL="0" indent="0">
              <a:buNone/>
            </a:pPr>
            <a:r>
              <a:rPr lang="en-GB" dirty="0" smtClean="0"/>
              <a:t>]?+	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84372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There are utilities in SALT/tools/</a:t>
            </a:r>
            <a:r>
              <a:rPr lang="en-GB" dirty="0" err="1" smtClean="0"/>
              <a:t>Inet</a:t>
            </a:r>
            <a:r>
              <a:rPr lang="en-GB" dirty="0" smtClean="0"/>
              <a:t>/</a:t>
            </a:r>
            <a:r>
              <a:rPr lang="en-GB" dirty="0" err="1" smtClean="0"/>
              <a:t>JSON.dyalog</a:t>
            </a:r>
            <a:r>
              <a:rPr lang="en-GB" dirty="0" smtClean="0"/>
              <a:t> to deal with going to/from JSON, XML and APL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14.1 there are </a:t>
            </a:r>
            <a:r>
              <a:rPr lang="en-GB" dirty="0" err="1" smtClean="0"/>
              <a:t>Ibeams</a:t>
            </a:r>
            <a:r>
              <a:rPr lang="en-GB" dirty="0" smtClean="0"/>
              <a:t> to do the </a:t>
            </a:r>
            <a:r>
              <a:rPr lang="en-GB" dirty="0" err="1" smtClean="0"/>
              <a:t>convertion</a:t>
            </a:r>
            <a:r>
              <a:rPr lang="en-GB" dirty="0" smtClean="0"/>
              <a:t> to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01683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JSON - 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]load  tools/</a:t>
            </a:r>
            <a:r>
              <a:rPr lang="en-GB" dirty="0" err="1" smtClean="0"/>
              <a:t>Inet</a:t>
            </a:r>
            <a:r>
              <a:rPr lang="en-GB" dirty="0" smtClean="0"/>
              <a:t>/JSON</a:t>
            </a:r>
          </a:p>
          <a:p>
            <a:pPr marL="0" indent="0">
              <a:buNone/>
            </a:pPr>
            <a:r>
              <a:rPr lang="en-GB" dirty="0" smtClean="0"/>
              <a:t>Use </a:t>
            </a:r>
            <a:r>
              <a:rPr lang="en-GB" dirty="0" err="1" smtClean="0"/>
              <a:t>JSON.fromAPL</a:t>
            </a:r>
            <a:r>
              <a:rPr lang="en-GB" dirty="0" smtClean="0"/>
              <a:t>, </a:t>
            </a:r>
            <a:r>
              <a:rPr lang="en-GB" dirty="0" err="1" smtClean="0"/>
              <a:t>fromXML</a:t>
            </a:r>
            <a:r>
              <a:rPr lang="en-GB" dirty="0" smtClean="0"/>
              <a:t>, </a:t>
            </a:r>
            <a:r>
              <a:rPr lang="en-GB" dirty="0" err="1" smtClean="0"/>
              <a:t>toAPL</a:t>
            </a:r>
            <a:r>
              <a:rPr lang="en-GB" dirty="0" smtClean="0"/>
              <a:t> and </a:t>
            </a:r>
            <a:r>
              <a:rPr lang="en-GB" dirty="0" err="1" smtClean="0"/>
              <a:t>toXML</a:t>
            </a:r>
            <a:r>
              <a:rPr lang="en-GB" dirty="0" smtClean="0"/>
              <a:t> to experiment.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Try with arrays or namespaces containing vectors, nested vectors, other namespaces, e.g.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err="1" smtClean="0"/>
              <a:t>JSON.fromAPL</a:t>
            </a:r>
            <a:r>
              <a:rPr lang="en-GB" dirty="0" smtClean="0"/>
              <a:t> '</a:t>
            </a:r>
            <a:r>
              <a:rPr lang="en-GB" dirty="0" err="1" smtClean="0"/>
              <a:t>aaa</a:t>
            </a:r>
            <a:r>
              <a:rPr lang="en-GB" dirty="0" smtClean="0"/>
              <a:t>' ('</a:t>
            </a:r>
            <a:r>
              <a:rPr lang="en-GB" dirty="0" err="1" smtClean="0"/>
              <a:t>bbb</a:t>
            </a:r>
            <a:r>
              <a:rPr lang="en-GB" dirty="0" smtClean="0"/>
              <a:t>'  22)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928231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JSON - 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14.1 </a:t>
            </a:r>
            <a:r>
              <a:rPr lang="en-GB" dirty="0" err="1" smtClean="0"/>
              <a:t>Ibeam</a:t>
            </a:r>
            <a:r>
              <a:rPr lang="en-GB" dirty="0" smtClean="0"/>
              <a:t> 7159 will import JSON as a namespace or as a table (with left argument 1 or 2)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Ibeam</a:t>
            </a:r>
            <a:r>
              <a:rPr lang="en-GB" dirty="0" smtClean="0"/>
              <a:t> 7160 will export APL as JSON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0889205"/>
      </p:ext>
    </p:extLst>
  </p:cSld>
  <p:clrMapOvr>
    <a:masterClrMapping/>
  </p:clrMapOvr>
  <p:transition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Dyalog GUI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81128"/>
            <a:ext cx="7772400" cy="1514872"/>
          </a:xfrm>
        </p:spPr>
        <p:txBody>
          <a:bodyPr/>
          <a:lstStyle/>
          <a:p>
            <a:pPr marL="0" indent="0">
              <a:buNone/>
            </a:pPr>
            <a:r>
              <a:rPr lang="da-DK" sz="2000" dirty="0" smtClean="0">
                <a:latin typeface="APL385 Unicode" pitchFamily="49" charset="0"/>
              </a:rPr>
              <a:t>'F</a:t>
            </a:r>
            <a:r>
              <a:rPr lang="da-DK" sz="2000" dirty="0">
                <a:latin typeface="APL385 Unicode" pitchFamily="49" charset="0"/>
              </a:rPr>
              <a:t>' ⎕WC 'Form' 'Hello World'(10 10)(30 40)</a:t>
            </a:r>
          </a:p>
          <a:p>
            <a:pPr marL="0" indent="0">
              <a:buNone/>
            </a:pPr>
            <a:r>
              <a:rPr lang="da-DK" sz="2000" dirty="0" smtClean="0">
                <a:latin typeface="APL385 Unicode" pitchFamily="49" charset="0"/>
              </a:rPr>
              <a:t>'F.G</a:t>
            </a:r>
            <a:r>
              <a:rPr lang="da-DK" sz="2000" dirty="0">
                <a:latin typeface="APL385 Unicode" pitchFamily="49" charset="0"/>
              </a:rPr>
              <a:t>' ⎕WC 'Grid' (∘.×⍨⍳10) (5 5)(75 90)</a:t>
            </a:r>
          </a:p>
          <a:p>
            <a:pPr marL="0" indent="0">
              <a:buNone/>
            </a:pPr>
            <a:r>
              <a:rPr lang="da-DK" sz="2000" dirty="0" smtClean="0">
                <a:latin typeface="APL385 Unicode" pitchFamily="49" charset="0"/>
              </a:rPr>
              <a:t>'F.B' ⎕</a:t>
            </a:r>
            <a:r>
              <a:rPr lang="da-DK" sz="2000" dirty="0">
                <a:latin typeface="APL385 Unicode" pitchFamily="49" charset="0"/>
              </a:rPr>
              <a:t>WC'Button' 'Press Me!'(85 5</a:t>
            </a:r>
            <a:r>
              <a:rPr lang="da-DK" sz="2000" dirty="0" smtClean="0">
                <a:latin typeface="APL385 Unicode" pitchFamily="49" charset="0"/>
              </a:rPr>
              <a:t>)</a:t>
            </a:r>
            <a:br>
              <a:rPr lang="da-DK" sz="2000" dirty="0" smtClean="0">
                <a:latin typeface="APL385 Unicode" pitchFamily="49" charset="0"/>
              </a:rPr>
            </a:br>
            <a:r>
              <a:rPr lang="da-DK" sz="2000" dirty="0" smtClean="0">
                <a:latin typeface="APL385 Unicode" pitchFamily="49" charset="0"/>
              </a:rPr>
              <a:t>                         (</a:t>
            </a:r>
            <a:r>
              <a:rPr lang="da-DK" sz="2000" dirty="0">
                <a:latin typeface="APL385 Unicode" pitchFamily="49" charset="0"/>
              </a:rPr>
              <a:t>'Event' 'Select' 'Foo')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45</a:t>
            </a:fld>
            <a:endParaRPr lang="da-DK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581" y="1480727"/>
            <a:ext cx="62484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176" y="1480727"/>
            <a:ext cx="62484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581" y="1480727"/>
            <a:ext cx="62484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9568808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Windows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Use ⎕WC et al to create a window displaying stock quotes in a moving text window.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the workspace </a:t>
            </a:r>
            <a:r>
              <a:rPr lang="en-GB" i="1" dirty="0" err="1" smtClean="0">
                <a:solidFill>
                  <a:srgbClr val="00B050"/>
                </a:solidFill>
              </a:rPr>
              <a:t>stockTicker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there is </a:t>
            </a:r>
            <a:r>
              <a:rPr lang="en-GB" dirty="0"/>
              <a:t>a program, </a:t>
            </a:r>
            <a:r>
              <a:rPr lang="en-GB" i="1" dirty="0" err="1" smtClean="0">
                <a:solidFill>
                  <a:srgbClr val="00B050"/>
                </a:solidFill>
              </a:rPr>
              <a:t>runMarketBG</a:t>
            </a:r>
            <a:r>
              <a:rPr lang="en-GB" dirty="0" smtClean="0"/>
              <a:t>, that will simulate market activity in the background.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0795248"/>
      </p:ext>
    </p:extLst>
  </p:cSld>
  <p:clrMapOvr>
    <a:masterClrMapping/>
  </p:clrMapOvr>
  <p:transition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Windows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program also updates regularly a variable, </a:t>
            </a:r>
            <a:r>
              <a:rPr lang="en-GB" i="1" dirty="0" err="1" smtClean="0">
                <a:solidFill>
                  <a:srgbClr val="00B050"/>
                </a:solidFill>
              </a:rPr>
              <a:t>STString</a:t>
            </a:r>
            <a:r>
              <a:rPr lang="en-GB" dirty="0" smtClean="0"/>
              <a:t>, containing the latest stock changes. </a:t>
            </a:r>
          </a:p>
          <a:p>
            <a:pPr marL="0" indent="0">
              <a:buNone/>
            </a:pPr>
            <a:r>
              <a:rPr lang="en-GB" dirty="0" smtClean="0"/>
              <a:t>You should write a program to display this string in a long panel (a window) updated every once in a while to reflect changes.</a:t>
            </a:r>
          </a:p>
          <a:p>
            <a:pPr marL="0" indent="0">
              <a:buNone/>
            </a:pPr>
            <a:r>
              <a:rPr lang="en-GB" dirty="0" smtClean="0"/>
              <a:t>You should run </a:t>
            </a:r>
            <a:r>
              <a:rPr lang="en-GB" i="1" dirty="0" err="1">
                <a:solidFill>
                  <a:srgbClr val="00B050"/>
                </a:solidFill>
              </a:rPr>
              <a:t>runMarketBG</a:t>
            </a:r>
            <a:r>
              <a:rPr lang="en-GB" dirty="0" smtClean="0"/>
              <a:t> before running your program.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9302200"/>
      </p:ext>
    </p:extLst>
  </p:cSld>
  <p:clrMapOvr>
    <a:masterClrMapping/>
  </p:clrMapOvr>
  <p:transition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Windows Presentation</a:t>
            </a:r>
            <a:br>
              <a:rPr lang="da-DK" dirty="0" smtClean="0"/>
            </a:br>
            <a:r>
              <a:rPr lang="da-DK" dirty="0" smtClean="0"/>
              <a:t>Foundation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70889"/>
            <a:ext cx="8350696" cy="4114800"/>
          </a:xfrm>
        </p:spPr>
        <p:txBody>
          <a:bodyPr/>
          <a:lstStyle/>
          <a:p>
            <a:pPr marL="0" indent="0">
              <a:buNone/>
            </a:pPr>
            <a:r>
              <a:rPr lang="da-DK" sz="1400" dirty="0" smtClean="0">
                <a:latin typeface="APL385 Unicode" pitchFamily="49" charset="0"/>
              </a:rPr>
              <a:t>     defn</a:t>
            </a:r>
            <a:r>
              <a:rPr lang="da-DK" sz="1400" dirty="0">
                <a:latin typeface="APL385 Unicode" pitchFamily="49" charset="0"/>
              </a:rPr>
              <a:t>←1 4⍴0 'Window' '' (x.xmlns⍪'Title' 'Hello World!')</a:t>
            </a: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     </a:t>
            </a:r>
            <a:r>
              <a:rPr lang="da-DK" sz="1400" dirty="0" smtClean="0">
                <a:latin typeface="APL385 Unicode" pitchFamily="49" charset="0"/>
              </a:rPr>
              <a:t>defn</a:t>
            </a:r>
            <a:r>
              <a:rPr lang="da-DK" sz="1400" dirty="0">
                <a:latin typeface="APL385 Unicode" pitchFamily="49" charset="0"/>
              </a:rPr>
              <a:t>⍪←1 'StackPanel' '' ⍬</a:t>
            </a: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     </a:t>
            </a:r>
            <a:r>
              <a:rPr lang="da-DK" sz="1400" dirty="0" smtClean="0">
                <a:latin typeface="APL385 Unicode" pitchFamily="49" charset="0"/>
              </a:rPr>
              <a:t>defn</a:t>
            </a:r>
            <a:r>
              <a:rPr lang="da-DK" sz="1400" dirty="0">
                <a:latin typeface="APL385 Unicode" pitchFamily="49" charset="0"/>
              </a:rPr>
              <a:t>⍪←2 'TextBox' 'Enter some data...' ('x:Name' 'edit')</a:t>
            </a: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     </a:t>
            </a:r>
            <a:r>
              <a:rPr lang="da-DK" sz="1400" dirty="0" smtClean="0">
                <a:latin typeface="APL385 Unicode" pitchFamily="49" charset="0"/>
              </a:rPr>
              <a:t>defn</a:t>
            </a:r>
            <a:r>
              <a:rPr lang="da-DK" sz="1400" dirty="0">
                <a:latin typeface="APL385 Unicode" pitchFamily="49" charset="0"/>
              </a:rPr>
              <a:t>⍪←2 'Button' 'Press Me!' (2 2⍴'x:Name' 'pressme' 'Click' '∇Rotate</a:t>
            </a:r>
            <a:r>
              <a:rPr lang="da-DK" sz="1400" dirty="0" smtClean="0">
                <a:latin typeface="APL385 Unicode" pitchFamily="49" charset="0"/>
              </a:rPr>
              <a:t>')</a:t>
            </a:r>
            <a:br>
              <a:rPr lang="da-DK" sz="1400" dirty="0" smtClean="0">
                <a:latin typeface="APL385 Unicode" pitchFamily="49" charset="0"/>
              </a:rPr>
            </a:br>
            <a:endParaRPr lang="da-DK" sz="1400" dirty="0">
              <a:latin typeface="APL385 Unicode" pitchFamily="49" charset="0"/>
            </a:endParaRPr>
          </a:p>
          <a:p>
            <a:pPr marL="0" indent="0">
              <a:buNone/>
            </a:pPr>
            <a:r>
              <a:rPr lang="da-DK" sz="1400" dirty="0" smtClean="0">
                <a:latin typeface="APL385 Unicode" pitchFamily="49" charset="0"/>
              </a:rPr>
              <a:t>     ⎕←</a:t>
            </a:r>
            <a:r>
              <a:rPr lang="da-DK" sz="1400" dirty="0">
                <a:latin typeface="APL385 Unicode" pitchFamily="49" charset="0"/>
              </a:rPr>
              <a:t>xaml←⎕XML </a:t>
            </a:r>
            <a:r>
              <a:rPr lang="da-DK" sz="1400" dirty="0" smtClean="0">
                <a:latin typeface="APL385 Unicode" pitchFamily="49" charset="0"/>
              </a:rPr>
              <a:t>defn</a:t>
            </a:r>
            <a:endParaRPr lang="da-DK" sz="1400" dirty="0">
              <a:latin typeface="APL385 Unicode" pitchFamily="49" charset="0"/>
            </a:endParaRP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&lt;Window xmlns="http</a:t>
            </a:r>
            <a:r>
              <a:rPr lang="da-DK" sz="1400" dirty="0" smtClean="0">
                <a:latin typeface="APL385 Unicode" pitchFamily="49" charset="0"/>
              </a:rPr>
              <a:t>://schemas...(blah blah) Title</a:t>
            </a:r>
            <a:r>
              <a:rPr lang="da-DK" sz="1400" dirty="0">
                <a:latin typeface="APL385 Unicode" pitchFamily="49" charset="0"/>
              </a:rPr>
              <a:t>="Hello World!"&gt;</a:t>
            </a: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  &lt;StackPanel&gt;</a:t>
            </a: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    &lt;TextBox x:Name="edit"&gt;Enter some data...&lt;/TextBox&gt;</a:t>
            </a: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    &lt;Button x:Name="pressme" Click="∇Rotate"&gt;Press Me!&lt;/Button&gt;</a:t>
            </a: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  &lt;/StackPanel&gt;</a:t>
            </a: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&lt;/Window</a:t>
            </a:r>
            <a:r>
              <a:rPr lang="da-DK" sz="1400" dirty="0" smtClean="0">
                <a:latin typeface="APL385 Unicode" pitchFamily="49" charset="0"/>
              </a:rPr>
              <a:t>&gt;</a:t>
            </a:r>
            <a:br>
              <a:rPr lang="da-DK" sz="1400" dirty="0" smtClean="0">
                <a:latin typeface="APL385 Unicode" pitchFamily="49" charset="0"/>
              </a:rPr>
            </a:br>
            <a:endParaRPr lang="da-DK" sz="1400" dirty="0">
              <a:latin typeface="APL385 Unicode" pitchFamily="49" charset="0"/>
            </a:endParaRPr>
          </a:p>
          <a:p>
            <a:pPr marL="0" indent="0">
              <a:buNone/>
            </a:pPr>
            <a:r>
              <a:rPr lang="da-DK" sz="1400" dirty="0">
                <a:latin typeface="APL385 Unicode" pitchFamily="49" charset="0"/>
              </a:rPr>
              <a:t>     </a:t>
            </a:r>
            <a:r>
              <a:rPr lang="da-DK" sz="1400" dirty="0" smtClean="0">
                <a:latin typeface="APL385 Unicode" pitchFamily="49" charset="0"/>
              </a:rPr>
              <a:t>win</a:t>
            </a:r>
            <a:r>
              <a:rPr lang="da-DK" sz="1400" dirty="0">
                <a:latin typeface="APL385 Unicode" pitchFamily="49" charset="0"/>
              </a:rPr>
              <a:t>←WPF.Load xaml</a:t>
            </a:r>
          </a:p>
          <a:p>
            <a:pPr marL="0" indent="0">
              <a:buNone/>
            </a:pPr>
            <a:r>
              <a:rPr lang="da-DK" sz="1400" dirty="0" smtClean="0">
                <a:latin typeface="APL385 Unicode" pitchFamily="49" charset="0"/>
              </a:rPr>
              <a:t>     </a:t>
            </a:r>
            <a:r>
              <a:rPr lang="da-DK" sz="1400" dirty="0">
                <a:latin typeface="APL385 Unicode" pitchFamily="49" charset="0"/>
              </a:rPr>
              <a:t>win.(Height Width)←100 300 </a:t>
            </a:r>
            <a:r>
              <a:rPr lang="da-DK" sz="1400" dirty="0" smtClean="0">
                <a:latin typeface="APL385 Unicode" pitchFamily="49" charset="0"/>
              </a:rPr>
              <a:t/>
            </a:r>
            <a:br>
              <a:rPr lang="da-DK" sz="1400" dirty="0" smtClean="0">
                <a:latin typeface="APL385 Unicode" pitchFamily="49" charset="0"/>
              </a:rPr>
            </a:br>
            <a:r>
              <a:rPr lang="da-DK" sz="1400" dirty="0" smtClean="0">
                <a:latin typeface="APL385 Unicode" pitchFamily="49" charset="0"/>
              </a:rPr>
              <a:t>     win.Show </a:t>
            </a:r>
            <a:endParaRPr lang="da-DK" sz="1400" dirty="0">
              <a:latin typeface="APL385 Unicode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48</a:t>
            </a:fld>
            <a:endParaRPr lang="da-DK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25144"/>
            <a:ext cx="4081636" cy="1360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040"/>
            <a:ext cx="91440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739161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smtClean="0"/>
              <a:t>Aspects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Service, Application or Both?</a:t>
            </a:r>
          </a:p>
          <a:p>
            <a:r>
              <a:rPr lang="en-GB" sz="2000" dirty="0" smtClean="0"/>
              <a:t>Where? - Local, client/server, inter/intra-net, distributed</a:t>
            </a:r>
          </a:p>
          <a:p>
            <a:r>
              <a:rPr lang="en-GB" sz="2000" dirty="0" smtClean="0"/>
              <a:t>Data Storage - RDB, Flat file, Component file, NoSQL DB</a:t>
            </a:r>
          </a:p>
          <a:p>
            <a:r>
              <a:rPr lang="en-GB" sz="2000" dirty="0" smtClean="0"/>
              <a:t>Architecture - Multi-Tier?</a:t>
            </a:r>
          </a:p>
          <a:p>
            <a:r>
              <a:rPr lang="en-GB" sz="2000" dirty="0" smtClean="0"/>
              <a:t>Security</a:t>
            </a:r>
          </a:p>
          <a:p>
            <a:pPr lvl="1"/>
            <a:r>
              <a:rPr lang="en-GB" sz="1600" dirty="0" smtClean="0"/>
              <a:t>Access control, Information Security, Usage Logging</a:t>
            </a:r>
            <a:endParaRPr lang="en-GB" sz="2000" dirty="0" smtClean="0"/>
          </a:p>
          <a:p>
            <a:r>
              <a:rPr lang="en-GB" sz="2000" dirty="0" smtClean="0"/>
              <a:t>Application and Update Packaging/Distribution</a:t>
            </a:r>
          </a:p>
          <a:p>
            <a:r>
              <a:rPr lang="en-GB" sz="2000" dirty="0" smtClean="0"/>
              <a:t>Error Trapping/Logging</a:t>
            </a:r>
          </a:p>
          <a:p>
            <a:r>
              <a:rPr lang="en-GB" sz="2000" dirty="0" smtClean="0"/>
              <a:t>Quality Assurance</a:t>
            </a:r>
          </a:p>
          <a:p>
            <a:r>
              <a:rPr lang="en-GB" sz="2000" dirty="0" smtClean="0"/>
              <a:t>Client Platform - PC, Tablet, Smart Phone, TCP/IP call</a:t>
            </a:r>
          </a:p>
          <a:p>
            <a:r>
              <a:rPr lang="en-GB" sz="2000" dirty="0" smtClean="0"/>
              <a:t>User Interface - Native GUI, Browser,  None</a:t>
            </a:r>
            <a:endParaRPr lang="en-GB" sz="2000" dirty="0"/>
          </a:p>
          <a:p>
            <a:r>
              <a:rPr lang="en-GB" sz="2000" dirty="0" smtClean="0"/>
              <a:t>Development Team - solo, co-located, geographically dispersed</a:t>
            </a:r>
          </a:p>
          <a:p>
            <a:r>
              <a:rPr lang="en-GB" sz="2000" dirty="0" smtClean="0"/>
              <a:t>Load Balancing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266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WPF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Use WPF to create a window displaying stock quotes in a moving text window.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the workspace </a:t>
            </a:r>
            <a:r>
              <a:rPr lang="en-GB" i="1" dirty="0" err="1" smtClean="0">
                <a:solidFill>
                  <a:srgbClr val="00B050"/>
                </a:solidFill>
              </a:rPr>
              <a:t>stockTicker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there is </a:t>
            </a:r>
            <a:r>
              <a:rPr lang="en-GB" dirty="0"/>
              <a:t>a program, </a:t>
            </a:r>
            <a:r>
              <a:rPr lang="en-GB" i="1" dirty="0" err="1" smtClean="0">
                <a:solidFill>
                  <a:srgbClr val="00B050"/>
                </a:solidFill>
              </a:rPr>
              <a:t>runMarketBG</a:t>
            </a:r>
            <a:r>
              <a:rPr lang="en-GB" dirty="0" smtClean="0"/>
              <a:t>, that will simulate market activity in the background.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838941"/>
      </p:ext>
    </p:extLst>
  </p:cSld>
  <p:clrMapOvr>
    <a:masterClrMapping/>
  </p:clrMapOvr>
  <p:transition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WPF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50532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program also updates regularly a variable, </a:t>
            </a:r>
            <a:r>
              <a:rPr lang="en-GB" i="1" dirty="0" err="1" smtClean="0">
                <a:solidFill>
                  <a:srgbClr val="00B050"/>
                </a:solidFill>
              </a:rPr>
              <a:t>STString</a:t>
            </a:r>
            <a:r>
              <a:rPr lang="en-GB" dirty="0" smtClean="0"/>
              <a:t>, containing the latest stock changes. </a:t>
            </a:r>
          </a:p>
          <a:p>
            <a:pPr marL="0" indent="0">
              <a:buNone/>
            </a:pPr>
            <a:r>
              <a:rPr lang="en-GB" dirty="0" smtClean="0"/>
              <a:t>You should write a WPF program to display this string in a long panel (a window) updated every once in a while to reflect changes.</a:t>
            </a:r>
          </a:p>
          <a:p>
            <a:pPr marL="0" indent="0">
              <a:buNone/>
            </a:pPr>
            <a:r>
              <a:rPr lang="en-GB" dirty="0" smtClean="0"/>
              <a:t>You should run </a:t>
            </a:r>
            <a:r>
              <a:rPr lang="en-GB" i="1" dirty="0" err="1">
                <a:solidFill>
                  <a:srgbClr val="00B050"/>
                </a:solidFill>
              </a:rPr>
              <a:t>runMarketBG</a:t>
            </a:r>
            <a:r>
              <a:rPr lang="en-GB" dirty="0" smtClean="0"/>
              <a:t> before running your program.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50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446457"/>
      </p:ext>
    </p:extLst>
  </p:cSld>
  <p:clrMapOvr>
    <a:masterClrMapping/>
  </p:clrMapOvr>
  <p:transition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590675"/>
            <a:ext cx="7772400" cy="4574629"/>
          </a:xfrm>
        </p:spPr>
        <p:txBody>
          <a:bodyPr numCol="2"/>
          <a:lstStyle/>
          <a:p>
            <a:pPr marL="0" indent="0">
              <a:buNone/>
            </a:pPr>
            <a:r>
              <a:rPr lang="en-US" sz="2000" dirty="0" smtClean="0"/>
              <a:t>SALT</a:t>
            </a:r>
          </a:p>
          <a:p>
            <a:pPr marL="0" indent="0">
              <a:buNone/>
            </a:pPr>
            <a:r>
              <a:rPr lang="en-US" sz="2000" dirty="0" err="1" smtClean="0"/>
              <a:t>Git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svn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SAWS</a:t>
            </a:r>
          </a:p>
          <a:p>
            <a:pPr marL="0" indent="0">
              <a:buNone/>
            </a:pPr>
            <a:r>
              <a:rPr lang="en-US" sz="2000" dirty="0" smtClean="0"/>
              <a:t>MiServer</a:t>
            </a:r>
          </a:p>
          <a:p>
            <a:pPr marL="0" indent="0">
              <a:buNone/>
            </a:pPr>
            <a:r>
              <a:rPr lang="en-US" sz="2000" dirty="0" smtClean="0"/>
              <a:t>Conga</a:t>
            </a:r>
          </a:p>
          <a:p>
            <a:pPr marL="0" indent="0">
              <a:buNone/>
            </a:pPr>
            <a:r>
              <a:rPr lang="en-US" sz="2000" dirty="0" smtClean="0">
                <a:latin typeface="APL385 Unicode" panose="020B0709000202000203" pitchFamily="49" charset="0"/>
              </a:rPr>
              <a:t>⎕WC</a:t>
            </a:r>
          </a:p>
          <a:p>
            <a:pPr marL="0" indent="0">
              <a:buNone/>
            </a:pPr>
            <a:r>
              <a:rPr lang="en-US" sz="2000" dirty="0" smtClean="0"/>
              <a:t>WPF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Dyalog Cryptographic Library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Isolates</a:t>
            </a:r>
          </a:p>
          <a:p>
            <a:pPr marL="0" indent="0">
              <a:buNone/>
            </a:pPr>
            <a:r>
              <a:rPr lang="en-US" sz="2000" dirty="0" err="1" smtClean="0"/>
              <a:t>APLProcess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RIDE</a:t>
            </a:r>
          </a:p>
          <a:p>
            <a:pPr marL="0" indent="0">
              <a:buNone/>
            </a:pPr>
            <a:r>
              <a:rPr lang="en-US" sz="2000" dirty="0" smtClean="0"/>
              <a:t>SQAPL</a:t>
            </a:r>
          </a:p>
          <a:p>
            <a:pPr marL="0" indent="0">
              <a:buNone/>
            </a:pPr>
            <a:r>
              <a:rPr lang="en-US" sz="2000" dirty="0" smtClean="0"/>
              <a:t>A4S </a:t>
            </a:r>
          </a:p>
          <a:p>
            <a:pPr marL="0" indent="0">
              <a:buNone/>
            </a:pPr>
            <a:r>
              <a:rPr lang="en-US" sz="2000" dirty="0" smtClean="0"/>
              <a:t>DFS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User Commands</a:t>
            </a:r>
          </a:p>
          <a:p>
            <a:pPr marL="0" indent="0">
              <a:buNone/>
            </a:pPr>
            <a:r>
              <a:rPr lang="en-US" sz="2000" dirty="0" smtClean="0"/>
              <a:t>XML</a:t>
            </a:r>
          </a:p>
          <a:p>
            <a:pPr marL="0" indent="0">
              <a:buNone/>
            </a:pPr>
            <a:r>
              <a:rPr lang="en-US" sz="2000" dirty="0" smtClean="0"/>
              <a:t>JSON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>
                <a:latin typeface="APL385 Unicode" panose="020B0709000202000203" pitchFamily="49" charset="0"/>
              </a:rPr>
              <a:t>]profile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51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106167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r>
              <a:rPr lang="da-DK" dirty="0" smtClean="0"/>
              <a:t>Resources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da-DK" sz="2800" dirty="0" smtClean="0"/>
              <a:t>These programs must be installed on your computer to be available</a:t>
            </a:r>
          </a:p>
          <a:p>
            <a:r>
              <a:rPr lang="da-DK" sz="2800" dirty="0"/>
              <a:t>If you do not have SubVersion installed you can get it here: </a:t>
            </a:r>
            <a:r>
              <a:rPr lang="da-DK" sz="2800" dirty="0">
                <a:hlinkClick r:id="rId2"/>
              </a:rPr>
              <a:t>http://sourceforge.net/projects/win32svn</a:t>
            </a:r>
            <a:r>
              <a:rPr lang="da-DK" sz="2800" dirty="0" smtClean="0">
                <a:hlinkClick r:id="rId2"/>
              </a:rPr>
              <a:t>/</a:t>
            </a:r>
            <a:endParaRPr lang="da-DK" sz="2800" dirty="0" smtClean="0"/>
          </a:p>
          <a:p>
            <a:r>
              <a:rPr lang="da-DK" sz="2800" dirty="0"/>
              <a:t>If you do not have </a:t>
            </a:r>
            <a:r>
              <a:rPr lang="da-DK" sz="2800" dirty="0" smtClean="0"/>
              <a:t>Git installed </a:t>
            </a:r>
            <a:r>
              <a:rPr lang="da-DK" sz="2800" dirty="0"/>
              <a:t>you can </a:t>
            </a:r>
            <a:r>
              <a:rPr lang="da-DK" sz="2800" dirty="0" smtClean="0"/>
              <a:t>set </a:t>
            </a:r>
            <a:r>
              <a:rPr lang="da-DK" sz="2800" dirty="0"/>
              <a:t>it up here: </a:t>
            </a:r>
            <a:r>
              <a:rPr lang="da-DK" sz="2800" dirty="0">
                <a:hlinkClick r:id="rId3"/>
              </a:rPr>
              <a:t>https://help.github.com/articles/set-up-git</a:t>
            </a:r>
            <a:r>
              <a:rPr lang="da-DK" sz="2800" dirty="0" smtClean="0">
                <a:hlinkClick r:id="rId3"/>
              </a:rPr>
              <a:t>/</a:t>
            </a:r>
            <a:endParaRPr lang="da-DK" sz="2800" dirty="0" smtClean="0"/>
          </a:p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52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132445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Service or Application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Service</a:t>
            </a:r>
          </a:p>
          <a:p>
            <a:r>
              <a:rPr lang="en-US" sz="1800" dirty="0" smtClean="0"/>
              <a:t>Client is a process</a:t>
            </a:r>
          </a:p>
          <a:p>
            <a:r>
              <a:rPr lang="en-US" sz="1800" dirty="0" smtClean="0"/>
              <a:t>Examples:</a:t>
            </a:r>
          </a:p>
          <a:p>
            <a:pPr lvl="1"/>
            <a:r>
              <a:rPr lang="en-US" sz="1600" dirty="0" smtClean="0"/>
              <a:t>Web service</a:t>
            </a:r>
          </a:p>
          <a:p>
            <a:pPr lvl="1"/>
            <a:r>
              <a:rPr lang="en-US" sz="1600" dirty="0" smtClean="0"/>
              <a:t>TCP/IP service</a:t>
            </a:r>
          </a:p>
          <a:p>
            <a:r>
              <a:rPr lang="en-US" sz="1800" dirty="0" smtClean="0"/>
              <a:t>Use:</a:t>
            </a:r>
          </a:p>
          <a:p>
            <a:pPr lvl="1"/>
            <a:r>
              <a:rPr lang="en-US" sz="1600" dirty="0" smtClean="0"/>
              <a:t>MiServer (REST)</a:t>
            </a:r>
          </a:p>
          <a:p>
            <a:pPr lvl="1"/>
            <a:r>
              <a:rPr lang="en-US" sz="1600" dirty="0" smtClean="0"/>
              <a:t>SAWS</a:t>
            </a:r>
          </a:p>
          <a:p>
            <a:pPr lvl="1"/>
            <a:r>
              <a:rPr lang="en-US" sz="1600" dirty="0" smtClean="0"/>
              <a:t>Roll Your Own (Conga)</a:t>
            </a:r>
          </a:p>
          <a:p>
            <a:r>
              <a:rPr lang="en-US" sz="1800" dirty="0" smtClean="0"/>
              <a:t>Running as a Service</a:t>
            </a:r>
          </a:p>
          <a:p>
            <a:pPr lvl="1"/>
            <a:r>
              <a:rPr lang="en-US" sz="1600" dirty="0" smtClean="0"/>
              <a:t>Windows </a:t>
            </a:r>
          </a:p>
          <a:p>
            <a:pPr lvl="2"/>
            <a:r>
              <a:rPr lang="en-US" sz="1200" dirty="0" smtClean="0"/>
              <a:t>A4S – APL Application As A Service</a:t>
            </a:r>
          </a:p>
          <a:p>
            <a:pPr lvl="1"/>
            <a:r>
              <a:rPr lang="en-US" sz="1600" dirty="0" smtClean="0"/>
              <a:t>Linux</a:t>
            </a:r>
            <a:endParaRPr lang="en-US" sz="1600" dirty="0"/>
          </a:p>
          <a:p>
            <a:pPr lvl="2"/>
            <a:r>
              <a:rPr lang="en-US" sz="1200" dirty="0" smtClean="0"/>
              <a:t>Daemon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  <p:sp>
        <p:nvSpPr>
          <p:cNvPr id="7" name="Content Placeholder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Application</a:t>
            </a:r>
          </a:p>
          <a:p>
            <a:r>
              <a:rPr lang="en-US" sz="1800" dirty="0" smtClean="0"/>
              <a:t>Client is a person</a:t>
            </a:r>
          </a:p>
          <a:p>
            <a:r>
              <a:rPr lang="en-US" sz="1800" dirty="0" smtClean="0"/>
              <a:t>Examples:</a:t>
            </a:r>
          </a:p>
          <a:p>
            <a:pPr lvl="1"/>
            <a:r>
              <a:rPr lang="en-US" sz="1400" dirty="0" smtClean="0"/>
              <a:t>Local GUI App</a:t>
            </a:r>
          </a:p>
          <a:p>
            <a:pPr lvl="1"/>
            <a:r>
              <a:rPr lang="en-US" sz="1400" dirty="0" smtClean="0"/>
              <a:t>Web page/Web App</a:t>
            </a:r>
          </a:p>
          <a:p>
            <a:r>
              <a:rPr lang="en-US" sz="1800" dirty="0" smtClean="0"/>
              <a:t>Use:</a:t>
            </a:r>
          </a:p>
          <a:p>
            <a:pPr lvl="1"/>
            <a:r>
              <a:rPr lang="en-US" sz="1400" dirty="0" smtClean="0"/>
              <a:t>MiServer</a:t>
            </a:r>
          </a:p>
          <a:p>
            <a:pPr lvl="1"/>
            <a:r>
              <a:rPr lang="en-US" sz="1400" dirty="0" smtClean="0"/>
              <a:t>Native GUI (⎕WC, WPF)</a:t>
            </a:r>
          </a:p>
        </p:txBody>
      </p:sp>
    </p:spTree>
    <p:extLst>
      <p:ext uri="{BB962C8B-B14F-4D97-AF65-F5344CB8AC3E}">
        <p14:creationId xmlns:p14="http://schemas.microsoft.com/office/powerpoint/2010/main" val="269199532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Application?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Local</a:t>
            </a:r>
          </a:p>
          <a:p>
            <a:pPr lvl="1"/>
            <a:r>
              <a:rPr lang="en-US" sz="2000" dirty="0" smtClean="0"/>
              <a:t>RIDE</a:t>
            </a:r>
          </a:p>
          <a:p>
            <a:pPr lvl="1"/>
            <a:r>
              <a:rPr lang="en-US" sz="2000" dirty="0" smtClean="0"/>
              <a:t>In Workspace</a:t>
            </a:r>
          </a:p>
          <a:p>
            <a:r>
              <a:rPr lang="en-US" sz="2400" dirty="0" smtClean="0"/>
              <a:t>Client/Server (via Internet/Intranet)</a:t>
            </a:r>
          </a:p>
          <a:p>
            <a:pPr lvl="1"/>
            <a:r>
              <a:rPr lang="en-US" sz="2000" dirty="0" smtClean="0"/>
              <a:t>MiServer</a:t>
            </a:r>
          </a:p>
          <a:p>
            <a:pPr lvl="1"/>
            <a:r>
              <a:rPr lang="en-US" sz="2000" dirty="0" smtClean="0"/>
              <a:t>SAWS</a:t>
            </a:r>
          </a:p>
          <a:p>
            <a:pPr lvl="1"/>
            <a:r>
              <a:rPr lang="en-US" sz="2000" dirty="0" smtClean="0"/>
              <a:t>RIDE</a:t>
            </a:r>
          </a:p>
          <a:p>
            <a:r>
              <a:rPr lang="en-US" sz="2400" dirty="0" smtClean="0"/>
              <a:t>Distributed</a:t>
            </a:r>
          </a:p>
          <a:p>
            <a:pPr lvl="1"/>
            <a:r>
              <a:rPr lang="en-US" sz="2000" dirty="0" smtClean="0"/>
              <a:t>Isolates</a:t>
            </a:r>
          </a:p>
          <a:p>
            <a:pPr lvl="1"/>
            <a:r>
              <a:rPr lang="en-US" sz="2000" dirty="0" smtClean="0"/>
              <a:t>Watch this space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19679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Data?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857903"/>
              </p:ext>
            </p:extLst>
          </p:nvPr>
        </p:nvGraphicFramePr>
        <p:xfrm>
          <a:off x="685800" y="1590675"/>
          <a:ext cx="7772400" cy="294132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Remote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Flat (Text) Files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⎕</a:t>
                      </a:r>
                      <a:r>
                        <a:rPr lang="en-US" dirty="0" err="1" smtClean="0"/>
                        <a:t>Nxxx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LOADDATA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 Files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⎕</a:t>
                      </a:r>
                      <a:r>
                        <a:rPr lang="en-US" dirty="0" err="1" smtClean="0"/>
                        <a:t>Fxxx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RDBMS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SQAPL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SQAPL Remote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NoSQL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(Column, Graph, Key-Value)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63707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A3W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8</a:t>
            </a:fld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Multi-tier?  Yes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5419117" cy="485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7802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yna15_template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dyna15_template</Template>
  <TotalTime>3611</TotalTime>
  <Words>2199</Words>
  <Application>Microsoft Office PowerPoint</Application>
  <PresentationFormat>On-screen Show (4:3)</PresentationFormat>
  <Paragraphs>534</Paragraphs>
  <Slides>53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dyna15_template</vt:lpstr>
      <vt:lpstr>PowerPoint Presentation</vt:lpstr>
      <vt:lpstr>Agenda</vt:lpstr>
      <vt:lpstr>Goals</vt:lpstr>
      <vt:lpstr>Direction Statement</vt:lpstr>
      <vt:lpstr>Aspects to Consider</vt:lpstr>
      <vt:lpstr>Service or Application</vt:lpstr>
      <vt:lpstr>Where Is the Application?</vt:lpstr>
      <vt:lpstr>Where Is the Data?</vt:lpstr>
      <vt:lpstr>Architecture?</vt:lpstr>
      <vt:lpstr>Security</vt:lpstr>
      <vt:lpstr>Application and Update Packaging/Distribution</vt:lpstr>
      <vt:lpstr>Version Control</vt:lpstr>
      <vt:lpstr>Client Platform</vt:lpstr>
      <vt:lpstr>User Interface</vt:lpstr>
      <vt:lpstr>Development Team</vt:lpstr>
      <vt:lpstr>Load Balancing / Distributed Processing</vt:lpstr>
      <vt:lpstr>What Shall We Discuss?</vt:lpstr>
      <vt:lpstr>Source Code Management</vt:lpstr>
      <vt:lpstr>Source Code Management</vt:lpstr>
      <vt:lpstr>Source Code Management</vt:lpstr>
      <vt:lpstr>SALT</vt:lpstr>
      <vt:lpstr>SALT - Exercises</vt:lpstr>
      <vt:lpstr>SALT - Exercises</vt:lpstr>
      <vt:lpstr>SALT - Exercises</vt:lpstr>
      <vt:lpstr>Web Services</vt:lpstr>
      <vt:lpstr>MiServer</vt:lpstr>
      <vt:lpstr>The RIDE</vt:lpstr>
      <vt:lpstr>TCP/IP Communications</vt:lpstr>
      <vt:lpstr>Logging</vt:lpstr>
      <vt:lpstr>Security </vt:lpstr>
      <vt:lpstr>Dyalog Cryptographic Library</vt:lpstr>
      <vt:lpstr>DCL Typical Uses Include...</vt:lpstr>
      <vt:lpstr>Distributed Processing</vt:lpstr>
      <vt:lpstr>Isolates</vt:lpstr>
      <vt:lpstr>Isolates</vt:lpstr>
      <vt:lpstr>A4S – APL Application As A Service</vt:lpstr>
      <vt:lpstr>SQAPL</vt:lpstr>
      <vt:lpstr>Dyalog File Server (DFS)</vt:lpstr>
      <vt:lpstr>QA – Quality Assurance</vt:lpstr>
      <vt:lpstr>QA – Quality Assurance</vt:lpstr>
      <vt:lpstr>User Commands</vt:lpstr>
      <vt:lpstr>User Commands</vt:lpstr>
      <vt:lpstr>JSON</vt:lpstr>
      <vt:lpstr>JSON - exercises</vt:lpstr>
      <vt:lpstr>JSON - exercises</vt:lpstr>
      <vt:lpstr>Dyalog GUI</vt:lpstr>
      <vt:lpstr>Windows Applications</vt:lpstr>
      <vt:lpstr>Windows Applications</vt:lpstr>
      <vt:lpstr>Windows Presentation Foundation</vt:lpstr>
      <vt:lpstr>WPF Applications</vt:lpstr>
      <vt:lpstr>WPF Applications</vt:lpstr>
      <vt:lpstr>Resources</vt:lpstr>
      <vt:lpstr>Resources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DanB2</dc:creator>
  <cp:lastModifiedBy>Brian P Becker</cp:lastModifiedBy>
  <cp:revision>64</cp:revision>
  <cp:lastPrinted>2014-08-15T09:52:37Z</cp:lastPrinted>
  <dcterms:created xsi:type="dcterms:W3CDTF">2015-04-14T15:06:58Z</dcterms:created>
  <dcterms:modified xsi:type="dcterms:W3CDTF">2015-04-17T20:51:04Z</dcterms:modified>
</cp:coreProperties>
</file>