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270" r:id="rId2"/>
    <p:sldId id="306" r:id="rId3"/>
    <p:sldId id="307" r:id="rId4"/>
    <p:sldId id="298" r:id="rId5"/>
    <p:sldId id="299" r:id="rId6"/>
    <p:sldId id="271" r:id="rId7"/>
    <p:sldId id="302" r:id="rId8"/>
    <p:sldId id="305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11" r:id="rId25"/>
    <p:sldId id="313" r:id="rId26"/>
    <p:sldId id="316" r:id="rId27"/>
    <p:sldId id="280" r:id="rId28"/>
    <p:sldId id="317" r:id="rId29"/>
    <p:sldId id="318" r:id="rId30"/>
    <p:sldId id="319" r:id="rId31"/>
    <p:sldId id="320" r:id="rId32"/>
    <p:sldId id="284" r:id="rId33"/>
    <p:sldId id="286" r:id="rId34"/>
    <p:sldId id="314" r:id="rId35"/>
    <p:sldId id="315" r:id="rId36"/>
    <p:sldId id="337" r:id="rId37"/>
    <p:sldId id="336" r:id="rId38"/>
    <p:sldId id="338" r:id="rId39"/>
    <p:sldId id="295" r:id="rId4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70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84902" autoAdjust="0"/>
  </p:normalViewPr>
  <p:slideViewPr>
    <p:cSldViewPr>
      <p:cViewPr varScale="1">
        <p:scale>
          <a:sx n="100" d="100"/>
          <a:sy n="100" d="100"/>
        </p:scale>
        <p:origin x="9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9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2BBA-8000-4029-9420-EBC2F9DE2F1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01AE-8CD3-4030-A7B2-9737F181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9728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2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8088"/>
            <a:ext cx="95896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6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24600"/>
            <a:ext cx="5867400" cy="457200"/>
          </a:xfrm>
          <a:prstGeom prst="rect">
            <a:avLst/>
          </a:prstGeom>
        </p:spPr>
        <p:txBody>
          <a:bodyPr/>
          <a:lstStyle>
            <a:lvl1pPr algn="ctr">
              <a:defRPr sz="2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0"/>
            <a:ext cx="641212" cy="457200"/>
          </a:xfrm>
          <a:prstGeom prst="rect">
            <a:avLst/>
          </a:prstGeom>
        </p:spPr>
        <p:txBody>
          <a:bodyPr/>
          <a:lstStyle>
            <a:lvl1pPr algn="r">
              <a:defRPr sz="28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44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9"/>
          <a:stretch/>
        </p:blipFill>
        <p:spPr>
          <a:xfrm>
            <a:off x="152400" y="6416815"/>
            <a:ext cx="1066800" cy="280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17005" y="6196279"/>
            <a:ext cx="447675" cy="66172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2206"/>
          <a:stretch/>
        </p:blipFill>
        <p:spPr bwMode="auto">
          <a:xfrm>
            <a:off x="7585951" y="6380674"/>
            <a:ext cx="432000" cy="35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880832" y="6358440"/>
            <a:ext cx="128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#DYNA16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4"/>
          <p:cNvSpPr txBox="1">
            <a:spLocks/>
          </p:cNvSpPr>
          <p:nvPr/>
        </p:nvSpPr>
        <p:spPr>
          <a:xfrm>
            <a:off x="675437" y="762000"/>
            <a:ext cx="78867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Technical Road Map Update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315303" y="4724400"/>
            <a:ext cx="287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Jay Foad, CTO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Morten Kromberg, CXO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 descr="Dya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77504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Performance: PQA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13022"/>
            <a:ext cx="7162800" cy="537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7190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Performance: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Dyadic </a:t>
            </a:r>
            <a:r>
              <a:rPr lang="en-GB" dirty="0">
                <a:latin typeface="APL385 Unicode" panose="020B0709000202000203" pitchFamily="49" charset="0"/>
              </a:rPr>
              <a:t>⍳</a:t>
            </a:r>
            <a:r>
              <a:rPr lang="en-GB" dirty="0"/>
              <a:t> family</a:t>
            </a:r>
            <a:br>
              <a:rPr lang="en-GB" dirty="0"/>
            </a:br>
            <a:r>
              <a:rPr lang="en-GB" dirty="0"/>
              <a:t>(especially on small integers and characters)</a:t>
            </a:r>
          </a:p>
          <a:p>
            <a:r>
              <a:rPr lang="en-GB" dirty="0"/>
              <a:t>Partition pseudo-operator </a:t>
            </a:r>
            <a:r>
              <a:rPr lang="en-GB" dirty="0">
                <a:latin typeface="APL385 Unicode" panose="020B0709000202000203" pitchFamily="49" charset="0"/>
              </a:rPr>
              <a:t>b(≢¨⊂)x</a:t>
            </a:r>
          </a:p>
          <a:p>
            <a:r>
              <a:rPr lang="en-GB" dirty="0"/>
              <a:t>More special cases for Rank </a:t>
            </a:r>
            <a:r>
              <a:rPr lang="en-GB" dirty="0">
                <a:latin typeface="APL385 Unicode" panose="020B0709000202000203" pitchFamily="49" charset="0"/>
              </a:rPr>
              <a:t>⍤</a:t>
            </a:r>
            <a:r>
              <a:rPr lang="en-GB" dirty="0"/>
              <a:t> and Key </a:t>
            </a:r>
            <a:r>
              <a:rPr lang="en-GB" dirty="0">
                <a:latin typeface="APL385 Unicode" panose="020B0709000202000203" pitchFamily="49" charset="0"/>
              </a:rPr>
              <a:t>⌸</a:t>
            </a:r>
          </a:p>
          <a:p>
            <a:r>
              <a:rPr lang="en-GB" dirty="0"/>
              <a:t>Dyadic </a:t>
            </a:r>
            <a:r>
              <a:rPr lang="en-GB" dirty="0">
                <a:latin typeface="APL385 Unicode" panose="020B0709000202000203" pitchFamily="49" charset="0"/>
              </a:rPr>
              <a:t>⎕FMT</a:t>
            </a:r>
            <a:r>
              <a:rPr lang="en-GB" dirty="0"/>
              <a:t> and dyadic </a:t>
            </a:r>
            <a:r>
              <a:rPr lang="en-GB" dirty="0">
                <a:latin typeface="APL385 Unicode" panose="020B0709000202000203" pitchFamily="49" charset="0"/>
              </a:rPr>
              <a:t>⍕</a:t>
            </a:r>
          </a:p>
          <a:p>
            <a:r>
              <a:rPr lang="en-GB" dirty="0"/>
              <a:t>Inner product</a:t>
            </a:r>
          </a:p>
          <a:p>
            <a:r>
              <a:rPr lang="en-GB" dirty="0"/>
              <a:t>Boolean reductions</a:t>
            </a:r>
          </a:p>
          <a:p>
            <a:r>
              <a:rPr lang="en-GB" dirty="0"/>
              <a:t>Windowed </a:t>
            </a:r>
            <a:r>
              <a:rPr lang="en-GB" dirty="0">
                <a:latin typeface="APL385 Unicode" panose="020B0709000202000203" pitchFamily="49" charset="0"/>
              </a:rPr>
              <a:t>⌈/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⌊/</a:t>
            </a:r>
          </a:p>
          <a:p>
            <a:r>
              <a:rPr lang="en-GB" dirty="0"/>
              <a:t>Grade up </a:t>
            </a:r>
            <a:r>
              <a:rPr lang="en-GB" dirty="0">
                <a:latin typeface="APL385 Unicode" panose="020B0709000202000203" pitchFamily="49" charset="0"/>
              </a:rPr>
              <a:t>⍋</a:t>
            </a:r>
            <a:r>
              <a:rPr lang="en-GB" dirty="0"/>
              <a:t> and down </a:t>
            </a:r>
            <a:r>
              <a:rPr lang="en-GB" dirty="0">
                <a:latin typeface="APL385 Unicode" panose="020B0709000202000203" pitchFamily="49" charset="0"/>
              </a:rPr>
              <a:t>⍒</a:t>
            </a:r>
            <a:r>
              <a:rPr lang="en-GB" dirty="0"/>
              <a:t> on permutations</a:t>
            </a:r>
          </a:p>
          <a:p>
            <a:r>
              <a:rPr lang="en-GB" dirty="0"/>
              <a:t>And on and on…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783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Performance: Primitives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5943600" cy="12937916"/>
          </a:xfrm>
        </p:spPr>
      </p:pic>
    </p:spTree>
    <p:extLst>
      <p:ext uri="{BB962C8B-B14F-4D97-AF65-F5344CB8AC3E}">
        <p14:creationId xmlns:p14="http://schemas.microsoft.com/office/powerpoint/2010/main" val="405149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Performance: Primitives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478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23900"/>
            <a:ext cx="7924800" cy="1143000"/>
          </a:xfrm>
        </p:spPr>
        <p:txBody>
          <a:bodyPr/>
          <a:lstStyle/>
          <a:p>
            <a:r>
              <a:rPr lang="en-GB" dirty="0"/>
              <a:t>Core Performance: C 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Windows: from Visual Studio 2005 to 2015</a:t>
            </a:r>
          </a:p>
          <a:p>
            <a:r>
              <a:rPr lang="en-GB" dirty="0"/>
              <a:t>AIX: from XL C/C++ 12.1 to 13.1</a:t>
            </a:r>
          </a:p>
          <a:p>
            <a:r>
              <a:rPr lang="en-GB" dirty="0"/>
              <a:t>Linux: from GCC 4.3.3 to 5.3.0</a:t>
            </a:r>
          </a:p>
          <a:p>
            <a:endParaRPr lang="en-GB" dirty="0"/>
          </a:p>
          <a:p>
            <a:r>
              <a:rPr lang="en-GB" dirty="0"/>
              <a:t>Still to come:</a:t>
            </a:r>
            <a:br>
              <a:rPr lang="en-GB" dirty="0"/>
            </a:br>
            <a:r>
              <a:rPr lang="en-GB" dirty="0"/>
              <a:t>Better vectorised code on all platforms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691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23900"/>
            <a:ext cx="8229600" cy="1143000"/>
          </a:xfrm>
        </p:spPr>
        <p:txBody>
          <a:bodyPr/>
          <a:lstStyle/>
          <a:p>
            <a:r>
              <a:rPr lang="en-GB" dirty="0"/>
              <a:t>Compilation: Bytecode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Gives a factor of 1.5 to 2 speed-up on code using small arrays</a:t>
            </a:r>
          </a:p>
          <a:p>
            <a:r>
              <a:rPr lang="en-GB" dirty="0"/>
              <a:t>Version 15.0 work:</a:t>
            </a:r>
          </a:p>
          <a:p>
            <a:pPr lvl="1"/>
            <a:r>
              <a:rPr lang="en-GB" dirty="0"/>
              <a:t>Better support for nested </a:t>
            </a:r>
            <a:r>
              <a:rPr lang="en-GB" dirty="0" err="1"/>
              <a:t>dfns</a:t>
            </a:r>
            <a:endParaRPr lang="en-GB" dirty="0"/>
          </a:p>
          <a:p>
            <a:pPr lvl="1"/>
            <a:r>
              <a:rPr lang="en-GB" dirty="0"/>
              <a:t>Better support for global variables</a:t>
            </a:r>
          </a:p>
          <a:p>
            <a:pPr lvl="1"/>
            <a:r>
              <a:rPr lang="en-GB" dirty="0"/>
              <a:t>Show compiler errors in the editor</a:t>
            </a:r>
          </a:p>
          <a:p>
            <a:pPr lvl="1"/>
            <a:r>
              <a:rPr lang="en-GB" dirty="0"/>
              <a:t>Plus many parser improvements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72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43000"/>
          </a:xfrm>
        </p:spPr>
        <p:txBody>
          <a:bodyPr/>
          <a:lstStyle/>
          <a:p>
            <a:r>
              <a:rPr lang="en-GB" dirty="0"/>
              <a:t>Compilation: Co-</a:t>
            </a:r>
            <a:r>
              <a:rPr lang="en-GB" dirty="0" err="1"/>
              <a:t>Dfns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Compiler by Aaron Hsu (Indiana University)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for Boolean vectors in the compiler</a:t>
            </a:r>
          </a:p>
          <a:p>
            <a:r>
              <a:rPr lang="en-GB" dirty="0"/>
              <a:t>Basically complete scalar runtime</a:t>
            </a:r>
          </a:p>
          <a:p>
            <a:r>
              <a:rPr lang="en-GB" dirty="0"/>
              <a:t>Most mixed functions, and operators</a:t>
            </a:r>
          </a:p>
          <a:p>
            <a:r>
              <a:rPr lang="en-GB" dirty="0"/>
              <a:t>Full GPU execution by default in most cases</a:t>
            </a:r>
          </a:p>
          <a:p>
            <a:r>
              <a:rPr lang="en-GB" dirty="0"/>
              <a:t>Support for caching data on GPU</a:t>
            </a:r>
          </a:p>
          <a:p>
            <a:r>
              <a:rPr lang="en-GB" dirty="0"/>
              <a:t>Improved reliability and stability fixes across the board</a:t>
            </a:r>
          </a:p>
          <a:p>
            <a:r>
              <a:rPr lang="en-GB" dirty="0"/>
              <a:t>Better user documentation and interface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Still very experimental, first client project in 2016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59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23900"/>
            <a:ext cx="8458200" cy="1143000"/>
          </a:xfrm>
        </p:spPr>
        <p:txBody>
          <a:bodyPr/>
          <a:lstStyle/>
          <a:p>
            <a:r>
              <a:rPr lang="en-GB" dirty="0"/>
              <a:t>Compilation: Harnessing the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GPU algorithms: see Aaron Hsu’s work</a:t>
            </a:r>
          </a:p>
          <a:p>
            <a:r>
              <a:rPr lang="en-GB" dirty="0"/>
              <a:t>CPU/GPU communication:</a:t>
            </a:r>
            <a:br>
              <a:rPr lang="en-GB" dirty="0"/>
            </a:br>
            <a:r>
              <a:rPr lang="en-GB" dirty="0"/>
              <a:t>fully automatic offloading is still an unsolved problem</a:t>
            </a:r>
          </a:p>
          <a:p>
            <a:r>
              <a:rPr lang="en-GB" dirty="0"/>
              <a:t>We need to build expertise</a:t>
            </a:r>
          </a:p>
          <a:p>
            <a:r>
              <a:rPr lang="en-GB" dirty="0"/>
              <a:t>We need to find a sweet spot for APL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25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3900"/>
            <a:ext cx="8001000" cy="1143000"/>
          </a:xfrm>
        </p:spPr>
        <p:txBody>
          <a:bodyPr/>
          <a:lstStyle/>
          <a:p>
            <a:r>
              <a:rPr lang="en-GB" dirty="0"/>
              <a:t>Core Language: New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Cut, Tessellate</a:t>
            </a:r>
          </a:p>
          <a:p>
            <a:r>
              <a:rPr lang="en-GB" sz="3600" dirty="0"/>
              <a:t>Merge</a:t>
            </a:r>
          </a:p>
          <a:p>
            <a:r>
              <a:rPr lang="en-GB" dirty="0"/>
              <a:t>Under (aka Dual), Obverse</a:t>
            </a:r>
          </a:p>
          <a:p>
            <a:r>
              <a:rPr lang="en-GB" sz="2800" dirty="0"/>
              <a:t>Enclose-if-Simple</a:t>
            </a:r>
          </a:p>
          <a:p>
            <a:r>
              <a:rPr lang="en-GB" sz="2400" dirty="0"/>
              <a:t>Link</a:t>
            </a:r>
          </a:p>
          <a:p>
            <a:r>
              <a:rPr lang="en-GB" sz="1800" dirty="0"/>
              <a:t>Nub-sieve</a:t>
            </a:r>
          </a:p>
          <a:p>
            <a:r>
              <a:rPr lang="en-GB" sz="1600" dirty="0"/>
              <a:t>Where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6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3900"/>
            <a:ext cx="7924800" cy="1143000"/>
          </a:xfrm>
        </p:spPr>
        <p:txBody>
          <a:bodyPr/>
          <a:lstStyle/>
          <a:p>
            <a:r>
              <a:rPr lang="en-GB" dirty="0"/>
              <a:t>Core Language: Rationalisation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Dynamic scope for </a:t>
            </a:r>
            <a:r>
              <a:rPr lang="en-GB" dirty="0" err="1"/>
              <a:t>dfn</a:t>
            </a:r>
            <a:r>
              <a:rPr lang="en-GB" dirty="0"/>
              <a:t> error guards</a:t>
            </a:r>
          </a:p>
          <a:p>
            <a:r>
              <a:rPr lang="en-GB" dirty="0"/>
              <a:t>New </a:t>
            </a:r>
            <a:r>
              <a:rPr lang="en-GB" dirty="0">
                <a:latin typeface="APL385 Unicode" panose="020B0709000202000203" pitchFamily="49" charset="0"/>
              </a:rPr>
              <a:t>:Trap</a:t>
            </a:r>
            <a:r>
              <a:rPr lang="en-GB" dirty="0"/>
              <a:t> … </a:t>
            </a:r>
            <a:r>
              <a:rPr lang="en-GB" dirty="0">
                <a:latin typeface="APL385 Unicode" panose="020B0709000202000203" pitchFamily="49" charset="0"/>
              </a:rPr>
              <a:t>:Finally</a:t>
            </a:r>
            <a:r>
              <a:rPr lang="en-GB" dirty="0"/>
              <a:t> … </a:t>
            </a:r>
            <a:r>
              <a:rPr lang="en-GB" dirty="0">
                <a:latin typeface="APL385 Unicode" panose="020B0709000202000203" pitchFamily="49" charset="0"/>
              </a:rPr>
              <a:t>:End</a:t>
            </a:r>
          </a:p>
          <a:p>
            <a:r>
              <a:rPr lang="en-GB" dirty="0"/>
              <a:t>Localising </a:t>
            </a:r>
            <a:r>
              <a:rPr lang="en-GB" dirty="0">
                <a:latin typeface="APL385 Unicode" panose="020B0709000202000203" pitchFamily="49" charset="0"/>
              </a:rPr>
              <a:t>⎕DM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⎕EN</a:t>
            </a:r>
          </a:p>
          <a:p>
            <a:r>
              <a:rPr lang="en-GB" dirty="0"/>
              <a:t>Notation for array constants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734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Microsoft Windows Desktop (“Win32”) is fading</a:t>
            </a:r>
          </a:p>
          <a:p>
            <a:r>
              <a:rPr lang="en-GB" sz="2000" dirty="0" smtClean="0"/>
              <a:t>New platforms, in particular Linux, are getting more important</a:t>
            </a:r>
          </a:p>
          <a:p>
            <a:r>
              <a:rPr lang="en-GB" sz="2000" dirty="0" smtClean="0"/>
              <a:t>Parallel processing is becoming important</a:t>
            </a:r>
          </a:p>
          <a:p>
            <a:r>
              <a:rPr lang="en-GB" sz="2000" dirty="0" smtClean="0"/>
              <a:t>Both Cloud- and GPU-based</a:t>
            </a:r>
          </a:p>
          <a:p>
            <a:r>
              <a:rPr lang="en-GB" sz="2000" dirty="0" err="1" smtClean="0"/>
              <a:t>IoT</a:t>
            </a:r>
            <a:r>
              <a:rPr lang="en-GB" sz="2000" dirty="0" smtClean="0"/>
              <a:t> (Internet of Things): Android</a:t>
            </a:r>
            <a:r>
              <a:rPr lang="en-GB" sz="2000" baseline="0" dirty="0" smtClean="0"/>
              <a:t> &amp; Arm Linux</a:t>
            </a: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AutoShape 2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File:Microsoft Windows XP logo and wordmar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5" y="2348880"/>
            <a:ext cx="4568005" cy="8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Cisco SaaS IaaS PaasS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4706"/>
            <a:ext cx="5879045" cy="32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89566"/>
            <a:ext cx="9144000" cy="74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23900"/>
            <a:ext cx="8153400" cy="1143000"/>
          </a:xfrm>
        </p:spPr>
        <p:txBody>
          <a:bodyPr/>
          <a:lstStyle/>
          <a:p>
            <a:r>
              <a:rPr lang="en-GB" dirty="0"/>
              <a:t>Interfacing with 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</a:p>
          <a:p>
            <a:r>
              <a:rPr lang="en-GB" dirty="0"/>
              <a:t>Python</a:t>
            </a:r>
          </a:p>
          <a:p>
            <a:r>
              <a:rPr lang="en-GB" dirty="0"/>
              <a:t>Julia</a:t>
            </a:r>
          </a:p>
          <a:p>
            <a:r>
              <a:rPr lang="en-GB" dirty="0"/>
              <a:t>MATLAB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017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3900"/>
            <a:ext cx="7772400" cy="1143000"/>
          </a:xfrm>
        </p:spPr>
        <p:txBody>
          <a:bodyPr/>
          <a:lstStyle/>
          <a:p>
            <a:r>
              <a:rPr lang="en-GB" dirty="0"/>
              <a:t>Scripting: for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 for editing scripts is now built into the interpreter</a:t>
            </a:r>
          </a:p>
          <a:p>
            <a:r>
              <a:rPr lang="en-GB" dirty="0"/>
              <a:t>Already starting to replace the lower layers of SALT</a:t>
            </a:r>
          </a:p>
          <a:p>
            <a:r>
              <a:rPr lang="en-GB" dirty="0"/>
              <a:t>Will be a key part of APL packages,</a:t>
            </a:r>
            <a:br>
              <a:rPr lang="en-GB" dirty="0"/>
            </a:br>
            <a:r>
              <a:rPr lang="en-GB" dirty="0"/>
              <a:t>or the “APL Project </a:t>
            </a:r>
            <a:r>
              <a:rPr lang="en-GB" dirty="0" err="1"/>
              <a:t>Project</a:t>
            </a:r>
            <a:r>
              <a:rPr lang="en-GB" dirty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26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3787"/>
            <a:ext cx="7772400" cy="1143000"/>
          </a:xfrm>
        </p:spPr>
        <p:txBody>
          <a:bodyPr/>
          <a:lstStyle/>
          <a:p>
            <a:r>
              <a:rPr lang="en-GB" dirty="0"/>
              <a:t>Scripting: for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4095750" cy="3737373"/>
          </a:xfrm>
        </p:spPr>
        <p:txBody>
          <a:bodyPr/>
          <a:lstStyle/>
          <a:p>
            <a:r>
              <a:rPr lang="en-GB" dirty="0"/>
              <a:t>Use APL as a scripting language in a UNIX shell…</a:t>
            </a:r>
          </a:p>
          <a:p>
            <a:r>
              <a:rPr lang="en-GB" dirty="0"/>
              <a:t>Or on Windows…</a:t>
            </a:r>
          </a:p>
          <a:p>
            <a:r>
              <a:rPr lang="en-GB" dirty="0"/>
              <a:t>Or both!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4" y="4817387"/>
            <a:ext cx="2190750" cy="1089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0298" y="1752600"/>
            <a:ext cx="307650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</a:rPr>
              <a:t>$ cat fib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#!/</a:t>
            </a:r>
            <a:r>
              <a:rPr lang="en-GB" sz="1800" dirty="0" err="1">
                <a:latin typeface="APL385 Unicode" panose="020B0709000202000203" pitchFamily="49" charset="0"/>
              </a:rPr>
              <a:t>usr</a:t>
            </a:r>
            <a:r>
              <a:rPr lang="en-GB" sz="1800" dirty="0">
                <a:latin typeface="APL385 Unicode" panose="020B0709000202000203" pitchFamily="49" charset="0"/>
              </a:rPr>
              <a:t>/bin/</a:t>
            </a:r>
            <a:r>
              <a:rPr lang="en-GB" sz="1800" dirty="0" err="1">
                <a:latin typeface="APL385 Unicode" panose="020B0709000202000203" pitchFamily="49" charset="0"/>
              </a:rPr>
              <a:t>apl</a:t>
            </a:r>
            <a:endParaRPr lang="en-GB" sz="1800" dirty="0">
              <a:latin typeface="APL385 Unicode" panose="020B0709000202000203" pitchFamily="49" charset="0"/>
            </a:endParaRPr>
          </a:p>
          <a:p>
            <a:r>
              <a:rPr lang="en-GB" sz="1800" dirty="0">
                <a:latin typeface="APL385 Unicode" panose="020B0709000202000203" pitchFamily="49" charset="0"/>
              </a:rPr>
              <a:t>fib←{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    ⍵∊0 1:⍵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    +/∇¨⍵-1 2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}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⎕←fib¨⎕</a:t>
            </a:r>
          </a:p>
          <a:p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</a:rPr>
              <a:t>$ echo 5 6 7 | ./fib</a:t>
            </a:r>
          </a:p>
          <a:p>
            <a:r>
              <a:rPr lang="en-GB" sz="1800" dirty="0">
                <a:latin typeface="APL385 Unicode" panose="020B0709000202000203" pitchFamily="49" charset="0"/>
              </a:rPr>
              <a:t>5 8 13</a:t>
            </a:r>
          </a:p>
          <a:p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</a:rPr>
              <a:t>$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80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CTO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/>
              <a:t>Harness the GPUs for APL number crunching</a:t>
            </a:r>
          </a:p>
          <a:p>
            <a:r>
              <a:rPr lang="en-GB" sz="2800" dirty="0"/>
              <a:t>Learn from, and interface with, Julia, Python etc.</a:t>
            </a:r>
          </a:p>
          <a:p>
            <a:r>
              <a:rPr lang="en-GB" sz="2800" dirty="0" smtClean="0"/>
              <a:t>Keep Dyalog portable: get it running on mobile devices and “headless” environments</a:t>
            </a:r>
          </a:p>
          <a:p>
            <a:r>
              <a:rPr lang="en-GB" sz="2800" dirty="0" smtClean="0"/>
              <a:t>Keep </a:t>
            </a:r>
            <a:r>
              <a:rPr lang="en-GB" sz="2800" dirty="0"/>
              <a:t>pushing core performance</a:t>
            </a:r>
            <a:br>
              <a:rPr lang="en-GB" sz="2800" dirty="0"/>
            </a:br>
            <a:r>
              <a:rPr lang="en-GB" sz="2800" dirty="0"/>
              <a:t>(aka business as usual)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Platforms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90% of Current Revenue is based on Microsoft Windows and IBM AIX.</a:t>
            </a:r>
          </a:p>
          <a:p>
            <a:r>
              <a:rPr lang="en-GB" sz="2000" dirty="0" smtClean="0"/>
              <a:t>New applications *are* still being started on Windows</a:t>
            </a:r>
          </a:p>
          <a:p>
            <a:r>
              <a:rPr lang="en-GB" sz="2000" dirty="0" smtClean="0"/>
              <a:t>But “Cross Platform / Cloud” is growing</a:t>
            </a:r>
          </a:p>
          <a:p>
            <a:pPr lvl="2"/>
            <a:r>
              <a:rPr lang="en-GB" sz="1600" dirty="0" smtClean="0"/>
              <a:t>Typical: Develop </a:t>
            </a:r>
            <a:r>
              <a:rPr lang="en-GB" sz="1600" dirty="0" smtClean="0"/>
              <a:t>on Windows, Deploy on Linux in Cloud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2000" dirty="0" smtClean="0"/>
              <a:t>Our Goal is to allow you to:</a:t>
            </a:r>
            <a:br>
              <a:rPr lang="en-GB" sz="20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	</a:t>
            </a:r>
            <a:r>
              <a:rPr lang="en-GB" sz="1800" i="1" dirty="0" smtClean="0"/>
              <a:t>Develop on any Dyalog platform, </a:t>
            </a:r>
            <a:br>
              <a:rPr lang="en-GB" sz="1800" i="1" dirty="0" smtClean="0"/>
            </a:br>
            <a:r>
              <a:rPr lang="en-GB" sz="1800" i="1" dirty="0" smtClean="0"/>
              <a:t>	Deploy on any (other) Dyalog platform</a:t>
            </a:r>
            <a:endParaRPr lang="en-GB" sz="1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Platform Requirements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1546372"/>
            <a:ext cx="7632849" cy="4321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Portable Interpreter without platform dependencies</a:t>
            </a:r>
          </a:p>
          <a:p>
            <a:pPr lvl="1"/>
            <a:r>
              <a:rPr lang="en-GB" sz="1800" dirty="0" smtClean="0"/>
              <a:t>Including “headless” Microsoft Windows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Bi-directional Interfaces to platform tools</a:t>
            </a:r>
          </a:p>
          <a:p>
            <a:pPr lvl="1"/>
            <a:r>
              <a:rPr lang="en-GB" sz="1800" dirty="0" smtClean="0"/>
              <a:t>Standard shared / dynamic library support</a:t>
            </a:r>
          </a:p>
          <a:p>
            <a:pPr lvl="1"/>
            <a:r>
              <a:rPr lang="en-GB" sz="1800" dirty="0" smtClean="0"/>
              <a:t>Use platform API’s like Microsoft.NET</a:t>
            </a:r>
          </a:p>
          <a:p>
            <a:pPr lvl="1"/>
            <a:r>
              <a:rPr lang="en-GB" sz="1800" dirty="0" smtClean="0"/>
              <a:t>Call portable languages like Python and JavaScript</a:t>
            </a:r>
          </a:p>
          <a:p>
            <a:pPr lvl="1"/>
            <a:r>
              <a:rPr lang="en-GB" sz="1800" dirty="0" smtClean="0"/>
              <a:t>Scripting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Portable User Interfaces</a:t>
            </a:r>
          </a:p>
          <a:p>
            <a:pPr lvl="1"/>
            <a:r>
              <a:rPr lang="en-GB" sz="1800" dirty="0" smtClean="0"/>
              <a:t>Ensure APL engine can be integrated in portable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party UI tools (</a:t>
            </a:r>
            <a:r>
              <a:rPr lang="en-GB" sz="1800" dirty="0" err="1" smtClean="0"/>
              <a:t>Xamarin</a:t>
            </a:r>
            <a:r>
              <a:rPr lang="en-GB" sz="1800" dirty="0" smtClean="0"/>
              <a:t>, Cordova, JavaScript)</a:t>
            </a:r>
          </a:p>
          <a:p>
            <a:pPr lvl="1"/>
            <a:r>
              <a:rPr lang="en-GB" sz="1800" dirty="0" smtClean="0"/>
              <a:t>Portable UI tool integrated with APL (ability to generate HTM5/JavaScript)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Portable Development Environment</a:t>
            </a:r>
          </a:p>
          <a:p>
            <a:pPr lvl="1"/>
            <a:r>
              <a:rPr lang="en-GB" sz="1800" dirty="0" smtClean="0"/>
              <a:t>RIDE + support for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Party IDEs</a:t>
            </a:r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Portable Interpreter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Continue Support for Mainstream Platforms:</a:t>
            </a:r>
          </a:p>
          <a:p>
            <a:pPr lvl="1"/>
            <a:r>
              <a:rPr lang="en-GB" sz="2000" dirty="0" smtClean="0"/>
              <a:t>Microsoft Windows, IBM AIX, Linux</a:t>
            </a:r>
          </a:p>
          <a:p>
            <a:r>
              <a:rPr lang="en-GB" sz="2400" dirty="0" smtClean="0"/>
              <a:t>Recent Additions: </a:t>
            </a:r>
          </a:p>
          <a:p>
            <a:pPr lvl="1"/>
            <a:r>
              <a:rPr lang="en-GB" sz="2000" dirty="0" smtClean="0"/>
              <a:t>ARM Linux (Raspberry Pi)</a:t>
            </a:r>
          </a:p>
          <a:p>
            <a:pPr lvl="1"/>
            <a:r>
              <a:rPr lang="en-GB" sz="2000" dirty="0" smtClean="0"/>
              <a:t>Apple Mac / OSX</a:t>
            </a:r>
          </a:p>
          <a:p>
            <a:r>
              <a:rPr lang="en-GB" sz="2400" i="1" dirty="0" smtClean="0"/>
              <a:t>Probably</a:t>
            </a:r>
            <a:r>
              <a:rPr lang="en-GB" sz="2400" dirty="0" smtClean="0"/>
              <a:t> next:</a:t>
            </a:r>
          </a:p>
          <a:p>
            <a:pPr lvl="1"/>
            <a:r>
              <a:rPr lang="en-GB" sz="2000" dirty="0" smtClean="0"/>
              <a:t>Android</a:t>
            </a:r>
          </a:p>
          <a:p>
            <a:pPr lvl="1"/>
            <a:r>
              <a:rPr lang="en-GB" sz="2000" dirty="0" smtClean="0"/>
              <a:t>Headless Microsoft Windows</a:t>
            </a:r>
          </a:p>
          <a:p>
            <a:r>
              <a:rPr lang="en-GB" sz="2400" dirty="0" smtClean="0"/>
              <a:t>Research:</a:t>
            </a:r>
          </a:p>
          <a:p>
            <a:pPr lvl="1"/>
            <a:r>
              <a:rPr lang="en-GB" sz="2000" dirty="0" smtClean="0"/>
              <a:t>Apple iOS (iPad, iPhone)</a:t>
            </a:r>
          </a:p>
          <a:p>
            <a:pPr lvl="1"/>
            <a:r>
              <a:rPr lang="en-GB" sz="2000" dirty="0" smtClean="0"/>
              <a:t>Window Mobile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pic>
        <p:nvPicPr>
          <p:cNvPr id="6" name="Picture 2" descr="http://famouslogos.net/images/android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1610518" cy="11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embeddedarm.com/images/img_softwa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650042"/>
            <a:ext cx="144780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Cross-Platform Integration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Historically, Dyalog has integrated with Microsoft infrastructure: DDE, then OLE/COM, finally Microsoft.NET.</a:t>
            </a:r>
          </a:p>
          <a:p>
            <a:pPr marL="0" indent="0">
              <a:buNone/>
            </a:pPr>
            <a:r>
              <a:rPr lang="en-GB" sz="2000" dirty="0" smtClean="0"/>
              <a:t>In the future, we need to support cross-platform mechanisms, such as:</a:t>
            </a:r>
            <a:endParaRPr lang="en-GB" sz="2400" dirty="0" smtClean="0"/>
          </a:p>
          <a:p>
            <a:r>
              <a:rPr lang="en-GB" sz="2400" dirty="0" smtClean="0"/>
              <a:t>Call APL as a shared library (.</a:t>
            </a:r>
            <a:r>
              <a:rPr lang="en-GB" sz="2400" dirty="0" err="1" smtClean="0"/>
              <a:t>dll</a:t>
            </a:r>
            <a:r>
              <a:rPr lang="en-GB" sz="2400" dirty="0" smtClean="0"/>
              <a:t>/.so)</a:t>
            </a:r>
          </a:p>
          <a:p>
            <a:r>
              <a:rPr lang="en-GB" sz="2400" dirty="0" smtClean="0"/>
              <a:t>Use APL as a “scripting language”</a:t>
            </a:r>
          </a:p>
          <a:p>
            <a:r>
              <a:rPr lang="en-GB" sz="2400" dirty="0" smtClean="0"/>
              <a:t>Web </a:t>
            </a:r>
            <a:r>
              <a:rPr lang="en-GB" sz="2400" dirty="0"/>
              <a:t>S</a:t>
            </a:r>
            <a:r>
              <a:rPr lang="en-GB" sz="2400" dirty="0" smtClean="0"/>
              <a:t>ervice frameworks + JSON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i="1" dirty="0" smtClean="0"/>
              <a:t>CXO: would like to see an APL Engine which can be configured to be a Web Service/Server “out of the box”</a:t>
            </a:r>
            <a:endParaRPr lang="en-GB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2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Portable User Interfaces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Microsoft Win32 / </a:t>
            </a:r>
            <a:r>
              <a:rPr lang="en-GB" sz="2400" dirty="0" smtClean="0">
                <a:latin typeface="APL385 Unicode" panose="020B0709000202000203" pitchFamily="49" charset="0"/>
              </a:rPr>
              <a:t>⎕WC</a:t>
            </a:r>
            <a:r>
              <a:rPr lang="en-GB" sz="2400" dirty="0" smtClean="0"/>
              <a:t>, the workhorse of </a:t>
            </a:r>
            <a:br>
              <a:rPr lang="en-GB" sz="2400" dirty="0" smtClean="0"/>
            </a:br>
            <a:r>
              <a:rPr lang="en-GB" sz="2400" dirty="0" smtClean="0"/>
              <a:t>commercial applications since 1990, </a:t>
            </a:r>
            <a:br>
              <a:rPr lang="en-GB" sz="2400" dirty="0" smtClean="0"/>
            </a:br>
            <a:r>
              <a:rPr lang="en-GB" sz="2400" dirty="0" smtClean="0"/>
              <a:t>is still available</a:t>
            </a:r>
          </a:p>
          <a:p>
            <a:r>
              <a:rPr lang="en-GB" sz="2400" dirty="0" smtClean="0"/>
              <a:t>Energy put into Windows Presentation</a:t>
            </a:r>
            <a:br>
              <a:rPr lang="en-GB" sz="2400" dirty="0" smtClean="0"/>
            </a:br>
            <a:r>
              <a:rPr lang="en-GB" sz="2400" dirty="0" smtClean="0"/>
              <a:t>Foundation </a:t>
            </a:r>
            <a:r>
              <a:rPr lang="en-GB" sz="2400" b="1" i="1" dirty="0" smtClean="0"/>
              <a:t>may</a:t>
            </a:r>
            <a:r>
              <a:rPr lang="en-GB" sz="2400" dirty="0" smtClean="0"/>
              <a:t> still pay dividends on </a:t>
            </a:r>
            <a:br>
              <a:rPr lang="en-GB" sz="2400" dirty="0" smtClean="0"/>
            </a:br>
            <a:r>
              <a:rPr lang="en-GB" sz="2400" dirty="0" smtClean="0"/>
              <a:t>future Microsoft platforms</a:t>
            </a:r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But: HTML5 / </a:t>
            </a:r>
            <a:r>
              <a:rPr lang="en-GB" sz="2400" dirty="0" err="1" smtClean="0"/>
              <a:t>Javascript</a:t>
            </a:r>
            <a:r>
              <a:rPr lang="en-GB" sz="2400" dirty="0" smtClean="0"/>
              <a:t> appears to be </a:t>
            </a:r>
            <a:br>
              <a:rPr lang="en-GB" sz="2400" dirty="0" smtClean="0"/>
            </a:br>
            <a:r>
              <a:rPr lang="en-GB" sz="2400" dirty="0" smtClean="0"/>
              <a:t>“the future” (for a decade or two)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AutoShape 2" descr="data:image/webp;base64,UklGRt4YAABXRUJQVlA4INIYAABQdACdASrcACABPw1yq02pJSMhqZj7KSghiedu/GxThFyZqXQeUb559WvSa6RmhLaMAvoi/1HpqdC3nTvTHvUu7UZLn5L7HP9V4U9kXRFxL2m/XnPX/cd6fAI9tbtmATu7fufM/+P9QDzG73b1j2CPz/6yv+55If3f1Eelx+8/tHL9PeLE0N1MlA55zmOWnZCsk4wFFT/ZjFId/WdHhbKHJqjiKtXJjombtCNpZ/3oa2dvkSLkQX8f6dw5i7vEaZx/hBpsOxcu4BEzQoMeYIosxikA/E6Smp8wDhQYuWXX5dW9k0reJPqb6ANADh6z05IpXGlfdMgbvbK9bhnnv2IQWTUmVxMK2WFLlAtxtGbo19VGb5UScalM2CHeV7uk+KspIzUIX6qB1EdMOwMQgIPORVAWThhR/26LmJCG9Nggy2jysHeLzzHE4R3oKa0aqonL4854FyCtiEqh/GG0JdP3o7CjDeqkGTQvdTiOdHbhxMMcu7t8lhZ+mnYaFjFM5j7y9SyQ3LdxUlhS/CSpsBOHtnDDbSzoMVjrudtZ4nCAncMjhvqJAarOrVoLTmUkO5/81WIz9qb6Hvqc/VXZdrpshZRqUadlvn4049GSP8/NaKkicNco0ZTjXgJ4SDTopzEJJiBgeaerlzfYbVY73RZvgGlHH7JGmN53uj80g3cGtx9m+F2cZKs/vO09bDP6CaA+aGqRHQ3waaj1jkqhC85GrW3zzwTr0sZHgnNOkKDPkpo+MIaiThib2z02sgeXSyb45XGFBbfyOXstWCAT5GjeZ7cO1rFBlURmBaEbnyYGmBAGemQV6uexq8XK7AXAOiQp+Ozem8rlyrpDuYEsCmvSE57fwnijEltSZvzwLuEG0LpY7Xn7hEN9ittxvg2oAwQaOATS5bcrPyzE94d4eZWuhZ0ly5393eewrkz4Pu9oCOQd84GC/HesjFQ2R/A9E8Pz3nP1MMpKhqK1oN/eq+sySXDGAXVIv5vCXT27qn592jdBwjnW1AUgPEjzETHwP/JIpvqeRs2cmqGxLE5f/PCouBZ0dqpyUx4dNdZaJocxTNrUIyqQ2TF0Y/C+o91drQZuAAENKGXxKLOP+WwWFv1nXDd6oZ6ldLajdr5Q78CxKA0yl9MRq2bk3bRLmo59qqM4kv7nbPoJ6R2RNHpKz/OMpAqhz+qUeyQzjhLeYFwMWSYtu9qLmnzhm9ddKko3xT/HrVBdChuetl+DI2hFj3iA022fBOqPl7BfbAAA/lEI843+1l/3rM/7xzTWipY2bfQjoDhSeK7kOvxrsRk8LIg26mF1qtLafY0L9Uw8wHjB1txEDnBLmtfvPF5TGZgld57G0m+6Jnesz2XlnV+jxyX7qVW1cHxx9epFy8nwVU74g8eqDsbtRkv6G3yjCzNrTsAG3/wTQ6Za4STrX7+4DzYgUypV8VenXBzUQ9ilHtSI/zHIaTcp7zhFkQrhhAtxy1LQzWJ2ighderXR4mfaVU1VGZ7FdRTjpdef7tHi6AWCIDCOxSpEzZY/IMH8VGx9I2LxhxxZLV6yPCXpi3LmUDB5MVWzEhFjaslQYxDimyo0QenCWE/WOHzpnrpWRl2xB8UBHrxA125XBVT9kcy4uS/0F5fgOAVeQqenTfQUEOHqHb3ylyNe+UE+8s+UE+Bx3KqZ6Y5QjyfsWsLkhnTfSAmMiWbHkh0lE2plceV1KkEvJujtZXpHyEv212z3JGnoSb/RmfyPKmn2IWHUTbh836l8TTwBkHuwHiyqgTvDifjzEtOLehsX3fl/G61RyArLznVTI1fUySJab3OK5F4us4GiPSOUTpW6acAU0gD4Gsx3cKrF1uUt6UtPj0cjF2lqiAjmQ3p4Usvzc28OPGmuc4hhezUiQMTuzbuoju8S6HKvqH0FoYrcUJ/LIZlKAzFSQ3MAwwog6wLMoKTOE8gRZVJSAiZgfpimpQRSORwsBq9BMYwEG53mk3ICnRhFxQeqDJyVyk5gU70s3uzw6k+3b2nTxDuinJ4Qx4p4cNKIE7e2GkJJB7S241zXNPKL8A/8qnm2lxOqVwGaS6RuIQHNZxj4gf5MG0ouUpElX/wFnvOyLZ6AnLAAcMiYAwLb6BC0waxuvMkfCSgswDnRofcrQXaSApsMa1Nms08L9Kvom+5R2QQSkSM3TcU/JI/T3fuWFBLEpDWyMuiWBK154CqJyyN0BN2wK2HO6f4pknlhc3oxSBgYqXMbH5q+cMU1q/cXp7AI7Z2sLyBQkax/KISF2iFO5qXse2dmjmUOjUwxBDSUmAc9AMjcu5t9BKs5IuqKvKVa0Tke4miyGfh0CeRfUIvQBky4tK0IOpyvbFFTAWS4fKysT5fp/awdhvIb7yTV3K1i69dUkMp8Qc5A8bTZ+brSWz6Ayv5IwB7cn1FChnjTDzS4OKCVzfxuAdJ+eOXwkHz11hQ21iM4koez9bn+9giQzGbttmfKLV3zQDQapECz75cat+YIsk9oTuUv3hc7llsY/e24EyKZSyabSXRVyidsKVdZuOnUI1U4jbJx80W5k5hhvnyfhbGu+ZGeko0bOJNCR+eKZkWrBvTBnSbjpaQ1mPcrXKDmx9UhH5Jv8YYJvewPcnH5vsf9Dq4dduLy/+l4azzP0/jtZOJM0SyWJVniGHFwNyRmho/MDlWXIidAi9aRxpWIKg+YRkv0ImoNHmg+vYREqYEfYoxk0i7A98SdoesVP60jSizmY0v0cim8SfMxcBo0PpjslGQGrfwlGxllNkmgGDZjr9NfMuszdv2kiEgwsin8Fh5khvL8wFMqMcaEaFCWYjSQ0YrJ4UmJ5ZVvXIr43FEeUOwom4WN9MTAT1ti92FrD9ao/LMqmM+P/EIi+qICWn6voRx5Suv271TqhMq6j+3Q2ng/noxB0Q+gPJqkajN8lTH4OCSTU6CFuAiWoXhjCln/jE2X5jn1NY06lQCIvHwmDDn1b0Jxvb0VtDuUArZuFgkZXIkqInj7ocjlwr1YiOn26Yavs/fSL68Do2gRac8BbzSg9YWySr7ael3hZ6ySfi7Obyc/2I1LbxPEKHky6wEUPciE3iO0w+fKLG6BgB5RV+HNofKUQcS7FlP8beTxN1y1KgCAa+i9z/qcRKAHm8KP9y0XLFURCnA+gewYT5fyivll53rSMn8VQD5/1SaL36NvkuuE1KFaS0CUWJxEWaIzw270pX1c9t9futmcp9pDCKIuV+cvJbUC/LiFYcEIJ5YPFyokxM5DX5U4m9/s4fttYw/DrM5I7hZBBLLnly5glNn5wz3+HOcZLmDOVWvHasnsSfUMUqyJCxWQAE4sM3/gc5DrJWJUVmS7C3fREoQ/NEwReJqmBcr17VeQ1cohPw/jn28OPPn1LJlDahkfqQ0P5cnXs9yelgS+QgI1IriK0T1nnCR2HqtBDcoTl3MuM0/ZcSJIioMDHLpEierpA2JTL3zHvjAOva1HotZHkqZ2mBaAG4c/poZGs4+Faq17ie6nM0ydUPH5bVfVasoBAJzUH57p3cUoMZJmO4KGp3JaB+k76rJvhergPnoYKSOnRnPXEc1bOVqSScRZ8Xc+8YmqmXVp6YBEnvU62ZPchcQrNTy3Ha0PTE9A9yHsAiM+D3Xzevhn9/LHIaWyEgfvEY13y9xNNeXMfPZpj7hi3Jp6Z1f02wC6t9y5QKURgq9RATnHXEdOdHN2GeKVlLUEkmyMqQcnvlXcLWTZcd9ckxQm4tVwgc31X2VFftO8iq3FZli4Fc4mzEML9QbUkcvDpT7d+1Cd7AGQyEdzDk8kqS2qdZkpcC3ngtKBf4VugaaOST64hgat1kYGCjJhHbj/W/Ed7+ZQFy/m9Q5iv4Jf8+dNWqoW8+glCEhvPsFdKPLf0QWslWkkGN/VSEL+hlxl9e71xSUfhEqy9zw9d8xSRR6M73GLf+Uw15C9JFkE/qYN/+F9wDAwM9cbIp4JuRMZiLAe8xFaBFCeUHXZgHDPqK3j96cpSmoqnwJn8GWHc93nIAMOnomvBC7grZn01fv9/kV7JdYtmhWzewX0o4o1DzJZcjwIx4F2k4qlfRPk5zIdym4eAyMJmZ+IoqRis+HoEQUwXMA2dbl0wRGgO/YWpWuhlrjTFXyiLFI85gBoTxDqvtf5gGL0P5RdJDNXSpfyMPK103kdSgFwVuyGo93pIU+BnsLQwvJzY9rIF3kIoU0T1F9nnNOH8QL7wHfShfsJR88xqUf/q2j19j3GQe2SF/1rY4bX9ZSLHuEDJQfHCL6B2Ib96r9zT3XtjIgzYGPdE5Xcbjnm6aT6xqCjITD0HU98vjv7spvNxH97Wh218s7hQuJzr3+x8hpfgDpwkyIIDautDCIpTHyjT4jeuRLqi5DKNe/3tWL8CvdgpjqxTPGYpcre0wUhztr9mrjISYCOLCkg1jU50/xYxJDCf69jASN6aqwTpMwOtjuonwoqxXqLq0hWPBcPiftUvRxN2Y5MlWqHMxk7GCCBpkL+2j+lG0DjsPqJoOO19ibpZnmWq4bY+jyfJtX/A8f/M06Gu+H+cwgRerKIiaEL0mhUHWKKDVD8bEYVV8AZmMVQKZ7rsFd7VlAx3UDGwoc7skbP3a5Og3zF9LHqrwyQdvgLmXm+55336czke8YXLi3EMMg19dYdwLrgke19OB+iNA5Vk+5Vn5EN4h+JyHEy92ipK2IYiH53HvwHmCbXJ0BQi/99t7yoHN8vJZud7rpVtinJ2f4IxFN+GSzJICHpx4cm/efmpH5VRVwBJElxmCLeCRCs53+hF1p58QckRLrObXtCGYnLgnst7Yptjlnj8AzQH2EBwAy0bh3YcHPDK40vM8tS5kZrk60yT9VWDjQ1LSHLiIlNGebdgRqdyurQE7hsL6ZdhcJXPhAFe61UhUOmsjCk8V4mB7Rvw0jpYRxL0zIGbSzoSQAAR8DKf57MSreOCWBMD+UQrAPVzHji3NHX2gFS2wO6gryGEzznhzER0pG9AvnOjUntqjZwL9JAiBdE9SPALwwIxoiFx0tSPXk8ZokPy4Q3Xp55Pn/984iVDdrl1u9hRVnBMA5KtFA3ZOs9tN9YJztShDhAp4abc1yaxzvNlIhi06wVFb2MVl4CFjWKgPbyQeWwUxcF3Ixc1dx/ZSOREfsv7yU661T833/8ctwtUNpdRkPzvaDU0l+rRoWYdtj4/D568a4MXcApeVKdelNjGGROVo2TO+yHROQwOOgA1eoXKVKaOenfNbY6NsgTKNFtrcC3EWt6/KzB576bQ8q93EBPFLxh3oL1H9EIfOgvcCHrVTavJmTmYc9zg8ONTXKdJXI8eu14mrvPLryGQrSOOdBoYyDPOjqt2+UMslb2zn5lx+YaT482Gie/NDcVKnSrimVeSYIjcojMXjWn3tZ6PLIx/jdhzibRv7HxJikimWCyyt5p29Z2/XVidfPujBkMqnC5IhaEWL//1hgnG52EKTcCDR3IXoIl+VBV6fpuaUX0akwFL5a3hFfh3jmW1tWtnhF3Sl6gHt49Y0J/6HGmFS1Ooxml4gSuRptpvrWBIxsmwTogZjGKOKeO52WcFsAmTszdbbJBGN8WWjLFoBMwxpQg6lSQ9m2yaEt7aAtQ5izHo/+3bGkqE6KsZNoJeAXx75cDZP8mtJgWOkmLAsPeMsrHl7Q0lJkbSfP2ZYuSyUpSmiLr8ApBz52GZYHMGIFd3HgpGJMaLeHG1R87wHVFIodMHTpFjqt62pvr9ow83LAmY1cExsxRq/SUrLYBBFurDYCaGpXl8b6U6Wf/ARc2xbWipNYRyx/jsh+WkQLa1bu6rOR1EtV5lTMsLOAVIadO8rAkcr8/pZjLN+dzMFoERLVWdSr1f+2NSgjbzmLYxPa7psNTCAIoBbg3NxHaf7pnTOcAo6DAyggVKsX8OsyIWgPkOy6J/eRp+XDe44gDXgb5EBsV+u0CH9QOg/osXnR3znzzH5VsBm27NJunso76hZRPHSzmnTL0mYWxXQGR0SptamraVpWc02KBBioH0iIeXecQLSgZLzpLvEAmE2b1jOCyjI9Jp2r37/xO2ixg2QLhQ1joSAzdMAw3Wu/ZHR5Me3UIwQIh+X3nly0P/PNv+g2XxPAT8py+Ob2jSz7GnVDRp5q8XIo9V0ljXeg2hU9aTk7SfmL8+gMflCAM8DAPb8RydHtc0PDsJnDsdDqblJ3/t/+b4AtY2UXLbwrEgGhS52Zz+YgJUHroovmrL1XBLBhRwXp5fuPQlZLZBdMArhyULvsYFvtl3MHAk5lSnyy2Le5Glonvn4xN92AasOZ7+pGYSqrRkmB76PeSgkJaV9xzJ+PyapMB33nSF4A490SzFylN0AF3r92Ug+/KFN2x4I6sPwpwOp8lN7Px+QN779rRFEzVybQOEXePsAN0Q0BL6DSHAuB8EHL1X5DcfkXdnaffK5Iw/KqHZOExtEp3NWdaTL4IUM4KY6+GzRXvNh2VR/BGqOujrTK6fnvv3DvCIsQ8rftATH5XEg+D0blDTPBnPWTH1cQVG+kxNfqf1bbAZkCwVgpamH59HNh+aCu9mglt4xJVAJQQnm0uJPSO0h3G2eGfFv9C69UHaSBjD4NEkBGsgCQqJuhOl7u+BsICMnWOgjk56XVrNmKZWU1BevZzc4jowPT+NWLH5mv5IrOAI7752oreX94a49gzVnhn2kn4ckpSqDIa3ztYg02EXaK4RZEGfQIRxtJctukS+I5baIJ/kwkvl4GUB4HdzgQSQGb7+MsaQlODIs0v4NJJ4J83Lf87e3A037LylYmXFj076ejtwgNgPXJrbQc+ygEtTrVInXfp4XWGhKYJlZL/pWCvcBsm0KjPrjt0W8jVx0yVb3Z4OilHnlJoC+dNxklh1Y1rTnrauy/prJ3pWmLWXsvT6QrTs9IOHIugqGmRBqnrJKfgjJlbmYk159G2hTIMEJaf3myKwWXbpZy8CSFFBrjMJ1UIWN5q1k1acN7ea1Jkred0cEwG4QbCkX38m9DXcu0Tz/vF8W5c14mtr4BQsnWHhTnbCNf5ybA15KKUARtDdB6YjKAyvhFoMPhEPP10hJ0FUqCBImOMuP1Im344aETeMsG0/bdc0GvMgdU+u5HaogIGG1V6l9aLDC/Vk4dNyveBOPDRPMusbyjVQx6oT1vLx3r5/3UR1g3QSTsY2p4dAbSjy7CW7DrYbnPlvw8/GXa0xqufdkIBPtj7oucQbycGyh+RvhSFXQqcw8bg9Xmywvt814Fr0jJCxICD1h6rG3zOtT/OfuZ4PvKBsAI1a6qoRAV4laS3MGkpWABvDMEeEQCFC7fpvRQ25Lj2VioUJFqZJ4MnZgv7UbVwTUj91x6fF+Y9P1tg0dvvs79nTAg76HP0c4P2GarIVCUobzQfMC5WLi/RDJdFCPqU/7G5jZ4MhHX/9DDz+Bv3NCa6fh9TaHHdcxjnAWLqC3gfX/PUli6B5oAYxuajo5vDXLzD2CMBRYfEgJ4ZXPbJj7BLov28zh8aFEMXGpCYLwshE6XvkpE1INarzRseeqrGSpBEiZ/b+5/M7m7HLS8/5ewi1wKjwLhCfEk3nPl/E8cOrumiQY6QqTw8H1MxW/z+QcFOaEK3k9yHCC5L7FSCLHi3dbb6kW6q8quLcxkQ2ubgcRhivqu44zgxENbfkZlTAeD/bXkXDrFHuKxohm6NOnpiHXHDp6WB3GkVN/l0Zsx8Px8ceeURjKsrOcd2HfRTiWf1kBAsuQy/C2N2VwonvwCZW1i7E3ByxeFkMC89AZMajnR8t+QDgUjKfcOWcNv6sgKHjwBCrwsLLbHg5a25fIDqKJWFQjI5UI9m1aiJJmNjR9HvGmWDYy+pNU+7w44l6MbKhT10DpghXhs6oKlo3knEIlzSanUNOazh1QH/KvuwVnu9dpqjagJtTu1SC96aN/uF32sg6VDlSpwGMo3QjQbADvvJ8x3DQmbZnvYSM+X3GbPhqY5omsyKbb1APyz5sv94SmknrpFBau9SOtFNtNOH1IiFMqmv15zrChpLKQyQlA0kCppfn8GnWpzQ3KP8A1wJfkXeMllHKdNKe2CHmxuB7UWd0TQcLe8S3Lv2un6hm8fdPdPAw+5cIK6i+3Q4Y7Mj2W5X3sNmHAnTTBKSvuJ+fE2Tv24Yu/uHkghulraxpH66uyjyiA/JABlW8tEDf8ePl4eDikg7S/fT/tIihqIHAvYWJIeLq1zh6G1dqrccR58ysjp2ZhSgrQ3CqSv3QZMIfcAtOMxetUcczmRg7phzXy7UC5OPlgxo/Y09jciSDqfXZiTCGYYhiKZtKLLFXLFwowBAtFU2rmw7mbcNDVjMfQ5NpWdBYO3XAQAMXr++L9qZhVxXa1Ra8uW4Tovv9h2pLSzs2Iz3/OUaTtewuv7u+/+pbv1+8+ct2mPSz1/w1xD4Bz0uv6L058bvOl6Hd+b8oiGaSw36e+geInBrf8rNbUiGgFml7b44jV+m4+mw5kqRS+hcO8NEwzqO+hgAAAA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ecx.images-amazon.com/images/I/51-lDaFxU-L._SX379_BO1,204,203,2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10881"/>
            <a:ext cx="1376906" cy="18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ingpaul.com/wp-content/uploads/2015/10/WP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63" y="2982779"/>
            <a:ext cx="248258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w3.org/html/logo/downloads/HTML5_Logo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93" y="4651342"/>
            <a:ext cx="1380577" cy="13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Portable UI Choices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8007425" cy="4321075"/>
          </a:xfrm>
        </p:spPr>
        <p:txBody>
          <a:bodyPr/>
          <a:lstStyle/>
          <a:p>
            <a:r>
              <a:rPr lang="en-GB" sz="2000" dirty="0" smtClean="0"/>
              <a:t>Wide variety of Web Server development tools can call APL Server-Side (via Microsoft.NET, as a DLL or Web Service)</a:t>
            </a:r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Party Tools for Portable App Development </a:t>
            </a:r>
          </a:p>
          <a:p>
            <a:pPr lvl="1"/>
            <a:r>
              <a:rPr lang="en-GB" sz="1800" dirty="0" smtClean="0"/>
              <a:t>Examples: Apache Cordova and </a:t>
            </a:r>
            <a:r>
              <a:rPr lang="en-GB" sz="1800" dirty="0" smtClean="0"/>
              <a:t>[Microsoft] </a:t>
            </a:r>
            <a:r>
              <a:rPr lang="en-GB" sz="1800" dirty="0" err="1" smtClean="0"/>
              <a:t>Xamarin</a:t>
            </a:r>
            <a:endParaRPr lang="en-GB" sz="1800" dirty="0" smtClean="0"/>
          </a:p>
          <a:p>
            <a:pPr lvl="1"/>
            <a:r>
              <a:rPr lang="en-GB" sz="1800" dirty="0" smtClean="0"/>
              <a:t>We need to ensure APL engines can be integrated</a:t>
            </a:r>
          </a:p>
          <a:p>
            <a:r>
              <a:rPr lang="en-GB" sz="2000" dirty="0" smtClean="0"/>
              <a:t>Use APL to generate and Serve HTML/JS</a:t>
            </a:r>
          </a:p>
          <a:p>
            <a:pPr lvl="1"/>
            <a:r>
              <a:rPr lang="en-GB" sz="1800" dirty="0" err="1" smtClean="0"/>
              <a:t>MiServer</a:t>
            </a:r>
            <a:r>
              <a:rPr lang="en-GB" sz="1800" dirty="0" smtClean="0"/>
              <a:t> – generate HTML/JS with </a:t>
            </a:r>
            <a:r>
              <a:rPr lang="en-GB" sz="1800" dirty="0" err="1" smtClean="0"/>
              <a:t>SyncFusion</a:t>
            </a:r>
            <a:r>
              <a:rPr lang="en-GB" sz="1800" dirty="0" smtClean="0"/>
              <a:t> &amp; </a:t>
            </a:r>
            <a:r>
              <a:rPr lang="en-GB" sz="1800" dirty="0" err="1" smtClean="0"/>
              <a:t>JQueryUI</a:t>
            </a:r>
            <a:endParaRPr lang="en-GB" sz="1800" dirty="0" smtClean="0"/>
          </a:p>
          <a:p>
            <a:pPr lvl="1"/>
            <a:r>
              <a:rPr lang="en-GB" sz="1800" dirty="0" smtClean="0"/>
              <a:t>Roll your own (</a:t>
            </a:r>
            <a:r>
              <a:rPr lang="en-GB" sz="1800" dirty="0" err="1" smtClean="0"/>
              <a:t>FlibDb</a:t>
            </a:r>
            <a:r>
              <a:rPr lang="en-GB" sz="1800" dirty="0" smtClean="0"/>
              <a:t> + Rumba)</a:t>
            </a:r>
          </a:p>
          <a:p>
            <a:pPr lvl="1"/>
            <a:endParaRPr lang="en-GB" sz="1800" dirty="0"/>
          </a:p>
          <a:p>
            <a:r>
              <a:rPr lang="en-GB" sz="2200" dirty="0" smtClean="0"/>
              <a:t>Project “PUNT” (Portable UI / New Technology)</a:t>
            </a:r>
          </a:p>
          <a:p>
            <a:pPr lvl="1"/>
            <a:r>
              <a:rPr lang="en-GB" sz="1800" dirty="0" smtClean="0"/>
              <a:t>Portable Library for HTML rendering &amp; HTTP Interception</a:t>
            </a:r>
          </a:p>
          <a:p>
            <a:pPr lvl="1"/>
            <a:r>
              <a:rPr lang="en-GB" sz="1800" dirty="0" smtClean="0"/>
              <a:t>Create Web Servers &amp; Desktop/Phablet UI from same Source Code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Prepare for</a:t>
            </a:r>
            <a:br>
              <a:rPr lang="en-GB" sz="3200" dirty="0" smtClean="0"/>
            </a:br>
            <a:r>
              <a:rPr lang="en-GB" sz="3200" dirty="0" smtClean="0"/>
              <a:t>the Future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2164483"/>
            <a:ext cx="7632849" cy="3856805"/>
          </a:xfrm>
          <a:noFill/>
        </p:spPr>
        <p:txBody>
          <a:bodyPr/>
          <a:lstStyle/>
          <a:p>
            <a:pPr lvl="0" rtl="0" eaLnBrk="1" fontAlgn="base" hangingPunct="1"/>
            <a:r>
              <a:rPr lang="en-GB" sz="2400" dirty="0" smtClean="0">
                <a:ea typeface="+mj-ea"/>
                <a:cs typeface="+mj-cs"/>
              </a:rPr>
              <a:t>Support cross-platform Development</a:t>
            </a:r>
          </a:p>
          <a:p>
            <a:pPr lvl="1"/>
            <a:r>
              <a:rPr lang="en-GB" sz="2000" dirty="0" smtClean="0">
                <a:ea typeface="+mj-ea"/>
                <a:cs typeface="+mj-cs"/>
              </a:rPr>
              <a:t>Remote IDE for APL on all platforms</a:t>
            </a:r>
          </a:p>
          <a:p>
            <a:pPr lvl="1"/>
            <a:r>
              <a:rPr lang="en-GB" sz="2000" dirty="0" smtClean="0">
                <a:ea typeface="+mj-ea"/>
                <a:cs typeface="+mj-cs"/>
              </a:rPr>
              <a:t>Cross-platform UI and integration tools which do not require platform-specific frameworks like </a:t>
            </a:r>
            <a:r>
              <a:rPr lang="en-GB" sz="2000" dirty="0" err="1" smtClean="0">
                <a:ea typeface="+mj-ea"/>
                <a:cs typeface="+mj-cs"/>
              </a:rPr>
              <a:t>Microsoft.Net</a:t>
            </a:r>
            <a:endParaRPr lang="en-GB" sz="2000" dirty="0" smtClean="0">
              <a:ea typeface="+mj-ea"/>
              <a:cs typeface="+mj-cs"/>
            </a:endParaRPr>
          </a:p>
          <a:p>
            <a:pPr lvl="0" rtl="0" eaLnBrk="1" fontAlgn="base" hangingPunct="1"/>
            <a:r>
              <a:rPr lang="en-GB" sz="2400" dirty="0" smtClean="0">
                <a:ea typeface="+mj-ea"/>
                <a:cs typeface="+mj-cs"/>
              </a:rPr>
              <a:t>Add new platforms</a:t>
            </a:r>
          </a:p>
          <a:p>
            <a:pPr lvl="1"/>
            <a:r>
              <a:rPr lang="en-GB" sz="2000" dirty="0" smtClean="0">
                <a:ea typeface="+mj-ea"/>
                <a:cs typeface="+mj-cs"/>
              </a:rPr>
              <a:t>Recent: ARM Linux and Apple OSX</a:t>
            </a:r>
          </a:p>
          <a:p>
            <a:pPr lvl="1"/>
            <a:r>
              <a:rPr lang="en-GB" sz="2000" dirty="0" smtClean="0">
                <a:ea typeface="+mj-ea"/>
                <a:cs typeface="+mj-cs"/>
              </a:rPr>
              <a:t>To come: Android (perhaps iOS &amp; Windows Mobile)</a:t>
            </a:r>
          </a:p>
          <a:p>
            <a:r>
              <a:rPr lang="en-GB" sz="2400" dirty="0" smtClean="0">
                <a:ea typeface="+mj-ea"/>
                <a:cs typeface="+mj-cs"/>
              </a:rPr>
              <a:t>Compilers &amp; Tools for Modern / Parallel Hardware</a:t>
            </a:r>
          </a:p>
          <a:p>
            <a:pPr lvl="1"/>
            <a:r>
              <a:rPr lang="en-GB" sz="1800" dirty="0" smtClean="0">
                <a:ea typeface="+mj-ea"/>
                <a:cs typeface="+mj-cs"/>
              </a:rPr>
              <a:t>2 compiler projects, Futures &amp; Isolates</a:t>
            </a:r>
          </a:p>
          <a:p>
            <a:pPr lvl="1"/>
            <a:r>
              <a:rPr lang="en-GB" sz="1800" dirty="0" smtClean="0">
                <a:ea typeface="+mj-ea"/>
                <a:cs typeface="+mj-cs"/>
              </a:rPr>
              <a:t>Vector database</a:t>
            </a:r>
            <a:endParaRPr lang="en-GB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51588" y="692696"/>
            <a:ext cx="5184577" cy="1212304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GB" sz="1200" b="1" kern="0" dirty="0" smtClean="0">
                <a:latin typeface="+mj-lt"/>
                <a:ea typeface="+mj-ea"/>
                <a:cs typeface="+mj-cs"/>
              </a:rPr>
              <a:t>Microsoft Windows Desktop (“Win32”) is fading</a:t>
            </a:r>
            <a:endParaRPr lang="en-GB" sz="1200" kern="0" dirty="0" smtClean="0"/>
          </a:p>
          <a:p>
            <a:r>
              <a:rPr lang="en-GB" sz="1200" b="1" kern="0" dirty="0" smtClean="0">
                <a:latin typeface="+mj-lt"/>
                <a:ea typeface="+mj-ea"/>
                <a:cs typeface="+mj-cs"/>
              </a:rPr>
              <a:t>New platforms, in particular Linux, are getting more important</a:t>
            </a:r>
            <a:endParaRPr lang="en-GB" sz="1050" kern="0" dirty="0" smtClean="0"/>
          </a:p>
          <a:p>
            <a:r>
              <a:rPr lang="en-GB" sz="1200" b="1" kern="0" dirty="0" smtClean="0">
                <a:latin typeface="+mj-lt"/>
                <a:ea typeface="+mj-ea"/>
                <a:cs typeface="+mj-cs"/>
              </a:rPr>
              <a:t>Parallel processing is becoming important</a:t>
            </a:r>
            <a:endParaRPr lang="en-GB" sz="1050" kern="0" dirty="0" smtClean="0"/>
          </a:p>
          <a:p>
            <a:r>
              <a:rPr lang="en-GB" sz="1200" b="1" kern="0" dirty="0" smtClean="0">
                <a:latin typeface="+mj-lt"/>
                <a:ea typeface="+mj-ea"/>
                <a:cs typeface="+mj-cs"/>
              </a:rPr>
              <a:t>Both Cloud- and GPU-based</a:t>
            </a:r>
            <a:endParaRPr lang="en-GB" sz="1050" kern="0" dirty="0" smtClean="0"/>
          </a:p>
          <a:p>
            <a:r>
              <a:rPr lang="en-GB" sz="1200" b="1" kern="0" dirty="0" err="1" smtClean="0">
                <a:latin typeface="+mj-lt"/>
                <a:ea typeface="+mj-ea"/>
                <a:cs typeface="+mj-cs"/>
              </a:rPr>
              <a:t>IoT</a:t>
            </a:r>
            <a:r>
              <a:rPr lang="en-GB" sz="1200" b="1" kern="0" dirty="0" smtClean="0">
                <a:latin typeface="+mj-lt"/>
                <a:ea typeface="+mj-ea"/>
                <a:cs typeface="+mj-cs"/>
              </a:rPr>
              <a:t> platforms: Android, ARM Linux</a:t>
            </a:r>
            <a:endParaRPr lang="en-GB" sz="1050" kern="0" dirty="0" smtClean="0"/>
          </a:p>
          <a:p>
            <a:endParaRPr lang="en-GB" sz="1050" kern="0" dirty="0"/>
          </a:p>
        </p:txBody>
      </p:sp>
    </p:spTree>
    <p:extLst>
      <p:ext uri="{BB962C8B-B14F-4D97-AF65-F5344CB8AC3E}">
        <p14:creationId xmlns:p14="http://schemas.microsoft.com/office/powerpoint/2010/main" val="40084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Portable “IDE”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RIDE is a Graphical IDE available under Windows, Mac OSX and Intel Linux</a:t>
            </a:r>
          </a:p>
          <a:p>
            <a:pPr lvl="1"/>
            <a:r>
              <a:rPr lang="en-GB" sz="1800" dirty="0" smtClean="0"/>
              <a:t>Can also connect to APL on IBM AIX or Raspberry Pi</a:t>
            </a:r>
          </a:p>
          <a:p>
            <a:pPr lvl="1"/>
            <a:r>
              <a:rPr lang="en-GB" sz="1800" dirty="0" smtClean="0"/>
              <a:t>Very useful for debugging Windows Services, which are unable to interact with desktop (runtimes too)</a:t>
            </a:r>
          </a:p>
          <a:p>
            <a:r>
              <a:rPr lang="en-GB" sz="2400" dirty="0" smtClean="0"/>
              <a:t>First version shipped with v14.1</a:t>
            </a:r>
            <a:endParaRPr lang="en-GB" sz="1800" dirty="0" smtClean="0"/>
          </a:p>
          <a:p>
            <a:pPr lvl="1"/>
            <a:r>
              <a:rPr lang="en-GB" sz="1800" dirty="0" smtClean="0"/>
              <a:t>RIDE 3.0 (v15.0) adds a Workspace Explorer and ability to launch server-side processes using SSH </a:t>
            </a:r>
          </a:p>
          <a:p>
            <a:r>
              <a:rPr lang="en-GB" sz="2400" dirty="0" smtClean="0"/>
              <a:t>Standard IDE for Mac OSX version</a:t>
            </a:r>
          </a:p>
          <a:p>
            <a:pPr lvl="1"/>
            <a:r>
              <a:rPr lang="en-GB" sz="2000" dirty="0" smtClean="0"/>
              <a:t>From v15.0 also standard IDE for Linux</a:t>
            </a:r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Open RIDE Protocol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Once RIDE 3.0 is complete, we will open source it and document the protocol (now JSON-based)</a:t>
            </a:r>
          </a:p>
          <a:p>
            <a:r>
              <a:rPr lang="en-GB" sz="2000" dirty="0" smtClean="0"/>
              <a:t>You will be able to develop custom monitoring applications</a:t>
            </a:r>
          </a:p>
          <a:p>
            <a:pPr lvl="1"/>
            <a:r>
              <a:rPr lang="en-GB" sz="1800" dirty="0" smtClean="0"/>
              <a:t>Dyalog will also develop a “Process Manager”</a:t>
            </a:r>
          </a:p>
          <a:p>
            <a:r>
              <a:rPr lang="en-GB" sz="2000" dirty="0" smtClean="0"/>
              <a:t>Makes it possible to develop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Party IDE’s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                    plugin to be developed this summer</a:t>
            </a:r>
          </a:p>
          <a:p>
            <a:pPr lvl="1"/>
            <a:r>
              <a:rPr lang="en-GB" sz="1800" dirty="0" smtClean="0"/>
              <a:t>By a Dyalog Intern from the Ukraine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We hope to see support for             and            EMACS too.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7" name="AutoShape 4" descr="Image result for vi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vim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lists.gnu.org/archive/html/emacs-devel/2015-10/pngR9b4lzUy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72" y="4438887"/>
            <a:ext cx="742340" cy="7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3.amazonaws.com/hackdesign/tools/app_images/000/000/051/icon_small/vim-logo-en.png?13913035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26530"/>
            <a:ext cx="748140" cy="7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clipse.org/artwork/images/v2/logo-800x1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33800"/>
            <a:ext cx="1749350" cy="4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4.0 New RIDE Protocol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API is based on JSON:</a:t>
            </a:r>
          </a:p>
          <a:p>
            <a:pPr marL="0" indent="0">
              <a:buNone/>
            </a:pPr>
            <a:r>
              <a:rPr lang="en-GB" sz="2400" dirty="0"/>
              <a:t>When the user presses &lt;ED</a:t>
            </a:r>
            <a:r>
              <a:rPr lang="en-GB" sz="2400" dirty="0" smtClean="0"/>
              <a:t>&gt;, </a:t>
            </a:r>
            <a:r>
              <a:rPr lang="en-GB" sz="2400" dirty="0"/>
              <a:t>RIDE should </a:t>
            </a:r>
            <a:r>
              <a:rPr lang="en-GB" sz="2400" dirty="0" smtClean="0"/>
              <a:t>send e.g.: 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["Edit",{"win":123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text":"a←b+c×d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pos":4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unsaved":{"124":"f"}}] </a:t>
            </a:r>
            <a:endParaRPr lang="en-GB" sz="2000" dirty="0" smtClean="0">
              <a:latin typeface="APL385 Unicode" panose="020B0709000202000203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The </a:t>
            </a:r>
            <a:r>
              <a:rPr lang="en-GB" sz="2400" dirty="0"/>
              <a:t>interpreter </a:t>
            </a:r>
            <a:r>
              <a:rPr lang="en-GB" sz="2400" dirty="0" smtClean="0"/>
              <a:t>will </a:t>
            </a:r>
            <a:r>
              <a:rPr lang="en-GB" sz="2400" dirty="0"/>
              <a:t>respond later with </a:t>
            </a:r>
            <a:r>
              <a:rPr lang="en-GB" sz="2400" dirty="0" smtClean="0"/>
              <a:t>something like:</a:t>
            </a:r>
          </a:p>
          <a:p>
            <a:pPr marL="0" indent="0">
              <a:buNone/>
            </a:pP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["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OpenWindow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",{"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name":"f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text":["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r←f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 a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r←(+ ÷≢)a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"],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token":123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currentRow":0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debugger":false,               "entityType":1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offset":0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readOnly":false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size":0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stop":[1], 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tid":0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tname":"Tid:0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"}]</a:t>
            </a:r>
            <a:endParaRPr lang="en-GB" sz="2000" dirty="0">
              <a:latin typeface="APL385 Unicode" panose="020B0709000202000203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Cross Platform Tools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We aim to design all tools to work cross-platform: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UI: </a:t>
            </a:r>
            <a:r>
              <a:rPr lang="en-GB" sz="2000" dirty="0" err="1" smtClean="0"/>
              <a:t>MiServer</a:t>
            </a:r>
            <a:r>
              <a:rPr lang="en-GB" sz="2000" dirty="0" smtClean="0"/>
              <a:t> &amp;</a:t>
            </a:r>
            <a:r>
              <a:rPr lang="en-GB" sz="2000" baseline="0" dirty="0" smtClean="0"/>
              <a:t> HTML</a:t>
            </a:r>
            <a:r>
              <a:rPr lang="en-GB" sz="2000" dirty="0" smtClean="0"/>
              <a:t> Rendering Engine</a:t>
            </a:r>
            <a:endParaRPr lang="en-GB" sz="2000" baseline="0" dirty="0" smtClean="0"/>
          </a:p>
          <a:p>
            <a:r>
              <a:rPr lang="en-GB" sz="2000" baseline="0" dirty="0" smtClean="0"/>
              <a:t>SQAPL (ODBC/SQL)</a:t>
            </a:r>
          </a:p>
          <a:p>
            <a:r>
              <a:rPr lang="en-GB" sz="2000" baseline="0" dirty="0" smtClean="0"/>
              <a:t>CONGA (TCP</a:t>
            </a:r>
            <a:r>
              <a:rPr lang="en-GB" sz="2000" baseline="0" dirty="0" smtClean="0"/>
              <a:t>)</a:t>
            </a:r>
          </a:p>
          <a:p>
            <a:r>
              <a:rPr lang="en-GB" sz="2000" dirty="0" smtClean="0"/>
              <a:t>Cryptographic Library</a:t>
            </a:r>
            <a:endParaRPr lang="en-GB" sz="2000" baseline="0" dirty="0" smtClean="0"/>
          </a:p>
          <a:p>
            <a:r>
              <a:rPr lang="en-GB" sz="2000" baseline="0" dirty="0" smtClean="0"/>
              <a:t>JSON</a:t>
            </a:r>
            <a:r>
              <a:rPr lang="en-GB" sz="2000" dirty="0"/>
              <a:t> </a:t>
            </a:r>
            <a:r>
              <a:rPr lang="en-GB" sz="2000" dirty="0" smtClean="0"/>
              <a:t>&amp;</a:t>
            </a:r>
            <a:r>
              <a:rPr lang="en-GB" sz="2000" baseline="0" dirty="0" smtClean="0"/>
              <a:t> XML</a:t>
            </a:r>
          </a:p>
          <a:p>
            <a:r>
              <a:rPr lang="en-GB" sz="2000" baseline="0" dirty="0" smtClean="0"/>
              <a:t>V15.0 File Functions</a:t>
            </a:r>
          </a:p>
          <a:p>
            <a:pPr lvl="1"/>
            <a:r>
              <a:rPr lang="en-GB" sz="1800" dirty="0" smtClean="0">
                <a:latin typeface="APL385 Unicode" panose="020B0709000202000203" pitchFamily="49" charset="0"/>
              </a:rPr>
              <a:t>⎕NEXISTS</a:t>
            </a:r>
            <a:r>
              <a:rPr lang="en-GB" sz="1800" dirty="0" smtClean="0"/>
              <a:t>, </a:t>
            </a:r>
            <a:r>
              <a:rPr lang="en-GB" sz="1800" dirty="0" smtClean="0">
                <a:latin typeface="APL385 Unicode" panose="020B0709000202000203" pitchFamily="49" charset="0"/>
              </a:rPr>
              <a:t>⎕NMKDIR</a:t>
            </a:r>
            <a:r>
              <a:rPr lang="en-GB" sz="1800" dirty="0" smtClean="0"/>
              <a:t>, </a:t>
            </a:r>
            <a:r>
              <a:rPr lang="en-GB" sz="1800" dirty="0" smtClean="0">
                <a:latin typeface="APL385 Unicode" panose="020B0709000202000203" pitchFamily="49" charset="0"/>
              </a:rPr>
              <a:t>⎕NDELETE</a:t>
            </a:r>
            <a:r>
              <a:rPr lang="en-GB" sz="1800" dirty="0" smtClean="0"/>
              <a:t>, …</a:t>
            </a:r>
            <a:endParaRPr lang="en-GB" sz="1800" baseline="0" dirty="0" smtClean="0"/>
          </a:p>
          <a:p>
            <a:r>
              <a:rPr lang="en-GB" sz="2000" baseline="0" dirty="0" smtClean="0"/>
              <a:t>Interfaces to R, </a:t>
            </a:r>
            <a:r>
              <a:rPr lang="en-GB" sz="2000" baseline="0" dirty="0" smtClean="0"/>
              <a:t>Python, Julia, </a:t>
            </a:r>
            <a:r>
              <a:rPr lang="en-GB" sz="2000" baseline="0" dirty="0" err="1" smtClean="0"/>
              <a:t>etc</a:t>
            </a:r>
            <a:r>
              <a:rPr lang="en-GB" sz="2000" baseline="0" dirty="0" smtClean="0"/>
              <a:t>…</a:t>
            </a:r>
            <a:endParaRPr lang="en-GB" sz="2000" baseline="0" dirty="0" smtClean="0"/>
          </a:p>
          <a:p>
            <a:r>
              <a:rPr lang="en-GB" sz="2000" dirty="0" smtClean="0"/>
              <a:t>Source Code Management / Build Tool</a:t>
            </a:r>
            <a:endParaRPr lang="en-GB" sz="2000" baseline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0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as CXO: More Time For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Understanding User Requirements</a:t>
            </a:r>
          </a:p>
          <a:p>
            <a:pPr lvl="1"/>
            <a:r>
              <a:rPr lang="en-GB" sz="2400" dirty="0" smtClean="0"/>
              <a:t>Not just “Professional Developers”</a:t>
            </a:r>
          </a:p>
          <a:p>
            <a:pPr lvl="1"/>
            <a:r>
              <a:rPr lang="en-GB" sz="2400" dirty="0" smtClean="0"/>
              <a:t>Renewed Focus on:</a:t>
            </a:r>
          </a:p>
          <a:p>
            <a:pPr lvl="2"/>
            <a:r>
              <a:rPr lang="en-GB" sz="2000" dirty="0" smtClean="0"/>
              <a:t>Domain Experts / Prototyping</a:t>
            </a:r>
          </a:p>
          <a:p>
            <a:pPr lvl="2"/>
            <a:r>
              <a:rPr lang="en-GB" sz="2000" dirty="0" smtClean="0"/>
              <a:t>New Markets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400" dirty="0" smtClean="0"/>
              <a:t>Creating more Formal, Well Researched Designs</a:t>
            </a:r>
          </a:p>
          <a:p>
            <a:r>
              <a:rPr lang="en-GB" sz="2400" dirty="0" smtClean="0"/>
              <a:t>Co-ordinating CTO / </a:t>
            </a:r>
            <a:r>
              <a:rPr lang="en-GB" sz="2400" dirty="0" err="1" smtClean="0"/>
              <a:t>Devt</a:t>
            </a:r>
            <a:r>
              <a:rPr lang="en-GB" sz="2400" dirty="0" smtClean="0"/>
              <a:t> &amp; APL Tools Group</a:t>
            </a:r>
          </a:p>
          <a:p>
            <a:pPr lvl="1"/>
            <a:r>
              <a:rPr lang="en-GB" sz="2000" dirty="0" smtClean="0"/>
              <a:t>More careful prioritisation of long-term plans</a:t>
            </a:r>
          </a:p>
          <a:p>
            <a:pPr lvl="1"/>
            <a:r>
              <a:rPr lang="en-GB" sz="2000" dirty="0" smtClean="0"/>
              <a:t>More testing, documentation and samples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as CXO, continued…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Work with CEO, Documentation and Social Media teams to create training materials and significantly extend our online presence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Work with (and as a member of) the APL Tools Team to design &amp; implement create Tools, Tutorials and Samples</a:t>
            </a:r>
          </a:p>
          <a:p>
            <a:endParaRPr lang="en-GB" sz="2000" dirty="0" smtClean="0"/>
          </a:p>
          <a:p>
            <a:r>
              <a:rPr lang="en-GB" sz="2000" dirty="0" smtClean="0"/>
              <a:t>Venture outside the APL community and reach out to</a:t>
            </a:r>
          </a:p>
          <a:p>
            <a:pPr lvl="1"/>
            <a:r>
              <a:rPr lang="en-GB" sz="1800" dirty="0" smtClean="0"/>
              <a:t>Dynamic and functional language communities</a:t>
            </a:r>
          </a:p>
          <a:p>
            <a:pPr lvl="2"/>
            <a:r>
              <a:rPr lang="en-GB" sz="1600" dirty="0" smtClean="0"/>
              <a:t>Python, Julia, etc.</a:t>
            </a:r>
          </a:p>
          <a:p>
            <a:pPr lvl="1"/>
            <a:r>
              <a:rPr lang="en-GB" sz="1800" dirty="0" smtClean="0"/>
              <a:t>“Domain Expert” communities</a:t>
            </a:r>
          </a:p>
          <a:p>
            <a:pPr lvl="2"/>
            <a:r>
              <a:rPr lang="en-GB" sz="1600" dirty="0" smtClean="0"/>
              <a:t>Finance, Math, Engineering, maybe even Computer Science</a:t>
            </a:r>
          </a:p>
          <a:p>
            <a:pPr lvl="1"/>
            <a:r>
              <a:rPr lang="en-GB" sz="1800" dirty="0" smtClean="0"/>
              <a:t>Take inspiration from other tools and </a:t>
            </a:r>
            <a:r>
              <a:rPr lang="en-GB" sz="1800" dirty="0" smtClean="0"/>
              <a:t>communities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- Priorities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CTO is driving:</a:t>
            </a:r>
          </a:p>
          <a:p>
            <a:r>
              <a:rPr lang="en-GB" sz="2800" dirty="0" smtClean="0"/>
              <a:t>Core Performance &amp; Language Features</a:t>
            </a:r>
          </a:p>
          <a:p>
            <a:r>
              <a:rPr lang="en-GB" sz="2800" dirty="0" smtClean="0"/>
              <a:t>Harnessing Parallel Hardware</a:t>
            </a:r>
          </a:p>
          <a:p>
            <a:r>
              <a:rPr lang="en-GB" sz="2800" dirty="0" smtClean="0"/>
              <a:t>Putting Interpreter on New Platforms</a:t>
            </a:r>
          </a:p>
          <a:p>
            <a:pPr marL="0" indent="0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CXO driving:</a:t>
            </a:r>
            <a:endParaRPr lang="en-GB" sz="2800" dirty="0"/>
          </a:p>
          <a:p>
            <a:r>
              <a:rPr lang="en-GB" sz="2800" dirty="0" smtClean="0"/>
              <a:t>Training </a:t>
            </a:r>
            <a:r>
              <a:rPr lang="en-GB" sz="2800" dirty="0" smtClean="0"/>
              <a:t>Materials </a:t>
            </a:r>
            <a:r>
              <a:rPr lang="en-GB" sz="2800" dirty="0" smtClean="0"/>
              <a:t>&amp; </a:t>
            </a:r>
            <a:r>
              <a:rPr lang="en-GB" sz="2800" dirty="0" err="1" smtClean="0"/>
              <a:t>OnLine</a:t>
            </a:r>
            <a:r>
              <a:rPr lang="en-GB" sz="2800" dirty="0" smtClean="0"/>
              <a:t> Presence</a:t>
            </a:r>
          </a:p>
          <a:p>
            <a:r>
              <a:rPr lang="en-GB" sz="2800" dirty="0" smtClean="0"/>
              <a:t>Cross-Platform Application Development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7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Evangelism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7" y="136525"/>
            <a:ext cx="8991023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8574"/>
            <a:ext cx="9982200" cy="6904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9982200" cy="69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057400"/>
            <a:ext cx="7632849" cy="396388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Growth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The team responsible for Dyalog APL has grown from ~5 people in 2005 to ~20 people in 2015.</a:t>
            </a:r>
          </a:p>
          <a:p>
            <a:r>
              <a:rPr lang="en-GB" sz="2400" dirty="0" smtClean="0"/>
              <a:t>A new generation of software engineers is ready to lead us into the next three decades of adventure.</a:t>
            </a:r>
          </a:p>
          <a:p>
            <a:pPr lvl="1"/>
            <a:r>
              <a:rPr lang="en-GB" sz="2000" dirty="0" smtClean="0"/>
              <a:t>Budget calls for hiring one C + one APL developer in 2016.</a:t>
            </a:r>
          </a:p>
          <a:p>
            <a:pPr lvl="1"/>
            <a:r>
              <a:rPr lang="en-GB" sz="2000" dirty="0" smtClean="0"/>
              <a:t>The original developers, Geoff Streeter and John Scholes, are still on the team </a:t>
            </a:r>
            <a:r>
              <a:rPr lang="en-GB" sz="2000" dirty="0" smtClean="0">
                <a:sym typeface="Wingdings" panose="05000000000000000000" pitchFamily="2" charset="2"/>
              </a:rPr>
              <a:t>.</a:t>
            </a:r>
            <a:endParaRPr lang="en-GB" sz="2000" dirty="0" smtClean="0"/>
          </a:p>
          <a:p>
            <a:pPr lvl="1"/>
            <a:endParaRPr lang="en-GB" sz="2000" dirty="0"/>
          </a:p>
          <a:p>
            <a:r>
              <a:rPr lang="en-GB" sz="2400" dirty="0" smtClean="0"/>
              <a:t>Technology Management was starting to creak at the seams…</a:t>
            </a:r>
          </a:p>
          <a:p>
            <a:endParaRPr lang="en-GB" sz="2400" dirty="0" smtClean="0"/>
          </a:p>
          <a:p>
            <a:pPr lvl="1"/>
            <a:endParaRPr lang="en-GB" sz="2000" dirty="0"/>
          </a:p>
          <a:p>
            <a:endParaRPr lang="en-GB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8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5" y="692696"/>
            <a:ext cx="8083625" cy="853676"/>
          </a:xfrm>
        </p:spPr>
        <p:txBody>
          <a:bodyPr/>
          <a:lstStyle/>
          <a:p>
            <a:r>
              <a:rPr lang="en-GB" dirty="0" smtClean="0"/>
              <a:t>Appearing For the First Time…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4600" y="1676401"/>
            <a:ext cx="6324600" cy="6857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Jay Foad</a:t>
            </a:r>
            <a:br>
              <a:rPr lang="en-GB" dirty="0" smtClean="0"/>
            </a:br>
            <a:r>
              <a:rPr lang="en-GB" dirty="0" smtClean="0"/>
              <a:t>Chief Technology Officer (CTO)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pic>
        <p:nvPicPr>
          <p:cNvPr id="6" name="Picture 2" descr="http://www.dyalog.com/blog/wp-content/uploads/2016/01/J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4639"/>
            <a:ext cx="1368152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25445"/>
            <a:ext cx="1368152" cy="1895009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514600" y="3962400"/>
            <a:ext cx="6324600" cy="6857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 smtClean="0"/>
              <a:t>Morten Kromberg</a:t>
            </a:r>
          </a:p>
          <a:p>
            <a:pPr marL="0" indent="0">
              <a:buFontTx/>
              <a:buNone/>
            </a:pPr>
            <a:r>
              <a:rPr lang="en-GB" kern="0" dirty="0" smtClean="0"/>
              <a:t>Chief </a:t>
            </a:r>
            <a:r>
              <a:rPr lang="en-GB" kern="0" dirty="0" err="1" smtClean="0"/>
              <a:t>eXperience</a:t>
            </a:r>
            <a:r>
              <a:rPr lang="en-GB" kern="0" dirty="0" smtClean="0"/>
              <a:t> Officer (CXO)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99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BCCDEE4C-F9F1-481E-A617-5C7709786851}" type="slidenum">
              <a:rPr lang="da-DK" smtClean="0"/>
              <a:pPr algn="r">
                <a:defRPr/>
              </a:pPr>
              <a:t>5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92696"/>
            <a:ext cx="8007425" cy="853676"/>
          </a:xfrm>
        </p:spPr>
        <p:txBody>
          <a:bodyPr/>
          <a:lstStyle/>
          <a:p>
            <a:r>
              <a:rPr lang="da-DK" dirty="0" smtClean="0"/>
              <a:t>CXO vs CTO</a:t>
            </a:r>
            <a:r>
              <a:rPr lang="da-DK" sz="2800" dirty="0" smtClean="0"/>
              <a:t> (with thanks to Wikipedia)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i="1" dirty="0" smtClean="0"/>
              <a:t>A</a:t>
            </a:r>
            <a:r>
              <a:rPr lang="en-GB" sz="2000" i="1" dirty="0"/>
              <a:t> </a:t>
            </a:r>
            <a:r>
              <a:rPr lang="en-GB" sz="2000" b="1" i="1" dirty="0"/>
              <a:t>C</a:t>
            </a:r>
            <a:r>
              <a:rPr lang="en-GB" sz="2000" b="1" i="1" dirty="0" smtClean="0"/>
              <a:t>hief </a:t>
            </a:r>
            <a:r>
              <a:rPr lang="en-GB" sz="2000" b="1" i="1" dirty="0" err="1" smtClean="0"/>
              <a:t>eXperience</a:t>
            </a:r>
            <a:r>
              <a:rPr lang="en-GB" sz="2000" b="1" i="1" dirty="0" smtClean="0"/>
              <a:t> Officer</a:t>
            </a:r>
            <a:r>
              <a:rPr lang="en-GB" sz="2000" i="1" dirty="0"/>
              <a:t> (</a:t>
            </a:r>
            <a:r>
              <a:rPr lang="en-GB" sz="2000" b="1" i="1" dirty="0"/>
              <a:t>CXO</a:t>
            </a:r>
            <a:r>
              <a:rPr lang="en-GB" sz="2000" i="1" dirty="0"/>
              <a:t>) is the officer responsible for the overall user experience (UX) of an organization</a:t>
            </a:r>
            <a:r>
              <a:rPr lang="en-GB" sz="2000" i="1" dirty="0" smtClean="0"/>
              <a:t>.</a:t>
            </a:r>
            <a:br>
              <a:rPr lang="en-GB" sz="2000" i="1" dirty="0" smtClean="0"/>
            </a:br>
            <a:endParaRPr lang="en-GB" sz="900" i="1" dirty="0" smtClean="0"/>
          </a:p>
          <a:p>
            <a:pPr marL="800100" lvl="2" indent="0">
              <a:buNone/>
            </a:pPr>
            <a:r>
              <a:rPr lang="en-GB" sz="1600" i="1" dirty="0" smtClean="0"/>
              <a:t>The CXO ensures that the organization has good customer service and products that meet current and future requirements, so users are able to have a positive experience.</a:t>
            </a:r>
            <a:endParaRPr lang="en-GB" sz="1600" i="1" dirty="0"/>
          </a:p>
          <a:p>
            <a:pPr marL="400050" lvl="1" indent="0">
              <a:buNone/>
            </a:pP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/>
              <a:t>A </a:t>
            </a:r>
            <a:r>
              <a:rPr lang="en-GB" sz="2000" b="1" i="1" dirty="0" smtClean="0"/>
              <a:t>Chief Technology Officer</a:t>
            </a:r>
            <a:r>
              <a:rPr lang="en-GB" sz="2000" i="1" dirty="0"/>
              <a:t> (</a:t>
            </a:r>
            <a:r>
              <a:rPr lang="en-GB" sz="2000" b="1" i="1" dirty="0"/>
              <a:t>CTO</a:t>
            </a:r>
            <a:r>
              <a:rPr lang="en-GB" sz="2000" i="1" dirty="0" smtClean="0"/>
              <a:t>) … is </a:t>
            </a:r>
            <a:r>
              <a:rPr lang="en-GB" sz="2000" i="1" dirty="0"/>
              <a:t>focused on scientific and technological issues within an </a:t>
            </a:r>
            <a:r>
              <a:rPr lang="en-GB" sz="2000" i="1" dirty="0" smtClean="0"/>
              <a:t>organization.</a:t>
            </a:r>
          </a:p>
          <a:p>
            <a:pPr marL="400050" lvl="1" indent="0">
              <a:buNone/>
            </a:pPr>
            <a:endParaRPr lang="en-GB" sz="900" i="1" dirty="0"/>
          </a:p>
          <a:p>
            <a:pPr marL="800100" lvl="2" indent="0">
              <a:buNone/>
            </a:pPr>
            <a:r>
              <a:rPr lang="en-GB" sz="1600" i="1" dirty="0"/>
              <a:t>The </a:t>
            </a:r>
            <a:r>
              <a:rPr lang="en-GB" sz="1600" i="1" dirty="0" smtClean="0"/>
              <a:t>CTO ensures that the organization is able to effectively make use of relevant technologies to deliver products and services.</a:t>
            </a:r>
          </a:p>
          <a:p>
            <a:pPr marL="800100" lvl="2" indent="0">
              <a:buNone/>
            </a:pPr>
            <a:endParaRPr lang="en-GB" sz="1600" i="1" dirty="0"/>
          </a:p>
          <a:p>
            <a:pPr marL="400050" lvl="1" indent="0">
              <a:buNone/>
            </a:pPr>
            <a:r>
              <a:rPr lang="en-GB" sz="1800" dirty="0" smtClean="0"/>
              <a:t>In a core technology company like Dyalog, there is significant overlap between these roles. </a:t>
            </a:r>
            <a:br>
              <a:rPr lang="en-GB" sz="1800" dirty="0" smtClean="0"/>
            </a:br>
            <a:r>
              <a:rPr lang="en-GB" sz="1800" dirty="0" smtClean="0"/>
              <a:t>                                      The CEO and everyone else will dive in too </a:t>
            </a:r>
            <a:r>
              <a:rPr lang="en-GB" sz="1800" dirty="0" smtClean="0">
                <a:sym typeface="Wingdings" panose="05000000000000000000" pitchFamily="2" charset="2"/>
              </a:rPr>
              <a:t></a:t>
            </a:r>
            <a:endParaRPr lang="en-GB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Technical Road Map - Spring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21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of Workload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70958"/>
              </p:ext>
            </p:extLst>
          </p:nvPr>
        </p:nvGraphicFramePr>
        <p:xfrm>
          <a:off x="190499" y="1769335"/>
          <a:ext cx="8763000" cy="2499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1000"/>
                <a:gridCol w="2921000"/>
                <a:gridCol w="2921000"/>
              </a:tblGrid>
              <a:tr h="42729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CTO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Shared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CXO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20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Manage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Development Team and Production of new Releases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Prioritise Requirements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Gather and Document 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&amp; Future Requirements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29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Make Technology Choices, e.g. 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Which Compilers to Use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APL Language, System Function, Interface Design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With CEO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, Plan &amp; Drive new Tutorials &amp; Training Materials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299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Understand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how we can harness GPUs and parallel architectures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Collaboration Between Development &amp; APL Tools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Relations with Other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Communities  (Functional &amp; Domain Expert)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With Chief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Architect, manage long-term health of code base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“Evangelism”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407" y="4648200"/>
            <a:ext cx="5018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We’re a small technology company,</a:t>
            </a:r>
          </a:p>
          <a:p>
            <a:r>
              <a:rPr lang="en-GB" dirty="0" smtClean="0">
                <a:latin typeface="+mn-lt"/>
              </a:rPr>
              <a:t>everyone talks to everyone.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Jay Foad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BA (First Class) Computer Science Trinity College at Cambridge University</a:t>
            </a:r>
          </a:p>
          <a:p>
            <a:r>
              <a:rPr lang="en-GB" sz="2400" dirty="0" smtClean="0"/>
              <a:t>Worked on Just-in-Time Compiler Technology for games on mobile devices</a:t>
            </a:r>
          </a:p>
          <a:p>
            <a:pPr lvl="1"/>
            <a:r>
              <a:rPr lang="en-GB" sz="2000" dirty="0" smtClean="0"/>
              <a:t>Maintaining, developing and porting Java JIT Compilers</a:t>
            </a:r>
          </a:p>
          <a:p>
            <a:pPr lvl="1"/>
            <a:r>
              <a:rPr lang="en-GB" sz="2000" dirty="0" smtClean="0"/>
              <a:t>Worked on all aspects of C/C++ toolchain</a:t>
            </a:r>
            <a:br>
              <a:rPr lang="en-GB" sz="2000" dirty="0" smtClean="0"/>
            </a:br>
            <a:r>
              <a:rPr lang="en-GB" sz="2000" dirty="0" smtClean="0"/>
              <a:t> including </a:t>
            </a:r>
            <a:r>
              <a:rPr lang="en-GB" sz="2000" dirty="0" err="1" smtClean="0"/>
              <a:t>inhouse</a:t>
            </a:r>
            <a:r>
              <a:rPr lang="en-GB" sz="2000" dirty="0" smtClean="0"/>
              <a:t> port of GCC &amp; GNU standard</a:t>
            </a:r>
            <a:br>
              <a:rPr lang="en-GB" sz="2000" dirty="0" smtClean="0"/>
            </a:br>
            <a:r>
              <a:rPr lang="en-GB" sz="2000" dirty="0" smtClean="0"/>
              <a:t> C++ libraries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400" dirty="0"/>
              <a:t>Joined Dyalog in April </a:t>
            </a:r>
            <a:r>
              <a:rPr lang="en-GB" sz="2400" dirty="0" smtClean="0"/>
              <a:t>2010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pic>
        <p:nvPicPr>
          <p:cNvPr id="2050" name="Picture 2" descr="http://www.truepr.co.uk/news/dl/42/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727449"/>
            <a:ext cx="17526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Performance: PQA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18" y="1447800"/>
            <a:ext cx="6061364" cy="454602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86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point template 18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8871</TotalTime>
  <Words>1672</Words>
  <Application>Microsoft Office PowerPoint</Application>
  <PresentationFormat>On-screen Show (4:3)</PresentationFormat>
  <Paragraphs>353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APL385 Unicode</vt:lpstr>
      <vt:lpstr>Arial</vt:lpstr>
      <vt:lpstr>Calibri</vt:lpstr>
      <vt:lpstr>Courier New</vt:lpstr>
      <vt:lpstr>Geneva</vt:lpstr>
      <vt:lpstr>Times</vt:lpstr>
      <vt:lpstr>Times New Roman</vt:lpstr>
      <vt:lpstr>Wingdings</vt:lpstr>
      <vt:lpstr>Master Powerpoint template 18 aug 2014</vt:lpstr>
      <vt:lpstr>PowerPoint Presentation</vt:lpstr>
      <vt:lpstr>Trends</vt:lpstr>
      <vt:lpstr>Prepare for the Future</vt:lpstr>
      <vt:lpstr>Managing Growth</vt:lpstr>
      <vt:lpstr>Appearing For the First Time…</vt:lpstr>
      <vt:lpstr>CXO vs CTO (with thanks to Wikipedia)</vt:lpstr>
      <vt:lpstr>Distribution of Workload</vt:lpstr>
      <vt:lpstr>Introducing Jay Foad</vt:lpstr>
      <vt:lpstr>Core Performance: PQA</vt:lpstr>
      <vt:lpstr>Core Performance: PQA</vt:lpstr>
      <vt:lpstr>Core Performance: Primitives</vt:lpstr>
      <vt:lpstr>Core Performance: Primitives</vt:lpstr>
      <vt:lpstr>Core Performance: Primitives</vt:lpstr>
      <vt:lpstr>Core Performance: C Compilers</vt:lpstr>
      <vt:lpstr>Compilation: Bytecode execution</vt:lpstr>
      <vt:lpstr>Compilation: Co-Dfns</vt:lpstr>
      <vt:lpstr>Compilation: Harnessing the GPU</vt:lpstr>
      <vt:lpstr>Core Language: New primitives</vt:lpstr>
      <vt:lpstr>Core Language: Rationalisation</vt:lpstr>
      <vt:lpstr>Interfacing with other languages</vt:lpstr>
      <vt:lpstr>Scripting: for applications</vt:lpstr>
      <vt:lpstr>Scripting: for utilities</vt:lpstr>
      <vt:lpstr>CTO Goals</vt:lpstr>
      <vt:lpstr>Future Platforms</vt:lpstr>
      <vt:lpstr>Cross Platform Requirements</vt:lpstr>
      <vt:lpstr>1. Portable Interpreter</vt:lpstr>
      <vt:lpstr>2. Cross-Platform Integration</vt:lpstr>
      <vt:lpstr>3. Portable User Interfaces</vt:lpstr>
      <vt:lpstr>3. Portable UI Choices</vt:lpstr>
      <vt:lpstr>4. Portable “IDE” </vt:lpstr>
      <vt:lpstr>4. Open RIDE Protocol</vt:lpstr>
      <vt:lpstr>4.0 New RIDE Protocol</vt:lpstr>
      <vt:lpstr>Other Cross Platform Tools</vt:lpstr>
      <vt:lpstr>Goals as CXO: More Time For</vt:lpstr>
      <vt:lpstr>Goals as CXO, continued…</vt:lpstr>
      <vt:lpstr>Recap - Priorities</vt:lpstr>
      <vt:lpstr>Evangelism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 Becker</dc:creator>
  <cp:lastModifiedBy>Morten Kromberg</cp:lastModifiedBy>
  <cp:revision>138</cp:revision>
  <cp:lastPrinted>2014-08-15T09:52:37Z</cp:lastPrinted>
  <dcterms:created xsi:type="dcterms:W3CDTF">2015-04-09T20:01:25Z</dcterms:created>
  <dcterms:modified xsi:type="dcterms:W3CDTF">2016-04-18T14:21:49Z</dcterms:modified>
</cp:coreProperties>
</file>