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50" r:id="rId1"/>
  </p:sldMasterIdLst>
  <p:notesMasterIdLst>
    <p:notesMasterId r:id="rId18"/>
  </p:notesMasterIdLst>
  <p:handoutMasterIdLst>
    <p:handoutMasterId r:id="rId19"/>
  </p:handoutMasterIdLst>
  <p:sldIdLst>
    <p:sldId id="270" r:id="rId2"/>
    <p:sldId id="279" r:id="rId3"/>
    <p:sldId id="285" r:id="rId4"/>
    <p:sldId id="291" r:id="rId5"/>
    <p:sldId id="292" r:id="rId6"/>
    <p:sldId id="293" r:id="rId7"/>
    <p:sldId id="284" r:id="rId8"/>
    <p:sldId id="286" r:id="rId9"/>
    <p:sldId id="289" r:id="rId10"/>
    <p:sldId id="290" r:id="rId11"/>
    <p:sldId id="287" r:id="rId12"/>
    <p:sldId id="288" r:id="rId13"/>
    <p:sldId id="280" r:id="rId14"/>
    <p:sldId id="281" r:id="rId15"/>
    <p:sldId id="282" r:id="rId16"/>
    <p:sldId id="283" r:id="rId17"/>
  </p:sldIdLst>
  <p:sldSz cx="9144000" cy="6858000" type="screen4x3"/>
  <p:notesSz cx="6718300" cy="9855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Arial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" pitchFamily="18" charset="0"/>
        <a:ea typeface="+mn-ea"/>
        <a:cs typeface="Arial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" pitchFamily="18" charset="0"/>
        <a:ea typeface="+mn-ea"/>
        <a:cs typeface="Arial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" pitchFamily="18" charset="0"/>
        <a:ea typeface="+mn-ea"/>
        <a:cs typeface="Arial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86706"/>
    <a:srgbClr val="EEB5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32" autoAdjust="0"/>
    <p:restoredTop sz="84902" autoAdjust="0"/>
  </p:normalViewPr>
  <p:slideViewPr>
    <p:cSldViewPr>
      <p:cViewPr varScale="1">
        <p:scale>
          <a:sx n="62" d="100"/>
          <a:sy n="62" d="100"/>
        </p:scale>
        <p:origin x="714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2" d="100"/>
          <a:sy n="82" d="100"/>
        </p:scale>
        <p:origin x="3990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1475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05238" y="0"/>
            <a:ext cx="2911475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AB2BBA-8000-4029-9420-EBC2F9DE2F15}" type="datetimeFigureOut">
              <a:rPr lang="en-US" smtClean="0"/>
              <a:t>4/17/2016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361488"/>
            <a:ext cx="2911475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05238" y="9361488"/>
            <a:ext cx="2911475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0E301AE-8CD3-4030-A7B2-9737F181DC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570441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1263" cy="492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05482" y="0"/>
            <a:ext cx="2911263" cy="492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95350" y="739775"/>
            <a:ext cx="4927600" cy="36957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1830" y="4681220"/>
            <a:ext cx="5374640" cy="44348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60730"/>
            <a:ext cx="2911263" cy="492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05482" y="9360730"/>
            <a:ext cx="2911263" cy="492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1CB69223-2A7E-4679-8394-C16FA4EA79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600667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" pitchFamily="18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" pitchFamily="18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" pitchFamily="18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" pitchFamily="18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cs typeface="Arial" charset="0"/>
              </a:defRPr>
            </a:lvl9pPr>
          </a:lstStyle>
          <a:p>
            <a:pPr eaLnBrk="1" hangingPunct="1"/>
            <a:fld id="{54F46E95-09C8-4B6A-84A1-65DE253C0A87}" type="slidenum">
              <a:rPr lang="en-US" sz="1200" smtClean="0">
                <a:latin typeface="Arial" charset="0"/>
              </a:rPr>
              <a:pPr eaLnBrk="1" hangingPunct="1"/>
              <a:t>0</a:t>
            </a:fld>
            <a:endParaRPr lang="en-US" sz="1200">
              <a:latin typeface="Arial" charset="0"/>
            </a:endParaRPr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6972807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CB69223-2A7E-4679-8394-C16FA4EA79F3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67317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1"/>
          </p:nvPr>
        </p:nvSpPr>
        <p:spPr>
          <a:xfrm>
            <a:off x="755575" y="1700213"/>
            <a:ext cx="7632849" cy="38893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9623389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</p:spPr>
        <p:txBody>
          <a:bodyPr/>
          <a:lstStyle>
            <a:lvl1pPr>
              <a:defRPr b="0"/>
            </a:lvl1pPr>
            <a:lvl2pPr>
              <a:defRPr b="0"/>
            </a:lvl2pPr>
            <a:lvl3pPr>
              <a:defRPr b="0"/>
            </a:lvl3pPr>
            <a:lvl4pPr>
              <a:defRPr b="0"/>
            </a:lvl4pPr>
            <a:lvl5pPr>
              <a:defRPr b="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524000" y="6324600"/>
            <a:ext cx="5867400" cy="457200"/>
          </a:xfrm>
          <a:prstGeom prst="rect">
            <a:avLst/>
          </a:prstGeom>
        </p:spPr>
        <p:txBody>
          <a:bodyPr/>
          <a:lstStyle>
            <a:lvl1pPr algn="ctr">
              <a:defRPr sz="2000" smtClean="0">
                <a:solidFill>
                  <a:schemeClr val="bg1">
                    <a:lumMod val="5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/>
              <a:t>Dyalog Version 15 Highlights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0"/>
            <a:ext cx="641212" cy="457200"/>
          </a:xfrm>
          <a:prstGeom prst="rect">
            <a:avLst/>
          </a:prstGeom>
        </p:spPr>
        <p:txBody>
          <a:bodyPr/>
          <a:lstStyle>
            <a:lvl1pPr algn="r">
              <a:defRPr sz="2800" smtClean="0">
                <a:solidFill>
                  <a:schemeClr val="bg1"/>
                </a:solidFill>
                <a:latin typeface="+mj-lt"/>
              </a:defRPr>
            </a:lvl1pPr>
          </a:lstStyle>
          <a:p>
            <a:pPr>
              <a:defRPr/>
            </a:pPr>
            <a:fld id="{E6DD2F29-DB1C-4E94-A1AC-5626D33AEA9B}" type="slidenum">
              <a:rPr lang="da-DK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664478184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theme" Target="../theme/theme1.xml"/><Relationship Id="rId7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%18dyalogpower-768x1024.gif%20%20%20%20%20%20%20%20%20%20%20%20%20%20%20%20%20%20%20%20%20%20%20%20%20%20%20%20%20%20%20%20%20%20%20%20%20%20%2000020D4A%06extern%20%20%20%20%20%20%20%20%20%20%20%20%20%20%20%20%20%20%20%20%20%20%20%20%20BC21CDDC:" TargetMode="Externa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yalogpower-768x1024.gif                                       00020D4Aextern                         BC21CDDC:"/>
          <p:cNvPicPr>
            <a:picLocks noChangeAspect="1" noChangeArrowheads="1"/>
          </p:cNvPicPr>
          <p:nvPr userDrawn="1"/>
        </p:nvPicPr>
        <p:blipFill>
          <a:blip r:embed="rId4" r:link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8576"/>
            <a:ext cx="9191626" cy="68865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7639"/>
          <a:stretch/>
        </p:blipFill>
        <p:spPr>
          <a:xfrm>
            <a:off x="152400" y="6416815"/>
            <a:ext cx="1066800" cy="280471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 userDrawn="1"/>
        </p:nvPicPr>
        <p:blipFill>
          <a:blip r:embed="rId7"/>
          <a:stretch>
            <a:fillRect/>
          </a:stretch>
        </p:blipFill>
        <p:spPr>
          <a:xfrm>
            <a:off x="8617005" y="6196279"/>
            <a:ext cx="447675" cy="661721"/>
          </a:xfrm>
          <a:prstGeom prst="rect">
            <a:avLst/>
          </a:prstGeom>
        </p:spPr>
      </p:pic>
      <p:pic>
        <p:nvPicPr>
          <p:cNvPr id="1029" name="Picture 5"/>
          <p:cNvPicPr>
            <a:picLocks noChangeAspect="1" noChangeArrowheads="1"/>
          </p:cNvPicPr>
          <p:nvPr userDrawn="1"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" r="72206"/>
          <a:stretch/>
        </p:blipFill>
        <p:spPr bwMode="auto">
          <a:xfrm>
            <a:off x="7585951" y="6380674"/>
            <a:ext cx="432000" cy="3527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 userDrawn="1"/>
        </p:nvSpPr>
        <p:spPr>
          <a:xfrm>
            <a:off x="7880832" y="6358440"/>
            <a:ext cx="12808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800" b="0" dirty="0">
                <a:latin typeface="Arial" panose="020B0604020202020204" pitchFamily="34" charset="0"/>
                <a:cs typeface="Arial" panose="020B0604020202020204" pitchFamily="34" charset="0"/>
              </a:rPr>
              <a:t>#DYNA16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</p:sldLayoutIdLst>
  <p:hf hd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000" b="1" baseline="0">
          <a:solidFill>
            <a:srgbClr val="333333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333333"/>
          </a:solidFill>
          <a:latin typeface="Geneva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333333"/>
          </a:solidFill>
          <a:latin typeface="Geneva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333333"/>
          </a:solidFill>
          <a:latin typeface="Geneva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333333"/>
          </a:solidFill>
          <a:latin typeface="Geneva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333333"/>
          </a:solidFill>
          <a:latin typeface="Geneva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333333"/>
          </a:solidFill>
          <a:latin typeface="Geneva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333333"/>
          </a:solidFill>
          <a:latin typeface="Geneva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333333"/>
          </a:solidFill>
          <a:latin typeface="Geneva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FF8000"/>
        </a:buClr>
        <a:buChar char="•"/>
        <a:defRPr sz="3200">
          <a:solidFill>
            <a:srgbClr val="333333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FF8000"/>
        </a:buClr>
        <a:buChar char="–"/>
        <a:defRPr sz="2800">
          <a:solidFill>
            <a:srgbClr val="333333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FF8000"/>
        </a:buClr>
        <a:buChar char="•"/>
        <a:defRPr sz="2400">
          <a:solidFill>
            <a:srgbClr val="333333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FF8000"/>
        </a:buClr>
        <a:buChar char="–"/>
        <a:defRPr sz="2000">
          <a:solidFill>
            <a:srgbClr val="333333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FF8000"/>
        </a:buClr>
        <a:buChar char="»"/>
        <a:defRPr sz="2000">
          <a:solidFill>
            <a:srgbClr val="333333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FF8000"/>
        </a:buClr>
        <a:buChar char="»"/>
        <a:defRPr sz="2000">
          <a:solidFill>
            <a:srgbClr val="333333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FF8000"/>
        </a:buClr>
        <a:buChar char="»"/>
        <a:defRPr sz="2000">
          <a:solidFill>
            <a:srgbClr val="333333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FF8000"/>
        </a:buClr>
        <a:buChar char="»"/>
        <a:defRPr sz="2000">
          <a:solidFill>
            <a:srgbClr val="333333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FF8000"/>
        </a:buClr>
        <a:buChar char="»"/>
        <a:defRPr sz="2000">
          <a:solidFill>
            <a:srgbClr val="333333"/>
          </a:solidFill>
          <a:latin typeface="+mn-lt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Placeholder 4"/>
          <p:cNvSpPr txBox="1">
            <a:spLocks/>
          </p:cNvSpPr>
          <p:nvPr/>
        </p:nvSpPr>
        <p:spPr>
          <a:xfrm>
            <a:off x="675437" y="762000"/>
            <a:ext cx="7886700" cy="2057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 b="1" baseline="0">
                <a:solidFill>
                  <a:srgbClr val="333333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333333"/>
                </a:solidFill>
                <a:latin typeface="Geneva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333333"/>
                </a:solidFill>
                <a:latin typeface="Geneva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333333"/>
                </a:solidFill>
                <a:latin typeface="Geneva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333333"/>
                </a:solidFill>
                <a:latin typeface="Geneva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333333"/>
                </a:solidFill>
                <a:latin typeface="Geneva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333333"/>
                </a:solidFill>
                <a:latin typeface="Geneva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333333"/>
                </a:solidFill>
                <a:latin typeface="Geneva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333333"/>
                </a:solidFill>
                <a:latin typeface="Geneva"/>
              </a:defRPr>
            </a:lvl9pPr>
          </a:lstStyle>
          <a:p>
            <a:r>
              <a:rPr lang="en-US" kern="0" dirty="0" err="1"/>
              <a:t>Dyalog</a:t>
            </a:r>
            <a:r>
              <a:rPr lang="en-US" kern="0" dirty="0"/>
              <a:t> Version 15.0 Highlights</a:t>
            </a:r>
            <a:endParaRPr lang="en-GB" kern="0" dirty="0"/>
          </a:p>
        </p:txBody>
      </p:sp>
      <p:sp>
        <p:nvSpPr>
          <p:cNvPr id="2" name="TextBox 1"/>
          <p:cNvSpPr txBox="1"/>
          <p:nvPr/>
        </p:nvSpPr>
        <p:spPr>
          <a:xfrm>
            <a:off x="3440340" y="4724400"/>
            <a:ext cx="262443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latin typeface="+mn-lt"/>
              </a:rPr>
              <a:t>Jay Foad, John </a:t>
            </a:r>
            <a:r>
              <a:rPr lang="en-US" sz="1600" dirty="0" err="1">
                <a:latin typeface="+mn-lt"/>
              </a:rPr>
              <a:t>Daintree</a:t>
            </a:r>
            <a:endParaRPr lang="en-US" sz="1600" dirty="0">
              <a:latin typeface="+mn-lt"/>
            </a:endParaRPr>
          </a:p>
          <a:p>
            <a:pPr algn="ctr"/>
            <a:r>
              <a:rPr lang="en-US" sz="1600" dirty="0">
                <a:latin typeface="+mn-lt"/>
              </a:rPr>
              <a:t>Dan Baronet, Brian Becker</a:t>
            </a:r>
          </a:p>
          <a:p>
            <a:pPr algn="ctr"/>
            <a:r>
              <a:rPr lang="en-US" sz="1600" dirty="0">
                <a:latin typeface="+mn-lt"/>
              </a:rPr>
              <a:t>Morten </a:t>
            </a:r>
            <a:r>
              <a:rPr lang="en-US" sz="1600" dirty="0" err="1">
                <a:latin typeface="+mn-lt"/>
              </a:rPr>
              <a:t>Kromberg</a:t>
            </a:r>
            <a:endParaRPr lang="en-US" sz="1600" dirty="0">
              <a:latin typeface="+mn-lt"/>
            </a:endParaRPr>
          </a:p>
        </p:txBody>
      </p:sp>
      <p:pic>
        <p:nvPicPr>
          <p:cNvPr id="1026" name="Picture 2" descr="Dyalo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1800" y="2819400"/>
            <a:ext cx="3775046" cy="1371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72950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Hashed arrays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spcBef>
                <a:spcPts val="0"/>
              </a:spcBef>
              <a:buNone/>
            </a:pPr>
            <a:r>
              <a:rPr lang="en-GB" dirty="0"/>
              <a:t>Hashed arrays can be updated</a:t>
            </a:r>
          </a:p>
          <a:p>
            <a:pPr marL="0" indent="0">
              <a:spcBef>
                <a:spcPts val="0"/>
              </a:spcBef>
              <a:buNone/>
            </a:pPr>
            <a:endParaRPr lang="en-GB" dirty="0"/>
          </a:p>
          <a:p>
            <a:pPr marL="0" indent="0">
              <a:spcBef>
                <a:spcPts val="0"/>
              </a:spcBef>
              <a:buNone/>
            </a:pPr>
            <a:r>
              <a:rPr lang="en-GB" dirty="0">
                <a:latin typeface="APL385 Unicode" panose="020B0709000202000203" pitchFamily="49" charset="0"/>
              </a:rPr>
              <a:t>      A  ← 1500⌶ </a:t>
            </a:r>
            <a:r>
              <a:rPr lang="en-GB" dirty="0" err="1">
                <a:latin typeface="APL385 Unicode" panose="020B0709000202000203" pitchFamily="49" charset="0"/>
              </a:rPr>
              <a:t>someVector</a:t>
            </a:r>
            <a:endParaRPr lang="en-GB" dirty="0">
              <a:latin typeface="APL385 Unicode" panose="020B0709000202000203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GB" dirty="0">
                <a:latin typeface="APL385 Unicode" panose="020B0709000202000203" pitchFamily="49" charset="0"/>
              </a:rPr>
              <a:t>      A ,← </a:t>
            </a:r>
            <a:r>
              <a:rPr lang="en-GB" dirty="0" err="1">
                <a:latin typeface="APL385 Unicode" panose="020B0709000202000203" pitchFamily="49" charset="0"/>
              </a:rPr>
              <a:t>moreData</a:t>
            </a:r>
            <a:endParaRPr lang="en-GB" dirty="0">
              <a:latin typeface="APL385 Unicode" panose="020B0709000202000203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GB" dirty="0">
                <a:latin typeface="APL385 Unicode" panose="020B0709000202000203" pitchFamily="49" charset="0"/>
              </a:rPr>
              <a:t>      A↓⍨← ¯1</a:t>
            </a:r>
          </a:p>
          <a:p>
            <a:pPr marL="0" indent="0">
              <a:spcBef>
                <a:spcPts val="0"/>
              </a:spcBef>
              <a:buNone/>
            </a:pPr>
            <a:endParaRPr lang="en-GB" dirty="0"/>
          </a:p>
          <a:p>
            <a:pPr marL="0" indent="0">
              <a:spcBef>
                <a:spcPts val="0"/>
              </a:spcBef>
              <a:buNone/>
            </a:pPr>
            <a:r>
              <a:rPr lang="en-GB" dirty="0"/>
              <a:t>Updates with </a:t>
            </a:r>
            <a:r>
              <a:rPr lang="en-GB" dirty="0">
                <a:latin typeface="APL385 Unicode" panose="020B0709000202000203" pitchFamily="49" charset="0"/>
              </a:rPr>
              <a:t>,←</a:t>
            </a:r>
            <a:r>
              <a:rPr lang="en-GB" dirty="0"/>
              <a:t> and (new idiom) </a:t>
            </a:r>
            <a:r>
              <a:rPr lang="en-GB" dirty="0">
                <a:latin typeface="APL385 Unicode" panose="020B0709000202000203" pitchFamily="49" charset="0"/>
              </a:rPr>
              <a:t>↓⍨←</a:t>
            </a:r>
            <a:r>
              <a:rPr lang="en-GB" dirty="0"/>
              <a:t> will efficiently update the stored hash table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Dyalog Version 15 Highlights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6DD2F29-DB1C-4E94-A1AC-5626D33AEA9B}" type="slidenum">
              <a:rPr lang="da-DK" altLang="en-US" smtClean="0"/>
              <a:pPr>
                <a:defRPr/>
              </a:pPr>
              <a:t>9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965432966"/>
      </p:ext>
    </p:extLst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Catenate</a:t>
            </a:r>
            <a:r>
              <a:rPr lang="en-GB" dirty="0"/>
              <a:t> reduction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spcBef>
                <a:spcPts val="0"/>
              </a:spcBef>
              <a:buNone/>
            </a:pPr>
            <a:r>
              <a:rPr lang="en-GB" dirty="0"/>
              <a:t>This is long overdue:</a:t>
            </a:r>
          </a:p>
          <a:p>
            <a:pPr marL="0" indent="0">
              <a:spcBef>
                <a:spcPts val="0"/>
              </a:spcBef>
              <a:buNone/>
            </a:pPr>
            <a:endParaRPr lang="en-GB" dirty="0">
              <a:latin typeface="APL385 Unicode" panose="020B0709000202000203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GB" dirty="0">
                <a:latin typeface="APL385 Unicode" panose="020B0709000202000203" pitchFamily="49" charset="0"/>
              </a:rPr>
              <a:t>  </a:t>
            </a:r>
            <a:r>
              <a:rPr lang="en-GB" dirty="0" err="1">
                <a:latin typeface="APL385 Unicode" panose="020B0709000202000203" pitchFamily="49" charset="0"/>
              </a:rPr>
              <a:t>A←'one</a:t>
            </a:r>
            <a:r>
              <a:rPr lang="en-GB" dirty="0">
                <a:latin typeface="APL385 Unicode" panose="020B0709000202000203" pitchFamily="49" charset="0"/>
              </a:rPr>
              <a:t>' 'two' 'three'</a:t>
            </a:r>
          </a:p>
          <a:p>
            <a:pPr marL="0" indent="0">
              <a:spcBef>
                <a:spcPts val="0"/>
              </a:spcBef>
              <a:buNone/>
            </a:pPr>
            <a:endParaRPr lang="en-GB" dirty="0">
              <a:latin typeface="APL385 Unicode" panose="020B0709000202000203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GB" dirty="0">
                <a:latin typeface="APL385 Unicode" panose="020B0709000202000203" pitchFamily="49" charset="0"/>
              </a:rPr>
              <a:t>  ⊃,/3↑A  ←→  '</a:t>
            </a:r>
            <a:r>
              <a:rPr lang="en-GB" dirty="0" err="1">
                <a:latin typeface="APL385 Unicode" panose="020B0709000202000203" pitchFamily="49" charset="0"/>
              </a:rPr>
              <a:t>onetwothree</a:t>
            </a:r>
            <a:r>
              <a:rPr lang="en-GB" dirty="0">
                <a:latin typeface="APL385 Unicode" panose="020B0709000202000203" pitchFamily="49" charset="0"/>
              </a:rPr>
              <a:t>'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GB" dirty="0">
                <a:latin typeface="APL385 Unicode" panose="020B0709000202000203" pitchFamily="49" charset="0"/>
              </a:rPr>
              <a:t>  ⊃,/2↑A  ←→  '</a:t>
            </a:r>
            <a:r>
              <a:rPr lang="en-GB" dirty="0" err="1">
                <a:latin typeface="APL385 Unicode" panose="020B0709000202000203" pitchFamily="49" charset="0"/>
              </a:rPr>
              <a:t>onetwo</a:t>
            </a:r>
            <a:r>
              <a:rPr lang="en-GB" dirty="0">
                <a:latin typeface="APL385 Unicode" panose="020B0709000202000203" pitchFamily="49" charset="0"/>
              </a:rPr>
              <a:t>'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GB" dirty="0">
                <a:latin typeface="APL385 Unicode" panose="020B0709000202000203" pitchFamily="49" charset="0"/>
              </a:rPr>
              <a:t>  ⊃,/1↑A  ←→  'one'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GB" dirty="0">
                <a:latin typeface="APL385 Unicode" panose="020B0709000202000203" pitchFamily="49" charset="0"/>
              </a:rPr>
              <a:t>  ⊃,/0↑A  ←→  ''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Dyalog Version 15 Highlights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6DD2F29-DB1C-4E94-A1AC-5626D33AEA9B}" type="slidenum">
              <a:rPr lang="da-DK" altLang="en-US" smtClean="0"/>
              <a:pPr>
                <a:defRPr/>
              </a:pPr>
              <a:t>10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035558379"/>
      </p:ext>
    </p:extLst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Catenate</a:t>
            </a:r>
            <a:r>
              <a:rPr lang="en-GB" dirty="0"/>
              <a:t> reduction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0"/>
              </a:spcBef>
            </a:pPr>
            <a:r>
              <a:rPr lang="en-GB" dirty="0"/>
              <a:t>Introduces an </a:t>
            </a:r>
            <a:r>
              <a:rPr lang="en-GB" b="1" dirty="0"/>
              <a:t>identity function</a:t>
            </a:r>
            <a:r>
              <a:rPr lang="en-GB" dirty="0"/>
              <a:t> for </a:t>
            </a:r>
            <a:r>
              <a:rPr lang="en-GB" dirty="0" err="1"/>
              <a:t>catenate</a:t>
            </a:r>
            <a:endParaRPr lang="en-GB" dirty="0"/>
          </a:p>
          <a:p>
            <a:pPr>
              <a:spcBef>
                <a:spcPts val="0"/>
              </a:spcBef>
            </a:pPr>
            <a:r>
              <a:rPr lang="en-GB" dirty="0"/>
              <a:t>(APL2 had this for many primitives)</a:t>
            </a:r>
          </a:p>
          <a:p>
            <a:pPr>
              <a:spcBef>
                <a:spcPts val="0"/>
              </a:spcBef>
            </a:pPr>
            <a:r>
              <a:rPr lang="en-GB" dirty="0"/>
              <a:t>Handles all combinations of</a:t>
            </a:r>
            <a:br>
              <a:rPr lang="en-GB" dirty="0"/>
            </a:br>
            <a:r>
              <a:rPr lang="en-GB" dirty="0" err="1"/>
              <a:t>catenate</a:t>
            </a:r>
            <a:r>
              <a:rPr lang="en-GB" dirty="0"/>
              <a:t>-with-axis and reduce-with-axis</a:t>
            </a:r>
          </a:p>
          <a:p>
            <a:pPr marL="0" indent="0">
              <a:spcBef>
                <a:spcPts val="0"/>
              </a:spcBef>
              <a:buNone/>
            </a:pPr>
            <a:endParaRPr lang="en-GB" dirty="0"/>
          </a:p>
          <a:p>
            <a:pPr marL="0" indent="0">
              <a:spcBef>
                <a:spcPts val="0"/>
              </a:spcBef>
              <a:buNone/>
            </a:pPr>
            <a:r>
              <a:rPr lang="en-GB" dirty="0">
                <a:latin typeface="APL385 Unicode" panose="020B0709000202000203" pitchFamily="49" charset="0"/>
              </a:rPr>
              <a:t>      ⍴⊃⍪⌿0 2⍴⊂3 4⍴0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GB" dirty="0">
                <a:latin typeface="APL385 Unicode" panose="020B0709000202000203" pitchFamily="49" charset="0"/>
              </a:rPr>
              <a:t>0 4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Dyalog Version 15 Highlights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6DD2F29-DB1C-4E94-A1AC-5626D33AEA9B}" type="slidenum">
              <a:rPr lang="da-DK" altLang="en-US" smtClean="0"/>
              <a:pPr>
                <a:defRPr/>
              </a:pPr>
              <a:t>11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747072201"/>
      </p:ext>
    </p:extLst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Random numbers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/>
          <a:lstStyle/>
          <a:p>
            <a:pPr marL="0" indent="0">
              <a:spcBef>
                <a:spcPts val="0"/>
              </a:spcBef>
              <a:buNone/>
            </a:pPr>
            <a:r>
              <a:rPr lang="en-GB" dirty="0"/>
              <a:t>The old algorithm, </a:t>
            </a:r>
            <a:r>
              <a:rPr lang="en-GB" dirty="0" err="1"/>
              <a:t>Lehmer's</a:t>
            </a:r>
            <a:r>
              <a:rPr lang="en-GB" dirty="0"/>
              <a:t> linear congruential generator, lacked</a:t>
            </a:r>
          </a:p>
          <a:p>
            <a:pPr>
              <a:spcBef>
                <a:spcPts val="0"/>
              </a:spcBef>
            </a:pPr>
            <a:r>
              <a:rPr lang="en-GB" dirty="0"/>
              <a:t>Randomness</a:t>
            </a:r>
          </a:p>
          <a:p>
            <a:pPr>
              <a:spcBef>
                <a:spcPts val="0"/>
              </a:spcBef>
            </a:pPr>
            <a:r>
              <a:rPr lang="en-GB" dirty="0"/>
              <a:t>Range</a:t>
            </a:r>
          </a:p>
          <a:p>
            <a:pPr>
              <a:spcBef>
                <a:spcPts val="0"/>
              </a:spcBef>
            </a:pPr>
            <a:r>
              <a:rPr lang="en-GB" dirty="0"/>
              <a:t>Speed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GB" dirty="0"/>
              <a:t>New algorithm </a:t>
            </a:r>
            <a:r>
              <a:rPr lang="en-GB" dirty="0" err="1"/>
              <a:t>Mersenne</a:t>
            </a:r>
            <a:r>
              <a:rPr lang="en-GB" dirty="0"/>
              <a:t> Twister (since </a:t>
            </a:r>
            <a:r>
              <a:rPr lang="en-GB" dirty="0" err="1"/>
              <a:t>Dyalog</a:t>
            </a:r>
            <a:r>
              <a:rPr lang="en-GB" dirty="0"/>
              <a:t> APL 13.1) addresses all of these</a:t>
            </a:r>
          </a:p>
          <a:p>
            <a:pPr marL="0" indent="0">
              <a:spcBef>
                <a:spcPts val="0"/>
              </a:spcBef>
              <a:buNone/>
            </a:pPr>
            <a:endParaRPr lang="en-GB" dirty="0"/>
          </a:p>
          <a:p>
            <a:pPr marL="0" indent="0">
              <a:spcBef>
                <a:spcPts val="0"/>
              </a:spcBef>
              <a:buNone/>
            </a:pPr>
            <a:r>
              <a:rPr lang="en-GB" dirty="0"/>
              <a:t>Also: truly random numbers from the OS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Dyalog Version 15 Highlights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6DD2F29-DB1C-4E94-A1AC-5626D33AEA9B}" type="slidenum">
              <a:rPr lang="da-DK" altLang="en-US" smtClean="0"/>
              <a:pPr>
                <a:defRPr/>
              </a:pPr>
              <a:t>12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154387790"/>
      </p:ext>
    </p:extLst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Random numbers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In 15.0 </a:t>
            </a:r>
            <a:r>
              <a:rPr lang="en-GB" dirty="0">
                <a:latin typeface="APL385 Unicode" panose="020B0709000202000203" pitchFamily="49" charset="0"/>
              </a:rPr>
              <a:t>⎕RL</a:t>
            </a:r>
            <a:r>
              <a:rPr lang="en-GB" dirty="0"/>
              <a:t> is a two item vector:</a:t>
            </a:r>
          </a:p>
          <a:p>
            <a:pPr marL="0" indent="0">
              <a:buNone/>
            </a:pPr>
            <a:r>
              <a:rPr lang="en-GB" dirty="0">
                <a:latin typeface="APL385 Unicode" panose="020B0709000202000203" pitchFamily="49" charset="0"/>
              </a:rPr>
              <a:t>      (seed)(algorithm)</a:t>
            </a:r>
          </a:p>
          <a:p>
            <a:r>
              <a:rPr lang="en-GB" dirty="0"/>
              <a:t>Allows switching algorithm safely and without an I-beam</a:t>
            </a:r>
          </a:p>
          <a:p>
            <a:r>
              <a:rPr lang="en-GB" dirty="0"/>
              <a:t> </a:t>
            </a:r>
            <a:r>
              <a:rPr lang="en-GB" dirty="0">
                <a:latin typeface="APL385 Unicode" panose="020B0709000202000203" pitchFamily="49" charset="0"/>
              </a:rPr>
              <a:t>⎕RL←⍬</a:t>
            </a:r>
            <a:r>
              <a:rPr lang="en-GB" dirty="0"/>
              <a:t> for non-repeatable sequences</a:t>
            </a:r>
          </a:p>
          <a:p>
            <a:r>
              <a:rPr lang="en-GB" dirty="0"/>
              <a:t>Most existing uses of </a:t>
            </a:r>
            <a:r>
              <a:rPr lang="en-GB" dirty="0">
                <a:latin typeface="APL385 Unicode" panose="020B0709000202000203" pitchFamily="49" charset="0"/>
              </a:rPr>
              <a:t>⎕RL</a:t>
            </a:r>
            <a:r>
              <a:rPr lang="en-GB" dirty="0"/>
              <a:t> unaffected</a:t>
            </a:r>
          </a:p>
          <a:p>
            <a:r>
              <a:rPr lang="en-GB" dirty="0"/>
              <a:t> </a:t>
            </a:r>
            <a:r>
              <a:rPr lang="en-GB" dirty="0">
                <a:latin typeface="APL385 Unicode" panose="020B0709000202000203" pitchFamily="49" charset="0"/>
              </a:rPr>
              <a:t>16807⌶</a:t>
            </a:r>
            <a:r>
              <a:rPr lang="en-GB" dirty="0"/>
              <a:t> will be withdrawn in 16.0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Dyalog Version 15 Highlights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6DD2F29-DB1C-4E94-A1AC-5626D33AEA9B}" type="slidenum">
              <a:rPr lang="da-DK" altLang="en-US" smtClean="0"/>
              <a:pPr>
                <a:defRPr/>
              </a:pPr>
              <a:t>13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692079178"/>
      </p:ext>
    </p:extLst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Random numbers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Existing uses of </a:t>
            </a:r>
            <a:r>
              <a:rPr lang="en-GB" dirty="0">
                <a:latin typeface="APL385 Unicode" panose="020B0709000202000203" pitchFamily="49" charset="0"/>
              </a:rPr>
              <a:t>⎕RL</a:t>
            </a:r>
            <a:r>
              <a:rPr lang="en-GB" dirty="0"/>
              <a:t> unaffected:</a:t>
            </a:r>
          </a:p>
          <a:p>
            <a:pPr marL="0" indent="0">
              <a:buNone/>
            </a:pPr>
            <a:endParaRPr lang="en-GB" dirty="0">
              <a:latin typeface="APL385 Unicode" panose="020B0709000202000203" pitchFamily="49" charset="0"/>
            </a:endParaRPr>
          </a:p>
          <a:p>
            <a:pPr marL="0" indent="0">
              <a:buNone/>
            </a:pPr>
            <a:r>
              <a:rPr lang="en-GB" dirty="0">
                <a:latin typeface="APL385 Unicode" panose="020B0709000202000203" pitchFamily="49" charset="0"/>
              </a:rPr>
              <a:t>      foo;⎕RL    ⍝ localise</a:t>
            </a:r>
          </a:p>
          <a:p>
            <a:pPr marL="0" indent="0">
              <a:buNone/>
            </a:pPr>
            <a:r>
              <a:rPr lang="en-GB" dirty="0">
                <a:latin typeface="APL385 Unicode" panose="020B0709000202000203" pitchFamily="49" charset="0"/>
              </a:rPr>
              <a:t>      ⎕RL←5*7    ⍝ initialise</a:t>
            </a:r>
          </a:p>
          <a:p>
            <a:pPr marL="0" indent="0">
              <a:buNone/>
            </a:pPr>
            <a:r>
              <a:rPr lang="en-GB" dirty="0">
                <a:latin typeface="APL385 Unicode" panose="020B0709000202000203" pitchFamily="49" charset="0"/>
              </a:rPr>
              <a:t>      ⎕RL←+/⎕TS  ⍝ randomise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Dyalog Version 15 Highlights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6DD2F29-DB1C-4E94-A1AC-5626D33AEA9B}" type="slidenum">
              <a:rPr lang="da-DK" altLang="en-US" smtClean="0"/>
              <a:pPr>
                <a:defRPr/>
              </a:pPr>
              <a:t>14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222984048"/>
      </p:ext>
    </p:extLst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Random numbers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spcBef>
                <a:spcPts val="0"/>
              </a:spcBef>
              <a:buNone/>
            </a:pPr>
            <a:r>
              <a:rPr lang="en-GB" dirty="0">
                <a:latin typeface="APL385 Unicode" panose="020B0709000202000203" pitchFamily="49" charset="0"/>
              </a:rPr>
              <a:t>⎕RL←0</a:t>
            </a:r>
            <a:r>
              <a:rPr lang="en-GB" dirty="0"/>
              <a:t> generates a random seed</a:t>
            </a:r>
          </a:p>
          <a:p>
            <a:pPr marL="0" indent="0">
              <a:spcBef>
                <a:spcPts val="0"/>
              </a:spcBef>
              <a:buNone/>
            </a:pPr>
            <a:endParaRPr lang="en-GB" dirty="0">
              <a:latin typeface="APL385 Unicode" panose="020B0709000202000203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GB" dirty="0">
                <a:latin typeface="APL385 Unicode" panose="020B0709000202000203" pitchFamily="49" charset="0"/>
              </a:rPr>
              <a:t>⎕RL←⍬</a:t>
            </a:r>
            <a:r>
              <a:rPr lang="en-GB" dirty="0"/>
              <a:t> generates a random seed and a non-repeatable sequence</a:t>
            </a:r>
          </a:p>
          <a:p>
            <a:pPr marL="0" indent="0">
              <a:spcBef>
                <a:spcPts val="0"/>
              </a:spcBef>
              <a:buNone/>
            </a:pPr>
            <a:endParaRPr lang="en-GB" dirty="0"/>
          </a:p>
          <a:p>
            <a:pPr marL="0" indent="0">
              <a:spcBef>
                <a:spcPts val="0"/>
              </a:spcBef>
              <a:buNone/>
            </a:pPr>
            <a:r>
              <a:rPr lang="en-GB" dirty="0"/>
              <a:t>Future interpreters will change the sequence but generate numbers much faster, especially Booleans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Dyalog Version 15 Highlights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6DD2F29-DB1C-4E94-A1AC-5626D33AEA9B}" type="slidenum">
              <a:rPr lang="da-DK" altLang="en-US" smtClean="0"/>
              <a:pPr>
                <a:defRPr/>
              </a:pPr>
              <a:t>15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842862209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888727"/>
            <a:ext cx="8229600" cy="1143000"/>
          </a:xfrm>
        </p:spPr>
        <p:txBody>
          <a:bodyPr/>
          <a:lstStyle/>
          <a:p>
            <a:r>
              <a:rPr lang="da-DK" dirty="0"/>
              <a:t>Agenda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2204864"/>
            <a:ext cx="7772400" cy="3888432"/>
          </a:xfrm>
        </p:spPr>
        <p:txBody>
          <a:bodyPr/>
          <a:lstStyle/>
          <a:p>
            <a:pPr fontAlgn="ctr"/>
            <a:r>
              <a:rPr lang="en-US" sz="3600" dirty="0"/>
              <a:t>Primitive speed-ups</a:t>
            </a:r>
          </a:p>
          <a:p>
            <a:pPr fontAlgn="ctr"/>
            <a:r>
              <a:rPr lang="en-US" sz="3600" dirty="0"/>
              <a:t>Compiler and bytecode execution improvements</a:t>
            </a:r>
            <a:endParaRPr lang="en-US" dirty="0"/>
          </a:p>
          <a:p>
            <a:pPr fontAlgn="ctr"/>
            <a:r>
              <a:rPr lang="en-US" sz="3600" dirty="0"/>
              <a:t>Hashed arrays</a:t>
            </a:r>
          </a:p>
          <a:p>
            <a:pPr fontAlgn="ctr"/>
            <a:r>
              <a:rPr lang="en-US" sz="3600" dirty="0" err="1">
                <a:solidFill>
                  <a:srgbClr val="333333"/>
                </a:solidFill>
                <a:effectLst/>
                <a:latin typeface="+mn-lt"/>
              </a:rPr>
              <a:t>Catenate</a:t>
            </a:r>
            <a:r>
              <a:rPr lang="en-US" sz="3600" dirty="0">
                <a:solidFill>
                  <a:srgbClr val="333333"/>
                </a:solidFill>
                <a:effectLst/>
                <a:latin typeface="+mn-lt"/>
              </a:rPr>
              <a:t>-reduction of empty arrays</a:t>
            </a:r>
          </a:p>
          <a:p>
            <a:pPr fontAlgn="ctr"/>
            <a:r>
              <a:rPr lang="en-US" sz="3600" dirty="0"/>
              <a:t>Random numbers</a:t>
            </a:r>
            <a:endParaRPr lang="en-US" sz="3600" dirty="0">
              <a:solidFill>
                <a:srgbClr val="333333"/>
              </a:solidFill>
              <a:effectLst/>
              <a:latin typeface="+mn-lt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/>
              <a:t>Dyalog Version 15 Highlights</a:t>
            </a:r>
            <a:endParaRPr lang="da-DK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CDEE4C-F9F1-481E-A617-5C7709786851}" type="slidenum">
              <a:rPr lang="da-DK" smtClean="0"/>
              <a:pPr>
                <a:defRPr/>
              </a:pPr>
              <a:t>1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272344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Primitive speed-ups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spcBef>
                <a:spcPts val="0"/>
              </a:spcBef>
              <a:buNone/>
            </a:pPr>
            <a:r>
              <a:rPr lang="en-GB" dirty="0"/>
              <a:t>Count trailing ones: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GB" dirty="0">
                <a:latin typeface="APL385 Unicode" panose="020B0709000202000203" pitchFamily="49" charset="0"/>
              </a:rPr>
              <a:t>  </a:t>
            </a:r>
            <a:r>
              <a:rPr lang="en-GB" dirty="0" err="1">
                <a:latin typeface="APL385 Unicode" panose="020B0709000202000203" pitchFamily="49" charset="0"/>
              </a:rPr>
              <a:t>b⊥b</a:t>
            </a:r>
            <a:r>
              <a:rPr lang="en-GB" dirty="0"/>
              <a:t> is now faster than </a:t>
            </a:r>
            <a:r>
              <a:rPr lang="en-GB" dirty="0">
                <a:latin typeface="APL385 Unicode" panose="020B0709000202000203" pitchFamily="49" charset="0"/>
              </a:rPr>
              <a:t>+/∧\⌽b</a:t>
            </a:r>
          </a:p>
          <a:p>
            <a:pPr marL="0" indent="0">
              <a:spcBef>
                <a:spcPts val="0"/>
              </a:spcBef>
              <a:buNone/>
            </a:pPr>
            <a:endParaRPr lang="en-GB" dirty="0"/>
          </a:p>
          <a:p>
            <a:pPr marL="0" indent="0">
              <a:spcBef>
                <a:spcPts val="0"/>
              </a:spcBef>
              <a:buNone/>
            </a:pPr>
            <a:r>
              <a:rPr lang="en-GB" dirty="0"/>
              <a:t>Partition pseudo-operator: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GB" dirty="0">
                <a:latin typeface="APL385 Unicode" panose="020B0709000202000203" pitchFamily="49" charset="0"/>
              </a:rPr>
              <a:t>  b(≢ ¨⊂)x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GB" dirty="0">
                <a:latin typeface="APL385 Unicode" panose="020B0709000202000203" pitchFamily="49" charset="0"/>
              </a:rPr>
              <a:t>  b(+/¨⊂)x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GB" dirty="0">
                <a:latin typeface="APL385 Unicode" panose="020B0709000202000203" pitchFamily="49" charset="0"/>
              </a:rPr>
              <a:t>  b(⌈/¨⊂)x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GB" dirty="0"/>
              <a:t>And so on. Typical 5x speed-up</a:t>
            </a:r>
          </a:p>
          <a:p>
            <a:pPr marL="0" indent="0">
              <a:buNone/>
            </a:pPr>
            <a:endParaRPr lang="en-GB" dirty="0">
              <a:latin typeface="APL385 Unicode" panose="020B0709000202000203" pitchFamily="49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Dyalog Version 15 Highlights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6DD2F29-DB1C-4E94-A1AC-5626D33AEA9B}" type="slidenum">
              <a:rPr lang="da-DK" altLang="en-US" smtClean="0"/>
              <a:pPr>
                <a:defRPr/>
              </a:pPr>
              <a:t>2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790068194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Primitive speed-ups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Linear time algorithm for </a:t>
            </a:r>
            <a:r>
              <a:rPr lang="en-GB" dirty="0">
                <a:latin typeface="APL385 Unicode" panose="020B0709000202000203" pitchFamily="49" charset="0"/>
              </a:rPr>
              <a:t>n⌈/x</a:t>
            </a:r>
            <a:r>
              <a:rPr lang="en-GB" dirty="0"/>
              <a:t> and </a:t>
            </a:r>
            <a:r>
              <a:rPr lang="en-GB" dirty="0">
                <a:latin typeface="APL385 Unicode" panose="020B0709000202000203" pitchFamily="49" charset="0"/>
              </a:rPr>
              <a:t>n⌊/x</a:t>
            </a:r>
          </a:p>
          <a:p>
            <a:pPr marL="0" indent="0">
              <a:buNone/>
            </a:pPr>
            <a:r>
              <a:rPr lang="en-GB" dirty="0"/>
              <a:t>Typical 3x speed-up when </a:t>
            </a:r>
            <a:r>
              <a:rPr lang="en-GB" dirty="0">
                <a:latin typeface="APL385 Unicode" panose="020B0709000202000203" pitchFamily="49" charset="0"/>
              </a:rPr>
              <a:t>n=10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Formatting floating point data</a:t>
            </a:r>
          </a:p>
          <a:p>
            <a:pPr marL="0" indent="0">
              <a:buNone/>
            </a:pPr>
            <a:r>
              <a:rPr lang="en-GB" dirty="0">
                <a:latin typeface="APL385 Unicode" panose="020B0709000202000203" pitchFamily="49" charset="0"/>
              </a:rPr>
              <a:t>⍺⍕⍵</a:t>
            </a:r>
            <a:r>
              <a:rPr lang="en-GB" dirty="0"/>
              <a:t> and </a:t>
            </a:r>
            <a:r>
              <a:rPr lang="en-GB" dirty="0">
                <a:latin typeface="APL385 Unicode" panose="020B0709000202000203" pitchFamily="49" charset="0"/>
              </a:rPr>
              <a:t>⍺ ⎕FMT ⍵</a:t>
            </a:r>
            <a:r>
              <a:rPr lang="en-GB" dirty="0"/>
              <a:t> (E, F and I formats)</a:t>
            </a:r>
          </a:p>
          <a:p>
            <a:pPr marL="0" indent="0">
              <a:buNone/>
            </a:pPr>
            <a:r>
              <a:rPr lang="en-GB" dirty="0"/>
              <a:t>Typical 2x to 5x speed-up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Dyalog Version 15 Highlights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6DD2F29-DB1C-4E94-A1AC-5626D33AEA9B}" type="slidenum">
              <a:rPr lang="da-DK" altLang="en-US" smtClean="0"/>
              <a:pPr>
                <a:defRPr/>
              </a:pPr>
              <a:t>3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563519995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Primitive speed-ups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Depth (≡X) </a:t>
            </a:r>
            <a:r>
              <a:rPr lang="en-GB" dirty="0" err="1"/>
              <a:t>reimplemented</a:t>
            </a:r>
            <a:r>
              <a:rPr lang="en-GB" dirty="0"/>
              <a:t>. Typical 2x speed-up, more on deeply nested arrays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>
                <a:latin typeface="APL385 Unicode" panose="020B0709000202000203" pitchFamily="49" charset="0"/>
              </a:rPr>
              <a:t>x*b</a:t>
            </a:r>
            <a:r>
              <a:rPr lang="en-GB" dirty="0"/>
              <a:t> for scalar </a:t>
            </a:r>
            <a:r>
              <a:rPr lang="en-GB" dirty="0">
                <a:latin typeface="APL385 Unicode" panose="020B0709000202000203" pitchFamily="49" charset="0"/>
              </a:rPr>
              <a:t>x</a:t>
            </a:r>
            <a:r>
              <a:rPr lang="en-GB" dirty="0"/>
              <a:t> and Boolean array </a:t>
            </a:r>
            <a:r>
              <a:rPr lang="en-GB" dirty="0">
                <a:latin typeface="APL385 Unicode" panose="020B0709000202000203" pitchFamily="49" charset="0"/>
              </a:rPr>
              <a:t>b</a:t>
            </a:r>
          </a:p>
          <a:p>
            <a:pPr marL="0" indent="0">
              <a:buNone/>
            </a:pPr>
            <a:r>
              <a:rPr lang="en-GB" dirty="0"/>
              <a:t>Up to 90x speed-up!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>
                <a:latin typeface="APL385 Unicode" panose="020B0709000202000203" pitchFamily="49" charset="0"/>
              </a:rPr>
              <a:t>≢¨X</a:t>
            </a:r>
            <a:r>
              <a:rPr lang="en-GB" dirty="0"/>
              <a:t>: 25x speed-up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Dyalog Version 15 Highlights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6DD2F29-DB1C-4E94-A1AC-5626D33AEA9B}" type="slidenum">
              <a:rPr lang="da-DK" altLang="en-US" smtClean="0"/>
              <a:pPr>
                <a:defRPr/>
              </a:pPr>
              <a:t>4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799697205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Primitive speed-ups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spcBef>
                <a:spcPts val="0"/>
              </a:spcBef>
              <a:buNone/>
            </a:pPr>
            <a:r>
              <a:rPr lang="en-GB" dirty="0">
                <a:latin typeface="APL385 Unicode" panose="020B0709000202000203" pitchFamily="49" charset="0"/>
              </a:rPr>
              <a:t>⍺+.×⍵</a:t>
            </a:r>
            <a:r>
              <a:rPr lang="en-GB" dirty="0"/>
              <a:t> for Boolean arguments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GB" dirty="0"/>
              <a:t>Also </a:t>
            </a:r>
            <a:r>
              <a:rPr lang="en-GB" dirty="0">
                <a:latin typeface="APL385 Unicode" panose="020B0709000202000203" pitchFamily="49" charset="0"/>
              </a:rPr>
              <a:t>+.∧ +.∨ +.= +.≠</a:t>
            </a:r>
            <a:r>
              <a:rPr lang="en-GB" dirty="0"/>
              <a:t> etc.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GB" dirty="0"/>
              <a:t>Typical 4x speed-up</a:t>
            </a:r>
          </a:p>
          <a:p>
            <a:pPr marL="0" indent="0">
              <a:spcBef>
                <a:spcPts val="0"/>
              </a:spcBef>
              <a:buNone/>
            </a:pPr>
            <a:endParaRPr lang="en-GB" dirty="0"/>
          </a:p>
          <a:p>
            <a:pPr marL="0" indent="0">
              <a:spcBef>
                <a:spcPts val="0"/>
              </a:spcBef>
              <a:buNone/>
            </a:pPr>
            <a:r>
              <a:rPr lang="en-GB" dirty="0">
                <a:latin typeface="APL385 Unicode" panose="020B0709000202000203" pitchFamily="49" charset="0"/>
              </a:rPr>
              <a:t>0∊b</a:t>
            </a:r>
            <a:r>
              <a:rPr lang="en-GB" dirty="0"/>
              <a:t> and </a:t>
            </a:r>
            <a:r>
              <a:rPr lang="en-GB" dirty="0">
                <a:latin typeface="APL385 Unicode" panose="020B0709000202000203" pitchFamily="49" charset="0"/>
              </a:rPr>
              <a:t>1∊b</a:t>
            </a:r>
            <a:r>
              <a:rPr lang="en-GB" dirty="0"/>
              <a:t> are as fast as </a:t>
            </a:r>
            <a:r>
              <a:rPr lang="en-GB" dirty="0">
                <a:latin typeface="APL385 Unicode" panose="020B0709000202000203" pitchFamily="49" charset="0"/>
              </a:rPr>
              <a:t>∨/b</a:t>
            </a:r>
            <a:r>
              <a:rPr lang="en-GB" dirty="0"/>
              <a:t> and </a:t>
            </a:r>
            <a:r>
              <a:rPr lang="en-GB" dirty="0">
                <a:latin typeface="APL385 Unicode" panose="020B0709000202000203" pitchFamily="49" charset="0"/>
              </a:rPr>
              <a:t>∧/b</a:t>
            </a:r>
          </a:p>
          <a:p>
            <a:pPr marL="0" indent="0">
              <a:spcBef>
                <a:spcPts val="0"/>
              </a:spcBef>
              <a:buNone/>
            </a:pPr>
            <a:endParaRPr lang="en-GB" dirty="0"/>
          </a:p>
          <a:p>
            <a:pPr marL="0" indent="0">
              <a:spcBef>
                <a:spcPts val="0"/>
              </a:spcBef>
              <a:buNone/>
            </a:pPr>
            <a:r>
              <a:rPr lang="en-GB" dirty="0"/>
              <a:t>Set functions on small arguments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GB" dirty="0"/>
              <a:t>Typical 3x to 10x speed-up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Dyalog Version 15 Highlights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6DD2F29-DB1C-4E94-A1AC-5626D33AEA9B}" type="slidenum">
              <a:rPr lang="da-DK" altLang="en-US" smtClean="0"/>
              <a:pPr>
                <a:defRPr/>
              </a:pPr>
              <a:t>5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610589943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Dyalog</a:t>
            </a:r>
            <a:r>
              <a:rPr lang="en-GB" dirty="0"/>
              <a:t> Compiler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Coming in 15.0:</a:t>
            </a:r>
          </a:p>
          <a:p>
            <a:r>
              <a:rPr lang="en-GB" dirty="0"/>
              <a:t>Better support for nested </a:t>
            </a:r>
            <a:r>
              <a:rPr lang="en-GB" dirty="0" err="1"/>
              <a:t>dfns</a:t>
            </a:r>
            <a:endParaRPr lang="en-GB" dirty="0"/>
          </a:p>
          <a:p>
            <a:r>
              <a:rPr lang="en-GB" dirty="0"/>
              <a:t>Better support for global variables</a:t>
            </a:r>
          </a:p>
          <a:p>
            <a:r>
              <a:rPr lang="en-GB" dirty="0"/>
              <a:t>Show compiler errors in the editor</a:t>
            </a:r>
          </a:p>
          <a:p>
            <a:r>
              <a:rPr lang="en-GB" dirty="0"/>
              <a:t>Plus many parser improvements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Come to workshop W1 after lunch!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Dyalog Version 15 Highlights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6DD2F29-DB1C-4E94-A1AC-5626D33AEA9B}" type="slidenum">
              <a:rPr lang="da-DK" altLang="en-US" smtClean="0"/>
              <a:pPr>
                <a:defRPr/>
              </a:pPr>
              <a:t>6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181738765"/>
      </p:ext>
    </p:extLst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Hashed arrays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spcBef>
                <a:spcPts val="0"/>
              </a:spcBef>
              <a:buNone/>
            </a:pPr>
            <a:r>
              <a:rPr lang="en-GB" dirty="0"/>
              <a:t>Recap: retained hash tables</a:t>
            </a:r>
          </a:p>
          <a:p>
            <a:pPr marL="0" indent="0">
              <a:spcBef>
                <a:spcPts val="0"/>
              </a:spcBef>
              <a:buNone/>
            </a:pPr>
            <a:endParaRPr lang="en-GB" dirty="0"/>
          </a:p>
          <a:p>
            <a:pPr marL="0" indent="0">
              <a:spcBef>
                <a:spcPts val="0"/>
              </a:spcBef>
              <a:buNone/>
            </a:pPr>
            <a:r>
              <a:rPr lang="en-GB" dirty="0">
                <a:latin typeface="APL385 Unicode" panose="020B0709000202000203" pitchFamily="49" charset="0"/>
              </a:rPr>
              <a:t>      A←#.</a:t>
            </a:r>
            <a:r>
              <a:rPr lang="en-GB" dirty="0" err="1">
                <a:latin typeface="APL385 Unicode" panose="020B0709000202000203" pitchFamily="49" charset="0"/>
              </a:rPr>
              <a:t>BigData.someVector</a:t>
            </a:r>
            <a:endParaRPr lang="en-GB" dirty="0">
              <a:latin typeface="APL385 Unicode" panose="020B0709000202000203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GB" dirty="0">
                <a:latin typeface="APL385 Unicode" panose="020B0709000202000203" pitchFamily="49" charset="0"/>
              </a:rPr>
              <a:t>      </a:t>
            </a:r>
            <a:r>
              <a:rPr lang="en-GB" dirty="0" err="1">
                <a:latin typeface="APL385 Unicode" panose="020B0709000202000203" pitchFamily="49" charset="0"/>
              </a:rPr>
              <a:t>f←A</a:t>
            </a:r>
            <a:r>
              <a:rPr lang="en-GB" dirty="0">
                <a:latin typeface="APL385 Unicode" panose="020B0709000202000203" pitchFamily="49" charset="0"/>
              </a:rPr>
              <a:t>∘⍳</a:t>
            </a:r>
          </a:p>
          <a:p>
            <a:pPr marL="0" indent="0">
              <a:spcBef>
                <a:spcPts val="0"/>
              </a:spcBef>
              <a:buNone/>
            </a:pPr>
            <a:endParaRPr lang="en-GB" dirty="0"/>
          </a:p>
          <a:p>
            <a:pPr marL="0" indent="0">
              <a:spcBef>
                <a:spcPts val="0"/>
              </a:spcBef>
              <a:buNone/>
            </a:pPr>
            <a:r>
              <a:rPr lang="en-GB" dirty="0"/>
              <a:t>Repeated applications of </a:t>
            </a:r>
            <a:r>
              <a:rPr lang="en-GB" dirty="0">
                <a:latin typeface="APL385 Unicode" panose="020B0709000202000203" pitchFamily="49" charset="0"/>
              </a:rPr>
              <a:t>f</a:t>
            </a:r>
            <a:r>
              <a:rPr lang="en-GB" dirty="0"/>
              <a:t> will cache the hash table generated for </a:t>
            </a:r>
            <a:r>
              <a:rPr lang="en-GB" dirty="0">
                <a:latin typeface="APL385 Unicode" panose="020B0709000202000203" pitchFamily="49" charset="0"/>
              </a:rPr>
              <a:t>A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Dyalog Version 15 Highlights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6DD2F29-DB1C-4E94-A1AC-5626D33AEA9B}" type="slidenum">
              <a:rPr lang="da-DK" altLang="en-US" smtClean="0"/>
              <a:pPr>
                <a:defRPr/>
              </a:pPr>
              <a:t>7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9883133"/>
      </p:ext>
    </p:extLst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Hashed arrays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spcBef>
                <a:spcPts val="0"/>
              </a:spcBef>
              <a:buNone/>
            </a:pPr>
            <a:r>
              <a:rPr lang="en-GB" dirty="0"/>
              <a:t>New I-beam achieves the same thing</a:t>
            </a:r>
          </a:p>
          <a:p>
            <a:pPr marL="0" indent="0">
              <a:spcBef>
                <a:spcPts val="0"/>
              </a:spcBef>
              <a:buNone/>
            </a:pPr>
            <a:endParaRPr lang="en-GB" dirty="0"/>
          </a:p>
          <a:p>
            <a:pPr marL="0" indent="0">
              <a:spcBef>
                <a:spcPts val="0"/>
              </a:spcBef>
              <a:buNone/>
            </a:pPr>
            <a:r>
              <a:rPr lang="en-GB" dirty="0">
                <a:latin typeface="APL385 Unicode" panose="020B0709000202000203" pitchFamily="49" charset="0"/>
              </a:rPr>
              <a:t>      A←#.</a:t>
            </a:r>
            <a:r>
              <a:rPr lang="en-GB" dirty="0" err="1">
                <a:latin typeface="APL385 Unicode" panose="020B0709000202000203" pitchFamily="49" charset="0"/>
              </a:rPr>
              <a:t>BigData.someVector</a:t>
            </a:r>
            <a:endParaRPr lang="en-GB" dirty="0">
              <a:latin typeface="APL385 Unicode" panose="020B0709000202000203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GB" dirty="0">
                <a:latin typeface="APL385 Unicode" panose="020B0709000202000203" pitchFamily="49" charset="0"/>
              </a:rPr>
              <a:t>      A←1500⌶A  ⍝ Hash A</a:t>
            </a:r>
          </a:p>
          <a:p>
            <a:pPr marL="0" indent="0">
              <a:spcBef>
                <a:spcPts val="0"/>
              </a:spcBef>
              <a:buNone/>
            </a:pPr>
            <a:endParaRPr lang="en-GB" dirty="0"/>
          </a:p>
          <a:p>
            <a:pPr marL="0" indent="0">
              <a:spcBef>
                <a:spcPts val="0"/>
              </a:spcBef>
              <a:buNone/>
            </a:pPr>
            <a:r>
              <a:rPr lang="en-GB" dirty="0"/>
              <a:t>Applications of </a:t>
            </a:r>
            <a:r>
              <a:rPr lang="en-GB" dirty="0">
                <a:latin typeface="APL385 Unicode" panose="020B0709000202000203" pitchFamily="49" charset="0"/>
              </a:rPr>
              <a:t>A⍳Y</a:t>
            </a:r>
            <a:r>
              <a:rPr lang="en-GB" dirty="0"/>
              <a:t>, </a:t>
            </a:r>
            <a:r>
              <a:rPr lang="en-GB" dirty="0">
                <a:latin typeface="APL385 Unicode" panose="020B0709000202000203" pitchFamily="49" charset="0"/>
              </a:rPr>
              <a:t>X∊A</a:t>
            </a:r>
            <a:r>
              <a:rPr lang="en-GB" dirty="0"/>
              <a:t> </a:t>
            </a:r>
            <a:r>
              <a:rPr lang="en-GB" dirty="0" err="1"/>
              <a:t>etc</a:t>
            </a:r>
            <a:r>
              <a:rPr lang="en-GB" dirty="0"/>
              <a:t> will share the hash table for </a:t>
            </a:r>
            <a:r>
              <a:rPr lang="en-GB" dirty="0">
                <a:latin typeface="APL385 Unicode" panose="020B0709000202000203" pitchFamily="49" charset="0"/>
              </a:rPr>
              <a:t>A</a:t>
            </a:r>
            <a:r>
              <a:rPr lang="en-GB" dirty="0"/>
              <a:t> </a:t>
            </a:r>
            <a:endParaRPr lang="en-GB" dirty="0">
              <a:latin typeface="APL385 Unicode" panose="020B0709000202000203" pitchFamily="49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Dyalog Version 15 Highlights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6DD2F29-DB1C-4E94-A1AC-5626D33AEA9B}" type="slidenum">
              <a:rPr lang="da-DK" altLang="en-US" smtClean="0"/>
              <a:pPr>
                <a:defRPr/>
              </a:pPr>
              <a:t>8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36757293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Master Powerpoint template 18 aug 2014">
  <a:themeElements>
    <a:clrScheme name="1_Dyalog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Dyalog">
      <a:majorFont>
        <a:latin typeface="Geneva"/>
        <a:ea typeface=""/>
        <a:cs typeface=""/>
      </a:majorFont>
      <a:minorFont>
        <a:latin typeface="Genev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itchFamily="18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itchFamily="18" charset="0"/>
            <a:cs typeface="Arial" charset="0"/>
          </a:defRPr>
        </a:defPPr>
      </a:lstStyle>
    </a:lnDef>
  </a:objectDefaults>
  <a:extraClrSchemeLst>
    <a:extraClrScheme>
      <a:clrScheme name="1_Dyalog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yalog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yalog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yalog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yalog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yalog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yalog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yalog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yalog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yalog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yalog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yalog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aster Powerpoint template 18 aug 2014.potx" id="{D75E8AA9-851B-4AE5-B4A8-6C86A88EC8D9}" vid="{39B23ECB-5CBD-46BA-A539-2031A0E0478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6943</TotalTime>
  <Words>653</Words>
  <Application>Microsoft Office PowerPoint</Application>
  <PresentationFormat>On-screen Show (4:3)</PresentationFormat>
  <Paragraphs>147</Paragraphs>
  <Slides>16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APL385 Unicode</vt:lpstr>
      <vt:lpstr>Arial</vt:lpstr>
      <vt:lpstr>Geneva</vt:lpstr>
      <vt:lpstr>Times</vt:lpstr>
      <vt:lpstr>Master Powerpoint template 18 aug 2014</vt:lpstr>
      <vt:lpstr>PowerPoint Presentation</vt:lpstr>
      <vt:lpstr>Agenda</vt:lpstr>
      <vt:lpstr>Primitive speed-ups</vt:lpstr>
      <vt:lpstr>Primitive speed-ups</vt:lpstr>
      <vt:lpstr>Primitive speed-ups</vt:lpstr>
      <vt:lpstr>Primitive speed-ups</vt:lpstr>
      <vt:lpstr>Dyalog Compiler</vt:lpstr>
      <vt:lpstr>Hashed arrays</vt:lpstr>
      <vt:lpstr>Hashed arrays</vt:lpstr>
      <vt:lpstr>Hashed arrays</vt:lpstr>
      <vt:lpstr>Catenate reduction</vt:lpstr>
      <vt:lpstr>Catenate reduction</vt:lpstr>
      <vt:lpstr>Random numbers</vt:lpstr>
      <vt:lpstr>Random numbers</vt:lpstr>
      <vt:lpstr>Random numbers</vt:lpstr>
      <vt:lpstr>Random numbers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Brian P Becker</dc:creator>
  <cp:lastModifiedBy>Jay</cp:lastModifiedBy>
  <cp:revision>104</cp:revision>
  <cp:lastPrinted>2014-08-15T09:52:37Z</cp:lastPrinted>
  <dcterms:created xsi:type="dcterms:W3CDTF">2015-04-09T20:01:25Z</dcterms:created>
  <dcterms:modified xsi:type="dcterms:W3CDTF">2016-04-17T22:23:30Z</dcterms:modified>
</cp:coreProperties>
</file>