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0" r:id="rId1"/>
  </p:sldMasterIdLst>
  <p:notesMasterIdLst>
    <p:notesMasterId r:id="rId10"/>
  </p:notesMasterIdLst>
  <p:handoutMasterIdLst>
    <p:handoutMasterId r:id="rId11"/>
  </p:handoutMasterIdLst>
  <p:sldIdLst>
    <p:sldId id="270" r:id="rId2"/>
    <p:sldId id="296" r:id="rId3"/>
    <p:sldId id="308" r:id="rId4"/>
    <p:sldId id="305" r:id="rId5"/>
    <p:sldId id="303" r:id="rId6"/>
    <p:sldId id="306" r:id="rId7"/>
    <p:sldId id="304" r:id="rId8"/>
    <p:sldId id="307" r:id="rId9"/>
  </p:sldIdLst>
  <p:sldSz cx="9144000" cy="6858000" type="screen4x3"/>
  <p:notesSz cx="6718300" cy="985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706"/>
    <a:srgbClr val="EEB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2" autoAdjust="0"/>
    <p:restoredTop sz="84902" autoAdjust="0"/>
  </p:normalViewPr>
  <p:slideViewPr>
    <p:cSldViewPr>
      <p:cViewPr varScale="1">
        <p:scale>
          <a:sx n="110" d="100"/>
          <a:sy n="110" d="100"/>
        </p:scale>
        <p:origin x="156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9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5238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B2BBA-8000-4029-9420-EBC2F9DE2F15}" type="datetimeFigureOut">
              <a:rPr lang="en-US" smtClean="0"/>
              <a:t>4/23/2016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61488"/>
            <a:ext cx="291147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5238" y="9361488"/>
            <a:ext cx="291147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301AE-8CD3-4030-A7B2-9737F181D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704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482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830" y="4681220"/>
            <a:ext cx="5374640" cy="443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482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eaLnBrk="1" hangingPunct="1"/>
            <a:fld id="{54F46E95-09C8-4B6A-84A1-65DE253C0A87}" type="slidenum">
              <a:rPr lang="en-US" sz="1200" smtClean="0">
                <a:latin typeface="Arial" charset="0"/>
              </a:rPr>
              <a:pPr eaLnBrk="1" hangingPunct="1"/>
              <a:t>0</a:t>
            </a:fld>
            <a:endParaRPr lang="en-US" sz="1200">
              <a:latin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7280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7632849" cy="3889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62338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077200" y="68088"/>
            <a:ext cx="958965" cy="36512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7632849" cy="4321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2411760" y="6356350"/>
            <a:ext cx="4320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en-GB"/>
              <a:t>User Interface Testing with Selenium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1363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heme" Target="../theme/theme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%18dyalogpower-768x1024.gif%20%20%20%20%20%20%20%20%20%20%20%20%20%20%20%20%20%20%20%20%20%20%20%20%20%20%20%20%20%20%20%20%20%20%20%20%20%20%2000020D4A%06extern%20%20%20%20%20%20%20%20%20%20%20%20%20%20%20%20%20%20%20%20%20%20%20%20%20BC21CDDC:" TargetMode="Externa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yalogpower-768x1024.gif                                       00020D4Aextern                         BC21CDDC:"/>
          <p:cNvPicPr>
            <a:picLocks noChangeAspect="1" noChangeArrowheads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576"/>
            <a:ext cx="9191626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639"/>
          <a:stretch/>
        </p:blipFill>
        <p:spPr>
          <a:xfrm>
            <a:off x="152400" y="6416815"/>
            <a:ext cx="1066800" cy="28047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617005" y="6196279"/>
            <a:ext cx="447675" cy="661721"/>
          </a:xfrm>
          <a:prstGeom prst="rect">
            <a:avLst/>
          </a:prstGeom>
        </p:spPr>
      </p:pic>
      <p:pic>
        <p:nvPicPr>
          <p:cNvPr id="1029" name="Picture 5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2206"/>
          <a:stretch/>
        </p:blipFill>
        <p:spPr bwMode="auto">
          <a:xfrm>
            <a:off x="7585951" y="6380674"/>
            <a:ext cx="432000" cy="352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 userDrawn="1"/>
        </p:nvSpPr>
        <p:spPr>
          <a:xfrm>
            <a:off x="7880832" y="6358440"/>
            <a:ext cx="1280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dirty="0">
                <a:latin typeface="Arial" panose="020B0604020202020204" pitchFamily="34" charset="0"/>
                <a:cs typeface="Arial" panose="020B0604020202020204" pitchFamily="34" charset="0"/>
              </a:rPr>
              <a:t>#DYNA16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baseline="0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leniumhq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Dyalog/Seleniu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file:///C:\Devt\Selenium\Selenium%20from%20Dyalog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Dyalog/MiServer/tree/development/MS3/QA/Example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4"/>
          <p:cNvSpPr txBox="1">
            <a:spLocks/>
          </p:cNvSpPr>
          <p:nvPr/>
        </p:nvSpPr>
        <p:spPr>
          <a:xfrm>
            <a:off x="675437" y="762000"/>
            <a:ext cx="78867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 baseline="0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US" kern="0" dirty="0"/>
              <a:t>User Interface Testing</a:t>
            </a:r>
            <a:br>
              <a:rPr lang="en-US" kern="0" dirty="0"/>
            </a:br>
            <a:r>
              <a:rPr lang="en-US" kern="0" dirty="0"/>
              <a:t>With Selenium</a:t>
            </a:r>
            <a:endParaRPr lang="en-GB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3315306" y="4724400"/>
            <a:ext cx="28745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Morten Kromberg, CXO</a:t>
            </a:r>
          </a:p>
        </p:txBody>
      </p:sp>
      <p:pic>
        <p:nvPicPr>
          <p:cNvPr id="1026" name="Picture 2" descr="Dyalo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819400"/>
            <a:ext cx="3775046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95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Selenium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400" u="sng" dirty="0">
                <a:hlinkClick r:id="rId2" tooltip="Selenium Home Page"/>
              </a:rPr>
              <a:t>Selenium</a:t>
            </a:r>
            <a:r>
              <a:rPr lang="en-GB" sz="2400" dirty="0"/>
              <a:t> is a widely used open-source tool for automating browsers</a:t>
            </a:r>
          </a:p>
          <a:p>
            <a:pPr lvl="1"/>
            <a:r>
              <a:rPr lang="en-GB" sz="1800" dirty="0"/>
              <a:t>with growing support from browser vendors</a:t>
            </a:r>
          </a:p>
          <a:p>
            <a:r>
              <a:rPr lang="en-GB" sz="2400" dirty="0"/>
              <a:t>Selenium provides an API that allows you to perform just about any operation that a user could:</a:t>
            </a:r>
          </a:p>
          <a:p>
            <a:pPr lvl="1"/>
            <a:r>
              <a:rPr lang="en-GB" sz="1800" dirty="0"/>
              <a:t>click on buttons,</a:t>
            </a:r>
          </a:p>
          <a:p>
            <a:pPr lvl="1"/>
            <a:r>
              <a:rPr lang="en-GB" sz="1800" dirty="0"/>
              <a:t>select items from drop-downs, </a:t>
            </a:r>
          </a:p>
          <a:p>
            <a:pPr lvl="1"/>
            <a:r>
              <a:rPr lang="en-GB" sz="1800" dirty="0"/>
              <a:t>press keys to enter text, </a:t>
            </a:r>
          </a:p>
          <a:p>
            <a:pPr lvl="1"/>
            <a:r>
              <a:rPr lang="en-GB" sz="1800" dirty="0"/>
              <a:t>drag and drop items, </a:t>
            </a:r>
          </a:p>
          <a:p>
            <a:pPr lvl="1"/>
            <a:r>
              <a:rPr lang="en-GB" sz="1800" dirty="0"/>
              <a:t>perform exact mouse movements and different types of clicks.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User Interface Testing with Selenium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8727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2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hlinkClick r:id="rId2"/>
              </a:rPr>
              <a:t>github</a:t>
            </a:r>
            <a:r>
              <a:rPr lang="en-GB" dirty="0">
                <a:hlinkClick r:id="rId2"/>
              </a:rPr>
              <a:t> Dyalog/Selenium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sz="2000" dirty="0"/>
          </a:p>
          <a:p>
            <a:r>
              <a:rPr lang="en-GB" sz="2400" dirty="0"/>
              <a:t>An open-source project with some covers for Selenium to make it easy to drive browsers from Dyalog APL. </a:t>
            </a:r>
          </a:p>
          <a:p>
            <a:r>
              <a:rPr lang="en-GB" sz="2400" dirty="0"/>
              <a:t>Currently requires the Microsoft .NET bindings and can only do the testing from Microsoft Windows.</a:t>
            </a:r>
          </a:p>
          <a:p>
            <a:r>
              <a:rPr lang="en-GB" sz="2400" dirty="0"/>
              <a:t>The web server can be running anywhere, and we hope to add other client platforms in the future.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User Interface Testing with Selenium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4132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3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User Interface Testing with Selenium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-14305"/>
            <a:ext cx="8191541" cy="68723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2683" y="1297693"/>
            <a:ext cx="9221397" cy="5434187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2411760" y="3048000"/>
            <a:ext cx="483840" cy="373847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969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4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914399" y="1700213"/>
            <a:ext cx="7924801" cy="4321075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∇ </a:t>
            </a:r>
            <a:r>
              <a:rPr lang="en-GB" sz="1800" dirty="0" err="1">
                <a:latin typeface="APL385 Unicode" panose="020B0709000202000203" pitchFamily="49" charset="0"/>
              </a:rPr>
              <a:t>r←TestTryAPL;S;result</a:t>
            </a:r>
            <a:endParaRPr lang="en-GB" sz="18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⍝ Basic test that </a:t>
            </a:r>
            <a:r>
              <a:rPr lang="en-GB" sz="1800" dirty="0" err="1">
                <a:latin typeface="APL385 Unicode" panose="020B0709000202000203" pitchFamily="49" charset="0"/>
              </a:rPr>
              <a:t>TryAPL</a:t>
            </a:r>
            <a:r>
              <a:rPr lang="en-GB" sz="1800" dirty="0">
                <a:latin typeface="APL385 Unicode" panose="020B0709000202000203" pitchFamily="49" charset="0"/>
              </a:rPr>
              <a:t> is working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S←##.Selenium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</a:t>
            </a:r>
            <a:r>
              <a:rPr lang="en-GB" sz="1800" dirty="0" err="1">
                <a:latin typeface="APL385 Unicode" panose="020B0709000202000203" pitchFamily="49" charset="0"/>
              </a:rPr>
              <a:t>S.</a:t>
            </a:r>
            <a:r>
              <a:rPr lang="en-GB" sz="1800" b="1" dirty="0" err="1">
                <a:solidFill>
                  <a:srgbClr val="0070C0"/>
                </a:solidFill>
                <a:latin typeface="APL385 Unicode" panose="020B0709000202000203" pitchFamily="49" charset="0"/>
              </a:rPr>
              <a:t>InitBrowser</a:t>
            </a:r>
            <a:r>
              <a:rPr lang="en-GB" sz="1800" dirty="0">
                <a:latin typeface="APL385 Unicode" panose="020B0709000202000203" pitchFamily="49" charset="0"/>
              </a:rPr>
              <a:t> ''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</a:t>
            </a:r>
            <a:r>
              <a:rPr lang="en-GB" sz="1800" dirty="0" err="1">
                <a:latin typeface="APL385 Unicode" panose="020B0709000202000203" pitchFamily="49" charset="0"/>
              </a:rPr>
              <a:t>S.</a:t>
            </a:r>
            <a:r>
              <a:rPr lang="en-GB" sz="1800" b="1" dirty="0" err="1">
                <a:solidFill>
                  <a:srgbClr val="0070C0"/>
                </a:solidFill>
                <a:latin typeface="APL385 Unicode" panose="020B0709000202000203" pitchFamily="49" charset="0"/>
              </a:rPr>
              <a:t>GoTo</a:t>
            </a:r>
            <a:r>
              <a:rPr lang="en-GB" sz="1800" dirty="0">
                <a:latin typeface="APL385 Unicode" panose="020B0709000202000203" pitchFamily="49" charset="0"/>
              </a:rPr>
              <a:t> 'http://tryapl.org'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'</a:t>
            </a:r>
            <a:r>
              <a:rPr lang="en-GB" sz="1800" dirty="0" err="1">
                <a:latin typeface="APL385 Unicode" panose="020B0709000202000203" pitchFamily="49" charset="0"/>
              </a:rPr>
              <a:t>APLedit</a:t>
            </a:r>
            <a:r>
              <a:rPr lang="en-GB" sz="1800" dirty="0">
                <a:latin typeface="APL385 Unicode" panose="020B0709000202000203" pitchFamily="49" charset="0"/>
              </a:rPr>
              <a:t>' </a:t>
            </a:r>
            <a:r>
              <a:rPr lang="en-GB" sz="1800" dirty="0" err="1">
                <a:latin typeface="APL385 Unicode" panose="020B0709000202000203" pitchFamily="49" charset="0"/>
              </a:rPr>
              <a:t>S.</a:t>
            </a:r>
            <a:r>
              <a:rPr lang="en-GB" sz="1800" b="1" dirty="0" err="1">
                <a:solidFill>
                  <a:srgbClr val="0070C0"/>
                </a:solidFill>
                <a:latin typeface="APL385 Unicode" panose="020B0709000202000203" pitchFamily="49" charset="0"/>
              </a:rPr>
              <a:t>SendKeys</a:t>
            </a:r>
            <a:r>
              <a:rPr lang="en-GB" sz="1800" dirty="0">
                <a:latin typeface="APL385 Unicode" panose="020B0709000202000203" pitchFamily="49" charset="0"/>
              </a:rPr>
              <a:t> '1 2 3+4 5 6'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S.('</a:t>
            </a:r>
            <a:r>
              <a:rPr lang="en-GB" sz="1800" dirty="0" err="1">
                <a:latin typeface="APL385 Unicode" panose="020B0709000202000203" pitchFamily="49" charset="0"/>
              </a:rPr>
              <a:t>APLedit</a:t>
            </a:r>
            <a:r>
              <a:rPr lang="en-GB" sz="1800" dirty="0">
                <a:latin typeface="APL385 Unicode" panose="020B0709000202000203" pitchFamily="49" charset="0"/>
              </a:rPr>
              <a:t>' </a:t>
            </a:r>
            <a:r>
              <a:rPr lang="en-GB" sz="1800" b="1" dirty="0" err="1">
                <a:solidFill>
                  <a:srgbClr val="0070C0"/>
                </a:solidFill>
                <a:latin typeface="APL385 Unicode" panose="020B0709000202000203" pitchFamily="49" charset="0"/>
              </a:rPr>
              <a:t>SendKeys</a:t>
            </a:r>
            <a:r>
              <a:rPr lang="en-GB" sz="1800" b="1" dirty="0">
                <a:solidFill>
                  <a:srgbClr val="0070C0"/>
                </a:solidFill>
                <a:latin typeface="APL385 Unicode" panose="020B0709000202000203" pitchFamily="49" charset="0"/>
              </a:rPr>
              <a:t> </a:t>
            </a:r>
            <a:r>
              <a:rPr lang="en-GB" sz="1800" b="1" dirty="0" err="1">
                <a:solidFill>
                  <a:srgbClr val="0070C0"/>
                </a:solidFill>
                <a:latin typeface="APL385 Unicode" panose="020B0709000202000203" pitchFamily="49" charset="0"/>
              </a:rPr>
              <a:t>Keys.Return</a:t>
            </a:r>
            <a:r>
              <a:rPr lang="en-GB" sz="1800" dirty="0">
                <a:latin typeface="APL385 Unicode" panose="020B0709000202000203" pitchFamily="49" charset="0"/>
              </a:rPr>
              <a:t>)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result←'</a:t>
            </a:r>
            <a:r>
              <a:rPr lang="en-GB" sz="1800" dirty="0" err="1">
                <a:latin typeface="APL385 Unicode" panose="020B0709000202000203" pitchFamily="49" charset="0"/>
              </a:rPr>
              <a:t>ClassName</a:t>
            </a:r>
            <a:r>
              <a:rPr lang="en-GB" sz="1800" dirty="0">
                <a:latin typeface="APL385 Unicode" panose="020B0709000202000203" pitchFamily="49" charset="0"/>
              </a:rPr>
              <a:t>' </a:t>
            </a:r>
            <a:r>
              <a:rPr lang="en-GB" sz="1800" dirty="0" err="1">
                <a:latin typeface="APL385 Unicode" panose="020B0709000202000203" pitchFamily="49" charset="0"/>
              </a:rPr>
              <a:t>S.</a:t>
            </a:r>
            <a:r>
              <a:rPr lang="en-GB" sz="1800" b="1" dirty="0" err="1">
                <a:solidFill>
                  <a:srgbClr val="0070C0"/>
                </a:solidFill>
                <a:latin typeface="APL385 Unicode" panose="020B0709000202000203" pitchFamily="49" charset="0"/>
              </a:rPr>
              <a:t>Find</a:t>
            </a:r>
            <a:r>
              <a:rPr lang="en-GB" sz="1800" dirty="0">
                <a:latin typeface="APL385 Unicode" panose="020B0709000202000203" pitchFamily="49" charset="0"/>
              </a:rPr>
              <a:t> 'result'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</a:t>
            </a:r>
            <a:r>
              <a:rPr lang="en-GB" sz="1800" dirty="0" err="1">
                <a:latin typeface="APL385 Unicode" panose="020B0709000202000203" pitchFamily="49" charset="0"/>
              </a:rPr>
              <a:t>r←result</a:t>
            </a:r>
            <a:r>
              <a:rPr lang="en-GB" sz="1800" dirty="0">
                <a:latin typeface="APL385 Unicode" panose="020B0709000202000203" pitchFamily="49" charset="0"/>
              </a:rPr>
              <a:t> </a:t>
            </a:r>
            <a:r>
              <a:rPr lang="en-GB" sz="1800" dirty="0" err="1">
                <a:latin typeface="APL385 Unicode" panose="020B0709000202000203" pitchFamily="49" charset="0"/>
              </a:rPr>
              <a:t>S.</a:t>
            </a:r>
            <a:r>
              <a:rPr lang="en-GB" sz="1800" b="1" dirty="0" err="1">
                <a:solidFill>
                  <a:srgbClr val="0070C0"/>
                </a:solidFill>
                <a:latin typeface="APL385 Unicode" panose="020B0709000202000203" pitchFamily="49" charset="0"/>
              </a:rPr>
              <a:t>WaitFor</a:t>
            </a:r>
            <a:r>
              <a:rPr lang="en-GB" sz="1800" dirty="0">
                <a:latin typeface="APL385 Unicode" panose="020B0709000202000203" pitchFamily="49" charset="0"/>
              </a:rPr>
              <a:t> '5 7 9' '1 2 3+4 5 6 failed'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∇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User Interface Testing with Selenium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719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5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Getting Started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User Interface Testing with Selenium</a:t>
            </a:r>
            <a:endParaRPr lang="en-GB" dirty="0"/>
          </a:p>
        </p:txBody>
      </p:sp>
      <p:pic>
        <p:nvPicPr>
          <p:cNvPr id="6" name="Picture 5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0"/>
            <a:ext cx="8703987" cy="6971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899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6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Lots of Examples (MS3 QA)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838199" y="1700213"/>
            <a:ext cx="8001001" cy="4321075"/>
          </a:xfrm>
        </p:spPr>
        <p:txBody>
          <a:bodyPr/>
          <a:lstStyle/>
          <a:p>
            <a:pPr marL="0" indent="0">
              <a:buNone/>
            </a:pPr>
            <a:br>
              <a:rPr lang="en-GB" sz="1400" dirty="0">
                <a:latin typeface="APL385 Unicode" panose="020B0709000202000203" pitchFamily="49" charset="0"/>
              </a:rPr>
            </a:br>
            <a:r>
              <a:rPr lang="en-GB" sz="1400" dirty="0">
                <a:latin typeface="APL385 Unicode" panose="020B0709000202000203" pitchFamily="49" charset="0"/>
                <a:hlinkClick r:id="rId2"/>
              </a:rPr>
              <a:t>https://github.com/Dyalog/MiServer/tree/development/MS3/QA/Examples</a:t>
            </a:r>
            <a:endParaRPr lang="en-GB" sz="14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endParaRPr lang="en-GB" sz="1400" dirty="0">
              <a:latin typeface="APL385 Unicode" panose="020B0709000202000203" pitchFamily="49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User Interface Testing with Selenium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4080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7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Selenium is available from APL!</a:t>
            </a:r>
          </a:p>
          <a:p>
            <a:pPr lvl="1"/>
            <a:r>
              <a:rPr lang="en-GB" dirty="0"/>
              <a:t>Windows only until further notice</a:t>
            </a:r>
          </a:p>
          <a:p>
            <a:pPr lvl="1"/>
            <a:r>
              <a:rPr lang="en-GB" dirty="0"/>
              <a:t>(The server can be anywhere of course)</a:t>
            </a:r>
          </a:p>
          <a:p>
            <a:r>
              <a:rPr lang="en-GB" dirty="0"/>
              <a:t>Automated testing of HTML5/JS based User Interfaces is realistic!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User Interface Testing with Selenium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4695409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Powerpoint template 18 aug 2014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yalog">
      <a:majorFont>
        <a:latin typeface="Geneva"/>
        <a:ea typeface=""/>
        <a:cs typeface=""/>
      </a:majorFont>
      <a:minorFont>
        <a:latin typeface="Gene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ter Powerpoint template 18 aug 2014.potx" id="{D75E8AA9-851B-4AE5-B4A8-6C86A88EC8D9}" vid="{39B23ECB-5CBD-46BA-A539-2031A0E0478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8123</TotalTime>
  <Words>224</Words>
  <Application>Microsoft Office PowerPoint</Application>
  <PresentationFormat>On-screen Show (4:3)</PresentationFormat>
  <Paragraphs>52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APL385 Unicode</vt:lpstr>
      <vt:lpstr>Arial</vt:lpstr>
      <vt:lpstr>Calibri</vt:lpstr>
      <vt:lpstr>Geneva</vt:lpstr>
      <vt:lpstr>Times</vt:lpstr>
      <vt:lpstr>Master Powerpoint template 18 aug 2014</vt:lpstr>
      <vt:lpstr>PowerPoint Presentation</vt:lpstr>
      <vt:lpstr>Selenium</vt:lpstr>
      <vt:lpstr>github Dyalog/Selenium</vt:lpstr>
      <vt:lpstr>PowerPoint Presentation</vt:lpstr>
      <vt:lpstr>Example</vt:lpstr>
      <vt:lpstr>Getting Started</vt:lpstr>
      <vt:lpstr>Lots of Examples (MS3 QA)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P Becker</dc:creator>
  <cp:lastModifiedBy>Morten Kromberg</cp:lastModifiedBy>
  <cp:revision>117</cp:revision>
  <cp:lastPrinted>2014-08-15T09:52:37Z</cp:lastPrinted>
  <dcterms:created xsi:type="dcterms:W3CDTF">2015-04-09T20:01:25Z</dcterms:created>
  <dcterms:modified xsi:type="dcterms:W3CDTF">2016-04-23T02:29:54Z</dcterms:modified>
</cp:coreProperties>
</file>