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0" r:id="rId1"/>
  </p:sldMasterIdLst>
  <p:notesMasterIdLst>
    <p:notesMasterId r:id="rId24"/>
  </p:notesMasterIdLst>
  <p:handoutMasterIdLst>
    <p:handoutMasterId r:id="rId25"/>
  </p:handoutMasterIdLst>
  <p:sldIdLst>
    <p:sldId id="270" r:id="rId2"/>
    <p:sldId id="280" r:id="rId3"/>
    <p:sldId id="282" r:id="rId4"/>
    <p:sldId id="283" r:id="rId5"/>
    <p:sldId id="291" r:id="rId6"/>
    <p:sldId id="284" r:id="rId7"/>
    <p:sldId id="292" r:id="rId8"/>
    <p:sldId id="281" r:id="rId9"/>
    <p:sldId id="298" r:id="rId10"/>
    <p:sldId id="299" r:id="rId11"/>
    <p:sldId id="285" r:id="rId12"/>
    <p:sldId id="294" r:id="rId13"/>
    <p:sldId id="296" r:id="rId14"/>
    <p:sldId id="300" r:id="rId15"/>
    <p:sldId id="287" r:id="rId16"/>
    <p:sldId id="286" r:id="rId17"/>
    <p:sldId id="293" r:id="rId18"/>
    <p:sldId id="288" r:id="rId19"/>
    <p:sldId id="289" r:id="rId20"/>
    <p:sldId id="297" r:id="rId21"/>
    <p:sldId id="290" r:id="rId22"/>
    <p:sldId id="295" r:id="rId2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706"/>
    <a:srgbClr val="EE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4902" autoAdjust="0"/>
  </p:normalViewPr>
  <p:slideViewPr>
    <p:cSldViewPr>
      <p:cViewPr varScale="1">
        <p:scale>
          <a:sx n="62" d="100"/>
          <a:sy n="62" d="100"/>
        </p:scale>
        <p:origin x="7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9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238" y="0"/>
            <a:ext cx="291147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2BBA-8000-4029-9420-EBC2F9DE2F15}" type="datetimeFigureOut">
              <a:rPr lang="en-US" smtClean="0"/>
              <a:t>4/17/2016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238" y="9361488"/>
            <a:ext cx="291147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01AE-8CD3-4030-A7B2-9737F181D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04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0</a:t>
            </a:fld>
            <a:endParaRPr lang="en-US" sz="120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728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3889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233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>
              <a:defRPr b="0"/>
            </a:lvl1pPr>
            <a:lvl2pPr>
              <a:defRPr b="0"/>
            </a:lvl2pPr>
            <a:lvl3pPr>
              <a:defRPr b="0"/>
            </a:lvl3pPr>
            <a:lvl4pPr>
              <a:defRPr b="0"/>
            </a:lvl4pPr>
            <a:lvl5pPr>
              <a:defRPr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0" y="6324600"/>
            <a:ext cx="5867400" cy="457200"/>
          </a:xfrm>
          <a:prstGeom prst="rect">
            <a:avLst/>
          </a:prstGeom>
        </p:spPr>
        <p:txBody>
          <a:bodyPr/>
          <a:lstStyle>
            <a:lvl1pPr algn="ctr">
              <a:defRPr sz="200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0"/>
            <a:ext cx="641212" cy="457200"/>
          </a:xfrm>
          <a:prstGeom prst="rect">
            <a:avLst/>
          </a:prstGeom>
        </p:spPr>
        <p:txBody>
          <a:bodyPr/>
          <a:lstStyle>
            <a:lvl1pPr algn="r">
              <a:defRPr sz="2800" smtClean="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E6DD2F29-DB1C-4E94-A1AC-5626D33AEA9B}" type="slidenum">
              <a:rPr lang="da-DK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44781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heme" Target="../theme/them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576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39"/>
          <a:stretch/>
        </p:blipFill>
        <p:spPr>
          <a:xfrm>
            <a:off x="152400" y="6416815"/>
            <a:ext cx="1066800" cy="2804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17005" y="6196279"/>
            <a:ext cx="447675" cy="661721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r="72206"/>
          <a:stretch/>
        </p:blipFill>
        <p:spPr bwMode="auto">
          <a:xfrm>
            <a:off x="7585951" y="6380674"/>
            <a:ext cx="432000" cy="352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 userDrawn="1"/>
        </p:nvSpPr>
        <p:spPr>
          <a:xfrm>
            <a:off x="7880832" y="6358440"/>
            <a:ext cx="1280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dirty="0">
                <a:latin typeface="Arial" panose="020B0604020202020204" pitchFamily="34" charset="0"/>
                <a:cs typeface="Arial" panose="020B0604020202020204" pitchFamily="34" charset="0"/>
              </a:rPr>
              <a:t>#DYNA16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4"/>
          <p:cNvSpPr txBox="1">
            <a:spLocks/>
          </p:cNvSpPr>
          <p:nvPr/>
        </p:nvSpPr>
        <p:spPr>
          <a:xfrm>
            <a:off x="675437" y="762000"/>
            <a:ext cx="78867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 baseline="0">
                <a:solidFill>
                  <a:srgbClr val="333333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333333"/>
                </a:solidFill>
                <a:latin typeface="Geneva"/>
              </a:defRPr>
            </a:lvl9pPr>
          </a:lstStyle>
          <a:p>
            <a:r>
              <a:rPr lang="en-US" kern="0" dirty="0"/>
              <a:t>Proposed  Version 16.0</a:t>
            </a:r>
          </a:p>
          <a:p>
            <a:r>
              <a:rPr lang="en-US" kern="0" dirty="0"/>
              <a:t>Language Features</a:t>
            </a:r>
            <a:endParaRPr lang="en-GB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4238632" y="4724400"/>
            <a:ext cx="10278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+mn-lt"/>
              </a:rPr>
              <a:t>Jay </a:t>
            </a:r>
            <a:r>
              <a:rPr lang="en-US" sz="1600" dirty="0" err="1">
                <a:latin typeface="+mn-lt"/>
              </a:rPr>
              <a:t>Foad</a:t>
            </a:r>
            <a:endParaRPr lang="en-US" sz="1600" dirty="0">
              <a:latin typeface="+mn-lt"/>
            </a:endParaRPr>
          </a:p>
        </p:txBody>
      </p:sp>
      <p:pic>
        <p:nvPicPr>
          <p:cNvPr id="1026" name="Picture 2" descr="Dyalo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19400"/>
            <a:ext cx="3775046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⍝ Stars at selected places in Hello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'*' (⊢ → 0 1 0 0 1) 'Hello'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H*</a:t>
            </a:r>
            <a:r>
              <a:rPr lang="en-GB" sz="2400" dirty="0" err="1">
                <a:latin typeface="APL385 Unicode" panose="020B0709000202000203" pitchFamily="49" charset="0"/>
              </a:rPr>
              <a:t>ll</a:t>
            </a:r>
            <a:r>
              <a:rPr lang="en-GB" sz="2400" dirty="0">
                <a:latin typeface="APL385 Unicode" panose="020B0709000202000203" pitchFamily="49" charset="0"/>
              </a:rPr>
              <a:t>*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f ← {0=3|⍵}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100 (× → f) ⍳10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1 2 300 4 5 600 7 8 900 10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See the proposal paper from </a:t>
            </a:r>
            <a:r>
              <a:rPr lang="en-GB" sz="2400" dirty="0" err="1"/>
              <a:t>Dyalog</a:t>
            </a:r>
            <a:r>
              <a:rPr lang="en-GB" sz="2400" dirty="0"/>
              <a:t> '15 (Sicily)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54111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 (aka Dual)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err="1">
                <a:latin typeface="APL385 Unicode" panose="020B0709000202000203" pitchFamily="49" charset="0"/>
              </a:rPr>
              <a:t>f⍢g</a:t>
            </a:r>
            <a:r>
              <a:rPr lang="en-GB" sz="2400" dirty="0"/>
              <a:t> means:</a:t>
            </a:r>
          </a:p>
          <a:p>
            <a:r>
              <a:rPr lang="en-GB" sz="2400" dirty="0"/>
              <a:t>Apply g to each argument </a:t>
            </a:r>
            <a:r>
              <a:rPr lang="en-GB" sz="2400" i="1" dirty="0"/>
              <a:t>before</a:t>
            </a:r>
            <a:r>
              <a:rPr lang="en-GB" sz="2400" dirty="0"/>
              <a:t> applying f</a:t>
            </a:r>
          </a:p>
          <a:p>
            <a:r>
              <a:rPr lang="en-GB" sz="2400" dirty="0"/>
              <a:t>Then un-apply g to the result</a:t>
            </a:r>
            <a:endParaRPr lang="en-GB" sz="240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      3 +⍢⍟ 4  ⍝ slide rule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12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      * (⍟3) + (⍟4)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45344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mean ← +⌿ ÷ ≢  ⍝ arithmetic mean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mean⍢⍟         ⍝ geometric mean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mean⍢÷         ⍝ harmonic mean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mean⍢(*∘2)     ⍝ quadratic mean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mean⍢(*∘p)     ⍝ power mean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8020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sort←{(⊂⍋⍵)⌷⍵}  ⍝ a better sort idiom</a:t>
            </a:r>
          </a:p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     mat    ⍝ sort the rows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sort⍤1 ⊢ mat    ⍝ sort each row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3380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sort←{(⊂⍋⍵)⌷⍵}  ⍝ a better sort idiom</a:t>
            </a:r>
          </a:p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     mat    ⍝ sort the rows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sort⍤1 ⊢ mat    ⍝ sort each row</a:t>
            </a:r>
          </a:p>
          <a:p>
            <a:pPr marL="0" indent="0">
              <a:buNone/>
            </a:pPr>
            <a:endParaRPr lang="en-GB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   ⍢ ⍉ mat  ⍝ sort the cols</a:t>
            </a:r>
          </a:p>
          <a:p>
            <a:pPr marL="0" indent="0">
              <a:buNone/>
            </a:pPr>
            <a:r>
              <a:rPr lang="en-GB" sz="2400" dirty="0">
                <a:latin typeface="APL385 Unicode" panose="020B0709000202000203" pitchFamily="49" charset="0"/>
              </a:rPr>
              <a:t>sort⍤1 ⍢ ⍉ mat  ⍝ sort each col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0188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Under: the definition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⍺ </a:t>
            </a:r>
            <a:r>
              <a:rPr lang="en-GB" sz="2800" dirty="0" err="1">
                <a:latin typeface="APL385 Unicode" panose="020B0709000202000203" pitchFamily="49" charset="0"/>
              </a:rPr>
              <a:t>f⍢g</a:t>
            </a:r>
            <a:r>
              <a:rPr lang="en-GB" sz="2800" dirty="0">
                <a:latin typeface="APL385 Unicode" panose="020B0709000202000203" pitchFamily="49" charset="0"/>
              </a:rPr>
              <a:t> ⍵  ←→  g⍣¯1 ⊢ (g ⍺) f (g ⍵)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 </a:t>
            </a:r>
            <a:r>
              <a:rPr lang="en-GB" sz="2800" dirty="0" err="1">
                <a:latin typeface="APL385 Unicode" panose="020B0709000202000203" pitchFamily="49" charset="0"/>
              </a:rPr>
              <a:t>f⍢g</a:t>
            </a:r>
            <a:r>
              <a:rPr lang="en-GB" sz="2800" dirty="0">
                <a:latin typeface="APL385 Unicode" panose="020B0709000202000203" pitchFamily="49" charset="0"/>
              </a:rPr>
              <a:t> ⍵  ←→  g⍣¯1 ⊢       f (g ⍵)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94852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Obverse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FFT</a:t>
            </a:r>
            <a:r>
              <a:rPr lang="en-GB" sz="2400" dirty="0">
                <a:solidFill>
                  <a:srgbClr val="333333"/>
                </a:solidFill>
                <a:effectLst/>
              </a:rPr>
              <a:t> is the </a:t>
            </a:r>
            <a:r>
              <a:rPr lang="en-GB" sz="2400" dirty="0"/>
              <a:t>F</a:t>
            </a:r>
            <a:r>
              <a:rPr lang="en-GB" sz="2400" dirty="0">
                <a:solidFill>
                  <a:srgbClr val="333333"/>
                </a:solidFill>
                <a:effectLst/>
              </a:rPr>
              <a:t>ast Fourier </a:t>
            </a:r>
            <a:r>
              <a:rPr lang="en-GB" sz="2400" dirty="0"/>
              <a:t>T</a:t>
            </a:r>
            <a:r>
              <a:rPr lang="en-GB" sz="2400" dirty="0">
                <a:solidFill>
                  <a:srgbClr val="333333"/>
                </a:solidFill>
                <a:effectLst/>
              </a:rPr>
              <a:t>ransform</a:t>
            </a:r>
            <a:br>
              <a:rPr lang="en-GB" sz="2400" dirty="0">
                <a:solidFill>
                  <a:srgbClr val="333333"/>
                </a:solidFill>
                <a:effectLst/>
              </a:rPr>
            </a:br>
            <a:endParaRPr lang="en-GB" sz="240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FFT⍫IFT</a:t>
            </a:r>
            <a:r>
              <a:rPr lang="en-GB" sz="2400" dirty="0">
                <a:solidFill>
                  <a:srgbClr val="333333"/>
                </a:solidFill>
                <a:effectLst/>
              </a:rPr>
              <a:t> declares that </a:t>
            </a: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IFT</a:t>
            </a:r>
            <a:r>
              <a:rPr lang="en-GB" sz="2400" dirty="0">
                <a:solidFill>
                  <a:srgbClr val="333333"/>
                </a:solidFill>
                <a:effectLst/>
              </a:rPr>
              <a:t> is the inverse of </a:t>
            </a: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FFT</a:t>
            </a:r>
          </a:p>
          <a:p>
            <a:pPr marL="0" indent="0">
              <a:buNone/>
            </a:pPr>
            <a:endParaRPr lang="en-GB" sz="240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n-GB" sz="2400" dirty="0"/>
              <a:t>Hence</a:t>
            </a:r>
            <a:endParaRPr lang="en-GB" sz="240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  <a:latin typeface="APL385 Unicode" panose="020B0709000202000203" pitchFamily="49" charset="0"/>
              </a:rPr>
              <a:t>      ×⍢(FFT⍫IFT)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333333"/>
                </a:solidFill>
                <a:effectLst/>
              </a:rPr>
              <a:t>does fast convolution</a:t>
            </a:r>
          </a:p>
          <a:p>
            <a:pPr marL="0" indent="0">
              <a:buNone/>
            </a:pPr>
            <a:r>
              <a:rPr lang="en-GB" sz="2400" dirty="0"/>
              <a:t>(or fast multiplication of huge numbers)</a:t>
            </a:r>
            <a:endParaRPr lang="en-GB" sz="2400" dirty="0">
              <a:solidFill>
                <a:srgbClr val="333333"/>
              </a:solidFill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329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Obverse: the definition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</a:t>
            </a:r>
            <a:r>
              <a:rPr lang="en-GB" sz="2800" dirty="0" err="1">
                <a:latin typeface="APL385 Unicode" panose="020B0709000202000203" pitchFamily="49" charset="0"/>
              </a:rPr>
              <a:t>f⍫g</a:t>
            </a:r>
            <a:r>
              <a:rPr lang="en-GB" sz="2800" dirty="0">
                <a:latin typeface="APL385 Unicode" panose="020B0709000202000203" pitchFamily="49" charset="0"/>
              </a:rPr>
              <a:t> ⍵     ←→  f ⍵</a:t>
            </a:r>
          </a:p>
          <a:p>
            <a:pPr marL="0" indent="0"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</a:t>
            </a:r>
            <a:r>
              <a:rPr lang="en-GB" sz="2800" dirty="0" err="1">
                <a:latin typeface="APL385 Unicode" panose="020B0709000202000203" pitchFamily="49" charset="0"/>
              </a:rPr>
              <a:t>f⍫g</a:t>
            </a:r>
            <a:r>
              <a:rPr lang="en-GB" sz="2800" dirty="0">
                <a:latin typeface="APL385 Unicode" panose="020B0709000202000203" pitchFamily="49" charset="0"/>
              </a:rPr>
              <a:t> ⍣ ¯1  ←→  </a:t>
            </a:r>
            <a:r>
              <a:rPr lang="en-GB" sz="2800" dirty="0" err="1">
                <a:latin typeface="APL385 Unicode" panose="020B0709000202000203" pitchFamily="49" charset="0"/>
              </a:rPr>
              <a:t>g⍫f</a:t>
            </a:r>
            <a:endParaRPr lang="en-GB" sz="2800" dirty="0">
              <a:latin typeface="APL385 Unicode" panose="020B0709000202000203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1583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(APL2) Partition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 err="1"/>
              <a:t>Dyalog</a:t>
            </a:r>
            <a:r>
              <a:rPr lang="en-GB" dirty="0"/>
              <a:t> has standardised on </a:t>
            </a:r>
            <a:r>
              <a:rPr lang="en-GB" dirty="0">
                <a:latin typeface="APL385 Unicode" panose="020B0709000202000203" pitchFamily="49" charset="0"/>
              </a:rPr>
              <a:t>⎕ML=1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/>
              <a:t>so dyadic </a:t>
            </a:r>
            <a:r>
              <a:rPr lang="en-GB" dirty="0">
                <a:latin typeface="APL385 Unicode" panose="020B0709000202000203" pitchFamily="49" charset="0"/>
              </a:rPr>
              <a:t>⊂</a:t>
            </a:r>
            <a:r>
              <a:rPr lang="en-GB" dirty="0"/>
              <a:t> is Partitioned Enclose</a:t>
            </a:r>
          </a:p>
          <a:p>
            <a:pPr marL="0" indent="0">
              <a:spcBef>
                <a:spcPts val="0"/>
              </a:spcBef>
              <a:buNone/>
            </a:pP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⊆←{⎕ML←3 ⋄ ⍺⊂⍵}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0 1 1 2 2 0 ⊆ '</a:t>
            </a:r>
            <a:r>
              <a:rPr lang="en-GB" dirty="0" err="1">
                <a:latin typeface="APL385 Unicode" panose="020B0709000202000203" pitchFamily="49" charset="0"/>
              </a:rPr>
              <a:t>Dyalog</a:t>
            </a:r>
            <a:r>
              <a:rPr lang="en-GB" dirty="0">
                <a:latin typeface="APL385 Unicode" panose="020B0709000202000203" pitchFamily="49" charset="0"/>
              </a:rPr>
              <a:t>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┌──┬──┐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│</a:t>
            </a:r>
            <a:r>
              <a:rPr lang="en-GB" dirty="0" err="1">
                <a:latin typeface="APL385 Unicode" panose="020B0709000202000203" pitchFamily="49" charset="0"/>
              </a:rPr>
              <a:t>ya│lo</a:t>
            </a:r>
            <a:r>
              <a:rPr lang="en-GB" dirty="0">
                <a:latin typeface="APL385 Unicode" panose="020B0709000202000203" pitchFamily="49" charset="0"/>
              </a:rPr>
              <a:t>│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└──┴──┘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715815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Enclose-if-Simple, Link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800" dirty="0"/>
              <a:t>Enclose-if-simple: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⊆'one' 'two'  ←→   'one' 'two'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⊆'one'        ←→  ⊂'one'</a:t>
            </a:r>
            <a:endParaRPr lang="en-GB" sz="2800" dirty="0"/>
          </a:p>
          <a:p>
            <a:pPr marL="0" indent="0">
              <a:spcBef>
                <a:spcPts val="0"/>
              </a:spcBef>
              <a:buNone/>
            </a:pPr>
            <a:endParaRPr lang="en-GB" sz="28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/>
              <a:t>Link: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  ⍺⊆⍵  ←→  (⊆⍺),(⊆⍵)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X⊆Y⊆Z  ←~→   X Y Z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/>
              <a:t>More useful in grounded array languages?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1476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Dyalog 16.0 (Spring 2017)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Cut and Tessellate</a:t>
            </a:r>
          </a:p>
          <a:p>
            <a:r>
              <a:rPr lang="en-GB" dirty="0"/>
              <a:t>Merge</a:t>
            </a:r>
          </a:p>
          <a:p>
            <a:r>
              <a:rPr lang="en-GB" dirty="0"/>
              <a:t>Under and Obverse</a:t>
            </a:r>
          </a:p>
          <a:p>
            <a:r>
              <a:rPr lang="en-GB" dirty="0"/>
              <a:t>Enclose-if-Simple, Link</a:t>
            </a:r>
          </a:p>
          <a:p>
            <a:r>
              <a:rPr lang="en-GB" dirty="0"/>
              <a:t>Nub Sieve, Where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91939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Enclose-if-Simple, Link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" y="1752600"/>
            <a:ext cx="7823199" cy="5684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3563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Nub Sieve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≠←{(⍵⍳⍵)=⍳≢⍵}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≠ 3 1 4 1 5 9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1 1 1 0 1 1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      {↑⍵(≠⍵)}'Mississippi'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M </a:t>
            </a:r>
            <a:r>
              <a:rPr lang="en-GB" dirty="0" err="1">
                <a:latin typeface="APL385 Unicode" panose="020B0709000202000203" pitchFamily="49" charset="0"/>
              </a:rPr>
              <a:t>i</a:t>
            </a:r>
            <a:r>
              <a:rPr lang="en-GB" dirty="0">
                <a:latin typeface="APL385 Unicode" panose="020B0709000202000203" pitchFamily="49" charset="0"/>
              </a:rPr>
              <a:t> s </a:t>
            </a:r>
            <a:r>
              <a:rPr lang="en-GB" dirty="0" err="1">
                <a:latin typeface="APL385 Unicode" panose="020B0709000202000203" pitchFamily="49" charset="0"/>
              </a:rPr>
              <a:t>s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i</a:t>
            </a:r>
            <a:r>
              <a:rPr lang="en-GB" dirty="0">
                <a:latin typeface="APL385 Unicode" panose="020B0709000202000203" pitchFamily="49" charset="0"/>
              </a:rPr>
              <a:t> s </a:t>
            </a:r>
            <a:r>
              <a:rPr lang="en-GB" dirty="0" err="1">
                <a:latin typeface="APL385 Unicode" panose="020B0709000202000203" pitchFamily="49" charset="0"/>
              </a:rPr>
              <a:t>s</a:t>
            </a:r>
            <a:r>
              <a:rPr lang="en-GB" dirty="0">
                <a:latin typeface="APL385 Unicode" panose="020B0709000202000203" pitchFamily="49" charset="0"/>
              </a:rPr>
              <a:t> </a:t>
            </a:r>
            <a:r>
              <a:rPr lang="en-GB" dirty="0" err="1">
                <a:latin typeface="APL385 Unicode" panose="020B0709000202000203" pitchFamily="49" charset="0"/>
              </a:rPr>
              <a:t>i</a:t>
            </a:r>
            <a:r>
              <a:rPr lang="en-GB" dirty="0">
                <a:latin typeface="APL385 Unicode" panose="020B0709000202000203" pitchFamily="49" charset="0"/>
              </a:rPr>
              <a:t> p p </a:t>
            </a:r>
            <a:r>
              <a:rPr lang="en-GB" dirty="0" err="1">
                <a:latin typeface="APL385 Unicode" panose="020B0709000202000203" pitchFamily="49" charset="0"/>
              </a:rPr>
              <a:t>i</a:t>
            </a:r>
            <a:endParaRPr lang="en-GB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dirty="0">
                <a:latin typeface="APL385 Unicode" panose="020B0709000202000203" pitchFamily="49" charset="0"/>
              </a:rPr>
              <a:t>1 1 1 0 0 0 0 0 1 0 0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41129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⍸←{⍵/⍳⍴⍵}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⍸ 1 0 1 1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1 3 4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/>
              <a:t>Refinements: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⍸←{⍵/⍳⍴1/⍵}   ⍝ Scalar ⍵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800" dirty="0">
                <a:latin typeface="APL385 Unicode" panose="020B0709000202000203" pitchFamily="49" charset="0"/>
              </a:rPr>
              <a:t>      ⍸←{⍵/⍳⍴1/~~⍵} ⍝ Boolean ⍵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22574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   ⊂Cut 1 ⊢' Cogito, ergo sum.'    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┌────────┬─────┬─────┐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│ Cogito,│ ergo│ sum.│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└────────┴─────┴─────┘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   {⊂⌽⍵}Cut 1 ⊢' Cogito, ergo sum.‘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┌────────┬─────┬─────┐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│,</a:t>
            </a:r>
            <a:r>
              <a:rPr lang="en-GB" sz="2000" dirty="0" err="1">
                <a:latin typeface="APL385 Unicode" panose="020B0709000202000203" pitchFamily="49" charset="0"/>
              </a:rPr>
              <a:t>otigoC</a:t>
            </a:r>
            <a:r>
              <a:rPr lang="en-GB" sz="2000" dirty="0">
                <a:latin typeface="APL385 Unicode" panose="020B0709000202000203" pitchFamily="49" charset="0"/>
              </a:rPr>
              <a:t> │ogre │.</a:t>
            </a:r>
            <a:r>
              <a:rPr lang="en-GB" sz="2000" dirty="0" err="1">
                <a:latin typeface="APL385 Unicode" panose="020B0709000202000203" pitchFamily="49" charset="0"/>
              </a:rPr>
              <a:t>mus</a:t>
            </a:r>
            <a:r>
              <a:rPr lang="en-GB" sz="2000" dirty="0">
                <a:latin typeface="APL385 Unicode" panose="020B0709000202000203" pitchFamily="49" charset="0"/>
              </a:rPr>
              <a:t> │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└────────┴─────┴─────┘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   ⊂Cut ¯1 ⊢' Cogito, ergo sum.‘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┌───────┬────┬────┐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│Cogito,│</a:t>
            </a:r>
            <a:r>
              <a:rPr lang="en-GB" sz="2000" dirty="0" err="1">
                <a:latin typeface="APL385 Unicode" panose="020B0709000202000203" pitchFamily="49" charset="0"/>
              </a:rPr>
              <a:t>ergo│sum</a:t>
            </a:r>
            <a:r>
              <a:rPr lang="en-GB" sz="2000" dirty="0">
                <a:latin typeface="APL385 Unicode" panose="020B0709000202000203" pitchFamily="49" charset="0"/>
              </a:rPr>
              <a:t>.│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└───────┴────┴────┘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306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   b←1 0 0 0 0 0 0 0 1 0 0 0 0 1 0 0 0 0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   b ⊂Cut 1 ⊢' Cogito, ergo sum.‘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┌────────┬─────┬─────┐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│ Cogito,│ ergo│ sum.│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└────────┴─────┴─────┘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   ⊢Cut ¯1 ⊢' Cogito, ergo sum.‘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Cogito,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ergo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sum.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   ⊂Cut 2 ⊢'Cogito,/ergo/sum./‘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┌────────┬─────┬─────┐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│Cogito,/│ergo/│sum./│</a:t>
            </a:r>
            <a:br>
              <a:rPr lang="en-GB" sz="2000" dirty="0">
                <a:latin typeface="APL385 Unicode" panose="020B0709000202000203" pitchFamily="49" charset="0"/>
              </a:rPr>
            </a:br>
            <a:r>
              <a:rPr lang="en-GB" sz="2000" dirty="0">
                <a:latin typeface="APL385 Unicode" panose="020B0709000202000203" pitchFamily="49" charset="0"/>
              </a:rPr>
              <a:t>└────────┴─────┴─────┘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   ⊂Cut ¯2 ⊢'Cogito,/ergo/sum./'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0421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Cut: the glyph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(Not </a:t>
            </a:r>
            <a:r>
              <a:rPr lang="en-GB" dirty="0">
                <a:latin typeface="APL385 Unicode" panose="020B0709000202000203" pitchFamily="49" charset="0"/>
              </a:rPr>
              <a:t>⍤</a:t>
            </a:r>
            <a:r>
              <a:rPr lang="en-GB" dirty="0"/>
              <a:t>)</a:t>
            </a:r>
          </a:p>
          <a:p>
            <a:r>
              <a:rPr lang="en-GB" dirty="0"/>
              <a:t>Dagger </a:t>
            </a:r>
            <a:r>
              <a:rPr lang="en-GB" dirty="0">
                <a:latin typeface="APL385 Unicode" panose="020B0709000202000203" pitchFamily="49" charset="0"/>
              </a:rPr>
              <a:t>†</a:t>
            </a:r>
            <a:r>
              <a:rPr lang="en-GB" dirty="0"/>
              <a:t> ?</a:t>
            </a:r>
          </a:p>
          <a:p>
            <a:r>
              <a:rPr lang="en-GB" dirty="0"/>
              <a:t>Quad Circle </a:t>
            </a:r>
            <a:r>
              <a:rPr lang="en-GB" dirty="0">
                <a:latin typeface="APL385 Unicode" panose="020B0709000202000203" pitchFamily="49" charset="0"/>
              </a:rPr>
              <a:t>⌼</a:t>
            </a:r>
            <a:r>
              <a:rPr lang="en-GB" dirty="0"/>
              <a:t> ?</a:t>
            </a:r>
          </a:p>
          <a:p>
            <a:r>
              <a:rPr lang="en-GB" dirty="0"/>
              <a:t>Different glyphs for different cuts?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5881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Tessellate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⎕←glider←↑⊃⎕</a:t>
            </a:r>
            <a:r>
              <a:rPr lang="en-GB" sz="1800" dirty="0" err="1">
                <a:latin typeface="APL385 Unicode" panose="020B0709000202000203" pitchFamily="49" charset="0"/>
              </a:rPr>
              <a:t>NGET'c</a:t>
            </a:r>
            <a:r>
              <a:rPr lang="en-GB" sz="1800" dirty="0">
                <a:latin typeface="APL385 Unicode" panose="020B0709000202000203" pitchFamily="49" charset="0"/>
              </a:rPr>
              <a:t>:\</a:t>
            </a:r>
            <a:r>
              <a:rPr lang="en-GB" sz="1800" dirty="0" err="1">
                <a:latin typeface="APL385 Unicode" panose="020B0709000202000203" pitchFamily="49" charset="0"/>
              </a:rPr>
              <a:t>dropbox</a:t>
            </a:r>
            <a:r>
              <a:rPr lang="en-GB" sz="1800" dirty="0">
                <a:latin typeface="APL385 Unicode" panose="020B0709000202000203" pitchFamily="49" charset="0"/>
              </a:rPr>
              <a:t>\demos\glider.txt' 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X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X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XXX </a:t>
            </a:r>
            <a:br>
              <a:rPr lang="en-GB" sz="1800" dirty="0">
                <a:latin typeface="APL385 Unicode" panose="020B0709000202000203" pitchFamily="49" charset="0"/>
              </a:rPr>
            </a:br>
            <a:endParaRPr lang="en-GB" sz="1800" dirty="0">
              <a:latin typeface="APL385 Unicode" panose="020B0709000202000203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800" dirty="0">
                <a:latin typeface="APL385 Unicode" panose="020B0709000202000203" pitchFamily="49" charset="0"/>
              </a:rPr>
              <a:t>      3 3 ⍡ ⊂ glider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┌───┬───┬───┐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 │   │  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X│ X │X 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 │  X│ X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├───┼───┼───┤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X│ X │X 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 │  X│ X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XX│XXX│XX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├───┼───┼───┤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 │  X│ X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XX│XXX│XX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│   │   │   │</a:t>
            </a:r>
            <a:br>
              <a:rPr lang="en-GB" sz="1800" dirty="0">
                <a:latin typeface="APL385 Unicode" panose="020B0709000202000203" pitchFamily="49" charset="0"/>
              </a:rPr>
            </a:br>
            <a:r>
              <a:rPr lang="en-GB" sz="1800" dirty="0">
                <a:latin typeface="APL385 Unicode" panose="020B0709000202000203" pitchFamily="49" charset="0"/>
              </a:rPr>
              <a:t>└───┴───┴───┘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79750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Tessellate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Hui: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life←{1⊖1⌽(-⍴⍵)↑5 6 7∊⍨(3 3 ,Cut ¯3⊢⍵)+.×9⍴1,⍨4⍴2}</a:t>
            </a:r>
          </a:p>
          <a:p>
            <a:pPr marL="0" indent="0">
              <a:buNone/>
            </a:pPr>
            <a:endParaRPr lang="en-GB" sz="20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APL385 Unicode" panose="020B0709000202000203" pitchFamily="49" charset="0"/>
              </a:rPr>
              <a:t>Kromberg</a:t>
            </a:r>
            <a:r>
              <a:rPr lang="en-GB" sz="2000" dirty="0">
                <a:latin typeface="APL385 Unicode" panose="020B0709000202000203" pitchFamily="49" charset="0"/>
              </a:rPr>
              <a:t>: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life←{⊃1 ⍵ ∨.∧ 3 4 = ⊂ 3 3 T {+/,⍵}⊢⍵}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6038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A triadic operation: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0070C0"/>
                </a:solidFill>
              </a:rPr>
              <a:t>THAT</a:t>
            </a:r>
            <a:r>
              <a:rPr lang="en-GB" sz="2400" dirty="0"/>
              <a:t> array but with </a:t>
            </a:r>
            <a:r>
              <a:rPr lang="en-GB" sz="2400" dirty="0">
                <a:solidFill>
                  <a:srgbClr val="0070C0"/>
                </a:solidFill>
              </a:rPr>
              <a:t>THESE</a:t>
            </a:r>
            <a:r>
              <a:rPr lang="en-GB" sz="2400" dirty="0"/>
              <a:t> items at </a:t>
            </a:r>
            <a:r>
              <a:rPr lang="en-GB" sz="2400" dirty="0">
                <a:solidFill>
                  <a:srgbClr val="0070C0"/>
                </a:solidFill>
              </a:rPr>
              <a:t>THOSE</a:t>
            </a:r>
            <a:r>
              <a:rPr lang="en-GB" sz="2400" dirty="0"/>
              <a:t> positions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</a:t>
            </a:r>
            <a:r>
              <a:rPr lang="en-GB" sz="2000" dirty="0" err="1">
                <a:latin typeface="APL385 Unicode" panose="020B0709000202000203" pitchFamily="49" charset="0"/>
              </a:rPr>
              <a:t>tmp</a:t>
            </a:r>
            <a:r>
              <a:rPr lang="en-GB" sz="2000" dirty="0">
                <a:latin typeface="APL385 Unicode" panose="020B0709000202000203" pitchFamily="49" charset="0"/>
              </a:rPr>
              <a:t>←…    ⍝ </a:t>
            </a:r>
            <a:r>
              <a:rPr lang="en-GB" sz="2000" dirty="0">
                <a:solidFill>
                  <a:srgbClr val="FF0000"/>
                </a:solidFill>
                <a:latin typeface="APL385 Unicode" panose="020B0709000202000203" pitchFamily="49" charset="0"/>
              </a:rPr>
              <a:t>name</a:t>
            </a:r>
            <a:r>
              <a:rPr lang="en-GB" sz="2000" dirty="0">
                <a:latin typeface="APL385 Unicode" panose="020B0709000202000203" pitchFamily="49" charset="0"/>
              </a:rPr>
              <a:t> the array to form a variable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</a:t>
            </a:r>
            <a:r>
              <a:rPr lang="en-GB" sz="2000" dirty="0" err="1">
                <a:latin typeface="APL385 Unicode" panose="020B0709000202000203" pitchFamily="49" charset="0"/>
              </a:rPr>
              <a:t>tmp</a:t>
            </a:r>
            <a:r>
              <a:rPr lang="en-GB" sz="2000" dirty="0">
                <a:latin typeface="APL385 Unicode" panose="020B0709000202000203" pitchFamily="49" charset="0"/>
              </a:rPr>
              <a:t>[x]←y ⍝ </a:t>
            </a:r>
            <a:r>
              <a:rPr lang="en-GB" sz="2000" dirty="0">
                <a:solidFill>
                  <a:srgbClr val="FF0000"/>
                </a:solidFill>
                <a:latin typeface="APL385 Unicode" panose="020B0709000202000203" pitchFamily="49" charset="0"/>
              </a:rPr>
              <a:t>mutate</a:t>
            </a:r>
            <a:r>
              <a:rPr lang="en-GB" sz="2000" dirty="0">
                <a:latin typeface="APL385 Unicode" panose="020B0709000202000203" pitchFamily="49" charset="0"/>
              </a:rPr>
              <a:t> the variable</a:t>
            </a:r>
          </a:p>
          <a:p>
            <a:pPr marL="0" indent="0">
              <a:buNone/>
            </a:pPr>
            <a:r>
              <a:rPr lang="en-GB" sz="2000" dirty="0">
                <a:latin typeface="APL385 Unicode" panose="020B0709000202000203" pitchFamily="49" charset="0"/>
              </a:rPr>
              <a:t>  …</a:t>
            </a:r>
            <a:r>
              <a:rPr lang="en-GB" sz="2000" dirty="0" err="1">
                <a:latin typeface="APL385 Unicode" panose="020B0709000202000203" pitchFamily="49" charset="0"/>
              </a:rPr>
              <a:t>tmp</a:t>
            </a:r>
            <a:r>
              <a:rPr lang="en-GB" sz="2000" dirty="0">
                <a:latin typeface="APL385 Unicode" panose="020B0709000202000203" pitchFamily="49" charset="0"/>
              </a:rPr>
              <a:t>     ⍝ </a:t>
            </a:r>
            <a:r>
              <a:rPr lang="en-GB" sz="2000" dirty="0">
                <a:solidFill>
                  <a:srgbClr val="FF0000"/>
                </a:solidFill>
                <a:latin typeface="APL385 Unicode" panose="020B0709000202000203" pitchFamily="49" charset="0"/>
              </a:rPr>
              <a:t>dereference</a:t>
            </a:r>
            <a:r>
              <a:rPr lang="en-GB" sz="2000" dirty="0">
                <a:latin typeface="APL385 Unicode" panose="020B0709000202000203" pitchFamily="49" charset="0"/>
              </a:rPr>
              <a:t> name to get new value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39973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P[X]+←Q   becomes   Q(+→X)P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P[X] ←Q   becomes   Q(⊢→X)P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… except that instead of an index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we use a Boolean selection mask B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Q(+→B)P  ⍝ select the major cells B⌿P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/>
              <a:t>or a function f that generates one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/>
          </a:p>
          <a:p>
            <a:pPr marL="0" indent="0">
              <a:spcBef>
                <a:spcPts val="0"/>
              </a:spcBef>
              <a:buNone/>
            </a:pPr>
            <a:r>
              <a:rPr lang="en-GB" sz="2400" dirty="0">
                <a:latin typeface="APL385 Unicode" panose="020B0709000202000203" pitchFamily="49" charset="0"/>
              </a:rPr>
              <a:t>  Q(+→f)P  ⍝ use selection mask (f P)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dirty="0">
              <a:latin typeface="APL385 Unicode" panose="020B0709000202000203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Version 16 Language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7224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aster Powerpoint template 18 aug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aster Powerpoint template 18 aug 2014.potx" id="{D75E8AA9-851B-4AE5-B4A8-6C86A88EC8D9}" vid="{39B23ECB-5CBD-46BA-A539-2031A0E047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7070</TotalTime>
  <Words>791</Words>
  <Application>Microsoft Office PowerPoint</Application>
  <PresentationFormat>On-screen Show (4:3)</PresentationFormat>
  <Paragraphs>163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APL385 Unicode</vt:lpstr>
      <vt:lpstr>Arial</vt:lpstr>
      <vt:lpstr>Geneva</vt:lpstr>
      <vt:lpstr>Times</vt:lpstr>
      <vt:lpstr>Master Powerpoint template 18 aug 2014</vt:lpstr>
      <vt:lpstr>PowerPoint Presentation</vt:lpstr>
      <vt:lpstr>Dyalog 16.0 (Spring 2017)</vt:lpstr>
      <vt:lpstr>Cut</vt:lpstr>
      <vt:lpstr>Cut</vt:lpstr>
      <vt:lpstr>Cut: the glyph</vt:lpstr>
      <vt:lpstr>Tessellate</vt:lpstr>
      <vt:lpstr>Tessellate</vt:lpstr>
      <vt:lpstr>Merge</vt:lpstr>
      <vt:lpstr>Merge</vt:lpstr>
      <vt:lpstr>Merge</vt:lpstr>
      <vt:lpstr>Under (aka Dual)</vt:lpstr>
      <vt:lpstr>Under</vt:lpstr>
      <vt:lpstr>Under</vt:lpstr>
      <vt:lpstr>Under</vt:lpstr>
      <vt:lpstr>Under: the definition</vt:lpstr>
      <vt:lpstr>Obverse</vt:lpstr>
      <vt:lpstr>Obverse: the definition</vt:lpstr>
      <vt:lpstr>(APL2) Partition</vt:lpstr>
      <vt:lpstr>Enclose-if-Simple, Link</vt:lpstr>
      <vt:lpstr>Enclose-if-Simple, Link</vt:lpstr>
      <vt:lpstr>Nub Sieve</vt:lpstr>
      <vt:lpstr>Where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P Becker</dc:creator>
  <cp:lastModifiedBy>Jay</cp:lastModifiedBy>
  <cp:revision>109</cp:revision>
  <cp:lastPrinted>2014-08-15T09:52:37Z</cp:lastPrinted>
  <dcterms:created xsi:type="dcterms:W3CDTF">2015-04-09T20:01:25Z</dcterms:created>
  <dcterms:modified xsi:type="dcterms:W3CDTF">2016-04-17T19:42:51Z</dcterms:modified>
</cp:coreProperties>
</file>