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70" r:id="rId2"/>
    <p:sldId id="296" r:id="rId3"/>
    <p:sldId id="297" r:id="rId4"/>
    <p:sldId id="298" r:id="rId5"/>
    <p:sldId id="299" r:id="rId6"/>
    <p:sldId id="303" r:id="rId7"/>
    <p:sldId id="304" r:id="rId8"/>
    <p:sldId id="306" r:id="rId9"/>
    <p:sldId id="302" r:id="rId10"/>
    <p:sldId id="300" r:id="rId11"/>
    <p:sldId id="305" r:id="rId12"/>
    <p:sldId id="301" r:id="rId1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84902" autoAdjust="0"/>
  </p:normalViewPr>
  <p:slideViewPr>
    <p:cSldViewPr>
      <p:cViewPr varScale="1">
        <p:scale>
          <a:sx n="67" d="100"/>
          <a:sy n="67" d="100"/>
        </p:scale>
        <p:origin x="-91" y="-25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28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3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77200" y="68088"/>
            <a:ext cx="958965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36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  <a:endParaRPr lang="en-GB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/vecdb/graphs/contributor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ithub.com/Dyalog/vecdb/graphs/contributor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/vecd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err="1" smtClean="0"/>
              <a:t>vecdb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The Dyalog Vector Database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218756" y="4724400"/>
            <a:ext cx="50676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Workshop </a:t>
            </a:r>
            <a:r>
              <a:rPr lang="en-US" sz="2000" dirty="0" smtClean="0">
                <a:latin typeface="+mn-lt"/>
              </a:rPr>
              <a:t>W2: </a:t>
            </a:r>
            <a:r>
              <a:rPr lang="en-US" sz="2000" dirty="0" smtClean="0">
                <a:latin typeface="+mn-lt"/>
              </a:rPr>
              <a:t>Managing Data with Dyalog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Morten Kromberg, CXO</a:t>
            </a:r>
            <a:endParaRPr lang="en-US" sz="2000" dirty="0">
              <a:latin typeface="+mn-lt"/>
            </a:endParaRPr>
          </a:p>
        </p:txBody>
      </p:sp>
      <p:pic>
        <p:nvPicPr>
          <p:cNvPr id="1026" name="Picture 2" descr="Dy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9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Status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Available now</a:t>
            </a:r>
          </a:p>
          <a:p>
            <a:r>
              <a:rPr lang="en-GB" sz="2400" dirty="0" smtClean="0"/>
              <a:t>Unit Test Suite provides “Specification”</a:t>
            </a:r>
          </a:p>
          <a:p>
            <a:r>
              <a:rPr lang="en-GB" sz="2400" dirty="0" smtClean="0"/>
              <a:t>In “production” use in one development project</a:t>
            </a:r>
          </a:p>
          <a:p>
            <a:r>
              <a:rPr lang="en-GB" sz="2400" dirty="0" smtClean="0"/>
              <a:t>Under evaluation for a couple more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Open Source is </a:t>
            </a:r>
            <a:r>
              <a:rPr lang="en-GB" sz="2400" dirty="0"/>
              <a:t>working:</a:t>
            </a:r>
            <a:br>
              <a:rPr lang="en-GB" sz="2400" dirty="0"/>
            </a:b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github.com/Dyalog/vecdb/graphs/contributors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Status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Available now</a:t>
            </a:r>
          </a:p>
          <a:p>
            <a:r>
              <a:rPr lang="en-GB" sz="2400" dirty="0" smtClean="0"/>
              <a:t>Test Suite provides “Specification”</a:t>
            </a:r>
          </a:p>
          <a:p>
            <a:r>
              <a:rPr lang="en-GB" sz="2400" dirty="0" smtClean="0"/>
              <a:t>In “production” use in one development project</a:t>
            </a:r>
          </a:p>
          <a:p>
            <a:r>
              <a:rPr lang="en-GB" sz="2400" dirty="0" smtClean="0"/>
              <a:t>Under evaluation for a couple more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Open Source is </a:t>
            </a:r>
            <a:r>
              <a:rPr lang="en-GB" sz="2400" dirty="0"/>
              <a:t>working:</a:t>
            </a:r>
            <a:br>
              <a:rPr lang="en-GB" sz="2400" dirty="0"/>
            </a:b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github.com/Dyalog/vecdb/graphs/contributors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567" y="382819"/>
            <a:ext cx="9229725" cy="61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Come…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Extend datatype support</a:t>
            </a:r>
          </a:p>
          <a:p>
            <a:pPr lvl="1"/>
            <a:r>
              <a:rPr lang="en-GB" sz="2000" dirty="0" smtClean="0"/>
              <a:t>Current: Bool, I1, I2, I4, Float, Char</a:t>
            </a:r>
          </a:p>
          <a:p>
            <a:pPr lvl="1"/>
            <a:r>
              <a:rPr lang="en-GB" sz="2000" dirty="0" smtClean="0"/>
              <a:t>Char type limited to 16,767 different string (I2 index into list of strings).</a:t>
            </a:r>
          </a:p>
          <a:p>
            <a:pPr lvl="1"/>
            <a:r>
              <a:rPr lang="en-GB" sz="2000" dirty="0" smtClean="0"/>
              <a:t>More Char types next up</a:t>
            </a:r>
          </a:p>
          <a:p>
            <a:r>
              <a:rPr lang="en-GB" sz="2400" dirty="0" smtClean="0"/>
              <a:t>Simple joins of tables on a shared key (databases must be “equally” </a:t>
            </a:r>
            <a:r>
              <a:rPr lang="en-GB" sz="2400" dirty="0" err="1" smtClean="0"/>
              <a:t>sharded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Parallel execution of queries</a:t>
            </a:r>
          </a:p>
          <a:p>
            <a:r>
              <a:rPr lang="en-GB" sz="2400" dirty="0" smtClean="0"/>
              <a:t>Hook up SQAPL Server for ODBC/ ADO/ JDBC driver access</a:t>
            </a:r>
          </a:p>
          <a:p>
            <a:endParaRPr lang="en-GB" sz="2400" dirty="0" smtClean="0"/>
          </a:p>
          <a:p>
            <a:pPr lvl="1"/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8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5" y="718110"/>
            <a:ext cx="7632849" cy="853676"/>
          </a:xfrm>
        </p:spPr>
        <p:txBody>
          <a:bodyPr/>
          <a:lstStyle/>
          <a:p>
            <a:r>
              <a:rPr lang="en-GB" dirty="0" smtClean="0"/>
              <a:t>Inverted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800" dirty="0" smtClean="0"/>
              <a:t>Traditional relational databases focus on </a:t>
            </a:r>
            <a:br>
              <a:rPr lang="en-GB" sz="1800" dirty="0" smtClean="0"/>
            </a:br>
            <a:r>
              <a:rPr lang="en-GB" sz="1800" dirty="0" smtClean="0"/>
              <a:t>being able to read a single record quickly,</a:t>
            </a:r>
            <a:br>
              <a:rPr lang="en-GB" sz="1800" dirty="0" smtClean="0"/>
            </a:br>
            <a:r>
              <a:rPr lang="en-GB" sz="1800" dirty="0" smtClean="0"/>
              <a:t> and preserve its integrity during updates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“Inverted” or databases organize data by</a:t>
            </a:r>
            <a:br>
              <a:rPr lang="en-GB" sz="1800" dirty="0" smtClean="0"/>
            </a:br>
            <a:r>
              <a:rPr lang="en-GB" sz="1800" dirty="0" smtClean="0"/>
              <a:t> column: All the data for one column is adjacent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Examples:</a:t>
            </a:r>
          </a:p>
          <a:p>
            <a:r>
              <a:rPr lang="en-GB" sz="1800" dirty="0" smtClean="0"/>
              <a:t>On the mainframe: Hydra, </a:t>
            </a:r>
            <a:r>
              <a:rPr lang="en-GB" sz="1800" dirty="0" err="1" smtClean="0"/>
              <a:t>Mabra</a:t>
            </a:r>
            <a:r>
              <a:rPr lang="en-GB" sz="1800" dirty="0" smtClean="0"/>
              <a:t>, …</a:t>
            </a:r>
          </a:p>
          <a:p>
            <a:r>
              <a:rPr lang="en-GB" sz="1800" dirty="0" smtClean="0"/>
              <a:t>In modern times:</a:t>
            </a:r>
          </a:p>
          <a:p>
            <a:pPr lvl="1"/>
            <a:r>
              <a:rPr lang="en-GB" sz="1600" dirty="0" smtClean="0"/>
              <a:t>The k language has </a:t>
            </a:r>
            <a:r>
              <a:rPr lang="en-GB" sz="1600" i="1" dirty="0" err="1" smtClean="0"/>
              <a:t>kdb</a:t>
            </a:r>
            <a:r>
              <a:rPr lang="en-GB" sz="1600" i="1" dirty="0" smtClean="0"/>
              <a:t>+</a:t>
            </a:r>
          </a:p>
          <a:p>
            <a:pPr lvl="1"/>
            <a:r>
              <a:rPr lang="en-GB" sz="1600" dirty="0" smtClean="0"/>
              <a:t>J has </a:t>
            </a:r>
            <a:r>
              <a:rPr lang="en-GB" sz="1600" i="1" dirty="0" err="1" smtClean="0"/>
              <a:t>jd</a:t>
            </a:r>
            <a:endParaRPr lang="en-GB" sz="1600" i="1" dirty="0" smtClean="0"/>
          </a:p>
          <a:p>
            <a:pPr lvl="1"/>
            <a:r>
              <a:rPr lang="en-GB" sz="1600" dirty="0" smtClean="0"/>
              <a:t>Paul Mansour has </a:t>
            </a:r>
            <a:r>
              <a:rPr lang="en-GB" sz="1600" i="1" dirty="0" err="1" smtClean="0"/>
              <a:t>flibdb</a:t>
            </a:r>
            <a:endParaRPr lang="en-GB" sz="1600" i="1" dirty="0" smtClean="0"/>
          </a:p>
          <a:p>
            <a:pPr lvl="1"/>
            <a:r>
              <a:rPr lang="en-GB" sz="1600" dirty="0" smtClean="0"/>
              <a:t>.. and now there is </a:t>
            </a:r>
            <a:r>
              <a:rPr lang="en-GB" sz="1600" i="1" dirty="0" err="1" smtClean="0"/>
              <a:t>vecdb</a:t>
            </a:r>
            <a:endParaRPr lang="en-GB" sz="1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11903" y="550192"/>
            <a:ext cx="25530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PL385 Unicode" panose="020B0709000202000203" pitchFamily="49" charset="0"/>
              </a:rPr>
              <a:t>┌───────────────────┐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│┌───┬─┬───────────┐│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││ABC│4│203.9034382││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│└───┴─┴───────────┘│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├───────────────────┤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│┌───┬─┬───────────┐│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││ABC│3│300.9898292││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│└───┴─┴───────────┘│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├───────────────────┤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│┌───┬─┬───────────┐│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││DEF│4│146.0736925││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│└───┴─┴───────────┘│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└───────────────────┘</a:t>
            </a:r>
          </a:p>
          <a:p>
            <a:endParaRPr lang="en-GB" sz="1100" dirty="0">
              <a:latin typeface="APL385 Unicode" panose="020B0709000202000203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1903" y="2901019"/>
            <a:ext cx="255304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PL385 Unicode" panose="020B0709000202000203" pitchFamily="49" charset="0"/>
              </a:rPr>
              <a:t>┌─────┬─┬───────────┐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│┌───┐│4│203.9034382│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││ABC││3│300.9898292│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│├───┤│4│146.0736925│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│├───┤│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││DEF││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│└───┘│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└─────┴─┴───────────┘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18687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Inverted DBs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6102425" cy="4321075"/>
          </a:xfrm>
        </p:spPr>
        <p:txBody>
          <a:bodyPr/>
          <a:lstStyle/>
          <a:p>
            <a:r>
              <a:rPr lang="en-GB" sz="1800" dirty="0" smtClean="0"/>
              <a:t>Each column is a simple, memory-</a:t>
            </a:r>
            <a:r>
              <a:rPr lang="en-GB" sz="1800" dirty="0" err="1" smtClean="0"/>
              <a:t>mappable</a:t>
            </a:r>
            <a:r>
              <a:rPr lang="en-GB" sz="1800" dirty="0" smtClean="0"/>
              <a:t> structure</a:t>
            </a:r>
          </a:p>
          <a:p>
            <a:r>
              <a:rPr lang="en-GB" sz="1800" dirty="0" smtClean="0"/>
              <a:t>Much lower storage and memory requirements due to simpler structure (typically an order of magnitude)</a:t>
            </a:r>
          </a:p>
          <a:p>
            <a:r>
              <a:rPr lang="en-GB" sz="1800" dirty="0" smtClean="0"/>
              <a:t>Searching and summarizing large numbers of records is often several orders of magnitude faster</a:t>
            </a:r>
          </a:p>
          <a:p>
            <a:pPr lvl="1"/>
            <a:r>
              <a:rPr lang="en-GB" sz="1600" dirty="0" smtClean="0"/>
              <a:t>Record oriented DBs will sometimes invert or hash selected “key” columns: In an inverted DB *all* columns are fast</a:t>
            </a:r>
          </a:p>
          <a:p>
            <a:r>
              <a:rPr lang="en-GB" sz="1800" dirty="0" smtClean="0"/>
              <a:t>Array language primitives (APL, J, k) can operate directly on memory-mapped arrays</a:t>
            </a:r>
          </a:p>
          <a:p>
            <a:pPr lvl="1"/>
            <a:r>
              <a:rPr lang="en-GB" sz="1600" dirty="0" smtClean="0"/>
              <a:t>Extremely simple implementation</a:t>
            </a:r>
          </a:p>
          <a:p>
            <a:pPr lvl="1"/>
            <a:r>
              <a:rPr lang="en-GB" sz="1600" dirty="0" smtClean="0"/>
              <a:t>Take advantage of all the clever work done by Hui, Foad, Whitney and others</a:t>
            </a:r>
            <a:endParaRPr lang="en-GB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1575029"/>
            <a:ext cx="255304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PL385 Unicode" panose="020B0709000202000203" pitchFamily="49" charset="0"/>
              </a:rPr>
              <a:t>┌─────┬─┬───────────┐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│┌───┐│4│203.9034382│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││ABC││3│300.9898292│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│├───┤│4│146.0736925│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││ABC││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│├───┤│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││DEF││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│└───┘│ │           │</a:t>
            </a:r>
          </a:p>
          <a:p>
            <a:r>
              <a:rPr lang="en-GB" sz="1100" dirty="0">
                <a:latin typeface="APL385 Unicode" panose="020B0709000202000203" pitchFamily="49" charset="0"/>
              </a:rPr>
              <a:t>└─────┴─┴───────────┘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326862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Weaknesses of Inverted DBs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Typically do not fully support “transactions” (except sometimes for append operations).</a:t>
            </a:r>
          </a:p>
          <a:p>
            <a:endParaRPr lang="en-GB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4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of </a:t>
            </a:r>
            <a:r>
              <a:rPr lang="en-GB" dirty="0" err="1" smtClean="0"/>
              <a:t>vecdb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/>
              <a:t>Provide simple, fast storage mechanism for “a few gigabytes” of data</a:t>
            </a:r>
          </a:p>
          <a:p>
            <a:r>
              <a:rPr lang="en-GB" sz="2400" dirty="0" smtClean="0"/>
              <a:t>Distributed, “</a:t>
            </a:r>
            <a:r>
              <a:rPr lang="en-GB" sz="2400" dirty="0" err="1" smtClean="0"/>
              <a:t>sharded</a:t>
            </a:r>
            <a:r>
              <a:rPr lang="en-GB" sz="2400" dirty="0" smtClean="0"/>
              <a:t>” database</a:t>
            </a:r>
          </a:p>
          <a:p>
            <a:pPr lvl="1"/>
            <a:r>
              <a:rPr lang="en-GB" sz="2000" dirty="0" smtClean="0"/>
              <a:t>Allows (highly) parallel </a:t>
            </a:r>
            <a:r>
              <a:rPr lang="en-GB" sz="2000" dirty="0"/>
              <a:t>queries</a:t>
            </a:r>
          </a:p>
          <a:p>
            <a:r>
              <a:rPr lang="en-GB" sz="2400" dirty="0" smtClean="0"/>
              <a:t>Integrated with Dyalog APL /</a:t>
            </a:r>
            <a:br>
              <a:rPr lang="en-GB" sz="2400" dirty="0" smtClean="0"/>
            </a:br>
            <a:r>
              <a:rPr lang="en-GB" sz="2400" dirty="0" smtClean="0"/>
              <a:t>Free to all users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Open </a:t>
            </a:r>
            <a:r>
              <a:rPr lang="en-GB" sz="2400" dirty="0"/>
              <a:t>source </a:t>
            </a:r>
            <a:r>
              <a:rPr lang="en-GB" sz="2400" dirty="0" smtClean="0"/>
              <a:t>project: </a:t>
            </a:r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github.com/Dyalog/vecdb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a Database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1" y="1700213"/>
            <a:ext cx="8458200" cy="4321075"/>
          </a:xfrm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      date</a:t>
            </a:r>
            <a:r>
              <a:rPr lang="en-GB" sz="1400" dirty="0">
                <a:latin typeface="APL385 Unicode" panose="020B0709000202000203" pitchFamily="49" charset="0"/>
              </a:rPr>
              <a:t>←100/⍳1E4 </a:t>
            </a:r>
            <a:r>
              <a:rPr lang="en-GB" sz="1400" dirty="0" smtClean="0">
                <a:latin typeface="APL385 Unicode" panose="020B0709000202000203" pitchFamily="49" charset="0"/>
              </a:rPr>
              <a:t>      ⍝ </a:t>
            </a:r>
            <a:r>
              <a:rPr lang="en-GB" sz="1400" dirty="0">
                <a:latin typeface="APL385 Unicode" panose="020B0709000202000203" pitchFamily="49" charset="0"/>
              </a:rPr>
              <a:t>100 trades/day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smtClean="0">
                <a:latin typeface="APL385 Unicode" panose="020B0709000202000203" pitchFamily="49" charset="0"/>
              </a:rPr>
              <a:t>     </a:t>
            </a:r>
            <a:r>
              <a:rPr lang="en-GB" sz="1400" dirty="0">
                <a:latin typeface="APL385 Unicode" panose="020B0709000202000203" pitchFamily="49" charset="0"/>
              </a:rPr>
              <a:t>key←?1E6⍴</a:t>
            </a:r>
            <a:r>
              <a:rPr lang="en-GB" sz="1400" dirty="0" smtClean="0">
                <a:latin typeface="APL385 Unicode" panose="020B0709000202000203" pitchFamily="49" charset="0"/>
              </a:rPr>
              <a:t>10         ⍝ 10 different keys in random order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v</a:t>
            </a:r>
            <a:r>
              <a:rPr lang="en-GB" sz="1400" dirty="0" smtClean="0">
                <a:latin typeface="APL385 Unicode" panose="020B0709000202000203" pitchFamily="49" charset="0"/>
              </a:rPr>
              <a:t>olume←</a:t>
            </a:r>
            <a:r>
              <a:rPr lang="en-GB" sz="1400" dirty="0">
                <a:latin typeface="APL385 Unicode" panose="020B0709000202000203" pitchFamily="49" charset="0"/>
              </a:rPr>
              <a:t>1000×?1E6⍴</a:t>
            </a:r>
            <a:r>
              <a:rPr lang="en-GB" sz="1400" dirty="0" smtClean="0">
                <a:latin typeface="APL385 Unicode" panose="020B0709000202000203" pitchFamily="49" charset="0"/>
              </a:rPr>
              <a:t>0  ⍝ lots of noise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⎕←⍪¨5↑¨date key </a:t>
            </a:r>
            <a:r>
              <a:rPr lang="en-GB" sz="1400" dirty="0" smtClean="0">
                <a:latin typeface="APL385 Unicode" panose="020B0709000202000203" pitchFamily="49" charset="0"/>
              </a:rPr>
              <a:t>volume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1   4  203.9034382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1   3  300.9898292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1   4  146.0736925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1  10  303.0208711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1   1    </a:t>
            </a:r>
            <a:r>
              <a:rPr lang="en-GB" sz="1400" dirty="0" smtClean="0">
                <a:latin typeface="APL385 Unicode" panose="020B0709000202000203" pitchFamily="49" charset="0"/>
              </a:rPr>
              <a:t>5.828660818</a:t>
            </a:r>
            <a:br>
              <a:rPr lang="en-GB" sz="1400" dirty="0" smtClean="0">
                <a:latin typeface="APL385 Unicode" panose="020B0709000202000203" pitchFamily="49" charset="0"/>
              </a:rPr>
            </a:br>
            <a:r>
              <a:rPr lang="en-GB" sz="1400" dirty="0" smtClean="0">
                <a:latin typeface="APL385 Unicode" panose="020B0709000202000203" pitchFamily="49" charset="0"/>
              </a:rPr>
              <a:t> 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</a:t>
            </a:r>
            <a:r>
              <a:rPr lang="en-GB" sz="1400" dirty="0" err="1" smtClean="0">
                <a:latin typeface="APL385 Unicode" panose="020B0709000202000203" pitchFamily="49" charset="0"/>
              </a:rPr>
              <a:t>columns←</a:t>
            </a:r>
            <a:r>
              <a:rPr lang="en-GB" sz="1400" dirty="0" err="1">
                <a:latin typeface="APL385 Unicode" panose="020B0709000202000203" pitchFamily="49" charset="0"/>
              </a:rPr>
              <a:t>'date</a:t>
            </a:r>
            <a:r>
              <a:rPr lang="en-GB" sz="1400" dirty="0">
                <a:latin typeface="APL385 Unicode" panose="020B0709000202000203" pitchFamily="49" charset="0"/>
              </a:rPr>
              <a:t>' 'key' </a:t>
            </a:r>
            <a:r>
              <a:rPr lang="en-GB" sz="1400" dirty="0" smtClean="0">
                <a:latin typeface="APL385 Unicode" panose="020B0709000202000203" pitchFamily="49" charset="0"/>
              </a:rPr>
              <a:t>'volume'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types←'I2' 'I1' 'F'</a:t>
            </a: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      options</a:t>
            </a:r>
            <a:r>
              <a:rPr lang="en-GB" sz="1400" dirty="0">
                <a:latin typeface="APL385 Unicode" panose="020B0709000202000203" pitchFamily="49" charset="0"/>
              </a:rPr>
              <a:t>←⎕NS </a:t>
            </a:r>
            <a:r>
              <a:rPr lang="en-GB" sz="1400" dirty="0" smtClean="0">
                <a:latin typeface="APL385 Unicode" panose="020B0709000202000203" pitchFamily="49" charset="0"/>
              </a:rPr>
              <a:t>'</a:t>
            </a:r>
            <a:r>
              <a:rPr lang="en-GB" sz="1400" dirty="0">
                <a:latin typeface="APL385 Unicode" panose="020B0709000202000203" pitchFamily="49" charset="0"/>
              </a:rPr>
              <a:t>'</a:t>
            </a:r>
            <a:r>
              <a:rPr lang="en-GB" sz="1400" dirty="0" smtClean="0">
                <a:latin typeface="APL385 Unicode" panose="020B0709000202000203" pitchFamily="49" charset="0"/>
              </a:rPr>
              <a:t> ⋄ options.BlockSize</a:t>
            </a:r>
            <a:r>
              <a:rPr lang="en-GB" sz="1400" dirty="0">
                <a:latin typeface="APL385 Unicode" panose="020B0709000202000203" pitchFamily="49" charset="0"/>
              </a:rPr>
              <a:t>←2E6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</a:t>
            </a:r>
            <a:r>
              <a:rPr lang="en-GB" sz="1400" dirty="0" err="1">
                <a:latin typeface="APL385 Unicode" panose="020B0709000202000203" pitchFamily="49" charset="0"/>
              </a:rPr>
              <a:t>folder←'c</a:t>
            </a:r>
            <a:r>
              <a:rPr lang="en-GB" sz="1400" dirty="0">
                <a:latin typeface="APL385 Unicode" panose="020B0709000202000203" pitchFamily="49" charset="0"/>
              </a:rPr>
              <a:t>:\</a:t>
            </a:r>
            <a:r>
              <a:rPr lang="en-GB" sz="1400" dirty="0" err="1">
                <a:latin typeface="APL385 Unicode" panose="020B0709000202000203" pitchFamily="49" charset="0"/>
              </a:rPr>
              <a:t>devt</a:t>
            </a:r>
            <a:r>
              <a:rPr lang="en-GB" sz="1400" dirty="0">
                <a:latin typeface="APL385 Unicode" panose="020B0709000202000203" pitchFamily="49" charset="0"/>
              </a:rPr>
              <a:t>\</a:t>
            </a:r>
            <a:r>
              <a:rPr lang="en-GB" sz="1400" dirty="0" err="1">
                <a:latin typeface="APL385 Unicode" panose="020B0709000202000203" pitchFamily="49" charset="0"/>
              </a:rPr>
              <a:t>vecdb</a:t>
            </a:r>
            <a:r>
              <a:rPr lang="en-GB" sz="1400" dirty="0">
                <a:latin typeface="APL385 Unicode" panose="020B0709000202000203" pitchFamily="49" charset="0"/>
              </a:rPr>
              <a:t>\</a:t>
            </a:r>
            <a:r>
              <a:rPr lang="en-GB" sz="1400" dirty="0" err="1">
                <a:latin typeface="APL385 Unicode" panose="020B0709000202000203" pitchFamily="49" charset="0"/>
              </a:rPr>
              <a:t>demodb</a:t>
            </a:r>
            <a:r>
              <a:rPr lang="en-GB" sz="14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/>
            </a:r>
            <a:br>
              <a:rPr lang="en-GB" sz="1400" dirty="0" smtClean="0">
                <a:latin typeface="APL385 Unicode" panose="020B0709000202000203" pitchFamily="49" charset="0"/>
              </a:rPr>
            </a:br>
            <a:r>
              <a:rPr lang="en-GB" sz="1400" dirty="0" smtClean="0">
                <a:latin typeface="APL385 Unicode" panose="020B0709000202000203" pitchFamily="49" charset="0"/>
              </a:rPr>
              <a:t>      </a:t>
            </a:r>
            <a:r>
              <a:rPr lang="en-GB" sz="1400" dirty="0" err="1">
                <a:latin typeface="APL385 Unicode" panose="020B0709000202000203" pitchFamily="49" charset="0"/>
              </a:rPr>
              <a:t>db</a:t>
            </a:r>
            <a:r>
              <a:rPr lang="en-GB" sz="1400" dirty="0">
                <a:latin typeface="APL385 Unicode" panose="020B0709000202000203" pitchFamily="49" charset="0"/>
              </a:rPr>
              <a:t>←⎕NEW #.</a:t>
            </a:r>
            <a:r>
              <a:rPr lang="en-GB" sz="1400" dirty="0" err="1">
                <a:latin typeface="APL385 Unicode" panose="020B0709000202000203" pitchFamily="49" charset="0"/>
              </a:rPr>
              <a:t>vecdb</a:t>
            </a:r>
            <a:r>
              <a:rPr lang="en-GB" sz="1400" dirty="0">
                <a:latin typeface="APL385 Unicode" panose="020B0709000202000203" pitchFamily="49" charset="0"/>
              </a:rPr>
              <a:t> ('demo' folder </a:t>
            </a:r>
            <a:r>
              <a:rPr lang="en-GB" sz="1400" dirty="0" smtClean="0">
                <a:latin typeface="APL385 Unicode" panose="020B0709000202000203" pitchFamily="49" charset="0"/>
              </a:rPr>
              <a:t>columns </a:t>
            </a:r>
            <a:r>
              <a:rPr lang="en-GB" sz="1400" dirty="0">
                <a:latin typeface="APL385 Unicode" panose="020B0709000202000203" pitchFamily="49" charset="0"/>
              </a:rPr>
              <a:t>types options (date key </a:t>
            </a:r>
            <a:r>
              <a:rPr lang="en-GB" sz="1400" dirty="0" smtClean="0">
                <a:latin typeface="APL385 Unicode" panose="020B0709000202000203" pitchFamily="49" charset="0"/>
              </a:rPr>
              <a:t>volume))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433213"/>
            <a:ext cx="86772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Queries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1" y="1700213"/>
            <a:ext cx="8458200" cy="4321075"/>
          </a:xfrm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/>
            </a:r>
            <a:br>
              <a:rPr lang="en-GB" sz="1400" dirty="0" smtClean="0">
                <a:latin typeface="APL385 Unicode" panose="020B0709000202000203" pitchFamily="49" charset="0"/>
              </a:rPr>
            </a:br>
            <a:r>
              <a:rPr lang="en-GB" sz="1400" dirty="0" smtClean="0">
                <a:latin typeface="APL385 Unicode" panose="020B0709000202000203" pitchFamily="49" charset="0"/>
              </a:rPr>
              <a:t>      where</a:t>
            </a:r>
            <a:r>
              <a:rPr lang="en-GB" sz="1400" dirty="0">
                <a:latin typeface="APL385 Unicode" panose="020B0709000202000203" pitchFamily="49" charset="0"/>
              </a:rPr>
              <a:t>←('date' 1)('key' 1)   ⍝ </a:t>
            </a:r>
            <a:r>
              <a:rPr lang="en-GB" sz="1400" dirty="0" smtClean="0">
                <a:latin typeface="APL385 Unicode" panose="020B0709000202000203" pitchFamily="49" charset="0"/>
              </a:rPr>
              <a:t>date=1 </a:t>
            </a:r>
            <a:r>
              <a:rPr lang="en-GB" sz="1400" dirty="0">
                <a:latin typeface="APL385 Unicode" panose="020B0709000202000203" pitchFamily="49" charset="0"/>
              </a:rPr>
              <a:t>and </a:t>
            </a:r>
            <a:r>
              <a:rPr lang="en-GB" sz="1400" dirty="0" smtClean="0">
                <a:latin typeface="APL385 Unicode" panose="020B0709000202000203" pitchFamily="49" charset="0"/>
              </a:rPr>
              <a:t>key=1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      </a:t>
            </a:r>
            <a:r>
              <a:rPr lang="en-GB" sz="1400" dirty="0" err="1" smtClean="0">
                <a:latin typeface="APL385 Unicode" panose="020B0709000202000203" pitchFamily="49" charset="0"/>
              </a:rPr>
              <a:t>select</a:t>
            </a:r>
            <a:r>
              <a:rPr lang="en-GB" sz="1400" dirty="0" err="1">
                <a:latin typeface="APL385 Unicode" panose="020B0709000202000203" pitchFamily="49" charset="0"/>
              </a:rPr>
              <a:t>←'date</a:t>
            </a:r>
            <a:r>
              <a:rPr lang="en-GB" sz="1400" dirty="0">
                <a:latin typeface="APL385 Unicode" panose="020B0709000202000203" pitchFamily="49" charset="0"/>
              </a:rPr>
              <a:t>' 'key' 'volume' ⍝ columns to read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smtClean="0">
                <a:latin typeface="APL385 Unicode" panose="020B0709000202000203" pitchFamily="49" charset="0"/>
              </a:rPr>
              <a:t>     </a:t>
            </a:r>
            <a:r>
              <a:rPr lang="en-GB" sz="1400" dirty="0" err="1" smtClean="0">
                <a:latin typeface="APL385 Unicode" panose="020B0709000202000203" pitchFamily="49" charset="0"/>
              </a:rPr>
              <a:t>db.Query</a:t>
            </a:r>
            <a:r>
              <a:rPr lang="en-GB" sz="1400" dirty="0" smtClean="0">
                <a:latin typeface="APL385 Unicode" panose="020B0709000202000203" pitchFamily="49" charset="0"/>
              </a:rPr>
              <a:t> </a:t>
            </a:r>
            <a:r>
              <a:rPr lang="en-GB" sz="1400" dirty="0">
                <a:latin typeface="APL385 Unicode" panose="020B0709000202000203" pitchFamily="49" charset="0"/>
              </a:rPr>
              <a:t>where select</a:t>
            </a:r>
            <a:br>
              <a:rPr lang="en-GB" sz="1400" dirty="0">
                <a:latin typeface="APL385 Unicode" panose="020B0709000202000203" pitchFamily="49" charset="0"/>
              </a:rPr>
            </a:br>
            <a:r>
              <a:rPr lang="en-GB" sz="1400" dirty="0">
                <a:latin typeface="APL385 Unicode" panose="020B0709000202000203" pitchFamily="49" charset="0"/>
              </a:rPr>
              <a:t/>
            </a:r>
            <a:br>
              <a:rPr lang="en-GB" sz="1400" dirty="0">
                <a:latin typeface="APL385 Unicode" panose="020B0709000202000203" pitchFamily="49" charset="0"/>
              </a:rPr>
            </a:br>
            <a:r>
              <a:rPr lang="en-GB" sz="1400" dirty="0">
                <a:latin typeface="APL385 Unicode" panose="020B0709000202000203" pitchFamily="49" charset="0"/>
              </a:rPr>
              <a:t/>
            </a:r>
            <a:br>
              <a:rPr lang="en-GB" sz="1400" dirty="0">
                <a:latin typeface="APL385 Unicode" panose="020B0709000202000203" pitchFamily="49" charset="0"/>
              </a:rPr>
            </a:br>
            <a:r>
              <a:rPr lang="en-GB" sz="1400" dirty="0" smtClean="0">
                <a:latin typeface="APL385 Unicode" panose="020B0709000202000203" pitchFamily="49" charset="0"/>
              </a:rPr>
              <a:t>      </a:t>
            </a:r>
            <a:r>
              <a:rPr lang="en-GB" sz="1400" dirty="0" err="1" smtClean="0">
                <a:latin typeface="APL385 Unicode" panose="020B0709000202000203" pitchFamily="49" charset="0"/>
              </a:rPr>
              <a:t>db.Query</a:t>
            </a:r>
            <a:r>
              <a:rPr lang="en-GB" sz="1400" dirty="0" smtClean="0">
                <a:latin typeface="APL385 Unicode" panose="020B0709000202000203" pitchFamily="49" charset="0"/>
              </a:rPr>
              <a:t> </a:t>
            </a:r>
            <a:r>
              <a:rPr lang="en-GB" sz="1400" dirty="0">
                <a:latin typeface="APL385 Unicode" panose="020B0709000202000203" pitchFamily="49" charset="0"/>
              </a:rPr>
              <a:t>⍬ 'sum </a:t>
            </a:r>
            <a:r>
              <a:rPr lang="en-GB" sz="1400" dirty="0" smtClean="0">
                <a:latin typeface="APL385 Unicode" panose="020B0709000202000203" pitchFamily="49" charset="0"/>
              </a:rPr>
              <a:t>volume' </a:t>
            </a:r>
            <a:r>
              <a:rPr lang="en-GB" sz="1400" dirty="0">
                <a:latin typeface="APL385 Unicode" panose="020B0709000202000203" pitchFamily="49" charset="0"/>
              </a:rPr>
              <a:t>'key' ⍝ select </a:t>
            </a:r>
            <a:r>
              <a:rPr lang="en-GB" sz="1400" dirty="0" smtClean="0">
                <a:latin typeface="APL385 Unicode" panose="020B0709000202000203" pitchFamily="49" charset="0"/>
              </a:rPr>
              <a:t>sum(volume) </a:t>
            </a:r>
            <a:r>
              <a:rPr lang="en-GB" sz="1400" dirty="0">
                <a:latin typeface="APL385 Unicode" panose="020B0709000202000203" pitchFamily="49" charset="0"/>
              </a:rPr>
              <a:t>group by </a:t>
            </a:r>
            <a:r>
              <a:rPr lang="en-GB" sz="1400" dirty="0" smtClean="0">
                <a:latin typeface="APL385 Unicode" panose="020B0709000202000203" pitchFamily="49" charset="0"/>
              </a:rPr>
              <a:t>key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08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Sharding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You can partition, or “shard” the database based on any computation, for example:</a:t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options</a:t>
            </a:r>
            <a:r>
              <a:rPr lang="en-GB" sz="1800" dirty="0">
                <a:latin typeface="APL385 Unicode" panose="020B0709000202000203" pitchFamily="49" charset="0"/>
              </a:rPr>
              <a:t>.(</a:t>
            </a:r>
            <a:r>
              <a:rPr lang="en-GB" sz="1800" dirty="0" err="1">
                <a:latin typeface="APL385 Unicode" panose="020B0709000202000203" pitchFamily="49" charset="0"/>
              </a:rPr>
              <a:t>ShardCols</a:t>
            </a: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ShardFn</a:t>
            </a:r>
            <a:r>
              <a:rPr lang="en-GB" sz="1800" dirty="0">
                <a:latin typeface="APL385 Unicode" panose="020B0709000202000203" pitchFamily="49" charset="0"/>
              </a:rPr>
              <a:t>)←1 '{⌈(⊃⍵)÷5000</a:t>
            </a:r>
            <a:r>
              <a:rPr lang="en-GB" sz="1800" dirty="0" smtClean="0">
                <a:latin typeface="APL385 Unicode" panose="020B0709000202000203" pitchFamily="49" charset="0"/>
              </a:rPr>
              <a:t>}'</a:t>
            </a:r>
            <a:r>
              <a:rPr lang="en-GB" sz="1800" dirty="0">
                <a:latin typeface="APL385 Unicode" panose="020B0709000202000203" pitchFamily="49" charset="0"/>
              </a:rPr>
              <a:t/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</a:t>
            </a:r>
            <a:r>
              <a:rPr lang="en-GB" sz="1800" dirty="0" err="1" smtClean="0">
                <a:latin typeface="APL385 Unicode" panose="020B0709000202000203" pitchFamily="49" charset="0"/>
              </a:rPr>
              <a:t>options.ShardFolders</a:t>
            </a:r>
            <a:r>
              <a:rPr lang="en-GB" sz="1800" dirty="0" smtClean="0">
                <a:latin typeface="APL385 Unicode" panose="020B0709000202000203" pitchFamily="49" charset="0"/>
              </a:rPr>
              <a:t>←'/history' '/recent'</a:t>
            </a:r>
          </a:p>
          <a:p>
            <a:endParaRPr lang="en-GB" sz="2000" dirty="0" smtClean="0"/>
          </a:p>
          <a:p>
            <a:r>
              <a:rPr lang="en-GB" sz="2000" dirty="0" smtClean="0"/>
              <a:t>The above uses column number 1 as input, and put the first 5000 values into the first shard, the next 5000 values in the next shard, etc.</a:t>
            </a:r>
          </a:p>
          <a:p>
            <a:r>
              <a:rPr lang="en-GB" sz="2000" dirty="0" smtClean="0"/>
              <a:t>Shard folders can be located on separate machines</a:t>
            </a:r>
          </a:p>
          <a:p>
            <a:r>
              <a:rPr lang="en-GB" sz="2000" dirty="0" smtClean="0"/>
              <a:t>Parallel queries can run on the machine where each shard is located</a:t>
            </a: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63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Demo…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VecDb - DYNA'16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8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7287</TotalTime>
  <Words>531</Words>
  <Application>Microsoft Office PowerPoint</Application>
  <PresentationFormat>On-screen Show (4:3)</PresentationFormat>
  <Paragraphs>132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Master Powerpoint template 18 aug 2014</vt:lpstr>
      <vt:lpstr>PowerPoint Presentation</vt:lpstr>
      <vt:lpstr>Inverted Databases</vt:lpstr>
      <vt:lpstr>Advantages of Inverted DBs</vt:lpstr>
      <vt:lpstr>Weaknesses of Inverted DBs</vt:lpstr>
      <vt:lpstr>Goals of vecdb</vt:lpstr>
      <vt:lpstr>Create a Database</vt:lpstr>
      <vt:lpstr>Queries</vt:lpstr>
      <vt:lpstr>Sharding</vt:lpstr>
      <vt:lpstr>Demo…</vt:lpstr>
      <vt:lpstr>Current Status</vt:lpstr>
      <vt:lpstr>Current Status</vt:lpstr>
      <vt:lpstr>To Come…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Fiona Smith</cp:lastModifiedBy>
  <cp:revision>112</cp:revision>
  <cp:lastPrinted>2014-08-15T09:52:37Z</cp:lastPrinted>
  <dcterms:created xsi:type="dcterms:W3CDTF">2015-04-09T20:01:25Z</dcterms:created>
  <dcterms:modified xsi:type="dcterms:W3CDTF">2016-04-25T08:08:51Z</dcterms:modified>
</cp:coreProperties>
</file>