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50" r:id="rId1"/>
    <p:sldMasterId id="2147483669" r:id="rId2"/>
  </p:sldMasterIdLst>
  <p:notesMasterIdLst>
    <p:notesMasterId r:id="rId24"/>
  </p:notesMasterIdLst>
  <p:sldIdLst>
    <p:sldId id="256" r:id="rId3"/>
    <p:sldId id="258" r:id="rId4"/>
    <p:sldId id="259" r:id="rId5"/>
    <p:sldId id="261" r:id="rId6"/>
    <p:sldId id="293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8" r:id="rId22"/>
    <p:sldId id="279" r:id="rId23"/>
  </p:sldIdLst>
  <p:sldSz cx="9144000" cy="6858000" type="screen4x3"/>
  <p:notesSz cx="6718300" cy="985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51" autoAdjust="0"/>
  </p:normalViewPr>
  <p:slideViewPr>
    <p:cSldViewPr>
      <p:cViewPr varScale="1">
        <p:scale>
          <a:sx n="52" d="100"/>
          <a:sy n="52" d="100"/>
        </p:scale>
        <p:origin x="-101" y="-228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3902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5482" y="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39775"/>
            <a:ext cx="4927600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830" y="4681220"/>
            <a:ext cx="5374640" cy="4434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073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5482" y="936073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CB69223-2A7E-4679-8394-C16FA4EA79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006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Ce </a:t>
            </a:r>
            <a:r>
              <a:rPr lang="en-GB" dirty="0" err="1" smtClean="0"/>
              <a:t>printemps</a:t>
            </a:r>
            <a:r>
              <a:rPr lang="en-GB" dirty="0" smtClean="0"/>
              <a:t> Dyalog </a:t>
            </a:r>
            <a:r>
              <a:rPr lang="en-GB" dirty="0" err="1" smtClean="0"/>
              <a:t>annonce</a:t>
            </a:r>
            <a:r>
              <a:rPr lang="en-GB" dirty="0" smtClean="0"/>
              <a:t> les </a:t>
            </a:r>
            <a:r>
              <a:rPr lang="en-GB" dirty="0" err="1" smtClean="0"/>
              <a:t>nouveautes</a:t>
            </a:r>
            <a:r>
              <a:rPr lang="en-GB" dirty="0" smtClean="0"/>
              <a:t> 2016. Salutations. Presentations.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80CB9-0528-4A60-AEE9-5EB26502B945}" type="slidenum">
              <a:rPr lang="en-GB" smtClean="0"/>
              <a:t>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324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/>
              <a:t>NO new language features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80CB9-0528-4A60-AEE9-5EB26502B94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654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slid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884368" y="116632"/>
            <a:ext cx="9589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  <a:latin typeface="+mn-lt"/>
              </a:defRPr>
            </a:lvl1pPr>
          </a:lstStyle>
          <a:p>
            <a:pPr algn="r"/>
            <a:fld id="{4D6A1F21-6DDA-4D75-917B-3675E7404BBE}" type="slidenum">
              <a:rPr lang="en-GB" smtClean="0"/>
              <a:pPr algn="r"/>
              <a:t>‹#›</a:t>
            </a:fld>
            <a:endParaRPr lang="en-GB" dirty="0"/>
          </a:p>
        </p:txBody>
      </p:sp>
      <p:pic>
        <p:nvPicPr>
          <p:cNvPr id="13" name="Picture 4" descr="C:\Users\fiona\Desktop\test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23"/>
          <a:stretch/>
        </p:blipFill>
        <p:spPr bwMode="auto">
          <a:xfrm>
            <a:off x="2987824" y="2708920"/>
            <a:ext cx="2950384" cy="33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3"/>
          <p:cNvSpPr>
            <a:spLocks noGrp="1"/>
          </p:cNvSpPr>
          <p:nvPr>
            <p:ph type="title" hasCustomPrompt="1"/>
          </p:nvPr>
        </p:nvSpPr>
        <p:spPr>
          <a:xfrm>
            <a:off x="755575" y="620689"/>
            <a:ext cx="7632849" cy="720079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title</a:t>
            </a:r>
            <a:endParaRPr lang="en-GB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755576" y="1484784"/>
            <a:ext cx="7632849" cy="64866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 smtClean="0"/>
              <a:t>Click to edit name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5929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755575" y="1700213"/>
            <a:ext cx="7632849" cy="4321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8279" y="5701275"/>
            <a:ext cx="875054" cy="936104"/>
          </a:xfrm>
          <a:prstGeom prst="rect">
            <a:avLst/>
          </a:prstGeom>
        </p:spPr>
      </p:pic>
      <p:sp>
        <p:nvSpPr>
          <p:cNvPr id="8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2411760" y="6356350"/>
            <a:ext cx="43204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r>
              <a:rPr lang="en-GB" dirty="0" smtClean="0"/>
              <a:t>Version 15.0 of Dyalog APL - Spring 2016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384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755575" y="1700213"/>
            <a:ext cx="7632849" cy="3889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33893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>
            <a:lvl1pPr>
              <a:defRPr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4000" y="6324600"/>
            <a:ext cx="5867400" cy="457200"/>
          </a:xfrm>
          <a:prstGeom prst="rect">
            <a:avLst/>
          </a:prstGeom>
        </p:spPr>
        <p:txBody>
          <a:bodyPr/>
          <a:lstStyle>
            <a:lvl1pPr algn="ctr">
              <a:defRPr sz="2000" smtClean="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r>
              <a:rPr lang="en-GB" smtClean="0"/>
              <a:t>Version 15.0 of Dyalog APL - Spring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0"/>
            <a:ext cx="641212" cy="457200"/>
          </a:xfrm>
          <a:prstGeom prst="rect">
            <a:avLst/>
          </a:prstGeom>
        </p:spPr>
        <p:txBody>
          <a:bodyPr/>
          <a:lstStyle>
            <a:lvl1pPr algn="r">
              <a:defRPr sz="2800" smtClean="0">
                <a:solidFill>
                  <a:schemeClr val="bg1"/>
                </a:solidFill>
                <a:latin typeface="+mj-lt"/>
              </a:defRPr>
            </a:lvl1pPr>
          </a:lstStyle>
          <a:p>
            <a:pPr algn="r"/>
            <a:fld id="{4D6A1F21-6DDA-4D75-917B-3675E7404BBE}" type="slidenum">
              <a:rPr lang="en-GB" smtClean="0"/>
              <a:pPr algn="r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44781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rst slid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884368" y="116632"/>
            <a:ext cx="9589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  <a:latin typeface="+mn-lt"/>
              </a:defRPr>
            </a:lvl1pPr>
          </a:lstStyle>
          <a:p>
            <a:pPr algn="r"/>
            <a:fld id="{4D6A1F21-6DDA-4D75-917B-3675E7404BBE}" type="slidenum">
              <a:rPr lang="en-GB" smtClean="0"/>
              <a:pPr algn="r"/>
              <a:t>‹#›</a:t>
            </a:fld>
            <a:endParaRPr lang="en-GB" dirty="0"/>
          </a:p>
        </p:txBody>
      </p:sp>
      <p:sp>
        <p:nvSpPr>
          <p:cNvPr id="8" name="Title 3"/>
          <p:cNvSpPr>
            <a:spLocks noGrp="1"/>
          </p:cNvSpPr>
          <p:nvPr>
            <p:ph type="title" hasCustomPrompt="1"/>
          </p:nvPr>
        </p:nvSpPr>
        <p:spPr>
          <a:xfrm>
            <a:off x="755575" y="620689"/>
            <a:ext cx="7632849" cy="720079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title</a:t>
            </a:r>
            <a:endParaRPr lang="en-GB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755576" y="1484784"/>
            <a:ext cx="7632849" cy="64866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 smtClean="0"/>
              <a:t>Click to edit name</a:t>
            </a:r>
            <a:endParaRPr lang="en-GB" dirty="0"/>
          </a:p>
        </p:txBody>
      </p:sp>
      <p:pic>
        <p:nvPicPr>
          <p:cNvPr id="6" name="Picture 2" descr="Dyalo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819400"/>
            <a:ext cx="3775046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5929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755575" y="1700213"/>
            <a:ext cx="7632849" cy="4321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2411760" y="6356350"/>
            <a:ext cx="43204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r>
              <a:rPr lang="en-GB" dirty="0" smtClean="0"/>
              <a:t>Version 15.0 of Dyalog APL - Spring 2016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7884368" y="116632"/>
            <a:ext cx="958965" cy="365125"/>
          </a:xfrm>
          <a:prstGeom prst="rect">
            <a:avLst/>
          </a:prstGeom>
        </p:spPr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384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Layout" Target="../slideLayouts/slideLayout5.xml"/><Relationship Id="rId7" Type="http://schemas.openxmlformats.org/officeDocument/2006/relationships/image" Target="%18dyalogpower-768x1024.gif%20%20%20%20%20%20%20%20%20%20%20%20%20%20%20%20%20%20%20%20%20%20%20%20%20%20%20%20%20%20%20%20%20%20%20%20%20%20%2000020D4A%06extern%20%20%20%20%20%20%20%20%20%20%20%20%20%20%20%20%20%20%20%20%20%20%20%20%20BC21CDDC:" TargetMode="Externa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theme" Target="../theme/theme2.xml"/><Relationship Id="rId10" Type="http://schemas.openxmlformats.org/officeDocument/2006/relationships/image" Target="../media/image8.png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884368" y="116632"/>
            <a:ext cx="9589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  <a:latin typeface="+mn-lt"/>
              </a:defRPr>
            </a:lvl1pPr>
          </a:lstStyle>
          <a:p>
            <a:pPr algn="r"/>
            <a:fld id="{4D6A1F21-6DDA-4D75-917B-3675E7404BBE}" type="slidenum">
              <a:rPr lang="en-GB" smtClean="0"/>
              <a:pPr algn="r"/>
              <a:t>‹#›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5" y="6470302"/>
            <a:ext cx="1224135" cy="172040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2411760" y="6356350"/>
            <a:ext cx="43204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r>
              <a:rPr lang="en-GB" dirty="0" smtClean="0"/>
              <a:t>Version 15.0 of Dyalog APL - Spring 2016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 baseline="0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3200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800">
          <a:solidFill>
            <a:srgbClr val="333333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2400">
          <a:solidFill>
            <a:srgbClr val="333333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000">
          <a:solidFill>
            <a:srgbClr val="333333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yalogpower-768x1024.gif                                       00020D4Aextern                         BC21CDDC:"/>
          <p:cNvPicPr>
            <a:picLocks noChangeAspect="1" noChangeArrowheads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8576"/>
            <a:ext cx="9191626" cy="6886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639"/>
          <a:stretch/>
        </p:blipFill>
        <p:spPr>
          <a:xfrm>
            <a:off x="152400" y="6416815"/>
            <a:ext cx="1066800" cy="28047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617005" y="6196279"/>
            <a:ext cx="447675" cy="661721"/>
          </a:xfrm>
          <a:prstGeom prst="rect">
            <a:avLst/>
          </a:prstGeom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72206"/>
          <a:stretch/>
        </p:blipFill>
        <p:spPr bwMode="auto">
          <a:xfrm>
            <a:off x="7585951" y="6380674"/>
            <a:ext cx="432000" cy="352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880832" y="6358440"/>
            <a:ext cx="1280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#DYNA16</a:t>
            </a:r>
            <a:endParaRPr lang="en-GB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 baseline="0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3200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800">
          <a:solidFill>
            <a:srgbClr val="333333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2400">
          <a:solidFill>
            <a:srgbClr val="333333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000">
          <a:solidFill>
            <a:srgbClr val="333333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55576" y="980728"/>
            <a:ext cx="7632849" cy="720079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V15 new features</a:t>
            </a:r>
            <a:r>
              <a:rPr lang="en-GB" dirty="0">
                <a:solidFill>
                  <a:schemeClr val="tx1"/>
                </a:solidFill>
              </a:rPr>
              <a:t/>
            </a:r>
            <a:br>
              <a:rPr lang="en-GB" dirty="0">
                <a:solidFill>
                  <a:schemeClr val="tx1"/>
                </a:solidFill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942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PL385 Unicode" panose="020B0709000202000203" pitchFamily="49" charset="0"/>
              </a:rPr>
              <a:t>⎕NPARTS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 </a:t>
            </a:r>
          </a:p>
          <a:p>
            <a:pPr marL="0" indent="0">
              <a:buNone/>
            </a:pPr>
            <a:r>
              <a:rPr lang="en-GB" dirty="0" smtClean="0"/>
              <a:t>	</a:t>
            </a:r>
            <a:r>
              <a:rPr lang="en-GB" dirty="0" smtClean="0">
                <a:latin typeface="APL385 Unicode" panose="020B0709000202000203" pitchFamily="49" charset="0"/>
              </a:rPr>
              <a:t>⎕NPARTS  '\path\</a:t>
            </a:r>
            <a:r>
              <a:rPr lang="en-GB" dirty="0" err="1" smtClean="0">
                <a:latin typeface="APL385 Unicode" panose="020B0709000202000203" pitchFamily="49" charset="0"/>
              </a:rPr>
              <a:t>file.ext</a:t>
            </a:r>
            <a:r>
              <a:rPr lang="en-GB" dirty="0" smtClean="0">
                <a:latin typeface="APL385 Unicode" panose="020B0709000202000203" pitchFamily="49" charset="0"/>
              </a:rPr>
              <a:t>'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dirty="0">
                <a:latin typeface="APL385 Unicode" panose="020B0709000202000203" pitchFamily="49" charset="0"/>
              </a:rPr>
              <a:t>┌──────┬────┬────┐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dirty="0">
                <a:latin typeface="APL385 Unicode" panose="020B0709000202000203" pitchFamily="49" charset="0"/>
              </a:rPr>
              <a:t>│\path\│file│.</a:t>
            </a:r>
            <a:r>
              <a:rPr lang="en-GB" dirty="0" err="1">
                <a:latin typeface="APL385 Unicode" panose="020B0709000202000203" pitchFamily="49" charset="0"/>
              </a:rPr>
              <a:t>ext</a:t>
            </a:r>
            <a:r>
              <a:rPr lang="en-GB" dirty="0">
                <a:latin typeface="APL385 Unicode" panose="020B0709000202000203" pitchFamily="49" charset="0"/>
              </a:rPr>
              <a:t>│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dirty="0">
                <a:latin typeface="APL385 Unicode" panose="020B0709000202000203" pitchFamily="49" charset="0"/>
              </a:rPr>
              <a:t>└──────┴────┴────┘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Version 15.0 of Dyalog APL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101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PL385 Unicode" panose="020B0709000202000203" pitchFamily="49" charset="0"/>
              </a:rPr>
              <a:t>⎕NEXISTS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 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	⎕</a:t>
            </a:r>
            <a:r>
              <a:rPr lang="en-GB" dirty="0">
                <a:latin typeface="APL385 Unicode" panose="020B0709000202000203" pitchFamily="49" charset="0"/>
              </a:rPr>
              <a:t>NEXISTS </a:t>
            </a:r>
            <a:r>
              <a:rPr lang="en-GB" dirty="0" smtClean="0">
                <a:latin typeface="APL385 Unicode" panose="020B0709000202000203" pitchFamily="49" charset="0"/>
              </a:rPr>
              <a:t> '\path\</a:t>
            </a:r>
            <a:r>
              <a:rPr lang="en-GB" dirty="0" err="1" smtClean="0">
                <a:latin typeface="APL385 Unicode" panose="020B0709000202000203" pitchFamily="49" charset="0"/>
              </a:rPr>
              <a:t>file.ext</a:t>
            </a:r>
            <a:r>
              <a:rPr lang="en-GB" dirty="0" smtClean="0">
                <a:latin typeface="APL385 Unicode" panose="020B0709000202000203" pitchFamily="49" charset="0"/>
              </a:rPr>
              <a:t>'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1 </a:t>
            </a:r>
            <a:r>
              <a:rPr lang="en-GB" dirty="0" err="1" smtClean="0">
                <a:latin typeface="APL385 Unicode" panose="020B0709000202000203" pitchFamily="49" charset="0"/>
              </a:rPr>
              <a:t>ou</a:t>
            </a:r>
            <a:r>
              <a:rPr lang="en-GB" dirty="0" smtClean="0">
                <a:latin typeface="APL385 Unicode" panose="020B0709000202000203" pitchFamily="49" charset="0"/>
              </a:rPr>
              <a:t> 0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Version 15.0 of Dyalog APL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633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703116"/>
            <a:ext cx="7632849" cy="853676"/>
          </a:xfrm>
        </p:spPr>
        <p:txBody>
          <a:bodyPr>
            <a:norm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⎕</a:t>
            </a:r>
            <a:r>
              <a:rPr lang="en-GB" dirty="0" smtClean="0">
                <a:latin typeface="APL385 Unicode" panose="020B0709000202000203" pitchFamily="49" charset="0"/>
              </a:rPr>
              <a:t>MKDIR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>
          <a:xfrm>
            <a:off x="539552" y="1700808"/>
            <a:ext cx="8496944" cy="396044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GB" dirty="0">
                <a:latin typeface="APL385 Unicode" panose="020B0709000202000203" pitchFamily="49" charset="0"/>
              </a:rPr>
              <a:t>	</a:t>
            </a:r>
            <a:r>
              <a:rPr lang="fr-FR" dirty="0">
                <a:latin typeface="APL385 Unicode" panose="020B0709000202000203" pitchFamily="49" charset="0"/>
              </a:rPr>
              <a:t>⎕NEXISTS </a:t>
            </a:r>
            <a:r>
              <a:rPr lang="fr-FR" dirty="0" smtClean="0">
                <a:latin typeface="APL385 Unicode" panose="020B0709000202000203" pitchFamily="49" charset="0"/>
              </a:rPr>
              <a:t>'\</a:t>
            </a:r>
            <a:r>
              <a:rPr lang="fr-FR" dirty="0">
                <a:latin typeface="APL385 Unicode" panose="020B0709000202000203" pitchFamily="49" charset="0"/>
              </a:rPr>
              <a:t>Documents\</a:t>
            </a:r>
            <a:r>
              <a:rPr lang="fr-FR" dirty="0" err="1">
                <a:latin typeface="APL385 Unicode" panose="020B0709000202000203" pitchFamily="49" charset="0"/>
              </a:rPr>
              <a:t>temp</a:t>
            </a:r>
            <a:r>
              <a:rPr lang="fr-FR" dirty="0">
                <a:latin typeface="APL385 Unicode" panose="020B0709000202000203" pitchFamily="49" charset="0"/>
              </a:rPr>
              <a:t>' </a:t>
            </a:r>
            <a:endParaRPr lang="fr-FR" dirty="0" smtClean="0">
              <a:latin typeface="APL385 Unicode" panose="020B0709000202000203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fr-FR" dirty="0" smtClean="0">
                <a:latin typeface="APL385 Unicode" panose="020B0709000202000203" pitchFamily="49" charset="0"/>
              </a:rPr>
              <a:t>0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dirty="0">
                <a:latin typeface="APL385 Unicode" panose="020B0709000202000203" pitchFamily="49" charset="0"/>
              </a:rPr>
              <a:t>	</a:t>
            </a:r>
            <a:r>
              <a:rPr lang="fr-FR" dirty="0" smtClean="0">
                <a:latin typeface="APL385 Unicode" panose="020B0709000202000203" pitchFamily="49" charset="0"/>
              </a:rPr>
              <a:t>⎕←0 ⎕</a:t>
            </a:r>
            <a:r>
              <a:rPr lang="fr-FR" dirty="0">
                <a:latin typeface="APL385 Unicode" panose="020B0709000202000203" pitchFamily="49" charset="0"/>
              </a:rPr>
              <a:t>MKDIR </a:t>
            </a:r>
            <a:r>
              <a:rPr lang="fr-FR" dirty="0" smtClean="0">
                <a:latin typeface="APL385 Unicode" panose="020B0709000202000203" pitchFamily="49" charset="0"/>
              </a:rPr>
              <a:t>'\</a:t>
            </a:r>
            <a:r>
              <a:rPr lang="fr-FR" dirty="0">
                <a:latin typeface="APL385 Unicode" panose="020B0709000202000203" pitchFamily="49" charset="0"/>
              </a:rPr>
              <a:t>Documents\</a:t>
            </a:r>
            <a:r>
              <a:rPr lang="fr-FR" dirty="0" err="1">
                <a:latin typeface="APL385 Unicode" panose="020B0709000202000203" pitchFamily="49" charset="0"/>
              </a:rPr>
              <a:t>temp</a:t>
            </a:r>
            <a:r>
              <a:rPr lang="fr-FR" dirty="0">
                <a:latin typeface="APL385 Unicode" panose="020B0709000202000203" pitchFamily="49" charset="0"/>
              </a:rPr>
              <a:t>' </a:t>
            </a:r>
            <a:endParaRPr lang="fr-FR" dirty="0" smtClean="0">
              <a:latin typeface="APL385 Unicode" panose="020B0709000202000203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fr-FR" dirty="0" smtClean="0">
                <a:latin typeface="APL385 Unicode" panose="020B0709000202000203" pitchFamily="49" charset="0"/>
              </a:rPr>
              <a:t>1 </a:t>
            </a:r>
            <a:endParaRPr lang="en-GB" dirty="0" smtClean="0">
              <a:latin typeface="APL385 Unicode" panose="020B0709000202000203" pitchFamily="49" charset="0"/>
            </a:endParaRPr>
          </a:p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Version 15.0 of Dyalog APL - Spring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11</a:t>
            </a:fld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2958541"/>
              </p:ext>
            </p:extLst>
          </p:nvPr>
        </p:nvGraphicFramePr>
        <p:xfrm>
          <a:off x="611560" y="4005064"/>
          <a:ext cx="8229600" cy="2286000"/>
        </p:xfrm>
        <a:graphic>
          <a:graphicData uri="http://schemas.openxmlformats.org/drawingml/2006/table">
            <a:tbl>
              <a:tblPr/>
              <a:tblGrid>
                <a:gridCol w="228600"/>
                <a:gridCol w="8001000"/>
              </a:tblGrid>
              <a:tr h="0">
                <a:tc>
                  <a:txBody>
                    <a:bodyPr/>
                    <a:lstStyle/>
                    <a:p>
                      <a:r>
                        <a:rPr lang="en-GB" b="1" dirty="0"/>
                        <a:t>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The path specified by Y must exist and the base name specified by Y must not exist </a:t>
                      </a:r>
                      <a:r>
                        <a:rPr lang="en-GB" dirty="0" smtClean="0"/>
                        <a:t>Otherwise </a:t>
                      </a:r>
                      <a:r>
                        <a:rPr lang="en-GB" dirty="0"/>
                        <a:t>an error is signalled.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GB" b="1" dirty="0"/>
                        <a:t>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No action is taken if the directory specified by Y already exists. The return value may be used to determine whether a new directory was created or not.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GB" b="1" dirty="0"/>
                        <a:t>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Any part of the path specified in Y which does not already exist will be created in preparation of creating Y itself.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GB" b="1" dirty="0"/>
                        <a:t>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Combination of 1 and 2.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050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APL385 Unicode" panose="020B0709000202000203" pitchFamily="49" charset="0"/>
              </a:rPr>
              <a:t>⎕</a:t>
            </a:r>
            <a:r>
              <a:rPr lang="fr-FR" dirty="0" smtClean="0">
                <a:latin typeface="APL385 Unicode" panose="020B0709000202000203" pitchFamily="49" charset="0"/>
              </a:rPr>
              <a:t>NDELETE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>
          <a:xfrm>
            <a:off x="395536" y="1628800"/>
            <a:ext cx="8064897" cy="4321075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fr-FR" sz="2600" dirty="0" smtClean="0"/>
              <a:t>	</a:t>
            </a:r>
            <a:r>
              <a:rPr lang="fr-FR" sz="2600" dirty="0" smtClean="0">
                <a:latin typeface="APL385 Unicode" panose="020B0709000202000203" pitchFamily="49" charset="0"/>
              </a:rPr>
              <a:t>⎕NEXISTS '\Documents\</a:t>
            </a:r>
            <a:r>
              <a:rPr lang="fr-FR" sz="2600" dirty="0" err="1" smtClean="0">
                <a:latin typeface="APL385 Unicode" panose="020B0709000202000203" pitchFamily="49" charset="0"/>
              </a:rPr>
              <a:t>temp</a:t>
            </a:r>
            <a:r>
              <a:rPr lang="fr-FR" sz="2600" dirty="0" smtClean="0">
                <a:latin typeface="APL385 Unicode" panose="020B0709000202000203" pitchFamily="49" charset="0"/>
              </a:rPr>
              <a:t>\t1\t2</a:t>
            </a:r>
            <a:r>
              <a:rPr lang="en-GB" sz="2600" dirty="0">
                <a:latin typeface="APL385 Unicode" panose="020B0709000202000203" pitchFamily="49" charset="0"/>
              </a:rPr>
              <a:t>'</a:t>
            </a:r>
            <a:r>
              <a:rPr lang="fr-FR" sz="2600" dirty="0" smtClean="0">
                <a:latin typeface="APL385 Unicode" panose="020B0709000202000203" pitchFamily="49" charset="0"/>
              </a:rPr>
              <a:t/>
            </a:r>
            <a:br>
              <a:rPr lang="fr-FR" sz="2600" dirty="0" smtClean="0">
                <a:latin typeface="APL385 Unicode" panose="020B0709000202000203" pitchFamily="49" charset="0"/>
              </a:rPr>
            </a:br>
            <a:r>
              <a:rPr lang="fr-FR" sz="2600" dirty="0" smtClean="0">
                <a:latin typeface="APL385 Unicode" panose="020B0709000202000203" pitchFamily="49" charset="0"/>
              </a:rPr>
              <a:t>1</a:t>
            </a:r>
          </a:p>
          <a:p>
            <a:pPr marL="0" indent="0">
              <a:spcBef>
                <a:spcPts val="0"/>
              </a:spcBef>
              <a:buNone/>
            </a:pPr>
            <a:endParaRPr lang="fr-FR" sz="2600" dirty="0" smtClean="0">
              <a:latin typeface="APL385 Unicode" panose="020B0709000202000203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fr-FR" sz="2600" dirty="0">
                <a:latin typeface="APL385 Unicode" panose="020B0709000202000203" pitchFamily="49" charset="0"/>
              </a:rPr>
              <a:t>	</a:t>
            </a:r>
            <a:r>
              <a:rPr lang="fr-FR" sz="2600" dirty="0" smtClean="0">
                <a:latin typeface="APL385 Unicode" panose="020B0709000202000203" pitchFamily="49" charset="0"/>
              </a:rPr>
              <a:t>⎕←⎕</a:t>
            </a:r>
            <a:r>
              <a:rPr lang="fr-FR" sz="2600" dirty="0">
                <a:latin typeface="APL385 Unicode" panose="020B0709000202000203" pitchFamily="49" charset="0"/>
              </a:rPr>
              <a:t>NDELETE</a:t>
            </a:r>
            <a:r>
              <a:rPr lang="fr-FR" sz="2600" dirty="0" smtClean="0">
                <a:latin typeface="APL385 Unicode" panose="020B0709000202000203" pitchFamily="49" charset="0"/>
              </a:rPr>
              <a:t>'\Documents\</a:t>
            </a:r>
            <a:r>
              <a:rPr lang="fr-FR" sz="2600" dirty="0" err="1" smtClean="0">
                <a:latin typeface="APL385 Unicode" panose="020B0709000202000203" pitchFamily="49" charset="0"/>
              </a:rPr>
              <a:t>temp</a:t>
            </a:r>
            <a:r>
              <a:rPr lang="fr-FR" sz="2600" dirty="0" smtClean="0">
                <a:latin typeface="APL385 Unicode" panose="020B0709000202000203" pitchFamily="49" charset="0"/>
              </a:rPr>
              <a:t>\t1\t2</a:t>
            </a:r>
            <a:r>
              <a:rPr lang="en-GB" sz="2600" dirty="0">
                <a:latin typeface="APL385 Unicode" panose="020B0709000202000203" pitchFamily="49" charset="0"/>
              </a:rPr>
              <a:t>'</a:t>
            </a:r>
            <a:r>
              <a:rPr lang="fr-FR" sz="2600" dirty="0" smtClean="0">
                <a:latin typeface="APL385 Unicode" panose="020B0709000202000203" pitchFamily="49" charset="0"/>
              </a:rPr>
              <a:t/>
            </a:r>
            <a:br>
              <a:rPr lang="fr-FR" sz="2600" dirty="0" smtClean="0">
                <a:latin typeface="APL385 Unicode" panose="020B0709000202000203" pitchFamily="49" charset="0"/>
              </a:rPr>
            </a:br>
            <a:r>
              <a:rPr lang="fr-FR" sz="2600" dirty="0" smtClean="0">
                <a:latin typeface="APL385 Unicode" panose="020B0709000202000203" pitchFamily="49" charset="0"/>
              </a:rPr>
              <a:t>1</a:t>
            </a:r>
          </a:p>
          <a:p>
            <a:pPr marL="0" indent="0">
              <a:spcBef>
                <a:spcPts val="0"/>
              </a:spcBef>
              <a:buNone/>
            </a:pPr>
            <a:endParaRPr lang="fr-FR" sz="2600" dirty="0" smtClean="0">
              <a:latin typeface="APL385 Unicode" panose="020B0709000202000203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2600" dirty="0" smtClean="0">
                <a:latin typeface="APL385 Unicode" panose="020B0709000202000203" pitchFamily="49" charset="0"/>
              </a:rPr>
              <a:t>	⎕←⎕</a:t>
            </a:r>
            <a:r>
              <a:rPr lang="en-GB" sz="2600" dirty="0">
                <a:latin typeface="APL385 Unicode" panose="020B0709000202000203" pitchFamily="49" charset="0"/>
              </a:rPr>
              <a:t>NDELETE</a:t>
            </a:r>
            <a:r>
              <a:rPr lang="en-GB" sz="2600" dirty="0" smtClean="0">
                <a:latin typeface="APL385 Unicode" panose="020B0709000202000203" pitchFamily="49" charset="0"/>
              </a:rPr>
              <a:t>'\</a:t>
            </a:r>
            <a:r>
              <a:rPr lang="fr-FR" sz="2600" dirty="0" smtClean="0">
                <a:latin typeface="APL385 Unicode" panose="020B0709000202000203" pitchFamily="49" charset="0"/>
              </a:rPr>
              <a:t>Documents\</a:t>
            </a:r>
            <a:r>
              <a:rPr lang="fr-FR" sz="2600" dirty="0" err="1" smtClean="0">
                <a:latin typeface="APL385 Unicode" panose="020B0709000202000203" pitchFamily="49" charset="0"/>
              </a:rPr>
              <a:t>temp</a:t>
            </a:r>
            <a:r>
              <a:rPr lang="fr-FR" sz="2600" dirty="0" smtClean="0">
                <a:latin typeface="APL385 Unicode" panose="020B0709000202000203" pitchFamily="49" charset="0"/>
              </a:rPr>
              <a:t>\t1\t2</a:t>
            </a:r>
            <a:r>
              <a:rPr lang="en-GB" sz="2600" dirty="0">
                <a:latin typeface="APL385 Unicode" panose="020B0709000202000203" pitchFamily="49" charset="0"/>
              </a:rPr>
              <a:t>'</a:t>
            </a:r>
            <a:r>
              <a:rPr lang="en-GB" sz="2600" dirty="0" smtClean="0">
                <a:latin typeface="APL385 Unicode" panose="020B0709000202000203" pitchFamily="49" charset="0"/>
              </a:rPr>
              <a:t/>
            </a:r>
            <a:br>
              <a:rPr lang="en-GB" sz="2600" dirty="0" smtClean="0">
                <a:latin typeface="APL385 Unicode" panose="020B0709000202000203" pitchFamily="49" charset="0"/>
              </a:rPr>
            </a:br>
            <a:r>
              <a:rPr lang="en-GB" sz="2600" dirty="0" smtClean="0">
                <a:latin typeface="APL385 Unicode" panose="020B0709000202000203" pitchFamily="49" charset="0"/>
              </a:rPr>
              <a:t>FILE </a:t>
            </a:r>
            <a:r>
              <a:rPr lang="en-GB" sz="2600" dirty="0">
                <a:latin typeface="APL385 Unicode" panose="020B0709000202000203" pitchFamily="49" charset="0"/>
              </a:rPr>
              <a:t>NAME </a:t>
            </a:r>
            <a:r>
              <a:rPr lang="en-GB" sz="2600" dirty="0" smtClean="0">
                <a:latin typeface="APL385 Unicode" panose="020B0709000202000203" pitchFamily="49" charset="0"/>
              </a:rPr>
              <a:t>ERROR</a:t>
            </a:r>
          </a:p>
          <a:p>
            <a:pPr marL="0" indent="0">
              <a:spcBef>
                <a:spcPts val="0"/>
              </a:spcBef>
              <a:buNone/>
            </a:pPr>
            <a:endParaRPr lang="en-GB" sz="2600" dirty="0" smtClean="0">
              <a:latin typeface="APL385 Unicode" panose="020B0709000202000203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fr-FR" sz="2600" dirty="0" smtClean="0">
                <a:latin typeface="APL385 Unicode" panose="020B0709000202000203" pitchFamily="49" charset="0"/>
              </a:rPr>
              <a:t>	⎕←1 ⎕</a:t>
            </a:r>
            <a:r>
              <a:rPr lang="fr-FR" sz="2600" dirty="0">
                <a:latin typeface="APL385 Unicode" panose="020B0709000202000203" pitchFamily="49" charset="0"/>
              </a:rPr>
              <a:t>NDELETE'\</a:t>
            </a:r>
            <a:r>
              <a:rPr lang="fr-FR" sz="2600" dirty="0" smtClean="0">
                <a:latin typeface="APL385 Unicode" panose="020B0709000202000203" pitchFamily="49" charset="0"/>
              </a:rPr>
              <a:t>Documents\</a:t>
            </a:r>
            <a:r>
              <a:rPr lang="fr-FR" sz="2600" dirty="0" err="1" smtClean="0">
                <a:latin typeface="APL385 Unicode" panose="020B0709000202000203" pitchFamily="49" charset="0"/>
              </a:rPr>
              <a:t>temp</a:t>
            </a:r>
            <a:r>
              <a:rPr lang="fr-FR" sz="2600" dirty="0" smtClean="0">
                <a:latin typeface="APL385 Unicode" panose="020B0709000202000203" pitchFamily="49" charset="0"/>
              </a:rPr>
              <a:t>\t1\t2</a:t>
            </a:r>
            <a:r>
              <a:rPr lang="en-GB" sz="2600" dirty="0">
                <a:latin typeface="APL385 Unicode" panose="020B0709000202000203" pitchFamily="49" charset="0"/>
              </a:rPr>
              <a:t>'</a:t>
            </a:r>
            <a:r>
              <a:rPr lang="fr-FR" sz="2600" dirty="0" smtClean="0">
                <a:latin typeface="APL385 Unicode" panose="020B0709000202000203" pitchFamily="49" charset="0"/>
              </a:rPr>
              <a:t/>
            </a:r>
            <a:br>
              <a:rPr lang="fr-FR" sz="2600" dirty="0" smtClean="0">
                <a:latin typeface="APL385 Unicode" panose="020B0709000202000203" pitchFamily="49" charset="0"/>
              </a:rPr>
            </a:br>
            <a:r>
              <a:rPr lang="fr-FR" sz="2600" dirty="0" smtClean="0">
                <a:latin typeface="APL385 Unicode" panose="020B0709000202000203" pitchFamily="49" charset="0"/>
              </a:rPr>
              <a:t>0</a:t>
            </a:r>
            <a:endParaRPr lang="fr-FR" sz="2600" dirty="0">
              <a:latin typeface="APL385 Unicode" panose="020B0709000202000203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Version 15.0 of Dyalog APL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4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⎕</a:t>
            </a:r>
            <a:r>
              <a:rPr lang="en-GB" dirty="0" smtClean="0">
                <a:latin typeface="APL385 Unicode" panose="020B0709000202000203" pitchFamily="49" charset="0"/>
              </a:rPr>
              <a:t>NINFO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Left argument  0-7</a:t>
            </a:r>
          </a:p>
          <a:p>
            <a:pPr lvl="1"/>
            <a:r>
              <a:rPr lang="en-GB" dirty="0" smtClean="0"/>
              <a:t>Name</a:t>
            </a:r>
          </a:p>
          <a:p>
            <a:pPr lvl="1"/>
            <a:r>
              <a:rPr lang="en-GB" dirty="0" smtClean="0"/>
              <a:t>Type</a:t>
            </a:r>
          </a:p>
          <a:p>
            <a:pPr lvl="1"/>
            <a:r>
              <a:rPr lang="en-GB" dirty="0" smtClean="0"/>
              <a:t>Size</a:t>
            </a:r>
          </a:p>
          <a:p>
            <a:pPr lvl="1"/>
            <a:r>
              <a:rPr lang="en-GB" dirty="0" smtClean="0"/>
              <a:t>Timestamp</a:t>
            </a:r>
          </a:p>
          <a:p>
            <a:pPr lvl="1"/>
            <a:r>
              <a:rPr lang="en-GB" dirty="0" smtClean="0"/>
              <a:t>Owner id</a:t>
            </a:r>
          </a:p>
          <a:p>
            <a:pPr lvl="1"/>
            <a:r>
              <a:rPr lang="en-GB" dirty="0" smtClean="0"/>
              <a:t>Owner name</a:t>
            </a:r>
          </a:p>
          <a:p>
            <a:pPr lvl="1"/>
            <a:r>
              <a:rPr lang="en-GB" dirty="0" smtClean="0"/>
              <a:t>Permission to write</a:t>
            </a:r>
          </a:p>
          <a:p>
            <a:pPr lvl="1"/>
            <a:r>
              <a:rPr lang="en-GB" dirty="0" smtClean="0"/>
              <a:t>Hidden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Version 15.0 of Dyalog APL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70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PL385 Unicode" panose="020B0709000202000203" pitchFamily="49" charset="0"/>
              </a:rPr>
              <a:t>⎕</a:t>
            </a:r>
            <a:r>
              <a:rPr lang="en-GB" dirty="0" err="1" smtClean="0">
                <a:latin typeface="APL385 Unicode" panose="020B0709000202000203" pitchFamily="49" charset="0"/>
              </a:rPr>
              <a:t>NGet</a:t>
            </a:r>
            <a:r>
              <a:rPr lang="en-GB" dirty="0" smtClean="0"/>
              <a:t>/</a:t>
            </a:r>
            <a:r>
              <a:rPr lang="en-GB" dirty="0" smtClean="0">
                <a:latin typeface="APL385 Unicode" panose="020B0709000202000203" pitchFamily="49" charset="0"/>
              </a:rPr>
              <a:t>⎕</a:t>
            </a:r>
            <a:r>
              <a:rPr lang="en-GB" dirty="0" err="1" smtClean="0">
                <a:latin typeface="APL385 Unicode" panose="020B0709000202000203" pitchFamily="49" charset="0"/>
              </a:rPr>
              <a:t>NPut</a:t>
            </a:r>
            <a:r>
              <a:rPr lang="en-GB" dirty="0" smtClean="0"/>
              <a:t>/</a:t>
            </a:r>
            <a:r>
              <a:rPr lang="en-GB" dirty="0" smtClean="0">
                <a:latin typeface="APL385 Unicode" panose="020B0709000202000203" pitchFamily="49" charset="0"/>
              </a:rPr>
              <a:t>⎕Fix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>
          <a:xfrm>
            <a:off x="755575" y="1700213"/>
            <a:ext cx="8208913" cy="432107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⎕NGET</a:t>
            </a:r>
            <a:r>
              <a:rPr lang="en-GB" dirty="0" smtClean="0"/>
              <a:t>  File [flags]</a:t>
            </a:r>
          </a:p>
          <a:p>
            <a:pPr marL="0" indent="0">
              <a:buNone/>
            </a:pPr>
            <a:r>
              <a:rPr lang="en-GB" dirty="0" smtClean="0"/>
              <a:t>Returns (contents transformation NL)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(contents </a:t>
            </a:r>
            <a:r>
              <a:rPr lang="en-GB" dirty="0"/>
              <a:t>transformation NL) </a:t>
            </a:r>
            <a:r>
              <a:rPr lang="en-GB" dirty="0">
                <a:latin typeface="APL385 Unicode" panose="020B0709000202000203" pitchFamily="49" charset="0"/>
              </a:rPr>
              <a:t>⎕</a:t>
            </a:r>
            <a:r>
              <a:rPr lang="en-GB" dirty="0" smtClean="0">
                <a:latin typeface="APL385 Unicode" panose="020B0709000202000203" pitchFamily="49" charset="0"/>
              </a:rPr>
              <a:t>NPUT</a:t>
            </a:r>
            <a:r>
              <a:rPr lang="en-GB" dirty="0" smtClean="0"/>
              <a:t> file [flags]</a:t>
            </a:r>
          </a:p>
          <a:p>
            <a:pPr marL="0" indent="0">
              <a:buNone/>
            </a:pPr>
            <a:r>
              <a:rPr lang="en-GB" dirty="0" smtClean="0"/>
              <a:t>Returns the size of the file created.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⎕FIX</a:t>
            </a:r>
            <a:r>
              <a:rPr lang="en-GB" dirty="0" smtClean="0"/>
              <a:t> accepts a filename as argument as well as source as before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Version 15.0 of Dyalog APL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406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7030A0"/>
                </a:solidFill>
              </a:rPr>
              <a:t>Special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Version 15.0 of Dyalog APL - Spring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579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Hashed Keys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Used with iota (Find) and epsilon (</a:t>
            </a:r>
            <a:r>
              <a:rPr lang="en-GB" dirty="0" err="1" smtClean="0"/>
              <a:t>MemberOf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Version 15.0 of Dyalog APL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786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 Idiom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>
                <a:latin typeface="APL385 Unicode" panose="020B0709000202000203" pitchFamily="49" charset="0"/>
              </a:rPr>
              <a:t>XA</a:t>
            </a:r>
            <a:r>
              <a:rPr lang="en-GB" dirty="0">
                <a:solidFill>
                  <a:srgbClr val="FF0000"/>
                </a:solidFill>
                <a:latin typeface="APL385 Unicode" panose="020B0709000202000203" pitchFamily="49" charset="0"/>
              </a:rPr>
              <a:t>↓⍨←</a:t>
            </a:r>
            <a:r>
              <a:rPr lang="en-GB" dirty="0" smtClean="0">
                <a:latin typeface="APL385 Unicode" panose="020B0709000202000203" pitchFamily="49" charset="0"/>
              </a:rPr>
              <a:t>NS</a:t>
            </a:r>
            <a:r>
              <a:rPr lang="en-GB" dirty="0" smtClean="0"/>
              <a:t> 				(for NS&lt;0)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Version 15.0 of Dyalog APL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67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Case Folding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>
          <a:xfrm>
            <a:off x="251520" y="1700213"/>
            <a:ext cx="8568953" cy="4321075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 smtClean="0">
                <a:latin typeface="APL385 Unicode" panose="020B0709000202000203" pitchFamily="49" charset="0"/>
              </a:rPr>
              <a:t>	</a:t>
            </a:r>
            <a:r>
              <a:rPr lang="en-GB" sz="2800" dirty="0" err="1" smtClean="0">
                <a:latin typeface="APL385 Unicode" panose="020B0709000202000203" pitchFamily="49" charset="0"/>
              </a:rPr>
              <a:t>S</a:t>
            </a:r>
            <a:r>
              <a:rPr lang="en-GB" sz="2800" dirty="0" err="1">
                <a:latin typeface="APL385 Unicode" panose="020B0709000202000203" pitchFamily="49" charset="0"/>
              </a:rPr>
              <a:t>←'German</a:t>
            </a:r>
            <a:r>
              <a:rPr lang="en-GB" sz="2800" dirty="0">
                <a:latin typeface="APL385 Unicode" panose="020B0709000202000203" pitchFamily="49" charset="0"/>
              </a:rPr>
              <a:t> Words </a:t>
            </a:r>
            <a:r>
              <a:rPr lang="en-GB" sz="2800" dirty="0" err="1">
                <a:latin typeface="APL385 Unicode" panose="020B0709000202000203" pitchFamily="49" charset="0"/>
              </a:rPr>
              <a:t>UpCase</a:t>
            </a:r>
            <a:r>
              <a:rPr lang="en-GB" sz="2800" dirty="0">
                <a:latin typeface="APL385 Unicode" panose="020B0709000202000203" pitchFamily="49" charset="0"/>
              </a:rPr>
              <a:t> Always are'</a:t>
            </a:r>
          </a:p>
          <a:p>
            <a:pPr marL="0" indent="0">
              <a:buNone/>
            </a:pPr>
            <a:r>
              <a:rPr lang="en-GB" sz="2800" dirty="0" smtClean="0">
                <a:latin typeface="APL385 Unicode" panose="020B0709000202000203" pitchFamily="49" charset="0"/>
              </a:rPr>
              <a:t>	(</a:t>
            </a:r>
            <a:r>
              <a:rPr lang="en-GB" sz="2800" dirty="0">
                <a:latin typeface="APL385 Unicode" panose="020B0709000202000203" pitchFamily="49" charset="0"/>
              </a:rPr>
              <a:t>819⌶)S</a:t>
            </a:r>
          </a:p>
          <a:p>
            <a:pPr marL="0" indent="0">
              <a:buNone/>
            </a:pPr>
            <a:r>
              <a:rPr lang="en-GB" sz="2800" dirty="0" err="1">
                <a:latin typeface="APL385 Unicode" panose="020B0709000202000203" pitchFamily="49" charset="0"/>
              </a:rPr>
              <a:t>german</a:t>
            </a:r>
            <a:r>
              <a:rPr lang="en-GB" sz="2800" dirty="0">
                <a:latin typeface="APL385 Unicode" panose="020B0709000202000203" pitchFamily="49" charset="0"/>
              </a:rPr>
              <a:t> words </a:t>
            </a:r>
            <a:r>
              <a:rPr lang="en-GB" sz="2800" dirty="0" err="1">
                <a:latin typeface="APL385 Unicode" panose="020B0709000202000203" pitchFamily="49" charset="0"/>
              </a:rPr>
              <a:t>upcase</a:t>
            </a:r>
            <a:r>
              <a:rPr lang="en-GB" sz="2800" dirty="0">
                <a:latin typeface="APL385 Unicode" panose="020B0709000202000203" pitchFamily="49" charset="0"/>
              </a:rPr>
              <a:t> always are </a:t>
            </a:r>
            <a:endParaRPr lang="en-GB" sz="2800" dirty="0" smtClean="0">
              <a:latin typeface="APL385 Unicode" panose="020B0709000202000203" pitchFamily="49" charset="0"/>
            </a:endParaRPr>
          </a:p>
          <a:p>
            <a:pPr marL="0" indent="0">
              <a:buNone/>
            </a:pPr>
            <a:endParaRPr lang="fr-FR" sz="2800" dirty="0" smtClean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fr-FR" sz="2800" dirty="0">
                <a:latin typeface="APL385 Unicode" panose="020B0709000202000203" pitchFamily="49" charset="0"/>
              </a:rPr>
              <a:t>	</a:t>
            </a:r>
            <a:r>
              <a:rPr lang="fr-FR" sz="2800" dirty="0" smtClean="0">
                <a:latin typeface="APL385 Unicode" panose="020B0709000202000203" pitchFamily="49" charset="0"/>
              </a:rPr>
              <a:t>1(819⌶) </a:t>
            </a:r>
            <a:r>
              <a:rPr lang="en-GB" sz="2800" dirty="0" smtClean="0">
                <a:latin typeface="APL385 Unicode" panose="020B0709000202000203" pitchFamily="49" charset="0"/>
              </a:rPr>
              <a:t>2 1 ⍴ S </a:t>
            </a:r>
            <a:r>
              <a:rPr lang="fr-FR" sz="2800" dirty="0" smtClean="0">
                <a:latin typeface="APL385 Unicode" panose="020B0709000202000203" pitchFamily="49" charset="0"/>
              </a:rPr>
              <a:t>'Général Haïtien'</a:t>
            </a:r>
          </a:p>
          <a:p>
            <a:pPr marL="0" indent="0">
              <a:buNone/>
            </a:pPr>
            <a:r>
              <a:rPr lang="en-GB" sz="2800" dirty="0">
                <a:latin typeface="APL385 Unicode" panose="020B0709000202000203" pitchFamily="49" charset="0"/>
              </a:rPr>
              <a:t>GERMAN WORDS UPCASE ALWAYS ARE </a:t>
            </a:r>
            <a:endParaRPr lang="en-GB" sz="2800" dirty="0" smtClean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fr-FR" sz="2800" dirty="0" smtClean="0">
                <a:latin typeface="APL385 Unicode" panose="020B0709000202000203" pitchFamily="49" charset="0"/>
              </a:rPr>
              <a:t>GÉNÉRAL HAÏTIEN</a:t>
            </a:r>
            <a:endParaRPr lang="en-GB" sz="2800" dirty="0">
              <a:latin typeface="APL385 Unicode" panose="020B0709000202000203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Version 15.0 of Dyalog APL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785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Dyalog 15.0 Highlights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755575" y="1700213"/>
            <a:ext cx="8087758" cy="4321075"/>
          </a:xfrm>
        </p:spPr>
        <p:txBody>
          <a:bodyPr/>
          <a:lstStyle/>
          <a:p>
            <a:r>
              <a:rPr lang="en-GB" sz="2800" dirty="0" smtClean="0"/>
              <a:t>Very Significant Speed-Ups</a:t>
            </a:r>
          </a:p>
          <a:p>
            <a:r>
              <a:rPr lang="en-GB" sz="2800" dirty="0" smtClean="0"/>
              <a:t>Windows Installation without Administrative Privileges</a:t>
            </a:r>
            <a:endParaRPr lang="en-GB" sz="2400" dirty="0"/>
          </a:p>
          <a:p>
            <a:r>
              <a:rPr lang="en-GB" sz="2800" dirty="0" smtClean="0"/>
              <a:t>New Cross-Platform Native File Functions</a:t>
            </a:r>
          </a:p>
          <a:p>
            <a:r>
              <a:rPr lang="en-GB" sz="2800" dirty="0" smtClean="0"/>
              <a:t>Support for Source Files in the interpreter</a:t>
            </a:r>
          </a:p>
          <a:p>
            <a:r>
              <a:rPr lang="en-GB" sz="2800" dirty="0" smtClean="0"/>
              <a:t>Data “outside the workspace”</a:t>
            </a:r>
          </a:p>
          <a:p>
            <a:r>
              <a:rPr lang="en-GB" sz="2800" dirty="0" smtClean="0"/>
              <a:t>Fast lookups</a:t>
            </a:r>
          </a:p>
          <a:p>
            <a:r>
              <a:rPr lang="en-GB" sz="2800" dirty="0" smtClean="0"/>
              <a:t>Compiler Enhancements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Version 15.0 of Dyalog APL - Spring 2016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16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.NET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Version 15.0 of Dyalog APL - Spring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386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Remove Data Binding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	</a:t>
            </a:r>
            <a:r>
              <a:rPr lang="en-GB" dirty="0" smtClean="0">
                <a:latin typeface="APL385 Unicode" panose="020B0709000202000203" pitchFamily="49" charset="0"/>
              </a:rPr>
              <a:t>2014</a:t>
            </a:r>
            <a:r>
              <a:rPr lang="en-GB" dirty="0">
                <a:latin typeface="APL385 Unicode" panose="020B0709000202000203" pitchFamily="49" charset="0"/>
              </a:rPr>
              <a:t>⌶'txtSource</a:t>
            </a:r>
            <a:r>
              <a:rPr lang="en-GB" dirty="0" smtClean="0">
                <a:latin typeface="APL385 Unicode" panose="020B0709000202000203" pitchFamily="49" charset="0"/>
              </a:rPr>
              <a:t>' 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1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Null value returned from .NET method becomes </a:t>
            </a:r>
            <a:r>
              <a:rPr lang="en-GB" dirty="0">
                <a:latin typeface="APL385 Unicode" panose="020B0709000202000203" pitchFamily="49" charset="0"/>
              </a:rPr>
              <a:t>⎕NULL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Version 15.0 of Dyalog APL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405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Environment Modifications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755575" y="1700213"/>
            <a:ext cx="8087758" cy="4321075"/>
          </a:xfrm>
        </p:spPr>
        <p:txBody>
          <a:bodyPr/>
          <a:lstStyle/>
          <a:p>
            <a:r>
              <a:rPr lang="en-GB" dirty="0" smtClean="0"/>
              <a:t>Editor</a:t>
            </a:r>
          </a:p>
          <a:p>
            <a:pPr lvl="1"/>
            <a:r>
              <a:rPr lang="en-GB" dirty="0" smtClean="0"/>
              <a:t>Italics/bold in comments?</a:t>
            </a:r>
          </a:p>
          <a:p>
            <a:pPr lvl="1"/>
            <a:r>
              <a:rPr lang="en-GB" dirty="0" smtClean="0"/>
              <a:t>Source can be kept outside the </a:t>
            </a:r>
            <a:r>
              <a:rPr lang="en-GB" dirty="0" err="1" smtClean="0"/>
              <a:t>ws</a:t>
            </a:r>
            <a:endParaRPr lang="en-GB" dirty="0" smtClean="0"/>
          </a:p>
          <a:p>
            <a:pPr lvl="1"/>
            <a:r>
              <a:rPr lang="en-GB" dirty="0" smtClean="0"/>
              <a:t>Available as external editor in Windows</a:t>
            </a:r>
          </a:p>
          <a:p>
            <a:r>
              <a:rPr lang="en-GB" dirty="0" smtClean="0"/>
              <a:t>Native Look &amp; feel enabled by default</a:t>
            </a:r>
          </a:p>
          <a:p>
            <a:r>
              <a:rPr lang="en-GB" dirty="0"/>
              <a:t>Ignore traps in the session</a:t>
            </a:r>
          </a:p>
          <a:p>
            <a:endParaRPr lang="en-GB" dirty="0" smtClean="0"/>
          </a:p>
          <a:p>
            <a:pPr lvl="1"/>
            <a:endParaRPr lang="en-GB" dirty="0" smtClean="0"/>
          </a:p>
          <a:p>
            <a:pPr lvl="2"/>
            <a:endParaRPr lang="en-GB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Version 15.0 of Dyalog APL - Spring 2016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674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Version</a:t>
            </a:r>
            <a:r>
              <a:rPr lang="en-GB" baseline="0" dirty="0" smtClean="0">
                <a:solidFill>
                  <a:srgbClr val="0070C0"/>
                </a:solidFill>
              </a:rPr>
              <a:t> 15.0: Restrictions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2800" dirty="0" smtClean="0"/>
              <a:t>Windows XP not supported (Minimum versions are Vista or Server 2008)</a:t>
            </a:r>
          </a:p>
          <a:p>
            <a:r>
              <a:rPr lang="en-GB" sz="2800" dirty="0" smtClean="0"/>
              <a:t>Microsoft.NET version 4  or higher required</a:t>
            </a:r>
          </a:p>
          <a:p>
            <a:r>
              <a:rPr lang="en-GB" sz="2800" dirty="0" smtClean="0"/>
              <a:t>New RIDE 3.0 for Dyalog 15.0 only </a:t>
            </a:r>
          </a:p>
          <a:p>
            <a:r>
              <a:rPr lang="en-GB" sz="2800" dirty="0"/>
              <a:t>No more </a:t>
            </a:r>
            <a:r>
              <a:rPr lang="en-GB" sz="2800" dirty="0">
                <a:latin typeface="APL385 Unicode" panose="020B0709000202000203" pitchFamily="49" charset="0"/>
              </a:rPr>
              <a:t>)LOAD </a:t>
            </a:r>
            <a:r>
              <a:rPr lang="en-GB" sz="2800" dirty="0"/>
              <a:t>&lt;V11 </a:t>
            </a:r>
            <a:r>
              <a:rPr lang="en-GB" sz="2800" dirty="0" err="1"/>
              <a:t>wss</a:t>
            </a:r>
            <a:endParaRPr lang="en-GB" sz="2800" dirty="0"/>
          </a:p>
          <a:p>
            <a:r>
              <a:rPr lang="en-GB" sz="2800" dirty="0"/>
              <a:t>No more 13.2 </a:t>
            </a:r>
            <a:r>
              <a:rPr lang="en-GB" sz="2800" dirty="0" smtClean="0"/>
              <a:t>support</a:t>
            </a:r>
          </a:p>
          <a:p>
            <a:r>
              <a:rPr lang="en-GB" sz="2800" dirty="0"/>
              <a:t>Since 14.0 32b files can no longer be created.</a:t>
            </a:r>
          </a:p>
          <a:p>
            <a:endParaRPr lang="en-GB" sz="28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Version 15.0 of Dyalog APL - Spring 2016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1808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7030A0"/>
                </a:solidFill>
              </a:rPr>
              <a:t>Language-specific Changes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Version 15.0 of Dyalog APL - Spring 2016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478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Random Link (</a:t>
            </a:r>
            <a:r>
              <a:rPr lang="en-GB" dirty="0" smtClean="0">
                <a:latin typeface="APL385 Unicode" panose="020B0709000202000203" pitchFamily="49" charset="0"/>
              </a:rPr>
              <a:t>⎕RL</a:t>
            </a:r>
            <a:r>
              <a:rPr lang="en-GB" dirty="0" smtClean="0"/>
              <a:t>)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[1] is seed</a:t>
            </a:r>
          </a:p>
          <a:p>
            <a:r>
              <a:rPr lang="en-GB" dirty="0" smtClean="0"/>
              <a:t>[2] is RN generator:</a:t>
            </a:r>
          </a:p>
          <a:p>
            <a:pPr lvl="1"/>
            <a:r>
              <a:rPr lang="en-GB" dirty="0"/>
              <a:t>0</a:t>
            </a:r>
            <a:r>
              <a:rPr lang="en-GB" dirty="0" smtClean="0"/>
              <a:t>: range [1,(2*31)-2] (the "old" RNG)</a:t>
            </a:r>
          </a:p>
          <a:p>
            <a:pPr lvl="1"/>
            <a:r>
              <a:rPr lang="en-GB" dirty="0" smtClean="0"/>
              <a:t>1: range [1,2*62]</a:t>
            </a:r>
          </a:p>
          <a:p>
            <a:pPr lvl="1"/>
            <a:r>
              <a:rPr lang="en-GB" dirty="0" smtClean="0"/>
              <a:t>2: OS generated values [1,2*62]</a:t>
            </a:r>
          </a:p>
          <a:p>
            <a:pPr lvl="1"/>
            <a:endParaRPr lang="en-GB" dirty="0"/>
          </a:p>
          <a:p>
            <a:pPr marL="57150" indent="0">
              <a:buNone/>
            </a:pPr>
            <a:r>
              <a:rPr lang="en-GB" dirty="0" smtClean="0"/>
              <a:t>Ex:</a:t>
            </a:r>
          </a:p>
          <a:p>
            <a:pPr marL="57150" indent="0">
              <a:buNone/>
            </a:pPr>
            <a:r>
              <a:rPr lang="en-GB" dirty="0"/>
              <a:t>	</a:t>
            </a:r>
            <a:r>
              <a:rPr lang="en-GB" dirty="0" smtClean="0">
                <a:latin typeface="APL385 Unicode" panose="020B0709000202000203" pitchFamily="49" charset="0"/>
              </a:rPr>
              <a:t>⎕RL←1234   0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Version 15.0 of Dyalog APL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663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 Neutral Element JF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>
                <a:latin typeface="APL385 Unicode" panose="020B0709000202000203" pitchFamily="49" charset="0"/>
              </a:rPr>
              <a:t>,/</a:t>
            </a:r>
            <a:r>
              <a:rPr lang="en-GB" dirty="0" smtClean="0">
                <a:latin typeface="APL385 Unicode" panose="020B0709000202000203" pitchFamily="49" charset="0"/>
              </a:rPr>
              <a:t>⍬ is ⊂⍬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Version 15.0 of Dyalog APL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143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B050"/>
                </a:solidFill>
              </a:rPr>
              <a:t>7</a:t>
            </a:r>
            <a:r>
              <a:rPr lang="en-GB" dirty="0" smtClean="0">
                <a:solidFill>
                  <a:srgbClr val="00B050"/>
                </a:solidFill>
              </a:rPr>
              <a:t> New </a:t>
            </a:r>
            <a:r>
              <a:rPr lang="en-GB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⎕</a:t>
            </a:r>
            <a:r>
              <a:rPr lang="en-GB" dirty="0" smtClean="0">
                <a:solidFill>
                  <a:srgbClr val="00B050"/>
                </a:solidFill>
              </a:rPr>
              <a:t> OS Functions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>
                <a:latin typeface="APL385 Unicode" panose="020B0709000202000203" pitchFamily="49" charset="0"/>
              </a:rPr>
              <a:t>⎕NPARTS </a:t>
            </a:r>
          </a:p>
          <a:p>
            <a:r>
              <a:rPr lang="en-GB" dirty="0" smtClean="0">
                <a:latin typeface="APL385 Unicode" panose="020B0709000202000203" pitchFamily="49" charset="0"/>
              </a:rPr>
              <a:t>⎕NEXISTS</a:t>
            </a:r>
          </a:p>
          <a:p>
            <a:r>
              <a:rPr lang="en-GB" dirty="0" smtClean="0">
                <a:latin typeface="APL385 Unicode" panose="020B0709000202000203" pitchFamily="49" charset="0"/>
              </a:rPr>
              <a:t>⎕MKDIR</a:t>
            </a:r>
          </a:p>
          <a:p>
            <a:r>
              <a:rPr lang="en-GB" dirty="0" smtClean="0">
                <a:latin typeface="APL385 Unicode" panose="020B0709000202000203" pitchFamily="49" charset="0"/>
              </a:rPr>
              <a:t>⎕NDELETE</a:t>
            </a:r>
          </a:p>
          <a:p>
            <a:r>
              <a:rPr lang="en-GB" dirty="0" smtClean="0">
                <a:latin typeface="APL385 Unicode" panose="020B0709000202000203" pitchFamily="49" charset="0"/>
              </a:rPr>
              <a:t>⎕NINFO</a:t>
            </a:r>
          </a:p>
          <a:p>
            <a:r>
              <a:rPr lang="en-GB" dirty="0" smtClean="0">
                <a:solidFill>
                  <a:schemeClr val="bg1">
                    <a:lumMod val="75000"/>
                  </a:schemeClr>
                </a:solidFill>
                <a:latin typeface="APL385 Unicode" panose="020B0709000202000203" pitchFamily="49" charset="0"/>
              </a:rPr>
              <a:t>⎕NGET</a:t>
            </a:r>
          </a:p>
          <a:p>
            <a:r>
              <a:rPr lang="en-GB" dirty="0" smtClean="0">
                <a:solidFill>
                  <a:schemeClr val="bg1">
                    <a:lumMod val="75000"/>
                  </a:schemeClr>
                </a:solidFill>
                <a:latin typeface="APL385 Unicode" panose="020B0709000202000203" pitchFamily="49" charset="0"/>
              </a:rPr>
              <a:t>⎕NPUT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Version 15.0 of Dyalog APL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072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7</a:t>
            </a:r>
            <a:r>
              <a:rPr lang="en-GB" dirty="0" smtClean="0"/>
              <a:t> New </a:t>
            </a:r>
            <a:r>
              <a:rPr lang="en-GB" dirty="0" smtClean="0">
                <a:latin typeface="APL385 Unicode" panose="020B0709000202000203" pitchFamily="49" charset="0"/>
              </a:rPr>
              <a:t>⎕</a:t>
            </a:r>
            <a:r>
              <a:rPr lang="en-GB" dirty="0" smtClean="0"/>
              <a:t> OS Functions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>
                <a:latin typeface="APL385 Unicode" panose="020B0709000202000203" pitchFamily="49" charset="0"/>
              </a:rPr>
              <a:t>⎕NPARTS </a:t>
            </a:r>
          </a:p>
          <a:p>
            <a:endParaRPr lang="en-GB" dirty="0" smtClean="0">
              <a:latin typeface="APL385 Unicode" panose="020B0709000202000203" pitchFamily="49" charset="0"/>
            </a:endParaRPr>
          </a:p>
          <a:p>
            <a:endParaRPr lang="en-GB" dirty="0"/>
          </a:p>
          <a:p>
            <a:pPr lvl="1"/>
            <a:r>
              <a:rPr lang="en-GB" dirty="0" smtClean="0"/>
              <a:t>Path</a:t>
            </a:r>
          </a:p>
          <a:p>
            <a:pPr lvl="1"/>
            <a:r>
              <a:rPr lang="en-GB" dirty="0" smtClean="0"/>
              <a:t>Base name</a:t>
            </a:r>
          </a:p>
          <a:p>
            <a:pPr lvl="1"/>
            <a:r>
              <a:rPr lang="en-GB" dirty="0" smtClean="0"/>
              <a:t>Extension</a:t>
            </a:r>
          </a:p>
          <a:p>
            <a:pPr marL="57150" indent="0">
              <a:buNone/>
            </a:pPr>
            <a:r>
              <a:rPr lang="en-GB" dirty="0" smtClean="0"/>
              <a:t>If a left argument of 1 is supplied the path is resolved (''=CD, ..=up, etc.)</a:t>
            </a:r>
          </a:p>
          <a:p>
            <a:pPr marL="457200" lvl="1" indent="0"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Version 15.0 of Dyalog APL - Spring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8</a:t>
            </a:fld>
            <a:endParaRPr lang="en-GB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99592" y="2276872"/>
            <a:ext cx="763480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The result R is a 3-element vector of character vectors as follows:</a:t>
            </a:r>
          </a:p>
        </p:txBody>
      </p:sp>
    </p:spTree>
    <p:extLst>
      <p:ext uri="{BB962C8B-B14F-4D97-AF65-F5344CB8AC3E}">
        <p14:creationId xmlns:p14="http://schemas.microsoft.com/office/powerpoint/2010/main" val="70223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_dyalog15">
  <a:themeElements>
    <a:clrScheme name="1_Dyalo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ctr">
          <a:defRPr sz="3200" dirty="0" smtClean="0">
            <a:latin typeface="+mj-lt"/>
          </a:defRPr>
        </a:defPPr>
      </a:lstStyle>
    </a:txDef>
  </a:objectDefaults>
  <a:extraClrSchemeLst>
    <a:extraClrScheme>
      <a:clrScheme name="1_Dyalo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Master Powerpoint template 19 aug 2014.potx" id="{0049EF10-ADAC-4A86-823C-08B6527A6A7B}" vid="{CA850941-80F2-41C4-9D9B-50111ED15664}"/>
    </a:ext>
  </a:extLst>
</a:theme>
</file>

<file path=ppt/theme/theme2.xml><?xml version="1.0" encoding="utf-8"?>
<a:theme xmlns:a="http://schemas.openxmlformats.org/drawingml/2006/main" name="DYNA16">
  <a:themeElements>
    <a:clrScheme name="1_Dyalo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yalog">
      <a:majorFont>
        <a:latin typeface="Geneva"/>
        <a:ea typeface=""/>
        <a:cs typeface=""/>
      </a:majorFont>
      <a:minorFont>
        <a:latin typeface="Gene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lnDef>
  </a:objectDefaults>
  <a:extraClrSchemeLst>
    <a:extraClrScheme>
      <a:clrScheme name="1_Dyalo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Master Powerpoint template 18 aug 2014.potx" id="{D75E8AA9-851B-4AE5-B4A8-6C86A88EC8D9}" vid="{39B23ECB-5CBD-46BA-A539-2031A0E04786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Presentation_dyalog15</Template>
  <TotalTime>7261</TotalTime>
  <Words>634</Words>
  <Application>Microsoft Office PowerPoint</Application>
  <PresentationFormat>On-screen Show (4:3)</PresentationFormat>
  <Paragraphs>167</Paragraphs>
  <Slides>21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Presentation_dyalog15</vt:lpstr>
      <vt:lpstr>DYNA16</vt:lpstr>
      <vt:lpstr>V15 new features </vt:lpstr>
      <vt:lpstr>Dyalog 15.0 Highlights</vt:lpstr>
      <vt:lpstr>Environment Modifications</vt:lpstr>
      <vt:lpstr>Version 15.0: Restrictions</vt:lpstr>
      <vt:lpstr>Language-specific Changes</vt:lpstr>
      <vt:lpstr>Random Link (⎕RL) </vt:lpstr>
      <vt:lpstr>New Neutral Element JF</vt:lpstr>
      <vt:lpstr>7 New ⎕ OS Functions</vt:lpstr>
      <vt:lpstr>7 New ⎕ OS Functions</vt:lpstr>
      <vt:lpstr>⎕NPARTS</vt:lpstr>
      <vt:lpstr>⎕NEXISTS</vt:lpstr>
      <vt:lpstr>⎕MKDIR</vt:lpstr>
      <vt:lpstr>⎕NDELETE</vt:lpstr>
      <vt:lpstr>⎕NINFO</vt:lpstr>
      <vt:lpstr>⎕NGet/⎕NPut/⎕Fix</vt:lpstr>
      <vt:lpstr>Special</vt:lpstr>
      <vt:lpstr>Hashed Keys</vt:lpstr>
      <vt:lpstr>New Idiom</vt:lpstr>
      <vt:lpstr>Case Folding</vt:lpstr>
      <vt:lpstr>.NET</vt:lpstr>
      <vt:lpstr>Remove Data Binding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Smith</dc:creator>
  <cp:lastModifiedBy>Fiona Smith</cp:lastModifiedBy>
  <cp:revision>150</cp:revision>
  <cp:lastPrinted>2014-08-15T09:52:37Z</cp:lastPrinted>
  <dcterms:created xsi:type="dcterms:W3CDTF">2015-07-28T13:03:29Z</dcterms:created>
  <dcterms:modified xsi:type="dcterms:W3CDTF">2016-04-27T09:02:09Z</dcterms:modified>
</cp:coreProperties>
</file>