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897" r:id="rId3"/>
    <p:sldId id="898" r:id="rId4"/>
    <p:sldId id="899" r:id="rId5"/>
    <p:sldId id="595" r:id="rId6"/>
    <p:sldId id="577" r:id="rId7"/>
    <p:sldId id="602" r:id="rId8"/>
    <p:sldId id="909" r:id="rId9"/>
    <p:sldId id="904" r:id="rId10"/>
    <p:sldId id="790" r:id="rId11"/>
    <p:sldId id="289" r:id="rId12"/>
    <p:sldId id="905" r:id="rId13"/>
    <p:sldId id="903" r:id="rId14"/>
    <p:sldId id="593" r:id="rId15"/>
    <p:sldId id="631" r:id="rId16"/>
    <p:sldId id="633" r:id="rId17"/>
    <p:sldId id="632" r:id="rId18"/>
    <p:sldId id="636" r:id="rId19"/>
    <p:sldId id="634" r:id="rId20"/>
    <p:sldId id="635" r:id="rId21"/>
    <p:sldId id="737" r:id="rId22"/>
    <p:sldId id="906" r:id="rId23"/>
    <p:sldId id="592" r:id="rId24"/>
    <p:sldId id="875" r:id="rId25"/>
    <p:sldId id="907" r:id="rId26"/>
    <p:sldId id="624" r:id="rId27"/>
    <p:sldId id="615" r:id="rId28"/>
    <p:sldId id="639" r:id="rId29"/>
    <p:sldId id="641" r:id="rId30"/>
    <p:sldId id="638" r:id="rId31"/>
    <p:sldId id="640" r:id="rId32"/>
    <p:sldId id="642" r:id="rId33"/>
    <p:sldId id="910" r:id="rId34"/>
    <p:sldId id="643" r:id="rId35"/>
    <p:sldId id="611" r:id="rId36"/>
    <p:sldId id="541" r:id="rId37"/>
    <p:sldId id="902" r:id="rId38"/>
    <p:sldId id="908" r:id="rId39"/>
    <p:sldId id="876" r:id="rId40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43"/>
    </p:embeddedFont>
    <p:embeddedFont>
      <p:font typeface="Sarabun" panose="020B0604020202020204" charset="-34"/>
      <p:regular r:id="rId44"/>
      <p:bold r:id="rId45"/>
      <p:italic r:id="rId46"/>
      <p:boldItalic r:id="rId47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F00"/>
    <a:srgbClr val="FF6600"/>
    <a:srgbClr val="5A6D8F"/>
    <a:srgbClr val="3B475E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508" autoAdjust="0"/>
  </p:normalViewPr>
  <p:slideViewPr>
    <p:cSldViewPr snapToGrid="0">
      <p:cViewPr varScale="1">
        <p:scale>
          <a:sx n="135" d="100"/>
          <a:sy n="135" d="100"/>
        </p:scale>
        <p:origin x="780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NUL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14/04/2024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14/04/2024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5EA43D3E-252D-77E1-24E1-44D857A5AB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071A970-6276-8CCB-73CF-C752D2649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6193BB7-46A0-B541-2084-164FC239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14FA5D0-B1A9-4332-B1FA-F074B1B36340}" type="slidenum">
              <a:rPr lang="en-GB" altLang="en-US" sz="1200">
                <a:latin typeface="Times New Roman" panose="02020603050405020304" pitchFamily="18" charset="0"/>
              </a:rPr>
              <a:pPr/>
              <a:t>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FB0B3BBC-848B-2C9E-6292-186D7DE8BF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2DC9C201-5C80-F823-5354-AB20AC143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59D82C82-6138-D3BB-18A2-7D6438272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C6EAABE-1E8B-4BE3-B92B-4959F71313DC}" type="slidenum">
              <a:rPr lang="en-GB" altLang="en-US" sz="1200">
                <a:latin typeface="Times New Roman" panose="02020603050405020304" pitchFamily="18" charset="0"/>
              </a:rPr>
              <a:pPr/>
              <a:t>25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07E742D0-1FEC-3958-EBAB-7A719397DF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DC09D5CB-3A1F-9CEF-C596-2A94E28AB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219B9C7F-6575-F6CA-C827-D26D9B6F1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0CCA7AF-646F-4A5A-A2CD-2E208E83F4D4}" type="slidenum">
              <a:rPr lang="en-US" altLang="en-US" sz="1200">
                <a:latin typeface="Times New Roman" panose="02020603050405020304" pitchFamily="18" charset="0"/>
              </a:rPr>
              <a:pPr/>
              <a:t>26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6DE143F6-3CF6-285B-FCD8-437195EC59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0180B07E-0F8E-5449-7903-579B7C41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FA65BCCF-CFCF-8F9A-5E2E-0C0C2A120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E9CB4F9-BC96-4BBC-8E7C-AE42FCFA5576}" type="slidenum">
              <a:rPr lang="en-GB" altLang="en-US" sz="1200">
                <a:latin typeface="Times New Roman" panose="02020603050405020304" pitchFamily="18" charset="0"/>
              </a:rPr>
              <a:pPr/>
              <a:t>32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E42F3E57-44FA-6DF2-82AE-544049A682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0C03DA4-0B57-8B65-8C02-63AD03A41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3BF8B25-4CF2-9E97-9528-9F5A86062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AEF3BD0-550E-4C54-A857-89DD0CB15BEA}" type="slidenum">
              <a:rPr lang="en-GB" altLang="en-US" sz="1200">
                <a:latin typeface="Times New Roman" panose="02020603050405020304" pitchFamily="18" charset="0"/>
              </a:rPr>
              <a:pPr/>
              <a:t>34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5BF645FB-AF06-8C73-774C-4AE915C0A9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ABBC1615-C6C3-FC69-6C88-EA0B44906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27DF7DFA-8D1D-31B3-8F55-80B0B720D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CDABA83-036B-4B89-9282-85816B5ADF69}" type="slidenum">
              <a:rPr lang="en-GB" altLang="en-US" sz="1200">
                <a:latin typeface="Times New Roman" panose="02020603050405020304" pitchFamily="18" charset="0"/>
              </a:rPr>
              <a:pPr/>
              <a:t>35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9B425FF-6DC2-AA2C-168B-1C853FCBE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F727308-5138-4319-A68B-E5B4B3F9E62C}" type="slidenum">
              <a:rPr lang="en-GB" altLang="en-US" sz="1200">
                <a:latin typeface="Times New Roman" panose="02020603050405020304" pitchFamily="18" charset="0"/>
              </a:rPr>
              <a:pPr/>
              <a:t>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110514A-EC2F-3255-870D-1E2383A45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B561FAD-7997-8697-7773-7C521073A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517FF48-88A2-06FD-6BA4-9D9829E63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8D98C60-C6DA-B4A2-D3EC-FD6CEF62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4020CD-6F75-7C86-A5B3-AE54AD255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EDFD36D-96C6-4CC6-8ED8-3913FBA328F4}" type="slidenum">
              <a:rPr lang="en-GB" altLang="en-US" sz="1200">
                <a:latin typeface="Times New Roman" panose="02020603050405020304" pitchFamily="18" charset="0"/>
              </a:rPr>
              <a:pPr/>
              <a:t>6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517FF48-88A2-06FD-6BA4-9D9829E63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8D98C60-C6DA-B4A2-D3EC-FD6CEF62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4020CD-6F75-7C86-A5B3-AE54AD255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EDFD36D-96C6-4CC6-8ED8-3913FBA328F4}" type="slidenum">
              <a:rPr lang="en-GB" altLang="en-US" sz="1200">
                <a:latin typeface="Times New Roman" panose="02020603050405020304" pitchFamily="18" charset="0"/>
              </a:rPr>
              <a:pPr/>
              <a:t>7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8BFD4A3D-2763-D3D9-BA83-318218F0C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55C6DDC-7910-4804-91D2-A3214CD43DCC}" type="slidenum">
              <a:rPr lang="en-GB" altLang="en-US" sz="1200">
                <a:latin typeface="Times New Roman" panose="02020603050405020304" pitchFamily="18" charset="0"/>
              </a:rPr>
              <a:pPr/>
              <a:t>13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5CAB3253-113F-4322-5E2D-CB87043DE1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6729C838-DF55-3B18-3755-F9C2FB3D0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33F72ED5-22EA-A8D5-4448-D34FE0085E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B33E4BD9-B690-6BA2-F3DF-0EB8AC220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B4CA4A4-8B64-A207-0E3D-D2C7048E8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F022F40-C997-41A0-A744-7E61FF343135}" type="slidenum">
              <a:rPr lang="en-GB" altLang="en-US" sz="1200">
                <a:latin typeface="Times New Roman" panose="02020603050405020304" pitchFamily="18" charset="0"/>
              </a:rPr>
              <a:pPr/>
              <a:t>14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3DBD43F-861B-D814-0F85-880F40F127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13A1550-5E67-4F3A-821D-B5FBBB8AC786}" type="slidenum">
              <a:rPr lang="en-GB" altLang="en-US" sz="1200">
                <a:latin typeface="Times New Roman" panose="02020603050405020304" pitchFamily="18" charset="0"/>
              </a:rPr>
              <a:pPr/>
              <a:t>21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DD51372-C0AA-1C47-7226-5176927B7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38849E0-B9A5-6569-378A-D2E9512A6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94B82167-D710-76AB-3CE3-D3DD53BB8A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BE040F5-2415-43FF-AA62-6CF9C108093B}" type="slidenum">
              <a:rPr lang="en-GB" altLang="en-US" sz="1200">
                <a:latin typeface="Times New Roman" panose="02020603050405020304" pitchFamily="18" charset="0"/>
              </a:rPr>
              <a:pPr/>
              <a:t>22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3286D04-E336-7672-F195-931228F46C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F6960D4D-D79E-ECA5-0218-CB0F81295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94B82167-D710-76AB-3CE3-D3DD53BB8A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BE040F5-2415-43FF-AA62-6CF9C108093B}" type="slidenum">
              <a:rPr lang="en-GB" altLang="en-US" sz="1200">
                <a:latin typeface="Times New Roman" panose="02020603050405020304" pitchFamily="18" charset="0"/>
              </a:rPr>
              <a:pPr/>
              <a:t>23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C3286D04-E336-7672-F195-931228F46C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F6960D4D-D79E-ECA5-0218-CB0F81295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Dyalog North America Meetup, 11 April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2" y="700311"/>
            <a:ext cx="1414230" cy="336489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9FB83-35C7-9D03-EE45-7A611A70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2F36-4608-D7DE-C12D-AE4DBED0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07E5E-4710-2595-C186-C36AF503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50100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5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137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810DA-E1B8-4F96-9C81-B2D976B57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336" y="0"/>
            <a:ext cx="1547664" cy="6995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: CONTENT THAT OVERLAPS THIS BOX WILL BE OBSCURED</a:t>
            </a:r>
          </a:p>
        </p:txBody>
      </p:sp>
    </p:spTree>
    <p:extLst>
      <p:ext uri="{BB962C8B-B14F-4D97-AF65-F5344CB8AC3E}">
        <p14:creationId xmlns:p14="http://schemas.microsoft.com/office/powerpoint/2010/main" val="224260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62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0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5929200" y="2917869"/>
            <a:ext cx="3214800" cy="2225631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SO ANY CONTENT THAT OVERLAPS THIS BOX COULD BE OBSCURED.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BOX WILL NOT BE VISIBLE DURING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7396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0CC00C7-834C-4ECD-A8A3-E409D29ECB59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Introduction to Dyalog – DYNA 2024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8" name="Picture 7" descr="A black and orange triangle&#10;&#10;Description automatically generated">
            <a:extLst>
              <a:ext uri="{FF2B5EF4-FFF2-40B4-BE49-F238E27FC236}">
                <a16:creationId xmlns:a16="http://schemas.microsoft.com/office/drawing/2014/main" id="{4CDAE969-C022-BFB1-C600-8B5FF187EA2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4" y="4761064"/>
            <a:ext cx="939483" cy="2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688053"/>
            <a:ext cx="5241637" cy="1767394"/>
          </a:xfrm>
        </p:spPr>
        <p:txBody>
          <a:bodyPr/>
          <a:lstStyle/>
          <a:p>
            <a:r>
              <a:rPr lang="da-DK" dirty="0" err="1"/>
              <a:t>Welcome</a:t>
            </a:r>
            <a:r>
              <a:rPr lang="da-DK" dirty="0"/>
              <a:t> &amp; </a:t>
            </a:r>
            <a:r>
              <a:rPr lang="da-DK" dirty="0" err="1"/>
              <a:t>Introduction</a:t>
            </a:r>
            <a:r>
              <a:rPr lang="da-DK" dirty="0"/>
              <a:t>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Morten Kromberg</a:t>
            </a:r>
            <a:r>
              <a:rPr lang="en-GB" dirty="0"/>
              <a:t>, CTO</a:t>
            </a:r>
            <a:endParaRPr lang="da-DK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663704-92BD-3C0B-243C-17D248424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F690D-3C6C-47D4-2C63-6F6BEC021E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AD3DB-81C4-9127-85C1-57FEF2C80E1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533024" y="0"/>
            <a:ext cx="1610976" cy="1036319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51A2-95D4-C32B-2CBE-B6F8E551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BAD299-EF45-42B4-9786-9B5DE0E17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4C13-7D0F-4B1D-9A24-F00925DA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646299" cy="685535"/>
          </a:xfrm>
        </p:spPr>
        <p:txBody>
          <a:bodyPr/>
          <a:lstStyle/>
          <a:p>
            <a:r>
              <a:rPr lang="en-US" dirty="0"/>
              <a:t>We Stand on the Shoulders of Giants</a:t>
            </a:r>
            <a:endParaRPr lang="en-DK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FF0590-8228-40E8-8D25-C908707BCAAE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36" y="1700777"/>
            <a:ext cx="1419976" cy="17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4">
            <a:extLst>
              <a:ext uri="{FF2B5EF4-FFF2-40B4-BE49-F238E27FC236}">
                <a16:creationId xmlns:a16="http://schemas.microsoft.com/office/drawing/2014/main" id="{6A14A8B7-C67C-4534-8A0A-CD9996B29C9C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76" y="1689328"/>
            <a:ext cx="1415580" cy="1769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69773-4DEB-4B36-A04F-03DFE7D4CCC4}"/>
              </a:ext>
            </a:extLst>
          </p:cNvPr>
          <p:cNvSpPr txBox="1"/>
          <p:nvPr/>
        </p:nvSpPr>
        <p:spPr>
          <a:xfrm>
            <a:off x="1325276" y="3585249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John Scholes (1948-2019)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EDD96-1ACE-4885-9179-5A0F449650D8}"/>
              </a:ext>
            </a:extLst>
          </p:cNvPr>
          <p:cNvSpPr txBox="1"/>
          <p:nvPr/>
        </p:nvSpPr>
        <p:spPr>
          <a:xfrm>
            <a:off x="3487808" y="3601286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Roger Hui (1953-2021)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17ADF4E-F623-50BA-8247-F282516A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24" y="1684265"/>
            <a:ext cx="1419976" cy="17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47EAF-145A-0CE9-5B46-0C644E28D7F5}"/>
              </a:ext>
            </a:extLst>
          </p:cNvPr>
          <p:cNvSpPr txBox="1"/>
          <p:nvPr/>
        </p:nvSpPr>
        <p:spPr>
          <a:xfrm>
            <a:off x="5905426" y="3602880"/>
            <a:ext cx="1080120" cy="12601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sz="1100" b="0" dirty="0">
                <a:latin typeface="Calibri" panose="020F0502020204030204" pitchFamily="34" charset="0"/>
                <a:cs typeface="Calibri" panose="020F0502020204030204" pitchFamily="34" charset="0"/>
              </a:rPr>
              <a:t>Geoff Streeter (retired 2023)</a:t>
            </a:r>
            <a:endParaRPr lang="en-DK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3FD52-675F-56C0-B657-B24EAE7C7874}"/>
              </a:ext>
            </a:extLst>
          </p:cNvPr>
          <p:cNvSpPr txBox="1"/>
          <p:nvPr/>
        </p:nvSpPr>
        <p:spPr>
          <a:xfrm>
            <a:off x="287832" y="3894706"/>
            <a:ext cx="457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https://rogerhui.rip        https://johnscholes.rip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60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75EF6-8806-2F56-2732-5515A6DE174D}"/>
              </a:ext>
            </a:extLst>
          </p:cNvPr>
          <p:cNvSpPr/>
          <p:nvPr/>
        </p:nvSpPr>
        <p:spPr>
          <a:xfrm>
            <a:off x="2452255" y="4627418"/>
            <a:ext cx="1177636" cy="42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7B4B0B3-BFF9-4770-A121-F6AF4E805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r="15333"/>
          <a:stretch/>
        </p:blipFill>
        <p:spPr bwMode="auto">
          <a:xfrm>
            <a:off x="3237275" y="808710"/>
            <a:ext cx="5922615" cy="43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C1EE72-5E9E-0A4C-DFFA-8E0247AB5B30}"/>
              </a:ext>
            </a:extLst>
          </p:cNvPr>
          <p:cNvSpPr txBox="1"/>
          <p:nvPr/>
        </p:nvSpPr>
        <p:spPr>
          <a:xfrm>
            <a:off x="385735" y="404964"/>
            <a:ext cx="267413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Ken </a:t>
            </a:r>
            <a:r>
              <a:rPr lang="da-DK" dirty="0" err="1"/>
              <a:t>Iverson's</a:t>
            </a:r>
            <a:r>
              <a:rPr lang="da-DK" dirty="0"/>
              <a:t> </a:t>
            </a:r>
            <a:r>
              <a:rPr lang="da-DK" dirty="0" err="1"/>
              <a:t>Blackboard</a:t>
            </a:r>
            <a:br>
              <a:rPr lang="da-DK" dirty="0"/>
            </a:br>
            <a:r>
              <a:rPr lang="da-DK" dirty="0" err="1"/>
              <a:t>arrives</a:t>
            </a:r>
            <a:r>
              <a:rPr lang="da-DK" dirty="0"/>
              <a:t> in </a:t>
            </a:r>
            <a:r>
              <a:rPr lang="da-DK" dirty="0" err="1"/>
              <a:t>Bramley</a:t>
            </a:r>
            <a:r>
              <a:rPr lang="da-DK" dirty="0"/>
              <a:t> (2010)</a:t>
            </a:r>
            <a:endParaRPr lang="en-GB" dirty="0"/>
          </a:p>
        </p:txBody>
      </p:sp>
      <p:pic>
        <p:nvPicPr>
          <p:cNvPr id="1026" name="Picture 2" descr="The APL Programming Language Source Code - CHM">
            <a:extLst>
              <a:ext uri="{FF2B5EF4-FFF2-40B4-BE49-F238E27FC236}">
                <a16:creationId xmlns:a16="http://schemas.microsoft.com/office/drawing/2014/main" id="{D7934DDF-59DE-49AA-FB67-C53E34AA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5" y="1461630"/>
            <a:ext cx="3028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8" name="Picture 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75AD4451-60FC-4FAE-8F0F-0F8DA5F74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508" b="2"/>
          <a:stretch/>
        </p:blipFill>
        <p:spPr bwMode="auto">
          <a:xfrm>
            <a:off x="2307815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9BBE3-3208-4FC8-BC05-AF3C54E24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9662" b="2"/>
          <a:stretch/>
        </p:blipFill>
        <p:spPr bwMode="auto">
          <a:xfrm>
            <a:off x="1409387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64A91F-2E0F-49CE-B2DF-FC544C8DF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0744"/>
          <a:stretch/>
        </p:blipFill>
        <p:spPr bwMode="auto">
          <a:xfrm>
            <a:off x="3239076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D014CAC-7096-46C6-9380-37112B4B4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r="1585" b="2"/>
          <a:stretch/>
        </p:blipFill>
        <p:spPr bwMode="auto">
          <a:xfrm>
            <a:off x="4170336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A23A11-D285-4177-8D61-E9EE23513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7856428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E0D7F-45D5-475E-9A58-97DE75A70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/>
        </p:blipFill>
        <p:spPr>
          <a:xfrm>
            <a:off x="5098179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579A-29D1-47A7-C8FC-193F04B24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034" y="1535474"/>
            <a:ext cx="734153" cy="106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BFFB-5DFC-B756-7F2D-266DEC006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44" y="1548926"/>
            <a:ext cx="707876" cy="1071926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A7A2C9D3-1294-F867-5A26-2DC2F7CD3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9165"/>
          <a:stretch/>
        </p:blipFill>
        <p:spPr bwMode="auto">
          <a:xfrm>
            <a:off x="5996607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18680C-36A6-7319-313E-742017FD2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1399364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D41FB-35DA-7991-7591-62085C6557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b="318"/>
          <a:stretch/>
        </p:blipFill>
        <p:spPr>
          <a:xfrm>
            <a:off x="481544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5B5785-5F37-1E1D-2ADF-B5C6836FDB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4286" y="2922750"/>
            <a:ext cx="675946" cy="10306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E9E3F-4175-5E46-274B-52FBC5C9F5A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339" t="-576" r="-2456" b="576"/>
          <a:stretch/>
        </p:blipFill>
        <p:spPr>
          <a:xfrm>
            <a:off x="3246413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4E7BD-D395-5CD5-F41F-F0C2FD6F8A7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791" r="6737"/>
          <a:stretch/>
        </p:blipFill>
        <p:spPr>
          <a:xfrm>
            <a:off x="4218552" y="2956876"/>
            <a:ext cx="641515" cy="10306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F3CC53-5DFF-EE60-36A0-2E915B71AAB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120"/>
          <a:stretch/>
        </p:blipFill>
        <p:spPr>
          <a:xfrm>
            <a:off x="7850962" y="2922750"/>
            <a:ext cx="756085" cy="1020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24668E-F5A2-DAF7-177D-C2C05E7999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5024" y="2922750"/>
            <a:ext cx="751505" cy="10236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3CA66-ACA1-9F4E-F428-2D882D3BCE08}"/>
              </a:ext>
            </a:extLst>
          </p:cNvPr>
          <p:cNvSpPr/>
          <p:nvPr/>
        </p:nvSpPr>
        <p:spPr>
          <a:xfrm>
            <a:off x="323529" y="953192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72400-464F-AE3D-651E-F1BA2FAD8AF8}"/>
              </a:ext>
            </a:extLst>
          </p:cNvPr>
          <p:cNvSpPr txBox="1"/>
          <p:nvPr/>
        </p:nvSpPr>
        <p:spPr>
          <a:xfrm>
            <a:off x="385727" y="113365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2010-2021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6E2D-2B0D-23F1-01BE-9FDAC5A86AA9}"/>
              </a:ext>
            </a:extLst>
          </p:cNvPr>
          <p:cNvSpPr/>
          <p:nvPr/>
        </p:nvSpPr>
        <p:spPr>
          <a:xfrm>
            <a:off x="4993778" y="953192"/>
            <a:ext cx="3958634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18703-0A09-C5A5-754D-AF7B861F8C2A}"/>
              </a:ext>
            </a:extLst>
          </p:cNvPr>
          <p:cNvSpPr txBox="1"/>
          <p:nvPr/>
        </p:nvSpPr>
        <p:spPr>
          <a:xfrm>
            <a:off x="5130768" y="113365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2022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C8329-0163-5C4A-C6CA-04B8CA328679}"/>
              </a:ext>
            </a:extLst>
          </p:cNvPr>
          <p:cNvSpPr/>
          <p:nvPr/>
        </p:nvSpPr>
        <p:spPr>
          <a:xfrm>
            <a:off x="323528" y="2787698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984E4-C3F8-7404-5E6F-43FF2C710AFF}"/>
              </a:ext>
            </a:extLst>
          </p:cNvPr>
          <p:cNvSpPr txBox="1"/>
          <p:nvPr/>
        </p:nvSpPr>
        <p:spPr>
          <a:xfrm>
            <a:off x="385727" y="401053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2023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7B4F98-60A3-84D1-346E-5BFDC1C0F9A6}"/>
              </a:ext>
            </a:extLst>
          </p:cNvPr>
          <p:cNvSpPr/>
          <p:nvPr/>
        </p:nvSpPr>
        <p:spPr>
          <a:xfrm>
            <a:off x="4993777" y="2787698"/>
            <a:ext cx="3985847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E8119-FFBE-A3EE-5A73-AF12E816D589}"/>
              </a:ext>
            </a:extLst>
          </p:cNvPr>
          <p:cNvSpPr txBox="1"/>
          <p:nvPr/>
        </p:nvSpPr>
        <p:spPr>
          <a:xfrm>
            <a:off x="5083189" y="4010537"/>
            <a:ext cx="311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2023 Summer </a:t>
            </a:r>
            <a:r>
              <a:rPr lang="da-DK" dirty="0" err="1"/>
              <a:t>Interns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ABA8-69C1-F7ED-377F-50D5FFC9B2C2}"/>
              </a:ext>
            </a:extLst>
          </p:cNvPr>
          <p:cNvSpPr txBox="1"/>
          <p:nvPr/>
        </p:nvSpPr>
        <p:spPr>
          <a:xfrm>
            <a:off x="4255273" y="1037078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>
                <a:solidFill>
                  <a:srgbClr val="FF0000"/>
                </a:solidFill>
              </a:rPr>
              <a:t>New</a:t>
            </a:r>
            <a:br>
              <a:rPr lang="da-DK" sz="1200" b="1" dirty="0">
                <a:solidFill>
                  <a:srgbClr val="FF0000"/>
                </a:solidFill>
              </a:rPr>
            </a:br>
            <a:r>
              <a:rPr lang="da-DK" sz="1200" b="1" dirty="0">
                <a:solidFill>
                  <a:srgbClr val="FF0000"/>
                </a:solidFill>
              </a:rPr>
              <a:t>CEO</a:t>
            </a:r>
            <a:endParaRPr lang="en-GB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3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11" grpId="0"/>
      <p:bldP spid="13" grpId="0" animBg="1"/>
      <p:bldP spid="15" grpId="0"/>
      <p:bldP spid="16" grpId="0" animBg="1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3D309653-B04D-8C7B-EC00-3C69BE10EA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7" y="1264925"/>
            <a:ext cx="7956079" cy="324204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en-US" sz="1800" dirty="0"/>
              <a:t>Carlisle Group (US)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altLang="en-US" sz="1500" dirty="0"/>
              <a:t>Collateral and Securitization for Global Capital Markets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en-US" sz="1800" dirty="0" err="1"/>
              <a:t>CompuGroupMedical</a:t>
            </a:r>
            <a:r>
              <a:rPr lang="en-US" altLang="en-US" sz="1800" dirty="0"/>
              <a:t> (Sweden)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altLang="en-US" sz="1500" dirty="0"/>
              <a:t>Worlds Largest “Patient Record” system: 40,000 users</a:t>
            </a:r>
            <a:br>
              <a:rPr lang="en-US" altLang="en-US" sz="1500" dirty="0"/>
            </a:br>
            <a:r>
              <a:rPr lang="en-US" altLang="en-US" sz="1500" dirty="0"/>
              <a:t>and 2.5 million patients records at largest hospital in Scandinavia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en-US" sz="1800" dirty="0"/>
              <a:t>A major </a:t>
            </a:r>
            <a:r>
              <a:rPr lang="en-US" altLang="en-US" sz="1800" strike="sngStrike" dirty="0" err="1"/>
              <a:t>Oil</a:t>
            </a:r>
            <a:r>
              <a:rPr lang="en-US" altLang="en-US" sz="1800" dirty="0" err="1"/>
              <a:t>Energy</a:t>
            </a:r>
            <a:r>
              <a:rPr lang="en-US" altLang="en-US" sz="1800" dirty="0"/>
              <a:t> Company (US)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altLang="en-US" sz="1500" dirty="0"/>
              <a:t>Optimizes the “Cracking” of Petroleum Products and research into lubricants using APL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en-US" sz="2000" dirty="0"/>
              <a:t>Sandvik </a:t>
            </a:r>
            <a:r>
              <a:rPr lang="en-US" altLang="en-US" sz="2000" dirty="0" err="1"/>
              <a:t>Coromant</a:t>
            </a:r>
            <a:r>
              <a:rPr lang="en-US" altLang="en-US" sz="2000" dirty="0"/>
              <a:t> (Sweden)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altLang="en-US" sz="1500" dirty="0"/>
              <a:t>Computer Aided Design and Production Management of Machine Tools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altLang="en-US" sz="1800" dirty="0"/>
              <a:t>SimCorp (Denmark), APL Italiana (Italy), </a:t>
            </a:r>
            <a:r>
              <a:rPr lang="en-GB" altLang="en-US" sz="1800" dirty="0" err="1"/>
              <a:t>InvestCloud</a:t>
            </a:r>
            <a:r>
              <a:rPr lang="en-GB" altLang="en-US" sz="1800" dirty="0"/>
              <a:t> Financial Supermarket (US)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GB" altLang="en-US" sz="1500" dirty="0"/>
              <a:t>Leaders in various markets for Asset Management Systems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endParaRPr lang="en-GB" alt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E0A3B0-85D0-64DB-6A19-AE37AFE6BB1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4D207A5-D6EF-0BC6-C52D-063A17485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Selected Customers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36CF8A-A456-DF84-6A81-DD2A83882C9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7BB894-D9F8-5566-8CF0-231159AAD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26342E-6710-6515-9B27-3F09A6A1C0F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3C394F-426B-6F20-ED06-51AC452F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8" name="Picture 2">
            <a:extLst>
              <a:ext uri="{FF2B5EF4-FFF2-40B4-BE49-F238E27FC236}">
                <a16:creationId xmlns:a16="http://schemas.microsoft.com/office/drawing/2014/main" id="{202411F1-4606-E32C-5395-72E482A8A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383"/>
            <a:ext cx="9152647" cy="513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C7AE2D-AD78-BBD4-EA41-638D43DA2E9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38726-A0CE-8291-46E4-18E66E993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685A3-469F-C3F2-D369-EA4D4E5EB76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AC882A-57D4-377E-401D-91D05861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1ECB4CC-FC2D-97AC-C69A-94CB7BD71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5"/>
            <a:ext cx="8027194" cy="582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280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9409DE-443B-0E0F-9D0A-C4FDBB6CA8E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C3B17C-E5ED-9C1B-EF14-B9D4ACA4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9D506-215D-C4DE-8B5F-111A62B07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5"/>
            <a:ext cx="9144000" cy="51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7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5753F8-CDBB-C420-4F47-2890BA1CF16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AA99B-F1DB-2A40-7D0A-86AFBE6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CFE23-8763-0EC6-D35A-16816FBB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5"/>
            <a:ext cx="9144000" cy="512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7240E-A132-D819-49B9-7809C3F9931B}"/>
              </a:ext>
            </a:extLst>
          </p:cNvPr>
          <p:cNvSpPr txBox="1"/>
          <p:nvPr/>
        </p:nvSpPr>
        <p:spPr>
          <a:xfrm>
            <a:off x="6058902" y="1601972"/>
            <a:ext cx="294824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 err="1"/>
              <a:t>Previously</a:t>
            </a:r>
            <a:r>
              <a:rPr lang="da-DK" dirty="0"/>
              <a:t> </a:t>
            </a:r>
            <a:r>
              <a:rPr lang="da-DK" dirty="0" err="1"/>
              <a:t>known</a:t>
            </a:r>
            <a:r>
              <a:rPr lang="da-DK" dirty="0"/>
              <a:t> as…</a:t>
            </a:r>
            <a:br>
              <a:rPr lang="da-DK" dirty="0"/>
            </a:br>
            <a:r>
              <a:rPr lang="da-DK" dirty="0"/>
              <a:t>  Tegra118</a:t>
            </a:r>
          </a:p>
          <a:p>
            <a:r>
              <a:rPr lang="da-DK" dirty="0"/>
              <a:t>  </a:t>
            </a:r>
            <a:r>
              <a:rPr lang="da-DK" dirty="0" err="1"/>
              <a:t>Fiserv</a:t>
            </a:r>
            <a:r>
              <a:rPr lang="da-DK" dirty="0"/>
              <a:t> Investment Services</a:t>
            </a:r>
          </a:p>
          <a:p>
            <a:r>
              <a:rPr lang="da-DK" dirty="0"/>
              <a:t>  </a:t>
            </a:r>
            <a:r>
              <a:rPr lang="da-DK" dirty="0" err="1"/>
              <a:t>CheckFree</a:t>
            </a:r>
            <a:r>
              <a:rPr lang="da-DK" dirty="0"/>
              <a:t> Corp</a:t>
            </a:r>
          </a:p>
          <a:p>
            <a:r>
              <a:rPr lang="da-DK" dirty="0"/>
              <a:t>  </a:t>
            </a:r>
            <a:r>
              <a:rPr lang="da-DK" dirty="0" err="1"/>
              <a:t>SecurityAPL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6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CA72D2-E384-745F-AA41-AF857E6F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8483CEAD-F5D9-BBBE-1D98-6626672C1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616084" cy="5143500"/>
          </a:xfrm>
          <a:prstGeom prst="rect">
            <a:avLst/>
          </a:prstGeom>
        </p:spPr>
      </p:pic>
      <p:pic>
        <p:nvPicPr>
          <p:cNvPr id="3074" name="Picture 2" descr="Home - cgm.com">
            <a:extLst>
              <a:ext uri="{FF2B5EF4-FFF2-40B4-BE49-F238E27FC236}">
                <a16:creationId xmlns:a16="http://schemas.microsoft.com/office/drawing/2014/main" id="{3658B936-2AC6-6995-7F3F-39A24FBE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71" y="1149965"/>
            <a:ext cx="2714625" cy="168592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9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7829-7FA1-70AF-589F-BD288194C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2036C-F0DB-C502-7A9E-F6E932D3B12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B136E9-3CDA-5A3F-48A9-D1676661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Introducing</a:t>
            </a:r>
            <a:r>
              <a:rPr lang="da-DK" dirty="0"/>
              <a:t> the Cast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AD6AC-4C00-1502-86FF-A8C0915E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99643"/>
            <a:ext cx="7583856" cy="2001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55430-D14B-14C5-099F-56DE7B385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6" y="2916878"/>
            <a:ext cx="7583856" cy="16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1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EFEDCA-B50F-4B1D-6970-86396AAE33B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82D31-0CDD-6AA0-9877-D41DF681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35B3E-A442-55C0-F6EC-FA5A03EC5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5"/>
            <a:ext cx="9144000" cy="51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5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A5844D-DF8D-754C-D34E-7522E99A91C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6471F-EBF3-F875-3B51-67EF935D9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1800" dirty="0"/>
              <a:t>Very Roughly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USA vs ROW: 40/60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UNIX &amp; Linux vs Windows: 25/75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/>
              <a:t>UNIX revenue is currently 90% AIX</a:t>
            </a:r>
          </a:p>
          <a:p>
            <a:pPr lvl="1">
              <a:lnSpc>
                <a:spcPct val="90000"/>
              </a:lnSpc>
            </a:pPr>
            <a:r>
              <a:rPr lang="en-US" altLang="en-US" sz="1400" dirty="0"/>
              <a:t>We expect Linux to grow, replacing both AIX and Windows</a:t>
            </a:r>
            <a:br>
              <a:rPr lang="en-US" altLang="en-US" sz="1400" dirty="0"/>
            </a:b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USA and UNIX: a smaller number of larger clients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Migrants to Dyalog APL from US-based APL vendors</a:t>
            </a:r>
            <a:endParaRPr lang="LID4096" sz="1400" dirty="0"/>
          </a:p>
          <a:p>
            <a:endParaRPr lang="LID409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717DC4-4695-03FC-5916-D600F63F3E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5A5767-B7E9-C18F-53A0-844F9F2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Revenue</a:t>
            </a:r>
            <a:r>
              <a:rPr lang="da-DK" dirty="0"/>
              <a:t> Splits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0125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2F01B69A-3E1B-F48C-FA27-BF04171F35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altLang="en-US" sz="1800" dirty="0" err="1"/>
              <a:t>We</a:t>
            </a:r>
            <a:r>
              <a:rPr lang="da-DK" altLang="en-US" sz="1800" dirty="0"/>
              <a:t> </a:t>
            </a:r>
            <a:r>
              <a:rPr lang="da-DK" altLang="en-US" sz="1800" dirty="0" err="1"/>
              <a:t>believe</a:t>
            </a:r>
            <a:r>
              <a:rPr lang="da-DK" altLang="en-US" sz="1800" dirty="0"/>
              <a:t> </a:t>
            </a:r>
            <a:r>
              <a:rPr lang="da-DK" altLang="en-US" sz="1800" dirty="0" err="1"/>
              <a:t>that</a:t>
            </a:r>
            <a:r>
              <a:rPr lang="da-DK" altLang="en-US" sz="1800" dirty="0"/>
              <a:t> the </a:t>
            </a:r>
            <a:r>
              <a:rPr lang="da-DK" altLang="en-US" sz="1800" dirty="0" err="1"/>
              <a:t>key</a:t>
            </a:r>
            <a:r>
              <a:rPr lang="da-DK" altLang="en-US" sz="1800" dirty="0"/>
              <a:t> </a:t>
            </a:r>
            <a:r>
              <a:rPr lang="da-DK" altLang="en-US" sz="1800" dirty="0" err="1"/>
              <a:t>strength</a:t>
            </a:r>
            <a:r>
              <a:rPr lang="da-DK" altLang="en-US" sz="1800" dirty="0"/>
              <a:t> of APL is and </a:t>
            </a:r>
            <a:r>
              <a:rPr lang="da-DK" altLang="en-US" sz="1800" dirty="0" err="1"/>
              <a:t>always</a:t>
            </a:r>
            <a:r>
              <a:rPr lang="da-DK" altLang="en-US" sz="1800" dirty="0"/>
              <a:t> has </a:t>
            </a:r>
            <a:r>
              <a:rPr lang="da-DK" altLang="en-US" sz="1800" dirty="0" err="1"/>
              <a:t>been</a:t>
            </a:r>
            <a:r>
              <a:rPr lang="da-DK" altLang="en-US" sz="1800" dirty="0"/>
              <a:t> </a:t>
            </a:r>
            <a:r>
              <a:rPr lang="da-DK" altLang="en-US" sz="1800" dirty="0" err="1"/>
              <a:t>that</a:t>
            </a:r>
            <a:r>
              <a:rPr lang="da-DK" altLang="en-US" sz="1800" dirty="0"/>
              <a:t> it </a:t>
            </a:r>
            <a:r>
              <a:rPr lang="da-DK" altLang="en-US" sz="1800" dirty="0" err="1"/>
              <a:t>allows</a:t>
            </a:r>
            <a:r>
              <a:rPr lang="da-DK" altLang="en-US" sz="1800" dirty="0"/>
              <a:t> the ”Domain Expert” to </a:t>
            </a:r>
            <a:r>
              <a:rPr lang="da-DK" altLang="en-US" sz="1800" dirty="0" err="1"/>
              <a:t>be</a:t>
            </a:r>
            <a:r>
              <a:rPr lang="da-DK" altLang="en-US" sz="1800" dirty="0"/>
              <a:t> - or to </a:t>
            </a:r>
            <a:r>
              <a:rPr lang="da-DK" altLang="en-US" sz="1800" dirty="0" err="1"/>
              <a:t>work</a:t>
            </a:r>
            <a:r>
              <a:rPr lang="da-DK" altLang="en-US" sz="1800" dirty="0"/>
              <a:t> </a:t>
            </a:r>
            <a:r>
              <a:rPr lang="da-DK" altLang="en-US" sz="1800" dirty="0" err="1"/>
              <a:t>closely</a:t>
            </a:r>
            <a:r>
              <a:rPr lang="da-DK" altLang="en-US" sz="1800" dirty="0"/>
              <a:t> with - the ”Programmer”</a:t>
            </a:r>
            <a:br>
              <a:rPr lang="da-DK" altLang="en-US" sz="1800" dirty="0"/>
            </a:br>
            <a:endParaRPr lang="da-DK" altLang="en-US" sz="1800" dirty="0"/>
          </a:p>
          <a:p>
            <a:pPr eaLnBrk="1" hangingPunct="1"/>
            <a:r>
              <a:rPr lang="da-DK" altLang="en-US" sz="1800" dirty="0"/>
              <a:t>This is </a:t>
            </a:r>
            <a:r>
              <a:rPr lang="da-DK" altLang="en-US" sz="1800" dirty="0" err="1"/>
              <a:t>getting</a:t>
            </a:r>
            <a:r>
              <a:rPr lang="da-DK" altLang="en-US" sz="1800" dirty="0"/>
              <a:t> more </a:t>
            </a:r>
            <a:r>
              <a:rPr lang="da-DK" altLang="en-US" sz="1800" dirty="0" err="1"/>
              <a:t>important</a:t>
            </a:r>
            <a:r>
              <a:rPr lang="da-DK" altLang="en-US" sz="1800" dirty="0"/>
              <a:t> as </a:t>
            </a:r>
            <a:r>
              <a:rPr lang="da-DK" altLang="en-US" sz="1800" dirty="0" err="1"/>
              <a:t>requirements</a:t>
            </a:r>
            <a:r>
              <a:rPr lang="da-DK" altLang="en-US" sz="1800" dirty="0"/>
              <a:t> </a:t>
            </a:r>
            <a:r>
              <a:rPr lang="da-DK" altLang="en-US" sz="1800" dirty="0" err="1"/>
              <a:t>grow</a:t>
            </a:r>
            <a:r>
              <a:rPr lang="da-DK" altLang="en-US" sz="1800" dirty="0"/>
              <a:t> in </a:t>
            </a:r>
            <a:r>
              <a:rPr lang="da-DK" altLang="en-US" sz="1800" dirty="0" err="1"/>
              <a:t>compexity</a:t>
            </a:r>
            <a:r>
              <a:rPr lang="da-DK" altLang="en-US" sz="1800" dirty="0"/>
              <a:t> and time-to-</a:t>
            </a:r>
            <a:r>
              <a:rPr lang="da-DK" altLang="en-US" sz="1800" dirty="0" err="1"/>
              <a:t>market</a:t>
            </a:r>
            <a:r>
              <a:rPr lang="da-DK" altLang="en-US" sz="1800" dirty="0"/>
              <a:t> </a:t>
            </a:r>
            <a:r>
              <a:rPr lang="da-DK" altLang="en-US" sz="1800" dirty="0" err="1"/>
              <a:t>grows</a:t>
            </a:r>
            <a:r>
              <a:rPr lang="da-DK" altLang="en-US" sz="1800" dirty="0"/>
              <a:t> in </a:t>
            </a:r>
            <a:r>
              <a:rPr lang="da-DK" altLang="en-US" sz="1800" dirty="0" err="1"/>
              <a:t>importance</a:t>
            </a:r>
            <a:br>
              <a:rPr lang="da-DK" altLang="en-US" sz="1800" dirty="0"/>
            </a:br>
            <a:endParaRPr lang="da-DK" altLang="en-US" sz="1800" dirty="0"/>
          </a:p>
          <a:p>
            <a:pPr eaLnBrk="1" hangingPunct="1"/>
            <a:r>
              <a:rPr lang="da-DK" altLang="en-US" sz="1800" dirty="0" err="1"/>
              <a:t>Recently</a:t>
            </a:r>
            <a:r>
              <a:rPr lang="da-DK" altLang="en-US" sz="1800" dirty="0"/>
              <a:t>, </a:t>
            </a:r>
            <a:r>
              <a:rPr lang="da-DK" altLang="en-US" sz="1800" dirty="0" err="1"/>
              <a:t>keeping</a:t>
            </a:r>
            <a:r>
              <a:rPr lang="da-DK" altLang="en-US" sz="1800" dirty="0"/>
              <a:t> auditors happy </a:t>
            </a:r>
            <a:r>
              <a:rPr lang="da-DK" altLang="en-US" sz="1800" dirty="0" err="1"/>
              <a:t>about</a:t>
            </a:r>
            <a:r>
              <a:rPr lang="da-DK" altLang="en-US" sz="1800" dirty="0"/>
              <a:t> security and </a:t>
            </a:r>
            <a:r>
              <a:rPr lang="da-DK" altLang="en-US" sz="1800" dirty="0" err="1"/>
              <a:t>best</a:t>
            </a:r>
            <a:r>
              <a:rPr lang="da-DK" altLang="en-US" sz="1800" dirty="0"/>
              <a:t> practices has </a:t>
            </a:r>
            <a:r>
              <a:rPr lang="da-DK" altLang="en-US" sz="1800" dirty="0" err="1"/>
              <a:t>become</a:t>
            </a:r>
            <a:r>
              <a:rPr lang="da-DK" altLang="en-US" sz="1800" dirty="0"/>
              <a:t> </a:t>
            </a:r>
            <a:r>
              <a:rPr lang="da-DK" altLang="en-US" sz="1800" dirty="0" err="1"/>
              <a:t>critical</a:t>
            </a:r>
            <a:endParaRPr lang="da-DK" altLang="en-US" sz="1800" dirty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487EB8A-3DD0-FA9F-777B-2B2796B2D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en-US"/>
              <a:t>The Market</a:t>
            </a:r>
            <a:endParaRPr lang="en-US" altLang="en-US"/>
          </a:p>
        </p:txBody>
      </p:sp>
      <p:pic>
        <p:nvPicPr>
          <p:cNvPr id="4098" name="Picture 2" descr="Tools @ Home | PreK | Tools of the Mind">
            <a:extLst>
              <a:ext uri="{FF2B5EF4-FFF2-40B4-BE49-F238E27FC236}">
                <a16:creationId xmlns:a16="http://schemas.microsoft.com/office/drawing/2014/main" id="{E2748230-C8C0-F7BC-477A-96393DD9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69" y="54325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CCD8DA01-A78B-16EC-C28B-EF9E7DAF36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altLang="en-US" sz="1800" b="1" dirty="0"/>
              <a:t>Support the Domain Expert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a-DK" altLang="en-US" sz="1800" dirty="0"/>
              <a:t>Provide </a:t>
            </a:r>
            <a:r>
              <a:rPr lang="da-DK" altLang="en-US" sz="1800" i="1" dirty="0"/>
              <a:t>Tool of </a:t>
            </a:r>
            <a:r>
              <a:rPr lang="da-DK" altLang="en-US" sz="1800" i="1" dirty="0" err="1"/>
              <a:t>Thought</a:t>
            </a:r>
            <a:r>
              <a:rPr lang="da-DK" altLang="en-US" sz="1800" dirty="0"/>
              <a:t> for </a:t>
            </a:r>
            <a:r>
              <a:rPr lang="da-DK" altLang="en-US" sz="1800" dirty="0" err="1"/>
              <a:t>subject</a:t>
            </a:r>
            <a:r>
              <a:rPr lang="da-DK" altLang="en-US" sz="1800" dirty="0"/>
              <a:t> matter </a:t>
            </a:r>
            <a:r>
              <a:rPr lang="da-DK" altLang="en-US" sz="1800" dirty="0" err="1"/>
              <a:t>experts</a:t>
            </a:r>
            <a:endParaRPr lang="da-DK" altLang="en-US" sz="1800" i="1" dirty="0"/>
          </a:p>
          <a:p>
            <a:pPr marL="0" indent="0">
              <a:spcAft>
                <a:spcPts val="600"/>
              </a:spcAft>
              <a:buNone/>
            </a:pPr>
            <a:r>
              <a:rPr lang="da-DK" altLang="en-US" sz="1800" dirty="0"/>
              <a:t>Provide simple interfaces to:</a:t>
            </a:r>
          </a:p>
          <a:p>
            <a:pPr>
              <a:spcAft>
                <a:spcPts val="600"/>
              </a:spcAft>
            </a:pPr>
            <a:r>
              <a:rPr lang="da-DK" altLang="en-US" sz="1800" dirty="0"/>
              <a:t>Microsoft Office</a:t>
            </a:r>
          </a:p>
          <a:p>
            <a:pPr>
              <a:spcAft>
                <a:spcPts val="600"/>
              </a:spcAft>
            </a:pPr>
            <a:r>
              <a:rPr lang="da-DK" altLang="en-US" sz="1800" dirty="0"/>
              <a:t>Databases, XML, JSON</a:t>
            </a:r>
          </a:p>
          <a:p>
            <a:pPr>
              <a:spcAft>
                <a:spcPts val="600"/>
              </a:spcAft>
            </a:pPr>
            <a:r>
              <a:rPr lang="da-DK" altLang="en-US" sz="1800" dirty="0"/>
              <a:t>Statistical / </a:t>
            </a:r>
            <a:r>
              <a:rPr lang="da-DK" altLang="en-US" sz="1800" dirty="0" err="1"/>
              <a:t>computational</a:t>
            </a:r>
            <a:r>
              <a:rPr lang="da-DK" altLang="en-US" sz="1800" dirty="0"/>
              <a:t> </a:t>
            </a:r>
            <a:r>
              <a:rPr lang="da-DK" altLang="en-US" sz="1800" dirty="0" err="1"/>
              <a:t>packages</a:t>
            </a:r>
            <a:r>
              <a:rPr lang="da-DK" altLang="en-US" sz="1800" dirty="0"/>
              <a:t> R, </a:t>
            </a:r>
            <a:r>
              <a:rPr lang="da-DK" altLang="en-US" sz="1800" dirty="0" err="1"/>
              <a:t>MatLab</a:t>
            </a:r>
            <a:r>
              <a:rPr lang="da-DK" altLang="en-US" sz="1800" dirty="0"/>
              <a:t>, Python, …</a:t>
            </a:r>
          </a:p>
          <a:p>
            <a:pPr>
              <a:spcAft>
                <a:spcPts val="600"/>
              </a:spcAft>
            </a:pPr>
            <a:r>
              <a:rPr lang="da-DK" altLang="en-US" sz="1800" dirty="0"/>
              <a:t>GUI, </a:t>
            </a:r>
            <a:r>
              <a:rPr lang="da-DK" altLang="en-US" sz="1800" dirty="0" err="1"/>
              <a:t>Charting</a:t>
            </a:r>
            <a:r>
              <a:rPr lang="da-DK" altLang="en-US" sz="1800" dirty="0"/>
              <a:t> Tools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32A6562F-D464-CE82-79CD-FCE52198C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Strategy - Part 1</a:t>
            </a:r>
          </a:p>
        </p:txBody>
      </p:sp>
      <p:pic>
        <p:nvPicPr>
          <p:cNvPr id="5122" name="Picture 2" descr="5 Ways On How To Engage Your Subject Matter Experts">
            <a:extLst>
              <a:ext uri="{FF2B5EF4-FFF2-40B4-BE49-F238E27FC236}">
                <a16:creationId xmlns:a16="http://schemas.microsoft.com/office/drawing/2014/main" id="{6B862CCD-180C-EC87-2489-6F24FE49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47" y="1264925"/>
            <a:ext cx="2234408" cy="14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7031D-9A80-8A0A-FF7F-436466B53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79213"/>
            <a:ext cx="7687627" cy="324204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altLang="en-US" sz="1600" b="1" dirty="0"/>
              <a:t>Keep IT, Auditors &amp; Software </a:t>
            </a:r>
            <a:r>
              <a:rPr lang="da-DK" altLang="en-US" sz="1600" b="1" dirty="0" err="1"/>
              <a:t>Engineers</a:t>
            </a:r>
            <a:r>
              <a:rPr lang="da-DK" altLang="en-US" sz="1600" b="1" dirty="0"/>
              <a:t> Happy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altLang="en-US" sz="1600" dirty="0"/>
              <a:t>Provide interfaces and </a:t>
            </a:r>
            <a:r>
              <a:rPr lang="da-DK" altLang="en-US" sz="1600" dirty="0" err="1"/>
              <a:t>documentation</a:t>
            </a:r>
            <a:r>
              <a:rPr lang="da-DK" altLang="en-US" sz="1600" dirty="0"/>
              <a:t> </a:t>
            </a:r>
            <a:r>
              <a:rPr lang="da-DK" altLang="en-US" sz="1600" dirty="0" err="1"/>
              <a:t>required</a:t>
            </a:r>
            <a:r>
              <a:rPr lang="da-DK" altLang="en-US" sz="1600" dirty="0"/>
              <a:t> to </a:t>
            </a:r>
            <a:r>
              <a:rPr lang="da-DK" altLang="en-US" sz="1600" dirty="0" err="1"/>
              <a:t>satisfy</a:t>
            </a:r>
            <a:r>
              <a:rPr lang="da-DK" altLang="en-US" sz="1600" dirty="0"/>
              <a:t> the IT </a:t>
            </a:r>
            <a:r>
              <a:rPr lang="da-DK" altLang="en-US" sz="1600" dirty="0" err="1"/>
              <a:t>organization</a:t>
            </a:r>
            <a:r>
              <a:rPr lang="da-DK" altLang="en-US" sz="1600" dirty="0"/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altLang="en-US" sz="1900" dirty="0" err="1"/>
              <a:t>Integrate</a:t>
            </a:r>
            <a:r>
              <a:rPr lang="da-DK" altLang="en-US" sz="1900" dirty="0"/>
              <a:t> with </a:t>
            </a:r>
            <a:r>
              <a:rPr lang="da-DK" altLang="en-US" sz="1900" dirty="0" err="1"/>
              <a:t>popular</a:t>
            </a:r>
            <a:r>
              <a:rPr lang="da-DK" altLang="en-US" sz="1900" dirty="0"/>
              <a:t> or ”mainstream” </a:t>
            </a:r>
            <a:r>
              <a:rPr lang="da-DK" altLang="en-US" sz="1900" dirty="0" err="1"/>
              <a:t>development</a:t>
            </a:r>
            <a:r>
              <a:rPr lang="da-DK" altLang="en-US" sz="1900" dirty="0"/>
              <a:t> platforms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altLang="en-US" sz="1900" dirty="0"/>
              <a:t>Perform </a:t>
            </a:r>
            <a:r>
              <a:rPr lang="da-DK" altLang="en-US" sz="1900" dirty="0" err="1"/>
              <a:t>well</a:t>
            </a:r>
            <a:r>
              <a:rPr lang="da-DK" altLang="en-US" sz="1900" dirty="0"/>
              <a:t> and </a:t>
            </a:r>
            <a:r>
              <a:rPr lang="da-DK" altLang="en-US" sz="1900" dirty="0" err="1"/>
              <a:t>scale</a:t>
            </a:r>
            <a:r>
              <a:rPr lang="da-DK" altLang="en-US" sz="1900" dirty="0"/>
              <a:t> </a:t>
            </a:r>
            <a:r>
              <a:rPr lang="da-DK" altLang="en-US" sz="1900" dirty="0" err="1"/>
              <a:t>across</a:t>
            </a:r>
            <a:r>
              <a:rPr lang="da-DK" altLang="en-US" sz="1900" dirty="0"/>
              <a:t> multiple Cores and Machines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altLang="en-US" sz="1900" dirty="0"/>
              <a:t>Support </a:t>
            </a:r>
            <a:r>
              <a:rPr lang="da-DK" altLang="en-US" sz="1900" dirty="0" err="1"/>
              <a:t>Containerization</a:t>
            </a:r>
            <a:r>
              <a:rPr lang="da-DK" altLang="en-US" sz="1900" dirty="0"/>
              <a:t> &amp; Service </a:t>
            </a:r>
            <a:r>
              <a:rPr lang="da-DK" altLang="en-US" sz="1900" dirty="0" err="1"/>
              <a:t>Orientation</a:t>
            </a:r>
            <a:endParaRPr lang="da-DK" altLang="en-US" sz="19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altLang="en-US" sz="1900" dirty="0" err="1"/>
              <a:t>Enable</a:t>
            </a:r>
            <a:r>
              <a:rPr lang="da-DK" altLang="en-US" sz="1900" dirty="0"/>
              <a:t> Source Code Management and </a:t>
            </a:r>
            <a:r>
              <a:rPr lang="da-DK" altLang="en-US" sz="1900" dirty="0" err="1"/>
              <a:t>Continuous</a:t>
            </a:r>
            <a:r>
              <a:rPr lang="da-DK" altLang="en-US" sz="1900" dirty="0"/>
              <a:t> Integration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altLang="en-US" sz="1900" dirty="0"/>
              <a:t>Be Secure, </a:t>
            </a:r>
            <a:r>
              <a:rPr lang="da-DK" altLang="en-US" sz="1900" dirty="0" err="1"/>
              <a:t>Maintainable</a:t>
            </a:r>
            <a:r>
              <a:rPr lang="da-DK" altLang="en-US" sz="1900" dirty="0"/>
              <a:t> and </a:t>
            </a:r>
            <a:r>
              <a:rPr lang="da-DK" altLang="en-US" sz="1900" dirty="0" err="1"/>
              <a:t>Auditable</a:t>
            </a:r>
            <a:endParaRPr lang="da-DK" altLang="en-US" sz="1900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altLang="en-US" sz="1500" dirty="0" err="1"/>
              <a:t>Allow</a:t>
            </a:r>
            <a:r>
              <a:rPr lang="da-DK" altLang="en-US" sz="1500" dirty="0"/>
              <a:t> </a:t>
            </a:r>
            <a:r>
              <a:rPr lang="da-DK" altLang="en-US" sz="1500" dirty="0" err="1"/>
              <a:t>our</a:t>
            </a:r>
            <a:r>
              <a:rPr lang="da-DK" altLang="en-US" sz="1500" dirty="0"/>
              <a:t> users to </a:t>
            </a:r>
            <a:r>
              <a:rPr lang="da-DK" altLang="en-US" sz="1500" dirty="0" err="1"/>
              <a:t>achieve</a:t>
            </a:r>
            <a:r>
              <a:rPr lang="da-DK" altLang="en-US" sz="1500" dirty="0"/>
              <a:t> the same for </a:t>
            </a:r>
            <a:r>
              <a:rPr lang="da-DK" altLang="en-US" sz="1500" dirty="0" err="1"/>
              <a:t>applications</a:t>
            </a:r>
            <a:r>
              <a:rPr lang="da-DK" altLang="en-US" sz="1500" dirty="0"/>
              <a:t> </a:t>
            </a:r>
            <a:r>
              <a:rPr lang="da-DK" altLang="en-US" sz="1500" dirty="0" err="1"/>
              <a:t>written</a:t>
            </a:r>
            <a:r>
              <a:rPr lang="da-DK" altLang="en-US" sz="1500" dirty="0"/>
              <a:t> in Dyalog APL</a:t>
            </a:r>
          </a:p>
          <a:p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03D3C1-DF92-9A8A-F59C-446118572B9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32A6562F-D464-CE82-79CD-FCE52198C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Strategy – Part 2</a:t>
            </a:r>
          </a:p>
        </p:txBody>
      </p:sp>
    </p:spTree>
    <p:extLst>
      <p:ext uri="{BB962C8B-B14F-4D97-AF65-F5344CB8AC3E}">
        <p14:creationId xmlns:p14="http://schemas.microsoft.com/office/powerpoint/2010/main" val="2623915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1AC633-7DFE-857E-1010-E8E23D0DC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027517" cy="32420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Above all, </a:t>
            </a:r>
            <a:r>
              <a:rPr lang="da-DK" dirty="0" err="1"/>
              <a:t>keep</a:t>
            </a:r>
            <a:r>
              <a:rPr lang="da-DK" dirty="0"/>
              <a:t> </a:t>
            </a:r>
            <a:r>
              <a:rPr lang="da-DK" dirty="0" err="1"/>
              <a:t>existing</a:t>
            </a:r>
            <a:r>
              <a:rPr lang="da-DK" dirty="0"/>
              <a:t> </a:t>
            </a:r>
            <a:r>
              <a:rPr lang="da-DK" dirty="0" err="1"/>
              <a:t>clients</a:t>
            </a:r>
            <a:r>
              <a:rPr lang="da-DK" dirty="0"/>
              <a:t> Happy and </a:t>
            </a:r>
            <a:r>
              <a:rPr lang="da-DK" dirty="0" err="1"/>
              <a:t>Safe</a:t>
            </a:r>
            <a:r>
              <a:rPr lang="da-DK" dirty="0"/>
              <a:t>!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 err="1"/>
              <a:t>Documentation</a:t>
            </a:r>
            <a:r>
              <a:rPr lang="da-DK" dirty="0"/>
              <a:t> and </a:t>
            </a:r>
            <a:r>
              <a:rPr lang="da-DK" dirty="0" err="1"/>
              <a:t>Tutorials</a:t>
            </a:r>
            <a:endParaRPr lang="da-DK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Make it </a:t>
            </a:r>
            <a:r>
              <a:rPr lang="da-DK" dirty="0" err="1"/>
              <a:t>free</a:t>
            </a:r>
            <a:r>
              <a:rPr lang="da-DK" dirty="0"/>
              <a:t> to </a:t>
            </a:r>
            <a:r>
              <a:rPr lang="da-DK" dirty="0" err="1"/>
              <a:t>get</a:t>
            </a:r>
            <a:r>
              <a:rPr lang="da-DK" dirty="0"/>
              <a:t> </a:t>
            </a:r>
            <a:r>
              <a:rPr lang="da-DK" dirty="0" err="1"/>
              <a:t>started</a:t>
            </a:r>
            <a:r>
              <a:rPr lang="da-DK" dirty="0"/>
              <a:t> with APL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Open-Source all Tools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 err="1"/>
              <a:t>Evangelism</a:t>
            </a:r>
            <a:r>
              <a:rPr lang="da-DK" dirty="0"/>
              <a:t>: Non-APL </a:t>
            </a:r>
            <a:r>
              <a:rPr lang="da-DK" dirty="0" err="1"/>
              <a:t>conferences</a:t>
            </a:r>
            <a:r>
              <a:rPr lang="da-DK" dirty="0"/>
              <a:t> and social media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Understand the </a:t>
            </a:r>
            <a:r>
              <a:rPr lang="da-DK" dirty="0" err="1"/>
              <a:t>needs</a:t>
            </a:r>
            <a:r>
              <a:rPr lang="da-DK" dirty="0"/>
              <a:t> of the </a:t>
            </a:r>
            <a:r>
              <a:rPr lang="da-DK" dirty="0" err="1"/>
              <a:t>modern</a:t>
            </a:r>
            <a:r>
              <a:rPr lang="da-DK" dirty="0"/>
              <a:t> "Data </a:t>
            </a:r>
            <a:r>
              <a:rPr lang="da-DK" dirty="0" err="1"/>
              <a:t>Scientist</a:t>
            </a:r>
            <a:r>
              <a:rPr lang="da-DK" dirty="0"/>
              <a:t>"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(Python and R users)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dirty="0"/>
              <a:t>Pave </a:t>
            </a:r>
            <a:r>
              <a:rPr lang="da-DK" dirty="0" err="1"/>
              <a:t>way</a:t>
            </a:r>
            <a:r>
              <a:rPr lang="da-DK" dirty="0"/>
              <a:t> for the Second Coming of APL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075BC2-3B58-A789-41C3-63E44A53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Marketing </a:t>
            </a:r>
            <a:r>
              <a:rPr lang="da-DK" dirty="0" err="1"/>
              <a:t>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28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BB636AF9-3D6E-701D-9D49-BFFDD5C1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en-US"/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648F383F-8657-AEB0-0726-5346C4827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26CF3-CDCF-A2E6-C9BF-6054AB10F4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Dyalog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C8980-FA9F-4725-B0F2-AB7AF2D6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Milano June 2015</a:t>
            </a:r>
          </a:p>
        </p:txBody>
      </p:sp>
      <p:pic>
        <p:nvPicPr>
          <p:cNvPr id="44038" name="Picture 2">
            <a:extLst>
              <a:ext uri="{FF2B5EF4-FFF2-40B4-BE49-F238E27FC236}">
                <a16:creationId xmlns:a16="http://schemas.microsoft.com/office/drawing/2014/main" id="{0473BE16-54E1-F91B-6A95-5E83341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69" y="-685800"/>
            <a:ext cx="74295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D33E3E7D-4135-7661-A6E9-45FE5FD2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en-US"/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C8CA7C1E-DAB0-C84B-4516-BD0A885A0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1B349-9AB6-51B7-23B1-5EB78E1385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Intro to Dyalog</a:t>
            </a: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935D-686D-0B1A-05AB-E8B072D16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Milano June 2015</a:t>
            </a:r>
          </a:p>
        </p:txBody>
      </p:sp>
      <p:pic>
        <p:nvPicPr>
          <p:cNvPr id="46086" name="Picture 2">
            <a:extLst>
              <a:ext uri="{FF2B5EF4-FFF2-40B4-BE49-F238E27FC236}">
                <a16:creationId xmlns:a16="http://schemas.microsoft.com/office/drawing/2014/main" id="{C5F865E6-7121-2680-F075-24C0B158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7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921F36-F6CF-DB0D-6EFB-1A034CDCF12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60E141-0FA9-AC9B-2BD1-FA2CEAC37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E58978-1707-CEC8-9616-B315CA519B8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C94004-C5E0-60E5-DEA4-D08401FA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C5919B-05CF-161C-2163-2FFECF39C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54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368E9A-6D00-391A-D956-0D3C502CA95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876E6-8FA0-0FB6-F960-088BE18CF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5DA6C-9F49-0AA1-963B-84840D06987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C14093-8594-AE93-03FB-6E3D5F4F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7A7D4-7026-C220-FA8A-E65996B8C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61" y="-3497"/>
            <a:ext cx="8855825" cy="51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66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2036C-F0DB-C502-7A9E-F6E932D3B12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B136E9-3CDA-5A3F-48A9-D1676661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Introducing</a:t>
            </a:r>
            <a:r>
              <a:rPr lang="da-DK" dirty="0"/>
              <a:t> the Cast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AD6AC-4C00-1502-86FF-A8C0915E6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91" y="1515292"/>
            <a:ext cx="7764341" cy="25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23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2B71-FAB1-4B53-EC84-49D2DEFA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DB9C9-12D1-6569-5C96-D9714C81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DDF6E-4863-888A-8A97-D532448C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88E3F-92EE-9496-6202-864C0D4B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5"/>
            <a:ext cx="9144000" cy="51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82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C3CE-B761-B459-68BA-6306E031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66FEF-6C8A-F459-EB57-EEA1A08DA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1A2CD-91A2-36A8-4207-89CE4B11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E8045-815C-78E7-D3BC-3D88EBBA7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97" y="0"/>
            <a:ext cx="8877005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534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627342-A17C-D408-E374-6551D2CFC5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5A7BD33-7FE1-7EF8-9C71-229719A7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61" y="350784"/>
            <a:ext cx="7005527" cy="685535"/>
          </a:xfrm>
        </p:spPr>
        <p:txBody>
          <a:bodyPr/>
          <a:lstStyle/>
          <a:p>
            <a:r>
              <a:rPr lang="da-DK" sz="2800" dirty="0"/>
              <a:t>Non-Commercial Downloads </a:t>
            </a:r>
            <a:br>
              <a:rPr lang="da-DK" sz="2800" dirty="0"/>
            </a:br>
            <a:r>
              <a:rPr lang="da-DK" sz="2800" dirty="0"/>
              <a:t>(snapshot September 18th, 2023)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726E8-AADA-B92E-D8BD-38A27A57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9760" y="1301813"/>
            <a:ext cx="5946930" cy="32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21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38195C93-F0D5-5B3E-4C74-9B7CCD0EC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altLang="en-US" sz="1800" dirty="0"/>
              <a:t>University of Rome: Masters Level Financial </a:t>
            </a:r>
            <a:r>
              <a:rPr lang="da-DK" altLang="en-US" sz="1800" dirty="0" err="1"/>
              <a:t>Mathematics</a:t>
            </a:r>
            <a:r>
              <a:rPr lang="da-DK" altLang="en-US" sz="1800" dirty="0"/>
              <a:t> </a:t>
            </a:r>
            <a:r>
              <a:rPr lang="da-DK" altLang="en-US" sz="1800" dirty="0" err="1"/>
              <a:t>using</a:t>
            </a:r>
            <a:r>
              <a:rPr lang="da-DK" altLang="en-US" sz="1800" dirty="0"/>
              <a:t> Dyalog APL</a:t>
            </a:r>
          </a:p>
          <a:p>
            <a:r>
              <a:rPr lang="da-DK" altLang="en-US" sz="1800" dirty="0"/>
              <a:t>National University of Ukraine in Kiev </a:t>
            </a:r>
            <a:r>
              <a:rPr lang="da-DK" altLang="en-US" sz="1800" dirty="0" err="1"/>
              <a:t>started</a:t>
            </a:r>
            <a:r>
              <a:rPr lang="da-DK" altLang="en-US" sz="1800" dirty="0"/>
              <a:t> </a:t>
            </a:r>
            <a:r>
              <a:rPr lang="da-DK" altLang="en-US" sz="1800" dirty="0" err="1"/>
              <a:t>teaching</a:t>
            </a:r>
            <a:r>
              <a:rPr lang="da-DK" altLang="en-US" sz="1800" dirty="0"/>
              <a:t> </a:t>
            </a:r>
            <a:r>
              <a:rPr lang="da-DK" altLang="en-US" sz="1800" dirty="0" err="1"/>
              <a:t>introductory</a:t>
            </a:r>
            <a:r>
              <a:rPr lang="da-DK" altLang="en-US" sz="1800" dirty="0"/>
              <a:t> </a:t>
            </a:r>
            <a:r>
              <a:rPr lang="da-DK" altLang="en-US" sz="1800" dirty="0" err="1"/>
              <a:t>course</a:t>
            </a:r>
            <a:r>
              <a:rPr lang="da-DK" altLang="en-US" sz="1800" dirty="0"/>
              <a:t> in APL in 2011</a:t>
            </a:r>
          </a:p>
          <a:p>
            <a:r>
              <a:rPr lang="da-DK" altLang="en-US" sz="1800" dirty="0" err="1"/>
              <a:t>Herriot</a:t>
            </a:r>
            <a:r>
              <a:rPr lang="da-DK" altLang="en-US" sz="1800" dirty="0"/>
              <a:t> University (Scotland) and University of Copenhagen: Research </a:t>
            </a:r>
            <a:r>
              <a:rPr lang="da-DK" altLang="en-US" sz="1800" dirty="0" err="1"/>
              <a:t>into</a:t>
            </a:r>
            <a:r>
              <a:rPr lang="da-DK" altLang="en-US" sz="1800" dirty="0"/>
              <a:t> APL as a model for data-parallel </a:t>
            </a:r>
            <a:r>
              <a:rPr lang="da-DK" altLang="en-US" sz="1800" dirty="0" err="1"/>
              <a:t>computation</a:t>
            </a:r>
            <a:endParaRPr lang="da-DK" altLang="en-US" sz="1800" dirty="0"/>
          </a:p>
          <a:p>
            <a:pPr lvl="1"/>
            <a:r>
              <a:rPr lang="da-DK" altLang="en-US" sz="1500" dirty="0" err="1"/>
              <a:t>Compiling</a:t>
            </a:r>
            <a:r>
              <a:rPr lang="da-DK" altLang="en-US" sz="1500" dirty="0"/>
              <a:t> APL for </a:t>
            </a:r>
            <a:r>
              <a:rPr lang="da-DK" altLang="en-US" sz="1500" dirty="0" err="1"/>
              <a:t>GPGPUs</a:t>
            </a:r>
            <a:r>
              <a:rPr lang="da-DK" altLang="en-US" sz="1500" dirty="0"/>
              <a:t> </a:t>
            </a:r>
            <a:r>
              <a:rPr lang="da-DK" altLang="en-US" sz="1500" dirty="0" err="1"/>
              <a:t>etc</a:t>
            </a:r>
            <a:endParaRPr lang="da-DK" altLang="en-US" sz="15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93B117-3D85-192B-EB9E-88E7FF2342B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/>
          </a:bodyPr>
          <a:lstStyle/>
          <a:p>
            <a:r>
              <a:rPr lang="da-DK" altLang="en-US" sz="1800" dirty="0"/>
              <a:t>University of Indiana: Research </a:t>
            </a:r>
            <a:r>
              <a:rPr lang="da-DK" altLang="en-US" sz="1800" dirty="0" err="1"/>
              <a:t>into</a:t>
            </a:r>
            <a:r>
              <a:rPr lang="da-DK" altLang="en-US" sz="1800" dirty="0"/>
              <a:t> APL as a model for ”</a:t>
            </a:r>
            <a:r>
              <a:rPr lang="da-DK" altLang="en-US" sz="1800" dirty="0" err="1"/>
              <a:t>deterministic</a:t>
            </a:r>
            <a:r>
              <a:rPr lang="da-DK" altLang="en-US" sz="1800" dirty="0"/>
              <a:t> task parallel </a:t>
            </a:r>
            <a:r>
              <a:rPr lang="da-DK" altLang="en-US" sz="1800" dirty="0" err="1"/>
              <a:t>computation</a:t>
            </a:r>
            <a:r>
              <a:rPr lang="da-DK" altLang="en-US" sz="1800" dirty="0"/>
              <a:t>”</a:t>
            </a:r>
          </a:p>
          <a:p>
            <a:pPr lvl="1"/>
            <a:r>
              <a:rPr lang="da-DK" altLang="en-US" sz="1400" dirty="0"/>
              <a:t>Aaron </a:t>
            </a:r>
            <a:r>
              <a:rPr lang="da-DK" altLang="en-US" sz="1400" dirty="0" err="1"/>
              <a:t>Hsu's</a:t>
            </a:r>
            <a:r>
              <a:rPr lang="da-DK" altLang="en-US" sz="1400" dirty="0"/>
              <a:t> Co-</a:t>
            </a:r>
            <a:r>
              <a:rPr lang="da-DK" altLang="en-US" sz="1400" dirty="0" err="1"/>
              <a:t>dfns</a:t>
            </a:r>
            <a:r>
              <a:rPr lang="da-DK" altLang="en-US" sz="1400" dirty="0"/>
              <a:t> compiler</a:t>
            </a:r>
          </a:p>
          <a:p>
            <a:r>
              <a:rPr lang="da-DK" sz="1700" dirty="0"/>
              <a:t>Jesús Galán López (</a:t>
            </a:r>
            <a:r>
              <a:rPr lang="da-DK" sz="1700" dirty="0" err="1"/>
              <a:t>Ghent</a:t>
            </a:r>
            <a:r>
              <a:rPr lang="da-DK" sz="1700" dirty="0"/>
              <a:t> University)</a:t>
            </a:r>
          </a:p>
          <a:p>
            <a:pPr lvl="1"/>
            <a:r>
              <a:rPr lang="da-DK" sz="1500" dirty="0" err="1"/>
              <a:t>Metallurgy</a:t>
            </a:r>
            <a:r>
              <a:rPr lang="da-DK" sz="1500" dirty="0"/>
              <a:t> with APL</a:t>
            </a:r>
          </a:p>
          <a:p>
            <a:r>
              <a:rPr lang="da-DK" sz="1700" dirty="0"/>
              <a:t>Santiago </a:t>
            </a:r>
            <a:r>
              <a:rPr lang="da-DK" sz="1700" dirty="0" err="1"/>
              <a:t>Núñez-Corrales</a:t>
            </a:r>
            <a:r>
              <a:rPr lang="da-DK" sz="1700" dirty="0"/>
              <a:t>, </a:t>
            </a:r>
            <a:r>
              <a:rPr lang="da-DK" sz="1700" dirty="0" err="1"/>
              <a:t>PhD</a:t>
            </a:r>
            <a:endParaRPr lang="da-DK" sz="1700" dirty="0"/>
          </a:p>
          <a:p>
            <a:pPr lvl="1"/>
            <a:r>
              <a:rPr lang="da-DK" sz="1500" dirty="0"/>
              <a:t>National Center for </a:t>
            </a:r>
            <a:r>
              <a:rPr lang="da-DK" sz="1500" dirty="0" err="1"/>
              <a:t>Supercomputing</a:t>
            </a:r>
            <a:r>
              <a:rPr lang="da-DK" sz="1500" dirty="0"/>
              <a:t> Applications</a:t>
            </a:r>
          </a:p>
          <a:p>
            <a:pPr lvl="1"/>
            <a:endParaRPr lang="en-GB" sz="1500" dirty="0"/>
          </a:p>
        </p:txBody>
      </p:sp>
      <p:sp>
        <p:nvSpPr>
          <p:cNvPr id="55298" name="Title 1">
            <a:extLst>
              <a:ext uri="{FF2B5EF4-FFF2-40B4-BE49-F238E27FC236}">
                <a16:creationId xmlns:a16="http://schemas.microsoft.com/office/drawing/2014/main" id="{18A4F927-8E44-BF24-48EF-5FFABCFD5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/>
              <a:t>Academic Collaboration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223C6C-46D2-BF72-05A3-142B4E150489}"/>
              </a:ext>
            </a:extLst>
          </p:cNvPr>
          <p:cNvSpPr/>
          <p:nvPr/>
        </p:nvSpPr>
        <p:spPr>
          <a:xfrm>
            <a:off x="4685211" y="1264925"/>
            <a:ext cx="4319452" cy="2053041"/>
          </a:xfrm>
          <a:prstGeom prst="rect">
            <a:avLst/>
          </a:prstGeom>
          <a:solidFill>
            <a:srgbClr val="ED7F00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78AF8-A85B-B418-07F1-188C503590A8}"/>
              </a:ext>
            </a:extLst>
          </p:cNvPr>
          <p:cNvSpPr txBox="1"/>
          <p:nvPr/>
        </p:nvSpPr>
        <p:spPr>
          <a:xfrm>
            <a:off x="5578847" y="895593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Directly</a:t>
            </a:r>
            <a:r>
              <a:rPr lang="da-DK" dirty="0"/>
              <a:t> </a:t>
            </a:r>
            <a:r>
              <a:rPr lang="da-DK" dirty="0" err="1"/>
              <a:t>Funded</a:t>
            </a:r>
            <a:r>
              <a:rPr lang="da-DK" dirty="0"/>
              <a:t> by Dyalog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DCB790-BC5B-7C4E-8937-3A680C200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D1FFF-B97D-F8D5-DCDE-E2C779B431B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0A646-086C-EF35-8D59-C7C70ECFB68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A76F09-6199-1522-4E19-461D4727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0FB5D-10DC-01A3-39FF-F496A0C1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7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Content Placeholder 3">
            <a:extLst>
              <a:ext uri="{FF2B5EF4-FFF2-40B4-BE49-F238E27FC236}">
                <a16:creationId xmlns:a16="http://schemas.microsoft.com/office/drawing/2014/main" id="{4EBA6808-972E-1548-0A98-07BA859D7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80486"/>
            <a:ext cx="4104000" cy="361091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300"/>
              </a:spcAft>
            </a:pPr>
            <a:r>
              <a:rPr lang="da-DK" altLang="en-US" sz="1600" dirty="0"/>
              <a:t>Web Server and Web Service Frameworks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Run APL as a Windows Service 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Public Docker Containers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Remote IDE for </a:t>
            </a:r>
            <a:r>
              <a:rPr lang="da-DK" altLang="en-US" sz="1600" dirty="0" err="1"/>
              <a:t>debugging</a:t>
            </a:r>
            <a:r>
              <a:rPr lang="da-DK" altLang="en-US" sz="1600" dirty="0"/>
              <a:t> service </a:t>
            </a:r>
            <a:r>
              <a:rPr lang="da-DK" altLang="en-US" sz="1600" dirty="0" err="1"/>
              <a:t>processes</a:t>
            </a:r>
            <a:endParaRPr lang="da-DK" altLang="en-US" sz="1600" dirty="0"/>
          </a:p>
          <a:p>
            <a:pPr>
              <a:spcAft>
                <a:spcPts val="300"/>
              </a:spcAft>
            </a:pPr>
            <a:r>
              <a:rPr lang="da-DK" altLang="en-US" sz="1600" dirty="0"/>
              <a:t>Health Monitor for </a:t>
            </a:r>
            <a:r>
              <a:rPr lang="da-DK" altLang="en-US" sz="1600" dirty="0" err="1"/>
              <a:t>monitoring</a:t>
            </a:r>
            <a:r>
              <a:rPr lang="da-DK" altLang="en-US" sz="1600" dirty="0"/>
              <a:t> </a:t>
            </a:r>
            <a:r>
              <a:rPr lang="da-DK" altLang="en-US" sz="1600" dirty="0" err="1"/>
              <a:t>collections</a:t>
            </a:r>
            <a:r>
              <a:rPr lang="da-DK" altLang="en-US" sz="1600" dirty="0"/>
              <a:t> of </a:t>
            </a:r>
            <a:r>
              <a:rPr lang="da-DK" altLang="en-US" sz="1600" dirty="0" err="1"/>
              <a:t>processes</a:t>
            </a:r>
            <a:endParaRPr lang="da-DK" altLang="en-US" sz="1600" dirty="0"/>
          </a:p>
          <a:p>
            <a:pPr>
              <a:spcAft>
                <a:spcPts val="300"/>
              </a:spcAft>
            </a:pPr>
            <a:r>
              <a:rPr lang="da-DK" altLang="en-US" sz="1600" dirty="0"/>
              <a:t>Parallel and Asynchronous </a:t>
            </a:r>
            <a:r>
              <a:rPr lang="da-DK" altLang="en-US" sz="1600" dirty="0" err="1"/>
              <a:t>Execution</a:t>
            </a:r>
            <a:r>
              <a:rPr lang="da-DK" altLang="en-US" sz="1600" dirty="0"/>
              <a:t> 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New Data Types:</a:t>
            </a:r>
          </a:p>
          <a:p>
            <a:pPr lvl="1">
              <a:spcAft>
                <a:spcPts val="300"/>
              </a:spcAft>
            </a:pPr>
            <a:r>
              <a:rPr lang="da-DK" altLang="en-US" sz="1600" dirty="0"/>
              <a:t>128-bit Decimal </a:t>
            </a:r>
            <a:r>
              <a:rPr lang="da-DK" altLang="en-US" sz="1600" dirty="0" err="1"/>
              <a:t>Floating</a:t>
            </a:r>
            <a:r>
              <a:rPr lang="da-DK" altLang="en-US" sz="1600" dirty="0"/>
              <a:t> Point</a:t>
            </a:r>
          </a:p>
          <a:p>
            <a:pPr lvl="1">
              <a:spcAft>
                <a:spcPts val="300"/>
              </a:spcAft>
            </a:pPr>
            <a:r>
              <a:rPr lang="da-DK" altLang="en-US" sz="1600" dirty="0" err="1"/>
              <a:t>Complex</a:t>
            </a:r>
            <a:r>
              <a:rPr lang="da-DK" altLang="en-US" sz="1600" dirty="0"/>
              <a:t> </a:t>
            </a:r>
            <a:r>
              <a:rPr lang="da-DK" altLang="en-US" sz="1600" dirty="0" err="1"/>
              <a:t>Numbers</a:t>
            </a:r>
            <a:endParaRPr lang="da-DK" altLang="en-US" sz="1600" dirty="0"/>
          </a:p>
          <a:p>
            <a:pPr>
              <a:spcAft>
                <a:spcPts val="300"/>
              </a:spcAft>
            </a:pPr>
            <a:r>
              <a:rPr lang="da-DK" altLang="en-US" sz="1600" dirty="0" err="1"/>
              <a:t>Functional</a:t>
            </a:r>
            <a:r>
              <a:rPr lang="da-DK" altLang="en-US" sz="1600" dirty="0"/>
              <a:t> Programming (</a:t>
            </a:r>
            <a:r>
              <a:rPr lang="da-DK" altLang="en-US" sz="1600" dirty="0" err="1"/>
              <a:t>dfns</a:t>
            </a:r>
            <a:r>
              <a:rPr lang="da-DK" altLang="en-US" sz="1600" dirty="0"/>
              <a:t>)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New primitives: Key, Stencil, </a:t>
            </a:r>
            <a:r>
              <a:rPr lang="da-DK" altLang="en-US" sz="1600" dirty="0" err="1"/>
              <a:t>Where</a:t>
            </a:r>
            <a:r>
              <a:rPr lang="da-DK" altLang="en-US" sz="1600" dirty="0"/>
              <a:t>, …</a:t>
            </a:r>
          </a:p>
          <a:p>
            <a:pPr>
              <a:spcAft>
                <a:spcPts val="300"/>
              </a:spcAft>
            </a:pPr>
            <a:r>
              <a:rPr lang="da-DK" altLang="en-US" sz="1600" dirty="0" err="1"/>
              <a:t>Significant</a:t>
            </a:r>
            <a:r>
              <a:rPr lang="da-DK" altLang="en-US" sz="1600" dirty="0"/>
              <a:t> steps </a:t>
            </a:r>
            <a:r>
              <a:rPr lang="da-DK" altLang="en-US" sz="1600" dirty="0" err="1"/>
              <a:t>towards</a:t>
            </a:r>
            <a:r>
              <a:rPr lang="da-DK" altLang="en-US" sz="1600" dirty="0"/>
              <a:t> an APL compiler</a:t>
            </a:r>
          </a:p>
          <a:p>
            <a:pPr>
              <a:spcAft>
                <a:spcPts val="300"/>
              </a:spcAft>
            </a:pPr>
            <a:r>
              <a:rPr lang="da-DK" altLang="en-US" sz="1600" dirty="0" err="1"/>
              <a:t>Many</a:t>
            </a:r>
            <a:r>
              <a:rPr lang="da-DK" altLang="en-US" sz="1600" dirty="0"/>
              <a:t> speed-ups of interpreter </a:t>
            </a:r>
            <a:r>
              <a:rPr lang="da-DK" altLang="en-US" sz="1600" dirty="0" err="1"/>
              <a:t>algorithms</a:t>
            </a:r>
            <a:endParaRPr lang="da-DK" altLang="en-US" sz="1600" dirty="0"/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93FC4B2C-E15F-7751-041D-E159F6CE513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6474" y="1080486"/>
            <a:ext cx="4217556" cy="3242040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da-DK" altLang="en-US" sz="1500" dirty="0"/>
              <a:t>Object </a:t>
            </a:r>
            <a:r>
              <a:rPr lang="da-DK" altLang="en-US" sz="1500" dirty="0" err="1"/>
              <a:t>Orientation</a:t>
            </a:r>
            <a:endParaRPr lang="da-DK" altLang="en-US" sz="1500" dirty="0"/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Microsoft.Net</a:t>
            </a:r>
            <a:r>
              <a:rPr lang="da-DK" altLang="en-US" sz="1500" dirty="0"/>
              <a:t> Integration</a:t>
            </a:r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HTMLRenderer</a:t>
            </a:r>
            <a:r>
              <a:rPr lang="da-DK" altLang="en-US" sz="1500" dirty="0"/>
              <a:t> </a:t>
            </a:r>
            <a:r>
              <a:rPr lang="da-DK" altLang="en-US" sz="1500" dirty="0" err="1"/>
              <a:t>object</a:t>
            </a:r>
            <a:r>
              <a:rPr lang="da-DK" altLang="en-US" sz="1500" dirty="0"/>
              <a:t> </a:t>
            </a:r>
            <a:r>
              <a:rPr lang="da-DK" altLang="en-US" sz="1500" dirty="0" err="1"/>
              <a:t>embeds</a:t>
            </a:r>
            <a:r>
              <a:rPr lang="da-DK" altLang="en-US" sz="1500" dirty="0"/>
              <a:t> </a:t>
            </a:r>
            <a:r>
              <a:rPr lang="da-DK" altLang="en-US" sz="1500" dirty="0" err="1"/>
              <a:t>Chromium</a:t>
            </a:r>
            <a:r>
              <a:rPr lang="da-DK" altLang="en-US" sz="1500" dirty="0"/>
              <a:t> Web Browser </a:t>
            </a:r>
            <a:r>
              <a:rPr lang="da-DK" altLang="en-US" sz="1500" dirty="0" err="1"/>
              <a:t>engine</a:t>
            </a:r>
            <a:endParaRPr lang="da-DK" altLang="en-US" sz="1500" dirty="0"/>
          </a:p>
          <a:p>
            <a:pPr>
              <a:spcAft>
                <a:spcPts val="300"/>
              </a:spcAft>
            </a:pPr>
            <a:r>
              <a:rPr lang="da-DK" altLang="en-US" sz="1500" dirty="0"/>
              <a:t>64-bit: *NO* </a:t>
            </a:r>
            <a:r>
              <a:rPr lang="da-DK" altLang="en-US" sz="1500" dirty="0" err="1"/>
              <a:t>workspace</a:t>
            </a:r>
            <a:r>
              <a:rPr lang="da-DK" altLang="en-US" sz="1500" dirty="0"/>
              <a:t> or component file </a:t>
            </a:r>
            <a:r>
              <a:rPr lang="da-DK" altLang="en-US" sz="1500" dirty="0" err="1"/>
              <a:t>size</a:t>
            </a:r>
            <a:r>
              <a:rPr lang="da-DK" altLang="en-US" sz="1500" dirty="0"/>
              <a:t> limits</a:t>
            </a:r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Unicode</a:t>
            </a:r>
            <a:r>
              <a:rPr lang="da-DK" altLang="en-US" sz="1500" dirty="0"/>
              <a:t> Support </a:t>
            </a:r>
            <a:r>
              <a:rPr lang="da-DK" altLang="en-US" sz="1500" dirty="0" err="1"/>
              <a:t>incl</a:t>
            </a:r>
            <a:r>
              <a:rPr lang="da-DK" altLang="en-US" sz="1500" dirty="0"/>
              <a:t> APL Source in </a:t>
            </a:r>
            <a:r>
              <a:rPr lang="da-DK" altLang="en-US" sz="1500" dirty="0" err="1"/>
              <a:t>Text</a:t>
            </a:r>
            <a:r>
              <a:rPr lang="da-DK" altLang="en-US" sz="1500" dirty="0"/>
              <a:t> Files</a:t>
            </a:r>
          </a:p>
          <a:p>
            <a:pPr>
              <a:spcAft>
                <a:spcPts val="300"/>
              </a:spcAft>
            </a:pPr>
            <a:r>
              <a:rPr lang="da-DK" altLang="en-US" sz="1500" dirty="0"/>
              <a:t>Secure TCP Sockets w/ IPv6 Support</a:t>
            </a:r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Encryption</a:t>
            </a:r>
            <a:r>
              <a:rPr lang="da-DK" altLang="en-US" sz="1500" dirty="0"/>
              <a:t> Toolkit</a:t>
            </a:r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Regular</a:t>
            </a:r>
            <a:r>
              <a:rPr lang="da-DK" altLang="en-US" sz="1500" dirty="0"/>
              <a:t> Expressions (PCRE) </a:t>
            </a:r>
            <a:r>
              <a:rPr lang="da-DK" altLang="en-US" sz="1500" dirty="0" err="1"/>
              <a:t>built</a:t>
            </a:r>
            <a:r>
              <a:rPr lang="da-DK" altLang="en-US" sz="1500" dirty="0"/>
              <a:t>-in to APL</a:t>
            </a:r>
          </a:p>
          <a:p>
            <a:pPr>
              <a:spcAft>
                <a:spcPts val="300"/>
              </a:spcAft>
            </a:pPr>
            <a:r>
              <a:rPr lang="da-DK" altLang="en-US" sz="1500" dirty="0"/>
              <a:t>XML and JSON parsers for fast </a:t>
            </a:r>
            <a:r>
              <a:rPr lang="da-DK" altLang="en-US" sz="1500" dirty="0" err="1"/>
              <a:t>conversion</a:t>
            </a:r>
            <a:r>
              <a:rPr lang="da-DK" altLang="en-US" sz="1500" dirty="0"/>
              <a:t> to (and from) APL </a:t>
            </a:r>
            <a:r>
              <a:rPr lang="da-DK" altLang="en-US" sz="1500" dirty="0" err="1"/>
              <a:t>structures</a:t>
            </a:r>
            <a:endParaRPr lang="da-DK" altLang="en-US" sz="1500" dirty="0"/>
          </a:p>
        </p:txBody>
      </p:sp>
      <p:sp>
        <p:nvSpPr>
          <p:cNvPr id="58370" name="Title 1">
            <a:extLst>
              <a:ext uri="{FF2B5EF4-FFF2-40B4-BE49-F238E27FC236}">
                <a16:creationId xmlns:a16="http://schemas.microsoft.com/office/drawing/2014/main" id="{20D2475C-E364-4E3B-C796-3D53C5F7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da-DK" altLang="en-US" dirty="0" err="1"/>
              <a:t>Selected</a:t>
            </a:r>
            <a:r>
              <a:rPr lang="da-DK" altLang="en-US" dirty="0"/>
              <a:t> Features 2006-2024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0FDAE-CCA3-FAF0-CA59-EA1A0D70B79A}"/>
              </a:ext>
            </a:extLst>
          </p:cNvPr>
          <p:cNvSpPr txBox="1"/>
          <p:nvPr/>
        </p:nvSpPr>
        <p:spPr>
          <a:xfrm>
            <a:off x="1355945" y="4391891"/>
            <a:ext cx="597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Vast</a:t>
            </a:r>
            <a:r>
              <a:rPr lang="da-DK" dirty="0"/>
              <a:t> </a:t>
            </a:r>
            <a:r>
              <a:rPr lang="da-DK" dirty="0" err="1"/>
              <a:t>majority</a:t>
            </a:r>
            <a:r>
              <a:rPr lang="da-DK" dirty="0"/>
              <a:t> of features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identical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all platforms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DFE7FD40-BC40-AEBA-26F8-101F577D6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lang="en-GB" altLang="en-US" sz="1500" dirty="0"/>
              <a:t>Dyalog has emerged as the leader of the APL technology market</a:t>
            </a:r>
          </a:p>
          <a:p>
            <a:pPr lvl="1" eaLnBrk="1" hangingPunct="1">
              <a:spcAft>
                <a:spcPts val="600"/>
              </a:spcAft>
            </a:pPr>
            <a:r>
              <a:rPr lang="en-GB" altLang="en-US" sz="1350" dirty="0"/>
              <a:t>Continuously gained market share since early 1990’s.</a:t>
            </a:r>
          </a:p>
          <a:p>
            <a:pPr lvl="1" eaLnBrk="1" hangingPunct="1">
              <a:spcAft>
                <a:spcPts val="600"/>
              </a:spcAft>
            </a:pPr>
            <a:r>
              <a:rPr lang="en-GB" altLang="en-US" sz="1350" dirty="0"/>
              <a:t>Dyalog APL allows domain experts to participate in rapid application development using recognized best practices</a:t>
            </a:r>
            <a:endParaRPr lang="en-GB" altLang="en-US" sz="1500" dirty="0"/>
          </a:p>
          <a:p>
            <a:pPr eaLnBrk="1" hangingPunct="1">
              <a:spcAft>
                <a:spcPts val="600"/>
              </a:spcAft>
            </a:pPr>
            <a:r>
              <a:rPr lang="en-GB" altLang="en-US" sz="1500" dirty="0"/>
              <a:t>APL can easily be integrated into any development environment as a client or server component using:</a:t>
            </a:r>
          </a:p>
          <a:p>
            <a:pPr lvl="1">
              <a:spcAft>
                <a:spcPts val="600"/>
              </a:spcAft>
            </a:pPr>
            <a:r>
              <a:rPr lang="en-GB" altLang="en-US" sz="1350" dirty="0"/>
              <a:t>Web Service (SOAP/REST – HTTP/JSON) or Web Server (HTTP)</a:t>
            </a:r>
          </a:p>
          <a:p>
            <a:pPr lvl="1">
              <a:spcAft>
                <a:spcPts val="600"/>
              </a:spcAft>
            </a:pPr>
            <a:r>
              <a:rPr lang="en-GB" altLang="en-US" sz="1350" dirty="0"/>
              <a:t>.NET and Microsoft.NET Framework</a:t>
            </a:r>
          </a:p>
          <a:p>
            <a:pPr lvl="1" eaLnBrk="1" hangingPunct="1">
              <a:spcAft>
                <a:spcPts val="600"/>
              </a:spcAft>
            </a:pPr>
            <a:r>
              <a:rPr lang="en-GB" altLang="en-US" sz="1350" dirty="0"/>
              <a:t>ODBC/ADO/ADO.NET </a:t>
            </a:r>
          </a:p>
          <a:p>
            <a:pPr lvl="1" eaLnBrk="1" hangingPunct="1">
              <a:spcAft>
                <a:spcPts val="600"/>
              </a:spcAft>
            </a:pPr>
            <a:r>
              <a:rPr lang="en-GB" altLang="en-US" sz="1350" dirty="0"/>
              <a:t>(Still support COM / ActiveX, even DDE)</a:t>
            </a:r>
          </a:p>
          <a:p>
            <a:pPr eaLnBrk="1" hangingPunct="1">
              <a:spcAft>
                <a:spcPts val="600"/>
              </a:spcAft>
            </a:pPr>
            <a:r>
              <a:rPr lang="en-GB" altLang="en-US" sz="1500" dirty="0"/>
              <a:t>We are just getting started after 40 years!</a:t>
            </a:r>
          </a:p>
          <a:p>
            <a:pPr eaLnBrk="1" hangingPunct="1">
              <a:spcAft>
                <a:spcPts val="600"/>
              </a:spcAft>
            </a:pPr>
            <a:endParaRPr lang="en-GB" altLang="en-US" sz="165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517ACED-1430-6728-4D81-C84593F00A1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448" y="267657"/>
            <a:ext cx="1724024" cy="1724024"/>
          </a:xfrm>
        </p:spPr>
      </p:pic>
      <p:sp>
        <p:nvSpPr>
          <p:cNvPr id="62466" name="Title 1">
            <a:extLst>
              <a:ext uri="{FF2B5EF4-FFF2-40B4-BE49-F238E27FC236}">
                <a16:creationId xmlns:a16="http://schemas.microsoft.com/office/drawing/2014/main" id="{2C1897CF-0F9F-F384-67B6-278022A91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/>
              <a:t>Summary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3D77C-6641-283A-C66D-1B1CB8F86E6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9A9B-803A-C9DD-359D-2F5900891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dyalog.tv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B7141-4AF6-A2E6-60F0-7FECEEE0842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AD03D7-545B-A14F-47D8-3FBC9A20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Videos from User Meetings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C3160-841A-F907-83F4-BFA6C44FD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44" y="1174567"/>
            <a:ext cx="6592156" cy="39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89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D5EC4F-5402-4CCE-99E6-6D168F0DFE3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B55E-EB10-1EB6-12AC-F19E02771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07075-F977-00C9-EFDA-61696DB3CC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BD0357-890D-A124-ADBA-A26AE104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AD195-7868-D0BB-69DE-DC59428F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79" y="0"/>
            <a:ext cx="85430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The Real Reason to Pick </a:t>
            </a:r>
            <a:r>
              <a:rPr lang="en-GB" dirty="0" err="1"/>
              <a:t>Dyalog</a:t>
            </a:r>
            <a:r>
              <a:rPr lang="en-GB" dirty="0"/>
              <a:t> APL</a:t>
            </a:r>
          </a:p>
        </p:txBody>
      </p:sp>
      <p:pic>
        <p:nvPicPr>
          <p:cNvPr id="8" name="Picture 7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75AD4451-60FC-4FAE-8F0F-0F8DA5F74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8508" b="2"/>
          <a:stretch/>
        </p:blipFill>
        <p:spPr bwMode="auto">
          <a:xfrm>
            <a:off x="2307815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9BBE3-3208-4FC8-BC05-AF3C54E24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9662" b="2"/>
          <a:stretch/>
        </p:blipFill>
        <p:spPr bwMode="auto">
          <a:xfrm>
            <a:off x="1409387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64A91F-2E0F-49CE-B2DF-FC544C8DF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0744"/>
          <a:stretch/>
        </p:blipFill>
        <p:spPr bwMode="auto">
          <a:xfrm>
            <a:off x="3239076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D014CAC-7096-46C6-9380-37112B4B4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8" r="1585" b="2"/>
          <a:stretch/>
        </p:blipFill>
        <p:spPr bwMode="auto">
          <a:xfrm>
            <a:off x="4170336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A23A11-D285-4177-8D61-E9EE23513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2062"/>
          <a:stretch/>
        </p:blipFill>
        <p:spPr bwMode="auto">
          <a:xfrm>
            <a:off x="7856428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E0D7F-45D5-475E-9A58-97DE75A70A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/>
        </p:blipFill>
        <p:spPr>
          <a:xfrm>
            <a:off x="5098179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579A-29D1-47A7-C8FC-193F04B24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5034" y="1535474"/>
            <a:ext cx="734153" cy="106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BFFB-5DFC-B756-7F2D-266DEC006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44" y="1548926"/>
            <a:ext cx="707876" cy="1071926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A7A2C9D3-1294-F867-5A26-2DC2F7CD3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9165"/>
          <a:stretch/>
        </p:blipFill>
        <p:spPr bwMode="auto">
          <a:xfrm>
            <a:off x="5996607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18680C-36A6-7319-313E-742017FD2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8012"/>
          <a:stretch/>
        </p:blipFill>
        <p:spPr bwMode="auto">
          <a:xfrm>
            <a:off x="1399364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D41FB-35DA-7991-7591-62085C6557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b="318"/>
          <a:stretch/>
        </p:blipFill>
        <p:spPr>
          <a:xfrm>
            <a:off x="481544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5B5785-5F37-1E1D-2ADF-B5C6836FDB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4286" y="2922750"/>
            <a:ext cx="675946" cy="10306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E9E3F-4175-5E46-274B-52FBC5C9F5A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339" t="-576" r="-2456" b="576"/>
          <a:stretch/>
        </p:blipFill>
        <p:spPr>
          <a:xfrm>
            <a:off x="3246413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4E7BD-D395-5CD5-F41F-F0C2FD6F8A7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791" r="6737"/>
          <a:stretch/>
        </p:blipFill>
        <p:spPr>
          <a:xfrm>
            <a:off x="4218552" y="2956876"/>
            <a:ext cx="641515" cy="10306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F3CC53-5DFF-EE60-36A0-2E915B71AAB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120"/>
          <a:stretch/>
        </p:blipFill>
        <p:spPr>
          <a:xfrm>
            <a:off x="7850962" y="2922750"/>
            <a:ext cx="756085" cy="1020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24668E-F5A2-DAF7-177D-C2C05E7999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5024" y="2922750"/>
            <a:ext cx="751505" cy="10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9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2036C-F0DB-C502-7A9E-F6E932D3B12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B136E9-3CDA-5A3F-48A9-D1676661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Introducing</a:t>
            </a:r>
            <a:r>
              <a:rPr lang="da-DK" dirty="0"/>
              <a:t> the Cast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AD6AC-4C00-1502-86FF-A8C0915E6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287" y="1845398"/>
            <a:ext cx="7583856" cy="16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1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FAAA0DA6-B232-69F7-1E0E-FA8AC311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272011" cy="3242040"/>
          </a:xfrm>
        </p:spPr>
        <p:txBody>
          <a:bodyPr>
            <a:normAutofit fontScale="92500" lnSpcReduction="20000"/>
          </a:bodyPr>
          <a:lstStyle/>
          <a:p>
            <a:r>
              <a:rPr lang="da-DK" altLang="en-US" sz="2100" dirty="0"/>
              <a:t>CTO of Dyalog </a:t>
            </a:r>
            <a:r>
              <a:rPr lang="da-DK" altLang="en-US" sz="2100" dirty="0" err="1"/>
              <a:t>since</a:t>
            </a:r>
            <a:r>
              <a:rPr lang="da-DK" altLang="en-US" sz="2100" dirty="0"/>
              <a:t> 2005</a:t>
            </a:r>
          </a:p>
          <a:p>
            <a:r>
              <a:rPr lang="da-DK" altLang="en-US" sz="2100" dirty="0"/>
              <a:t>CTO of </a:t>
            </a:r>
            <a:r>
              <a:rPr lang="da-DK" altLang="en-US" sz="2100" dirty="0" err="1"/>
              <a:t>Adaytum</a:t>
            </a:r>
            <a:r>
              <a:rPr lang="da-DK" altLang="en-US" sz="2100" dirty="0"/>
              <a:t> Software 1995-1999 (BI </a:t>
            </a:r>
            <a:r>
              <a:rPr lang="da-DK" altLang="en-US" sz="2100" dirty="0" err="1"/>
              <a:t>vendor</a:t>
            </a:r>
            <a:r>
              <a:rPr lang="da-DK" altLang="en-US" sz="2100" dirty="0"/>
              <a:t>)</a:t>
            </a:r>
          </a:p>
          <a:p>
            <a:pPr lvl="1"/>
            <a:r>
              <a:rPr lang="da-DK" altLang="en-US" sz="1800" dirty="0"/>
              <a:t>(20 =&gt; 200 </a:t>
            </a:r>
            <a:r>
              <a:rPr lang="da-DK" altLang="en-US" sz="1800" dirty="0" err="1"/>
              <a:t>employees</a:t>
            </a:r>
            <a:r>
              <a:rPr lang="da-DK" altLang="en-US" sz="1800" dirty="0"/>
              <a:t>, sold to </a:t>
            </a:r>
            <a:r>
              <a:rPr lang="da-DK" altLang="en-US" sz="1800" dirty="0" err="1"/>
              <a:t>Cognos</a:t>
            </a:r>
            <a:r>
              <a:rPr lang="da-DK" altLang="en-US" sz="1800" dirty="0"/>
              <a:t> for $160M)</a:t>
            </a:r>
          </a:p>
          <a:p>
            <a:r>
              <a:rPr lang="da-DK" altLang="en-US" sz="2100" dirty="0"/>
              <a:t>APL Consultant for ~20 </a:t>
            </a:r>
            <a:r>
              <a:rPr lang="da-DK" altLang="en-US" sz="2100" dirty="0" err="1"/>
              <a:t>years</a:t>
            </a:r>
            <a:endParaRPr lang="da-DK" altLang="en-US" sz="2100" dirty="0"/>
          </a:p>
          <a:p>
            <a:pPr lvl="1"/>
            <a:r>
              <a:rPr lang="da-DK" altLang="en-US" sz="1800" dirty="0"/>
              <a:t>Focus on </a:t>
            </a:r>
            <a:r>
              <a:rPr lang="da-DK" altLang="en-US" sz="1800" dirty="0" err="1"/>
              <a:t>interfacing</a:t>
            </a:r>
            <a:r>
              <a:rPr lang="da-DK" altLang="en-US" sz="1800" dirty="0"/>
              <a:t>/integration, </a:t>
            </a:r>
            <a:r>
              <a:rPr lang="da-DK" altLang="en-US" sz="1800" dirty="0" err="1"/>
              <a:t>client</a:t>
            </a:r>
            <a:r>
              <a:rPr lang="da-DK" altLang="en-US" sz="1800" dirty="0"/>
              <a:t>/server </a:t>
            </a:r>
            <a:r>
              <a:rPr lang="da-DK" altLang="en-US" sz="1800" dirty="0" err="1"/>
              <a:t>architectures</a:t>
            </a:r>
            <a:r>
              <a:rPr lang="da-DK" altLang="en-US" sz="1800" dirty="0"/>
              <a:t> and developer </a:t>
            </a:r>
            <a:r>
              <a:rPr lang="da-DK" altLang="en-US" sz="1800" dirty="0" err="1"/>
              <a:t>tools</a:t>
            </a:r>
            <a:r>
              <a:rPr lang="da-DK" altLang="en-US" sz="1800" dirty="0"/>
              <a:t> / frameworks</a:t>
            </a:r>
          </a:p>
          <a:p>
            <a:r>
              <a:rPr lang="da-DK" altLang="en-US" sz="2100" dirty="0"/>
              <a:t>Met APL in 1979 </a:t>
            </a:r>
            <a:r>
              <a:rPr lang="da-DK" altLang="en-US" sz="2100" dirty="0" err="1"/>
              <a:t>while</a:t>
            </a:r>
            <a:r>
              <a:rPr lang="da-DK" altLang="en-US" sz="2100" dirty="0"/>
              <a:t> at High School</a:t>
            </a:r>
          </a:p>
          <a:p>
            <a:pPr lvl="1"/>
            <a:r>
              <a:rPr lang="da-DK" altLang="en-US" sz="1800" dirty="0" err="1"/>
              <a:t>Finally</a:t>
            </a:r>
            <a:r>
              <a:rPr lang="da-DK" altLang="en-US" sz="1800" dirty="0"/>
              <a:t> </a:t>
            </a:r>
            <a:r>
              <a:rPr lang="da-DK" altLang="en-US" sz="1800" dirty="0" err="1"/>
              <a:t>dropped</a:t>
            </a:r>
            <a:r>
              <a:rPr lang="da-DK" altLang="en-US" sz="1800" dirty="0"/>
              <a:t> out of University in 1985</a:t>
            </a:r>
          </a:p>
          <a:p>
            <a:r>
              <a:rPr lang="da-DK" altLang="en-US" sz="2100" dirty="0"/>
              <a:t>Born in the same </a:t>
            </a:r>
            <a:r>
              <a:rPr lang="da-DK" altLang="en-US" sz="2100" dirty="0" err="1"/>
              <a:t>year</a:t>
            </a:r>
            <a:r>
              <a:rPr lang="da-DK" altLang="en-US" sz="2100" dirty="0"/>
              <a:t> as APL (1962)</a:t>
            </a: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ADF0834F-D8ED-9E97-B46E-26A3B873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Morten Kromberg</a:t>
            </a:r>
          </a:p>
        </p:txBody>
      </p:sp>
      <p:pic>
        <p:nvPicPr>
          <p:cNvPr id="2050" name="Picture 2" descr="Morten Kromberg, CXO, Dyalog, Denmark | ConfEngine - Conference Platform">
            <a:extLst>
              <a:ext uri="{FF2B5EF4-FFF2-40B4-BE49-F238E27FC236}">
                <a16:creationId xmlns:a16="http://schemas.microsoft.com/office/drawing/2014/main" id="{E27B811F-C170-61A7-41F2-9DEEA887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8" y="971420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46C00060-BA01-EFC1-2648-DF4A78AE04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7" y="1264925"/>
            <a:ext cx="7584604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a-DK" sz="2100" dirty="0"/>
              <a:t>Dyalog is the ”New Kid” on The APL Block</a:t>
            </a:r>
          </a:p>
          <a:p>
            <a:pPr lvl="1">
              <a:spcAft>
                <a:spcPts val="600"/>
              </a:spcAft>
              <a:defRPr/>
            </a:pPr>
            <a:r>
              <a:rPr lang="da-DK" sz="1800" dirty="0" err="1"/>
              <a:t>Only</a:t>
            </a:r>
            <a:r>
              <a:rPr lang="da-DK" sz="1800" dirty="0"/>
              <a:t> 40 </a:t>
            </a:r>
            <a:r>
              <a:rPr lang="da-DK" sz="1800" dirty="0" err="1"/>
              <a:t>years</a:t>
            </a:r>
            <a:r>
              <a:rPr lang="da-DK" sz="1800" dirty="0"/>
              <a:t> </a:t>
            </a:r>
            <a:r>
              <a:rPr lang="da-DK" sz="1800" dirty="0" err="1"/>
              <a:t>since</a:t>
            </a:r>
            <a:r>
              <a:rPr lang="da-DK" sz="1800" dirty="0"/>
              <a:t> release of Dyalog version 1.0 in 1983</a:t>
            </a:r>
          </a:p>
          <a:p>
            <a:pPr lvl="1">
              <a:spcAft>
                <a:spcPts val="600"/>
              </a:spcAft>
              <a:defRPr/>
            </a:pPr>
            <a:r>
              <a:rPr lang="da-DK" sz="1800" dirty="0"/>
              <a:t>Has emerged as the Market Leader for APL</a:t>
            </a:r>
          </a:p>
          <a:p>
            <a:pPr lvl="1">
              <a:spcAft>
                <a:spcPts val="600"/>
              </a:spcAft>
              <a:defRPr/>
            </a:pPr>
            <a:r>
              <a:rPr lang="da-DK" sz="1800" dirty="0"/>
              <a:t>Still </a:t>
            </a:r>
            <a:r>
              <a:rPr lang="da-DK" sz="1800" dirty="0" err="1"/>
              <a:t>relatively</a:t>
            </a:r>
            <a:r>
              <a:rPr lang="da-DK" sz="1800" dirty="0"/>
              <a:t> </a:t>
            </a:r>
            <a:r>
              <a:rPr lang="da-DK" sz="1800" dirty="0" err="1"/>
              <a:t>unknown</a:t>
            </a:r>
            <a:r>
              <a:rPr lang="da-DK" sz="1800" dirty="0"/>
              <a:t> in North America</a:t>
            </a:r>
            <a:br>
              <a:rPr lang="da-DK" sz="1800" dirty="0"/>
            </a:br>
            <a:endParaRPr lang="da-DK" sz="1800" dirty="0"/>
          </a:p>
          <a:p>
            <a:pPr>
              <a:spcAft>
                <a:spcPts val="600"/>
              </a:spcAft>
              <a:defRPr/>
            </a:pPr>
            <a:r>
              <a:rPr lang="da-DK" sz="2100" dirty="0"/>
              <a:t>”Management Buy-In” in 2005</a:t>
            </a:r>
          </a:p>
          <a:p>
            <a:pPr lvl="1">
              <a:spcAft>
                <a:spcPts val="600"/>
              </a:spcAft>
              <a:defRPr/>
            </a:pPr>
            <a:r>
              <a:rPr lang="da-DK" sz="1700" dirty="0" err="1"/>
              <a:t>Financed</a:t>
            </a:r>
            <a:r>
              <a:rPr lang="da-DK" sz="1700" dirty="0"/>
              <a:t> by </a:t>
            </a:r>
            <a:r>
              <a:rPr lang="da-DK" sz="1700" dirty="0" err="1"/>
              <a:t>two</a:t>
            </a:r>
            <a:r>
              <a:rPr lang="da-DK" sz="1700" dirty="0"/>
              <a:t> </a:t>
            </a:r>
            <a:r>
              <a:rPr lang="da-DK" sz="1700" dirty="0" err="1"/>
              <a:t>clients</a:t>
            </a:r>
            <a:r>
              <a:rPr lang="da-DK" sz="1700" dirty="0"/>
              <a:t> and an APL </a:t>
            </a:r>
            <a:r>
              <a:rPr lang="da-DK" sz="1700" dirty="0" err="1"/>
              <a:t>distributor</a:t>
            </a:r>
            <a:r>
              <a:rPr lang="da-DK" sz="1700" dirty="0"/>
              <a:t> / </a:t>
            </a:r>
            <a:r>
              <a:rPr lang="da-DK" sz="1700" dirty="0" err="1"/>
              <a:t>consulting</a:t>
            </a:r>
            <a:r>
              <a:rPr lang="da-DK" sz="1700" dirty="0"/>
              <a:t> firm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da-DK" sz="2100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1F1934E-924D-30DD-8642-29DCC6198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 err="1"/>
              <a:t>Introducing</a:t>
            </a:r>
            <a:r>
              <a:rPr lang="da-DK" altLang="en-US" dirty="0"/>
              <a:t> Dyalog</a:t>
            </a:r>
            <a:endParaRPr lang="en-US" altLang="en-US" dirty="0"/>
          </a:p>
        </p:txBody>
      </p:sp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F081F93E-54DA-C1A8-F41B-D0DE0064F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9886" y="177737"/>
            <a:ext cx="1724024" cy="1724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D5A0A4B-946B-54B2-0240-71989547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120819" cy="251736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Headcount</a:t>
            </a:r>
            <a:r>
              <a:rPr lang="da-DK" altLang="en-US" dirty="0"/>
              <a:t> and Turnover </a:t>
            </a:r>
            <a:r>
              <a:rPr lang="da-DK" altLang="en-US" strike="sngStrike" dirty="0" err="1"/>
              <a:t>Quadrupled</a:t>
            </a:r>
            <a:r>
              <a:rPr lang="da-DK" altLang="en-US" dirty="0"/>
              <a:t> </a:t>
            </a:r>
            <a:r>
              <a:rPr lang="da-DK" altLang="en-US" dirty="0" err="1"/>
              <a:t>Quintupled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Headcount</a:t>
            </a:r>
            <a:r>
              <a:rPr lang="da-DK" altLang="en-US" dirty="0"/>
              <a:t> </a:t>
            </a:r>
            <a:r>
              <a:rPr lang="da-DK" altLang="en-US" dirty="0" err="1"/>
              <a:t>now</a:t>
            </a:r>
            <a:r>
              <a:rPr lang="da-DK" altLang="en-US" dirty="0"/>
              <a:t> ~26 </a:t>
            </a:r>
            <a:r>
              <a:rPr lang="da-DK" altLang="en-US" dirty="0" err="1"/>
              <a:t>full</a:t>
            </a:r>
            <a:r>
              <a:rPr lang="da-DK" altLang="en-US" dirty="0"/>
              <a:t> time </a:t>
            </a:r>
            <a:r>
              <a:rPr lang="da-DK" altLang="en-US" dirty="0" err="1"/>
              <a:t>equivalents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Steadily</a:t>
            </a:r>
            <a:r>
              <a:rPr lang="da-DK" altLang="en-US" dirty="0"/>
              <a:t> </a:t>
            </a:r>
            <a:r>
              <a:rPr lang="da-DK" altLang="en-US" dirty="0" err="1"/>
              <a:t>increasing</a:t>
            </a:r>
            <a:r>
              <a:rPr lang="da-DK" altLang="en-US" dirty="0"/>
              <a:t> R&amp;D budget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First generation of interpreter developers </a:t>
            </a:r>
            <a:r>
              <a:rPr lang="da-DK" altLang="en-US" dirty="0" err="1"/>
              <a:t>retired</a:t>
            </a:r>
            <a:r>
              <a:rPr lang="da-DK" altLang="en-US" dirty="0"/>
              <a:t>;</a:t>
            </a:r>
            <a:br>
              <a:rPr lang="da-DK" altLang="en-US" dirty="0"/>
            </a:br>
            <a:r>
              <a:rPr lang="da-DK" altLang="en-US" dirty="0"/>
              <a:t>Second </a:t>
            </a:r>
            <a:r>
              <a:rPr lang="da-DK" altLang="en-US" dirty="0" err="1"/>
              <a:t>productive</a:t>
            </a:r>
            <a:r>
              <a:rPr lang="da-DK" altLang="en-US" dirty="0"/>
              <a:t>; Third </a:t>
            </a:r>
            <a:r>
              <a:rPr lang="da-DK" altLang="en-US" dirty="0" err="1"/>
              <a:t>recruited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Largest</a:t>
            </a:r>
            <a:r>
              <a:rPr lang="da-DK" altLang="en-US" dirty="0"/>
              <a:t> </a:t>
            </a:r>
            <a:r>
              <a:rPr lang="da-DK" altLang="en-US" dirty="0" err="1"/>
              <a:t>sustained</a:t>
            </a:r>
            <a:r>
              <a:rPr lang="da-DK" altLang="en-US" dirty="0"/>
              <a:t> </a:t>
            </a:r>
            <a:r>
              <a:rPr lang="da-DK" altLang="en-US" dirty="0" err="1"/>
              <a:t>investment</a:t>
            </a:r>
            <a:r>
              <a:rPr lang="da-DK" altLang="en-US" dirty="0"/>
              <a:t> in APL </a:t>
            </a:r>
            <a:r>
              <a:rPr lang="da-DK" altLang="en-US" dirty="0" err="1"/>
              <a:t>technology</a:t>
            </a:r>
            <a:r>
              <a:rPr lang="da-DK" altLang="en-US" dirty="0"/>
              <a:t> in </a:t>
            </a:r>
            <a:r>
              <a:rPr lang="da-DK" altLang="en-US" dirty="0" err="1"/>
              <a:t>history</a:t>
            </a:r>
            <a:endParaRPr lang="da-DK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B09C3-5821-6262-78FF-D8088C18ED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366F9887-CEFE-1BD4-0BBB-E0631061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The Last 20 Years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D5A0A4B-946B-54B2-0240-71989547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320411" cy="33213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Trading Profit in </a:t>
            </a:r>
            <a:r>
              <a:rPr lang="da-DK" altLang="en-US" dirty="0" err="1"/>
              <a:t>every</a:t>
            </a:r>
            <a:r>
              <a:rPr lang="da-DK" altLang="en-US" dirty="0"/>
              <a:t> </a:t>
            </a:r>
            <a:r>
              <a:rPr lang="da-DK" altLang="en-US" dirty="0" err="1"/>
              <a:t>year</a:t>
            </a:r>
            <a:r>
              <a:rPr lang="da-DK" altLang="en-US" dirty="0"/>
              <a:t> </a:t>
            </a:r>
            <a:r>
              <a:rPr lang="da-DK" altLang="en-US" dirty="0" err="1"/>
              <a:t>since</a:t>
            </a:r>
            <a:r>
              <a:rPr lang="da-DK" altLang="en-US" dirty="0"/>
              <a:t> 2005. </a:t>
            </a:r>
            <a:r>
              <a:rPr lang="da-DK" altLang="en-US" dirty="0" err="1"/>
              <a:t>Sources</a:t>
            </a:r>
            <a:r>
              <a:rPr lang="da-DK" altLang="en-US" dirty="0"/>
              <a:t>: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Growing </a:t>
            </a:r>
            <a:r>
              <a:rPr lang="da-DK" altLang="en-US" dirty="0" err="1"/>
              <a:t>partnerships</a:t>
            </a:r>
            <a:r>
              <a:rPr lang="da-DK" altLang="en-US" dirty="0"/>
              <a:t> with major </a:t>
            </a:r>
            <a:r>
              <a:rPr lang="da-DK" altLang="en-US" dirty="0" err="1"/>
              <a:t>customers</a:t>
            </a:r>
            <a:endParaRPr lang="da-DK" altLang="en-US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Increasing</a:t>
            </a:r>
            <a:r>
              <a:rPr lang="da-DK" altLang="en-US" dirty="0"/>
              <a:t> </a:t>
            </a:r>
            <a:r>
              <a:rPr lang="da-DK" altLang="en-US" dirty="0" err="1"/>
              <a:t>share</a:t>
            </a:r>
            <a:r>
              <a:rPr lang="da-DK" altLang="en-US" dirty="0"/>
              <a:t> of APL </a:t>
            </a:r>
            <a:r>
              <a:rPr lang="da-DK" altLang="en-US" dirty="0" err="1"/>
              <a:t>market</a:t>
            </a:r>
            <a:r>
              <a:rPr lang="da-DK" altLang="en-US" dirty="0"/>
              <a:t> ("</a:t>
            </a:r>
            <a:r>
              <a:rPr lang="da-DK" altLang="en-US" dirty="0" err="1"/>
              <a:t>unfortunately</a:t>
            </a:r>
            <a:r>
              <a:rPr lang="da-DK" altLang="en-US" dirty="0"/>
              <a:t>" </a:t>
            </a:r>
            <a:r>
              <a:rPr lang="da-DK" altLang="en-US" dirty="0" err="1"/>
              <a:t>accelerating</a:t>
            </a:r>
            <a:r>
              <a:rPr lang="da-DK" altLang="en-US" dirty="0"/>
              <a:t>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A small </a:t>
            </a:r>
            <a:r>
              <a:rPr lang="da-DK" altLang="en-US" dirty="0" err="1"/>
              <a:t>number</a:t>
            </a:r>
            <a:r>
              <a:rPr lang="da-DK" altLang="en-US" dirty="0"/>
              <a:t> of </a:t>
            </a:r>
            <a:r>
              <a:rPr lang="da-DK" altLang="en-US" dirty="0" err="1"/>
              <a:t>completely</a:t>
            </a:r>
            <a:r>
              <a:rPr lang="da-DK" altLang="en-US" dirty="0"/>
              <a:t> new APL systems (so far)</a:t>
            </a:r>
            <a:br>
              <a:rPr lang="da-DK" altLang="en-US" dirty="0"/>
            </a:br>
            <a:endParaRPr lang="da-DK" alt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Manoevering</a:t>
            </a:r>
            <a:r>
              <a:rPr lang="da-DK" altLang="en-US" dirty="0"/>
              <a:t> </a:t>
            </a:r>
            <a:r>
              <a:rPr lang="da-DK" altLang="en-US" dirty="0" err="1"/>
              <a:t>towards</a:t>
            </a:r>
            <a:r>
              <a:rPr lang="da-DK" altLang="en-US" dirty="0"/>
              <a:t> re-</a:t>
            </a:r>
            <a:r>
              <a:rPr lang="da-DK" altLang="en-US" dirty="0" err="1"/>
              <a:t>launching</a:t>
            </a:r>
            <a:r>
              <a:rPr lang="da-DK" altLang="en-US" dirty="0"/>
              <a:t> APL as a </a:t>
            </a:r>
            <a:r>
              <a:rPr lang="da-DK" altLang="en-US" dirty="0" err="1"/>
              <a:t>modern</a:t>
            </a:r>
            <a:r>
              <a:rPr lang="da-DK" altLang="en-US" dirty="0"/>
              <a:t> </a:t>
            </a:r>
            <a:r>
              <a:rPr lang="da-DK" altLang="en-US" dirty="0" err="1"/>
              <a:t>tool</a:t>
            </a:r>
            <a:r>
              <a:rPr lang="da-DK" altLang="en-US" dirty="0"/>
              <a:t> for </a:t>
            </a:r>
            <a:r>
              <a:rPr lang="da-DK" altLang="en-US" dirty="0" err="1"/>
              <a:t>prototyping</a:t>
            </a:r>
            <a:r>
              <a:rPr lang="da-DK" altLang="en-US" dirty="0"/>
              <a:t> and rapid </a:t>
            </a:r>
            <a:r>
              <a:rPr lang="da-DK" altLang="en-US" dirty="0" err="1"/>
              <a:t>application</a:t>
            </a:r>
            <a:r>
              <a:rPr lang="da-DK" altLang="en-US" dirty="0"/>
              <a:t> </a:t>
            </a:r>
            <a:r>
              <a:rPr lang="da-DK" altLang="en-US" dirty="0" err="1"/>
              <a:t>development</a:t>
            </a:r>
            <a:endParaRPr lang="da-DK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B09C3-5821-6262-78FF-D8088C18ED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366F9887-CEFE-1BD4-0BBB-E0631061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The Last 20 Years</a:t>
            </a:r>
          </a:p>
        </p:txBody>
      </p:sp>
    </p:spTree>
    <p:extLst>
      <p:ext uri="{BB962C8B-B14F-4D97-AF65-F5344CB8AC3E}">
        <p14:creationId xmlns:p14="http://schemas.microsoft.com/office/powerpoint/2010/main" val="259401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7E8E9E-A8DC-7C50-9B02-27A08100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64163"/>
            <a:ext cx="8189607" cy="3242040"/>
          </a:xfrm>
        </p:spPr>
        <p:txBody>
          <a:bodyPr>
            <a:normAutofit lnSpcReduction="10000"/>
          </a:bodyPr>
          <a:lstStyle/>
          <a:p>
            <a:r>
              <a:rPr lang="da-DK" dirty="0" err="1"/>
              <a:t>Ownership</a:t>
            </a:r>
            <a:endParaRPr lang="da-DK" dirty="0"/>
          </a:p>
          <a:p>
            <a:pPr lvl="1"/>
            <a:r>
              <a:rPr lang="da-DK" dirty="0"/>
              <a:t>24% </a:t>
            </a:r>
            <a:r>
              <a:rPr lang="da-DK" dirty="0" err="1"/>
              <a:t>owned</a:t>
            </a:r>
            <a:r>
              <a:rPr lang="da-DK" dirty="0"/>
              <a:t> by SimCorp (</a:t>
            </a:r>
            <a:r>
              <a:rPr lang="da-DK" dirty="0" err="1"/>
              <a:t>itself</a:t>
            </a:r>
            <a:r>
              <a:rPr lang="da-DK" dirty="0"/>
              <a:t> </a:t>
            </a:r>
            <a:r>
              <a:rPr lang="da-DK" dirty="0" err="1"/>
              <a:t>acquired</a:t>
            </a:r>
            <a:r>
              <a:rPr lang="da-DK" dirty="0"/>
              <a:t> by Deutsche </a:t>
            </a:r>
            <a:r>
              <a:rPr lang="da-DK" dirty="0" err="1"/>
              <a:t>Börse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76% </a:t>
            </a:r>
            <a:r>
              <a:rPr lang="da-DK" dirty="0" err="1"/>
              <a:t>owned</a:t>
            </a:r>
            <a:r>
              <a:rPr lang="da-DK" dirty="0"/>
              <a:t> by management and </a:t>
            </a:r>
            <a:r>
              <a:rPr lang="da-DK" dirty="0" err="1"/>
              <a:t>employees</a:t>
            </a:r>
            <a:endParaRPr lang="da-DK" dirty="0"/>
          </a:p>
          <a:p>
            <a:r>
              <a:rPr lang="da-DK" dirty="0" err="1"/>
              <a:t>Revenue</a:t>
            </a:r>
            <a:r>
              <a:rPr lang="da-DK" dirty="0"/>
              <a:t> </a:t>
            </a:r>
            <a:r>
              <a:rPr lang="da-DK" dirty="0" err="1"/>
              <a:t>steadily</a:t>
            </a:r>
            <a:r>
              <a:rPr lang="da-DK" dirty="0"/>
              <a:t> </a:t>
            </a:r>
            <a:r>
              <a:rPr lang="da-DK" dirty="0" err="1"/>
              <a:t>increasing</a:t>
            </a:r>
            <a:r>
              <a:rPr lang="da-DK" dirty="0"/>
              <a:t>:</a:t>
            </a:r>
          </a:p>
          <a:p>
            <a:endParaRPr lang="da-DK" dirty="0"/>
          </a:p>
          <a:p>
            <a:r>
              <a:rPr lang="da-DK" dirty="0"/>
              <a:t>Profitable </a:t>
            </a:r>
            <a:r>
              <a:rPr lang="da-DK" dirty="0" err="1"/>
              <a:t>every</a:t>
            </a:r>
            <a:r>
              <a:rPr lang="da-DK" dirty="0"/>
              <a:t> </a:t>
            </a:r>
            <a:r>
              <a:rPr lang="da-DK" dirty="0" err="1"/>
              <a:t>year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since</a:t>
            </a:r>
            <a:r>
              <a:rPr lang="da-DK" dirty="0"/>
              <a:t> </a:t>
            </a:r>
            <a:r>
              <a:rPr lang="da-DK" dirty="0" err="1"/>
              <a:t>acquisition</a:t>
            </a:r>
            <a:r>
              <a:rPr lang="da-DK" dirty="0"/>
              <a:t> in 2005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AADF06-5009-7762-F079-59677258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Financial Status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D40398-1792-BC1B-C65E-197CE546709D}"/>
              </a:ext>
            </a:extLst>
          </p:cNvPr>
          <p:cNvGraphicFramePr>
            <a:graphicFrameLocks noGrp="1"/>
          </p:cNvGraphicFramePr>
          <p:nvPr/>
        </p:nvGraphicFramePr>
        <p:xfrm>
          <a:off x="5077212" y="2885945"/>
          <a:ext cx="260731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630">
                  <a:extLst>
                    <a:ext uri="{9D8B030D-6E8A-4147-A177-3AD203B41FA5}">
                      <a16:colId xmlns:a16="http://schemas.microsoft.com/office/drawing/2014/main" val="595201568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914202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5-year </a:t>
                      </a:r>
                      <a:r>
                        <a:rPr lang="da-DK" dirty="0" err="1"/>
                        <a:t>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Growth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59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da-DK" dirty="0"/>
                        <a:t>2017-2023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50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2012-2017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8%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19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2007-2012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6835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CE48BF-9233-4952-97EB-5EDBEA231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040840"/>
              </p:ext>
            </p:extLst>
          </p:nvPr>
        </p:nvGraphicFramePr>
        <p:xfrm>
          <a:off x="4128655" y="175919"/>
          <a:ext cx="4918636" cy="1188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Owners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2008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baseline="0" dirty="0"/>
                        <a:t>2018</a:t>
                      </a:r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Present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SimCorp (Denmark)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40%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24%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APL Italiana (Italy)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Management &amp; Employees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35.33%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60%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76%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834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5597</TotalTime>
  <Words>1173</Words>
  <Application>Microsoft Office PowerPoint</Application>
  <PresentationFormat>On-screen Show (16:9)</PresentationFormat>
  <Paragraphs>195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APL385 Unicode</vt:lpstr>
      <vt:lpstr>Calibri</vt:lpstr>
      <vt:lpstr>Arial</vt:lpstr>
      <vt:lpstr>Sarabun</vt:lpstr>
      <vt:lpstr>Wingdings 2</vt:lpstr>
      <vt:lpstr>Wingdings</vt:lpstr>
      <vt:lpstr>Times New Roman</vt:lpstr>
      <vt:lpstr>Courier New</vt:lpstr>
      <vt:lpstr>Office Theme</vt:lpstr>
      <vt:lpstr>Welcome &amp; Introduction </vt:lpstr>
      <vt:lpstr>Introducing the Cast</vt:lpstr>
      <vt:lpstr>Introducing the Cast</vt:lpstr>
      <vt:lpstr>Introducing the Cast</vt:lpstr>
      <vt:lpstr>Morten Kromberg</vt:lpstr>
      <vt:lpstr>Introducing Dyalog</vt:lpstr>
      <vt:lpstr>The Last 20 Years</vt:lpstr>
      <vt:lpstr>The Last 20 Years</vt:lpstr>
      <vt:lpstr>Financial Status</vt:lpstr>
      <vt:lpstr>PowerPoint Presentation</vt:lpstr>
      <vt:lpstr>We Stand on the Shoulders of Giants</vt:lpstr>
      <vt:lpstr>PowerPoint Presentation</vt:lpstr>
      <vt:lpstr>Dyalog – The Next Generation</vt:lpstr>
      <vt:lpstr>Selected Customers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Revenue Splits</vt:lpstr>
      <vt:lpstr>The Market</vt:lpstr>
      <vt:lpstr>Strategy - Part 1</vt:lpstr>
      <vt:lpstr>Strategy – Part 2</vt:lpstr>
      <vt:lpstr>Marketing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Non-Commercial Downloads  (snapshot September 18th, 2023)</vt:lpstr>
      <vt:lpstr>Academic Collaboration</vt:lpstr>
      <vt:lpstr>PowerPoint Presentation</vt:lpstr>
      <vt:lpstr>Selected Features 2006-2024</vt:lpstr>
      <vt:lpstr>Summary</vt:lpstr>
      <vt:lpstr>Videos from User Meetings</vt:lpstr>
      <vt:lpstr>PowerPoint Presentation</vt:lpstr>
      <vt:lpstr>The Real Reason to Pick Dyalog APL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241</cp:revision>
  <dcterms:created xsi:type="dcterms:W3CDTF">2019-07-25T11:46:05Z</dcterms:created>
  <dcterms:modified xsi:type="dcterms:W3CDTF">2024-04-14T00:28:08Z</dcterms:modified>
</cp:coreProperties>
</file>