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72" r:id="rId5"/>
  </p:sldMasterIdLst>
  <p:notesMasterIdLst>
    <p:notesMasterId r:id="rId21"/>
  </p:notesMasterIdLst>
  <p:sldIdLst>
    <p:sldId id="257" r:id="rId6"/>
    <p:sldId id="2488" r:id="rId7"/>
    <p:sldId id="2519" r:id="rId8"/>
    <p:sldId id="2502" r:id="rId9"/>
    <p:sldId id="2481" r:id="rId10"/>
    <p:sldId id="2489" r:id="rId11"/>
    <p:sldId id="2490" r:id="rId12"/>
    <p:sldId id="2516" r:id="rId13"/>
    <p:sldId id="2515" r:id="rId14"/>
    <p:sldId id="2514" r:id="rId15"/>
    <p:sldId id="2517" r:id="rId16"/>
    <p:sldId id="2518" r:id="rId17"/>
    <p:sldId id="2494" r:id="rId18"/>
    <p:sldId id="2513" r:id="rId19"/>
    <p:sldId id="2510" r:id="rId20"/>
  </p:sldIdLst>
  <p:sldSz cx="12192000" cy="6858000"/>
  <p:notesSz cx="6858000" cy="9144000"/>
  <p:embeddedFontLst>
    <p:embeddedFont>
      <p:font typeface="Abadi" panose="020B0604020104020204" pitchFamily="34" charset="0"/>
      <p:regular r:id="rId22"/>
    </p:embeddedFont>
    <p:embeddedFont>
      <p:font typeface="APL385 Unicode" panose="020B0709000202000203" pitchFamily="49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oppins Medium" panose="00000600000000000000" pitchFamily="2" charset="0"/>
      <p:regular r:id="rId28"/>
      <p: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0"/>
    <p:restoredTop sz="86210"/>
  </p:normalViewPr>
  <p:slideViewPr>
    <p:cSldViewPr snapToGrid="0" snapToObjects="1">
      <p:cViewPr varScale="1">
        <p:scale>
          <a:sx n="101" d="100"/>
          <a:sy n="101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76C3-3661-EB45-9A1E-E8AAAB76246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7D5C-2A22-F54B-B3FC-29D7D422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 stores/free standing stores</a:t>
            </a:r>
          </a:p>
          <a:p>
            <a:r>
              <a:rPr lang="en-US" dirty="0"/>
              <a:t>Branded stores/ generic stores</a:t>
            </a:r>
          </a:p>
          <a:p>
            <a:r>
              <a:rPr lang="en-US" dirty="0"/>
              <a:t>Single stores / small chains</a:t>
            </a:r>
          </a:p>
          <a:p>
            <a:r>
              <a:rPr lang="en-US" dirty="0"/>
              <a:t>$1M stores / 5-10-20-50 M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after this slide to explain how the system is complicated and</a:t>
            </a:r>
          </a:p>
          <a:p>
            <a:r>
              <a:rPr lang="en-US" dirty="0"/>
              <a:t>LOT of Moving parts</a:t>
            </a:r>
          </a:p>
          <a:p>
            <a:r>
              <a:rPr lang="en-US" dirty="0"/>
              <a:t>EVERYTHING IS C# except Black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before to explain APL is just tranche in the middle – application is all C#</a:t>
            </a:r>
          </a:p>
          <a:p>
            <a:r>
              <a:rPr lang="en-US" dirty="0"/>
              <a:t>STOP after to explain using Dyalog with standard tools – APL=GLUE</a:t>
            </a:r>
          </a:p>
          <a:p>
            <a:r>
              <a:rPr lang="en-US" dirty="0"/>
              <a:t>2 60-somethings doing black boxes, now 2 20-somethings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7D5C-2A22-F54B-B3FC-29D7D422C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7D12-6A36-0446-B0F0-E6F29D28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9144-2D5B-C041-BE20-E90E3EB2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4539-205F-2147-B2DA-24686729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B702-4137-7049-8470-8578186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B4B2-91FE-3045-8E12-DA17539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2ECD-27BA-7245-9941-D0F2050B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A18D-0038-0E41-BEE6-B6C110B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E9F2-7735-9E4D-A48E-B2EC2003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9A05-5824-D942-A14D-317E50DE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8DC3-3043-DD4A-9DC7-8EB3C385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41D-E27E-1E48-9096-A9849BDD5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9BC6-2629-AB43-A72D-C173CDEF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4220-9670-5348-8F2C-BC235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C686-8E3F-3A40-A1E1-D59B882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0B4-A0E4-1C4E-A918-85F71470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D108-334D-7B4C-8587-48272D6F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EBA1-3CE9-4C48-B188-670E78B7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11"/>
            </a:lvl3pPr>
            <a:lvl4pPr marL="998472" indent="0" algn="ctr">
              <a:buNone/>
              <a:defRPr sz="1165"/>
            </a:lvl4pPr>
            <a:lvl5pPr marL="1331296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56E-3A31-3F4E-96F7-4E45764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E989-7777-D047-A7EB-78921E3D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9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6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42B0-0ADE-CB41-B923-FAFC9FCE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6594-FEFB-8441-8C6B-EC4A3D9B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47AE-DEC5-C743-8315-1975F0B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08B7-ECDE-054D-A454-EACC482C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352D-E74B-9749-B8DD-7ECE332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42D-36FF-D243-ACA2-DE17D16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4CD7-CF8D-CD4F-8620-33827669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C0AC0-7C55-1F43-B3AD-AA4E5EFA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E635-98DE-1D4D-B408-796093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4756-A531-0347-B250-9744C12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78A4-2C24-0645-9C43-989610C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7B0-0ECB-CE4D-8116-D1EE323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996C-2D45-894B-85B5-4A9A8531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8759-AEBF-7540-BA37-70E1522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7C0F5-CADB-0149-8192-DD47D236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C666E-83E4-7248-81E2-92FBB1D4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7CA09-67F2-C940-9EC7-49340286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8E2-EFF0-3142-B872-08DFECBA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7EB7-84A7-C24F-8FF1-362EC5F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DE2C-6D58-BC44-9263-914D49B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A65E-716B-5948-BBA6-9A22A3B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6E10-3981-5D4E-A7F4-DBBFB4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793-F231-FD4E-A0D6-90E5435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FEA3-4AC5-B34E-BFCF-3011AF37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0D2F-77AA-8445-83CD-E3F18EC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8ECB-7B8C-174D-948C-7A031B6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34-43F8-284C-9FDC-D5B128A2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5C9-BAD8-9E48-A1F3-1C254083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29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D9C1-9560-494F-A80D-9019A38C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444F-FFFD-2943-9EC2-07B3ADA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98DD-A5DF-BB4B-AC6F-750B2D7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D39C-B53C-0341-83E3-E7C9D7D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579-95A4-F24D-A82A-902B6B0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105-6C32-C147-8C40-865A68D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1D6-85A0-CD4A-BA6C-52FCB72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BFEA-8785-1243-BD3A-DFA0AAF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F27A-050D-4541-8B35-CA2F2D7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50E-9100-5147-A132-0C79CCA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1320B-2FC4-2447-A3A0-7D4B8F8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329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6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F59F-2D22-E54A-9D1F-82BB830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D929-2D54-4847-9649-159C2D9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DA22-4D6C-FA4F-897A-EC2A9AA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05C6-8CF2-F64C-8D92-91E6444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5B8D-81B0-564F-B463-B2E36D8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684A7-2020-C64F-8C75-746BBEEEE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A859-00B9-8D4C-94BA-FB4EB7F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B460-2966-DF4D-BBAD-9B95C6A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E58-9710-DF4B-830B-C03965C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6E5E-3F8D-B84F-B6CC-19B30C8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C9E8-FA04-AD4F-B876-E646B8CB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84B-5163-7348-A40D-F45860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375-047F-8C40-9F93-E8319BC4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0CF9-F459-4949-A0BC-C86415CE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9A31-D50D-CF44-BE49-E7E57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1ABC-1F97-B746-89C3-C48B283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FD2B-5E39-B749-938E-D14A274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AE88-ED28-8B48-AA69-145D455A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DC12-AB3D-AD40-A97D-10A9CF52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366-F79C-7248-951F-2E1D63E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8643-F29F-FB49-B58F-A344B49B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9E75-6FC6-C744-BB05-9DE89248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0F41-A8F1-C043-ADA3-42D7BE1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FC6B-A194-7B49-9B84-9A14608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D2363-E5ED-4044-A470-D32594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DF-1407-7C45-9950-417E72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DB0-54DB-C34F-8496-2B72133C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C0CC-5EDD-904E-9DDA-2F98B531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04ECB-F727-BC41-A332-69BAE86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8FA3D-C545-E64C-8E40-4C742770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2CF68-64F1-524A-97BE-D044B4E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552E-677F-914B-AE2D-8C36C544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D913A-BCF1-3D43-A3DE-EF0A1FB3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258F-6888-FF4E-AD4E-4C2770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B0C-23DD-5A4A-A5ED-6FD8EC3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D409-5D14-0B48-8FFF-9F09CE8A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19B4-DAA5-274E-9B16-3FE915C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85262-201E-AE46-8605-EE766296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6C9E-2753-4F48-BB38-D2AE798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B728-D02C-5B40-BF3A-E38DCB28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D00-BCE7-AE48-A371-122C0B5B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71D7-A734-CF45-A611-7D7489B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95F8-8FDA-C544-86D6-D095D1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7B03-6149-1541-8FE1-1B8B0DD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137C-D06D-744C-B24D-BDA8D0FF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6FEB-BDAF-914B-A43F-2C1CC4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2959-89B5-E846-997A-5084B9F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CC4E8-E87C-D64F-A24E-CBE0DA243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5EB8-6B04-094B-A3C1-90A5638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05E4-CE59-7C4E-B959-DB37869F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EA84-7309-1343-BD44-B87ECBA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B0F5-1EE6-D543-8887-56A19DFC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0CFC-79DB-ED43-82C5-20376F64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CD15-9373-694A-8DD1-2FC82A83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65A0-17E2-444B-B9F7-EDBBF329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5FB-C4D4-5346-A7F2-BB4BC80D7E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C369-2CD3-204F-965B-999F997A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C138-7DC5-FF4F-BE97-DA134E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9021D-8618-4D42-A4F2-25323CC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DBA8-2669-DE4D-B2E6-E7BB02B9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4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2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6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Streamlining a complex development environment using Dyalog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’24 – 04/11/2024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B69B53A-5613-B64C-8C12-EA4E355F6AA1}"/>
              </a:ext>
            </a:extLst>
          </p:cNvPr>
          <p:cNvSpPr/>
          <p:nvPr/>
        </p:nvSpPr>
        <p:spPr>
          <a:xfrm>
            <a:off x="655770" y="3644476"/>
            <a:ext cx="2295365" cy="489993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F453D2-6E00-0842-BC84-30F2E4263501}"/>
              </a:ext>
            </a:extLst>
          </p:cNvPr>
          <p:cNvSpPr/>
          <p:nvPr/>
        </p:nvSpPr>
        <p:spPr>
          <a:xfrm>
            <a:off x="655770" y="2131147"/>
            <a:ext cx="2295365" cy="829995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F821A7-9A28-CD4F-8EFB-0D60541ACAB3}"/>
              </a:ext>
            </a:extLst>
          </p:cNvPr>
          <p:cNvSpPr/>
          <p:nvPr/>
        </p:nvSpPr>
        <p:spPr>
          <a:xfrm>
            <a:off x="626657" y="5011458"/>
            <a:ext cx="2353592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Vendor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666912" y="473932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631611" y="775609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3A180-8ACD-6F53-6AF9-6897C874C644}"/>
              </a:ext>
            </a:extLst>
          </p:cNvPr>
          <p:cNvSpPr/>
          <p:nvPr/>
        </p:nvSpPr>
        <p:spPr>
          <a:xfrm>
            <a:off x="3631609" y="2122408"/>
            <a:ext cx="2163849" cy="838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B5E69-FFE4-2C1C-AA65-371B24F4C87E}"/>
              </a:ext>
            </a:extLst>
          </p:cNvPr>
          <p:cNvSpPr/>
          <p:nvPr/>
        </p:nvSpPr>
        <p:spPr>
          <a:xfrm>
            <a:off x="3631611" y="3545599"/>
            <a:ext cx="2163849" cy="6877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39F15-31E7-6F83-CFE4-4C850092BF75}"/>
              </a:ext>
            </a:extLst>
          </p:cNvPr>
          <p:cNvSpPr/>
          <p:nvPr/>
        </p:nvSpPr>
        <p:spPr>
          <a:xfrm>
            <a:off x="3631610" y="5261024"/>
            <a:ext cx="2163849" cy="474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038478" y="855737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024C5F-B48D-1533-6D23-F0CF632F86CE}"/>
              </a:ext>
            </a:extLst>
          </p:cNvPr>
          <p:cNvSpPr/>
          <p:nvPr/>
        </p:nvSpPr>
        <p:spPr>
          <a:xfrm>
            <a:off x="2996956" y="2470674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58649D8-BA9E-9241-6C2A-2D2202591663}"/>
              </a:ext>
            </a:extLst>
          </p:cNvPr>
          <p:cNvSpPr/>
          <p:nvPr/>
        </p:nvSpPr>
        <p:spPr>
          <a:xfrm>
            <a:off x="2980893" y="3831964"/>
            <a:ext cx="593133" cy="1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0FFF802-8552-7EEA-D3CA-34C6B016130A}"/>
              </a:ext>
            </a:extLst>
          </p:cNvPr>
          <p:cNvSpPr/>
          <p:nvPr/>
        </p:nvSpPr>
        <p:spPr>
          <a:xfrm>
            <a:off x="3009363" y="5261025"/>
            <a:ext cx="593133" cy="47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>
            <a:off x="5815659" y="855737"/>
            <a:ext cx="1863911" cy="170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A087B5-C25A-E5B0-B205-0063A47B748C}"/>
              </a:ext>
            </a:extLst>
          </p:cNvPr>
          <p:cNvCxnSpPr>
            <a:cxnSpLocks/>
            <a:stCxn id="15" idx="3"/>
            <a:endCxn id="35" idx="1"/>
          </p:cNvCxnSpPr>
          <p:nvPr/>
        </p:nvCxnSpPr>
        <p:spPr>
          <a:xfrm flipV="1">
            <a:off x="5795458" y="1146136"/>
            <a:ext cx="1884110" cy="13956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A1EC971-F76F-EB27-0733-B0A516F3E42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795460" y="1230099"/>
            <a:ext cx="1305959" cy="2659373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F6EF07C-7121-8043-4948-82C4CE1B89AA}"/>
              </a:ext>
            </a:extLst>
          </p:cNvPr>
          <p:cNvCxnSpPr>
            <a:cxnSpLocks/>
          </p:cNvCxnSpPr>
          <p:nvPr/>
        </p:nvCxnSpPr>
        <p:spPr>
          <a:xfrm flipV="1">
            <a:off x="5766345" y="1308061"/>
            <a:ext cx="1584371" cy="4200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2894632-9059-965E-9DD7-33677E45C900}"/>
              </a:ext>
            </a:extLst>
          </p:cNvPr>
          <p:cNvCxnSpPr>
            <a:cxnSpLocks/>
          </p:cNvCxnSpPr>
          <p:nvPr/>
        </p:nvCxnSpPr>
        <p:spPr>
          <a:xfrm>
            <a:off x="7353301" y="1308061"/>
            <a:ext cx="326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19B8D70-7052-4467-6079-37535DCD528B}"/>
              </a:ext>
            </a:extLst>
          </p:cNvPr>
          <p:cNvCxnSpPr>
            <a:cxnSpLocks/>
          </p:cNvCxnSpPr>
          <p:nvPr/>
        </p:nvCxnSpPr>
        <p:spPr>
          <a:xfrm>
            <a:off x="7101421" y="1234309"/>
            <a:ext cx="578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04D56B-2AC3-7770-D106-48B7A507869E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838575" y="4138597"/>
            <a:ext cx="0" cy="100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AA2AE3-FC38-431B-0AC3-5B570B79324C}"/>
              </a:ext>
            </a:extLst>
          </p:cNvPr>
          <p:cNvCxnSpPr>
            <a:stCxn id="3" idx="2"/>
            <a:endCxn id="2" idx="1"/>
          </p:cNvCxnSpPr>
          <p:nvPr/>
        </p:nvCxnSpPr>
        <p:spPr>
          <a:xfrm>
            <a:off x="3838575" y="1247775"/>
            <a:ext cx="0" cy="118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EA0D52C-77B4-3ACC-AEDC-2252DB45BA45}"/>
              </a:ext>
            </a:extLst>
          </p:cNvPr>
          <p:cNvCxnSpPr>
            <a:stCxn id="2" idx="4"/>
          </p:cNvCxnSpPr>
          <p:nvPr/>
        </p:nvCxnSpPr>
        <p:spPr>
          <a:xfrm flipV="1">
            <a:off x="4214812" y="450068"/>
            <a:ext cx="1100120" cy="28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E9E50C-5A01-3996-EA88-AB7E5D6E071F}"/>
              </a:ext>
            </a:extLst>
          </p:cNvPr>
          <p:cNvCxnSpPr>
            <a:stCxn id="2" idx="4"/>
            <a:endCxn id="67" idx="1"/>
          </p:cNvCxnSpPr>
          <p:nvPr/>
        </p:nvCxnSpPr>
        <p:spPr>
          <a:xfrm flipV="1">
            <a:off x="4214812" y="920761"/>
            <a:ext cx="1100120" cy="236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56F075A-E2F1-578E-340D-442C92475997}"/>
              </a:ext>
            </a:extLst>
          </p:cNvPr>
          <p:cNvCxnSpPr>
            <a:stCxn id="2" idx="4"/>
            <a:endCxn id="68" idx="1"/>
          </p:cNvCxnSpPr>
          <p:nvPr/>
        </p:nvCxnSpPr>
        <p:spPr>
          <a:xfrm flipV="1">
            <a:off x="4214812" y="1391454"/>
            <a:ext cx="1100120" cy="189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DE3D1F1-2C5F-41BC-F60E-A865849AC082}"/>
              </a:ext>
            </a:extLst>
          </p:cNvPr>
          <p:cNvCxnSpPr>
            <a:stCxn id="2" idx="4"/>
            <a:endCxn id="69" idx="1"/>
          </p:cNvCxnSpPr>
          <p:nvPr/>
        </p:nvCxnSpPr>
        <p:spPr>
          <a:xfrm flipV="1">
            <a:off x="4214812" y="1862147"/>
            <a:ext cx="1100120" cy="142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47E9C20-49E4-6328-40D8-329EA7A4AD6E}"/>
              </a:ext>
            </a:extLst>
          </p:cNvPr>
          <p:cNvCxnSpPr>
            <a:stCxn id="2" idx="4"/>
            <a:endCxn id="70" idx="1"/>
          </p:cNvCxnSpPr>
          <p:nvPr/>
        </p:nvCxnSpPr>
        <p:spPr>
          <a:xfrm flipV="1">
            <a:off x="4214812" y="2332840"/>
            <a:ext cx="1100120" cy="9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5BEE48-42BE-F0C6-7731-D222E585EB5A}"/>
              </a:ext>
            </a:extLst>
          </p:cNvPr>
          <p:cNvCxnSpPr>
            <a:stCxn id="2" idx="4"/>
            <a:endCxn id="71" idx="1"/>
          </p:cNvCxnSpPr>
          <p:nvPr/>
        </p:nvCxnSpPr>
        <p:spPr>
          <a:xfrm flipV="1">
            <a:off x="4214812" y="2803533"/>
            <a:ext cx="1100120" cy="48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B2400D-33BA-2B11-D90B-FE3DC0DCABE6}"/>
              </a:ext>
            </a:extLst>
          </p:cNvPr>
          <p:cNvCxnSpPr>
            <a:stCxn id="2" idx="4"/>
            <a:endCxn id="72" idx="1"/>
          </p:cNvCxnSpPr>
          <p:nvPr/>
        </p:nvCxnSpPr>
        <p:spPr>
          <a:xfrm flipV="1">
            <a:off x="4214812" y="3274226"/>
            <a:ext cx="1100120" cy="1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21F1F1-2F95-9A8F-F0F4-1CBC126CC7F9}"/>
              </a:ext>
            </a:extLst>
          </p:cNvPr>
          <p:cNvCxnSpPr>
            <a:stCxn id="2" idx="4"/>
            <a:endCxn id="73" idx="1"/>
          </p:cNvCxnSpPr>
          <p:nvPr/>
        </p:nvCxnSpPr>
        <p:spPr>
          <a:xfrm>
            <a:off x="4214812" y="3287120"/>
            <a:ext cx="1100120" cy="45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649BAB3-1C1F-4110-578C-C4B9A2DDF76C}"/>
              </a:ext>
            </a:extLst>
          </p:cNvPr>
          <p:cNvCxnSpPr>
            <a:stCxn id="2" idx="4"/>
            <a:endCxn id="74" idx="1"/>
          </p:cNvCxnSpPr>
          <p:nvPr/>
        </p:nvCxnSpPr>
        <p:spPr>
          <a:xfrm>
            <a:off x="4214812" y="3287120"/>
            <a:ext cx="1100120" cy="9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6004DE6-8331-E579-31D6-D35B0CE47DAB}"/>
              </a:ext>
            </a:extLst>
          </p:cNvPr>
          <p:cNvCxnSpPr>
            <a:stCxn id="2" idx="4"/>
            <a:endCxn id="75" idx="1"/>
          </p:cNvCxnSpPr>
          <p:nvPr/>
        </p:nvCxnSpPr>
        <p:spPr>
          <a:xfrm>
            <a:off x="4214812" y="3287120"/>
            <a:ext cx="1100120" cy="1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46D539-E9C3-AFD0-A118-9E7ADD30B6A8}"/>
              </a:ext>
            </a:extLst>
          </p:cNvPr>
          <p:cNvCxnSpPr>
            <a:stCxn id="2" idx="4"/>
            <a:endCxn id="76" idx="1"/>
          </p:cNvCxnSpPr>
          <p:nvPr/>
        </p:nvCxnSpPr>
        <p:spPr>
          <a:xfrm>
            <a:off x="4214812" y="3287120"/>
            <a:ext cx="1100120" cy="18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24F613B-11F7-47C3-CA09-DFD4E75036BA}"/>
              </a:ext>
            </a:extLst>
          </p:cNvPr>
          <p:cNvCxnSpPr>
            <a:stCxn id="2" idx="4"/>
            <a:endCxn id="77" idx="1"/>
          </p:cNvCxnSpPr>
          <p:nvPr/>
        </p:nvCxnSpPr>
        <p:spPr>
          <a:xfrm>
            <a:off x="4214812" y="3287120"/>
            <a:ext cx="1100120" cy="23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828869-EE91-F84B-D7E9-6A48C8657B68}"/>
              </a:ext>
            </a:extLst>
          </p:cNvPr>
          <p:cNvCxnSpPr>
            <a:stCxn id="2" idx="4"/>
            <a:endCxn id="78" idx="1"/>
          </p:cNvCxnSpPr>
          <p:nvPr/>
        </p:nvCxnSpPr>
        <p:spPr>
          <a:xfrm>
            <a:off x="4214812" y="3287120"/>
            <a:ext cx="1100120" cy="28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 hidden="1">
            <a:extLst>
              <a:ext uri="{FF2B5EF4-FFF2-40B4-BE49-F238E27FC236}">
                <a16:creationId xmlns:a16="http://schemas.microsoft.com/office/drawing/2014/main" id="{ADC4065E-52AC-28A7-CAC6-88B7D6528913}"/>
              </a:ext>
            </a:extLst>
          </p:cNvPr>
          <p:cNvCxnSpPr>
            <a:cxnSpLocks/>
            <a:endCxn id="336" idx="2"/>
          </p:cNvCxnSpPr>
          <p:nvPr/>
        </p:nvCxnSpPr>
        <p:spPr>
          <a:xfrm>
            <a:off x="8361841" y="5229406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C63778F9-2182-8DCE-6F24-6299F504132D}"/>
              </a:ext>
            </a:extLst>
          </p:cNvPr>
          <p:cNvSpPr/>
          <p:nvPr/>
        </p:nvSpPr>
        <p:spPr>
          <a:xfrm>
            <a:off x="3462337" y="2435643"/>
            <a:ext cx="752475" cy="170295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Data 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6486E6-C8B2-8C31-B6E9-314EB6E890D3}"/>
              </a:ext>
            </a:extLst>
          </p:cNvPr>
          <p:cNvSpPr/>
          <p:nvPr/>
        </p:nvSpPr>
        <p:spPr>
          <a:xfrm>
            <a:off x="3076575" y="552450"/>
            <a:ext cx="1524000" cy="6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Applet</a:t>
            </a:r>
          </a:p>
          <a:p>
            <a:pPr algn="ctr"/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POS Systems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BAA059-47F9-C8D7-0931-99FDBB3D0204}"/>
              </a:ext>
            </a:extLst>
          </p:cNvPr>
          <p:cNvSpPr/>
          <p:nvPr/>
        </p:nvSpPr>
        <p:spPr>
          <a:xfrm>
            <a:off x="209550" y="247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641499-BDFE-CE14-28CA-3A212323F14C}"/>
              </a:ext>
            </a:extLst>
          </p:cNvPr>
          <p:cNvSpPr/>
          <p:nvPr/>
        </p:nvSpPr>
        <p:spPr>
          <a:xfrm>
            <a:off x="361950" y="4000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6ED033-E667-71C8-BA73-32A9BB772355}"/>
              </a:ext>
            </a:extLst>
          </p:cNvPr>
          <p:cNvSpPr/>
          <p:nvPr/>
        </p:nvSpPr>
        <p:spPr>
          <a:xfrm>
            <a:off x="514350" y="5524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1EAEE-4C4C-D393-89B0-38D94770BF01}"/>
              </a:ext>
            </a:extLst>
          </p:cNvPr>
          <p:cNvSpPr/>
          <p:nvPr/>
        </p:nvSpPr>
        <p:spPr>
          <a:xfrm>
            <a:off x="666750" y="7048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0A3A1-C0C9-20AA-86A2-BA1E937FD4BD}"/>
              </a:ext>
            </a:extLst>
          </p:cNvPr>
          <p:cNvSpPr/>
          <p:nvPr/>
        </p:nvSpPr>
        <p:spPr>
          <a:xfrm>
            <a:off x="819150" y="8572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7AD6BA-5BC7-4F06-3432-EF0AB89507B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019299" y="738187"/>
            <a:ext cx="1057276" cy="1619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8569628-88AA-BAC8-014C-E351C057AAD8}"/>
              </a:ext>
            </a:extLst>
          </p:cNvPr>
          <p:cNvSpPr/>
          <p:nvPr/>
        </p:nvSpPr>
        <p:spPr>
          <a:xfrm>
            <a:off x="209550" y="158591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5" name="CSV">
            <a:extLst>
              <a:ext uri="{FF2B5EF4-FFF2-40B4-BE49-F238E27FC236}">
                <a16:creationId xmlns:a16="http://schemas.microsoft.com/office/drawing/2014/main" id="{28B671C1-9B54-8965-95FA-23849ABCA4FA}"/>
              </a:ext>
            </a:extLst>
          </p:cNvPr>
          <p:cNvSpPr txBox="1"/>
          <p:nvPr/>
        </p:nvSpPr>
        <p:spPr>
          <a:xfrm>
            <a:off x="2195708" y="3783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.CSV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82763-9528-71AB-816C-0CC27D4E81C1}"/>
              </a:ext>
            </a:extLst>
          </p:cNvPr>
          <p:cNvSpPr/>
          <p:nvPr/>
        </p:nvSpPr>
        <p:spPr>
          <a:xfrm>
            <a:off x="209550" y="211930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1F3CDF-CACD-9592-68DC-646BAD52BB04}"/>
              </a:ext>
            </a:extLst>
          </p:cNvPr>
          <p:cNvSpPr/>
          <p:nvPr/>
        </p:nvSpPr>
        <p:spPr>
          <a:xfrm>
            <a:off x="971550" y="1009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0FACD-D4A7-F746-DA6F-9BE962B3447E}"/>
              </a:ext>
            </a:extLst>
          </p:cNvPr>
          <p:cNvSpPr/>
          <p:nvPr/>
        </p:nvSpPr>
        <p:spPr>
          <a:xfrm>
            <a:off x="209550" y="431718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E91F69-B657-3C6C-0868-BC7A96E45F89}"/>
              </a:ext>
            </a:extLst>
          </p:cNvPr>
          <p:cNvSpPr/>
          <p:nvPr/>
        </p:nvSpPr>
        <p:spPr>
          <a:xfrm>
            <a:off x="209550" y="3748072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0C8417-E7FB-3D01-0ABD-1DA1BEC4757B}"/>
              </a:ext>
            </a:extLst>
          </p:cNvPr>
          <p:cNvSpPr/>
          <p:nvPr/>
        </p:nvSpPr>
        <p:spPr>
          <a:xfrm>
            <a:off x="209550" y="320515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A71E7C-E45B-C86F-F59D-C44D959E3C76}"/>
              </a:ext>
            </a:extLst>
          </p:cNvPr>
          <p:cNvSpPr/>
          <p:nvPr/>
        </p:nvSpPr>
        <p:spPr>
          <a:xfrm>
            <a:off x="209550" y="266223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6" name="API1">
            <a:extLst>
              <a:ext uri="{FF2B5EF4-FFF2-40B4-BE49-F238E27FC236}">
                <a16:creationId xmlns:a16="http://schemas.microsoft.com/office/drawing/2014/main" id="{DF0A9394-3E36-8EEC-C66E-B7C0F2502A79}"/>
              </a:ext>
            </a:extLst>
          </p:cNvPr>
          <p:cNvSpPr/>
          <p:nvPr/>
        </p:nvSpPr>
        <p:spPr>
          <a:xfrm>
            <a:off x="2124830" y="161448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8" name="API2">
            <a:extLst>
              <a:ext uri="{FF2B5EF4-FFF2-40B4-BE49-F238E27FC236}">
                <a16:creationId xmlns:a16="http://schemas.microsoft.com/office/drawing/2014/main" id="{438BACFB-BCD9-6D30-BED3-B894A877113B}"/>
              </a:ext>
            </a:extLst>
          </p:cNvPr>
          <p:cNvSpPr/>
          <p:nvPr/>
        </p:nvSpPr>
        <p:spPr>
          <a:xfrm>
            <a:off x="2119309" y="2147876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9" name="API3">
            <a:extLst>
              <a:ext uri="{FF2B5EF4-FFF2-40B4-BE49-F238E27FC236}">
                <a16:creationId xmlns:a16="http://schemas.microsoft.com/office/drawing/2014/main" id="{58D17CA6-26B7-6A25-C58C-40B4736E4FF8}"/>
              </a:ext>
            </a:extLst>
          </p:cNvPr>
          <p:cNvSpPr/>
          <p:nvPr/>
        </p:nvSpPr>
        <p:spPr>
          <a:xfrm>
            <a:off x="2119310" y="271577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0" name="API4">
            <a:extLst>
              <a:ext uri="{FF2B5EF4-FFF2-40B4-BE49-F238E27FC236}">
                <a16:creationId xmlns:a16="http://schemas.microsoft.com/office/drawing/2014/main" id="{7C667353-BB15-ABAF-2CD0-8D8267B589FE}"/>
              </a:ext>
            </a:extLst>
          </p:cNvPr>
          <p:cNvSpPr/>
          <p:nvPr/>
        </p:nvSpPr>
        <p:spPr>
          <a:xfrm>
            <a:off x="2119311" y="3286102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1" name="API5">
            <a:extLst>
              <a:ext uri="{FF2B5EF4-FFF2-40B4-BE49-F238E27FC236}">
                <a16:creationId xmlns:a16="http://schemas.microsoft.com/office/drawing/2014/main" id="{2EB9952D-050C-2CAA-158B-22046CD18334}"/>
              </a:ext>
            </a:extLst>
          </p:cNvPr>
          <p:cNvSpPr/>
          <p:nvPr/>
        </p:nvSpPr>
        <p:spPr>
          <a:xfrm>
            <a:off x="2124830" y="378140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2" name="API6">
            <a:extLst>
              <a:ext uri="{FF2B5EF4-FFF2-40B4-BE49-F238E27FC236}">
                <a16:creationId xmlns:a16="http://schemas.microsoft.com/office/drawing/2014/main" id="{3571A9DA-7268-3416-5AF9-6BD8ADB6664D}"/>
              </a:ext>
            </a:extLst>
          </p:cNvPr>
          <p:cNvSpPr/>
          <p:nvPr/>
        </p:nvSpPr>
        <p:spPr>
          <a:xfrm>
            <a:off x="2119312" y="436719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A451AF-AAF1-8B81-3067-72BFC9B4D7F0}"/>
              </a:ext>
            </a:extLst>
          </p:cNvPr>
          <p:cNvCxnSpPr>
            <a:cxnSpLocks/>
          </p:cNvCxnSpPr>
          <p:nvPr/>
        </p:nvCxnSpPr>
        <p:spPr>
          <a:xfrm>
            <a:off x="1638293" y="451245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7549E0-6628-7155-CC18-394C135B8DA9}"/>
              </a:ext>
            </a:extLst>
          </p:cNvPr>
          <p:cNvCxnSpPr>
            <a:cxnSpLocks/>
          </p:cNvCxnSpPr>
          <p:nvPr/>
        </p:nvCxnSpPr>
        <p:spPr>
          <a:xfrm>
            <a:off x="1645442" y="3943334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5C7614-025F-C0E5-14DD-B00B6EEAAB3F}"/>
              </a:ext>
            </a:extLst>
          </p:cNvPr>
          <p:cNvCxnSpPr>
            <a:cxnSpLocks/>
          </p:cNvCxnSpPr>
          <p:nvPr/>
        </p:nvCxnSpPr>
        <p:spPr>
          <a:xfrm>
            <a:off x="1628768" y="3429000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F74819-892D-18F8-F1CE-98821912F60C}"/>
              </a:ext>
            </a:extLst>
          </p:cNvPr>
          <p:cNvCxnSpPr>
            <a:cxnSpLocks/>
          </p:cNvCxnSpPr>
          <p:nvPr/>
        </p:nvCxnSpPr>
        <p:spPr>
          <a:xfrm>
            <a:off x="1628768" y="286699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DA282-18B5-DA51-CFEB-E0C50C57F0B7}"/>
              </a:ext>
            </a:extLst>
          </p:cNvPr>
          <p:cNvCxnSpPr>
            <a:cxnSpLocks/>
          </p:cNvCxnSpPr>
          <p:nvPr/>
        </p:nvCxnSpPr>
        <p:spPr>
          <a:xfrm>
            <a:off x="1628768" y="229313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F521DE-A46A-12A5-4BD0-E28F49478211}"/>
              </a:ext>
            </a:extLst>
          </p:cNvPr>
          <p:cNvCxnSpPr>
            <a:cxnSpLocks/>
          </p:cNvCxnSpPr>
          <p:nvPr/>
        </p:nvCxnSpPr>
        <p:spPr>
          <a:xfrm>
            <a:off x="1628768" y="178117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46C156D-9987-D43C-1F82-1494F106EADE}"/>
              </a:ext>
            </a:extLst>
          </p:cNvPr>
          <p:cNvSpPr/>
          <p:nvPr/>
        </p:nvSpPr>
        <p:spPr>
          <a:xfrm>
            <a:off x="238118" y="500891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80EF90-A9D4-8182-AA3D-4A430A3E1CA4}"/>
              </a:ext>
            </a:extLst>
          </p:cNvPr>
          <p:cNvSpPr/>
          <p:nvPr/>
        </p:nvSpPr>
        <p:spPr>
          <a:xfrm>
            <a:off x="479106" y="52626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21D931-0757-7983-F62B-C5BBCBE04985}"/>
              </a:ext>
            </a:extLst>
          </p:cNvPr>
          <p:cNvSpPr/>
          <p:nvPr/>
        </p:nvSpPr>
        <p:spPr>
          <a:xfrm>
            <a:off x="700084" y="54793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DB8375-A1FC-376C-57B1-600DF065DD91}"/>
              </a:ext>
            </a:extLst>
          </p:cNvPr>
          <p:cNvSpPr/>
          <p:nvPr/>
        </p:nvSpPr>
        <p:spPr>
          <a:xfrm>
            <a:off x="895350" y="5705493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F859353-39EF-0B6D-813E-4D67DB987865}"/>
              </a:ext>
            </a:extLst>
          </p:cNvPr>
          <p:cNvSpPr/>
          <p:nvPr/>
        </p:nvSpPr>
        <p:spPr>
          <a:xfrm>
            <a:off x="1164906" y="595305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1DC780-7969-E757-23DE-85F2DD4473A6}"/>
              </a:ext>
            </a:extLst>
          </p:cNvPr>
          <p:cNvSpPr/>
          <p:nvPr/>
        </p:nvSpPr>
        <p:spPr>
          <a:xfrm>
            <a:off x="1452562" y="622958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7" name="FTP">
            <a:extLst>
              <a:ext uri="{FF2B5EF4-FFF2-40B4-BE49-F238E27FC236}">
                <a16:creationId xmlns:a16="http://schemas.microsoft.com/office/drawing/2014/main" id="{E945938E-5297-A753-EC8C-26845F2145ED}"/>
              </a:ext>
            </a:extLst>
          </p:cNvPr>
          <p:cNvSpPr/>
          <p:nvPr/>
        </p:nvSpPr>
        <p:spPr>
          <a:xfrm>
            <a:off x="2871784" y="5143500"/>
            <a:ext cx="1524000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FTP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6E89BF-A4EB-09BE-FB8C-A8D0FD8215D0}"/>
              </a:ext>
            </a:extLst>
          </p:cNvPr>
          <p:cNvCxnSpPr>
            <a:cxnSpLocks/>
          </p:cNvCxnSpPr>
          <p:nvPr/>
        </p:nvCxnSpPr>
        <p:spPr>
          <a:xfrm flipV="1">
            <a:off x="2162175" y="5538787"/>
            <a:ext cx="709609" cy="204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SV2">
            <a:extLst>
              <a:ext uri="{FF2B5EF4-FFF2-40B4-BE49-F238E27FC236}">
                <a16:creationId xmlns:a16="http://schemas.microsoft.com/office/drawing/2014/main" id="{7D0A7EBD-72AB-9CE5-4D88-5D0A568A087D}"/>
              </a:ext>
            </a:extLst>
          </p:cNvPr>
          <p:cNvSpPr txBox="1"/>
          <p:nvPr/>
        </p:nvSpPr>
        <p:spPr>
          <a:xfrm>
            <a:off x="1581150" y="153065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.csv</a:t>
            </a:r>
          </a:p>
        </p:txBody>
      </p:sp>
      <p:sp>
        <p:nvSpPr>
          <p:cNvPr id="61" name="TXT">
            <a:extLst>
              <a:ext uri="{FF2B5EF4-FFF2-40B4-BE49-F238E27FC236}">
                <a16:creationId xmlns:a16="http://schemas.microsoft.com/office/drawing/2014/main" id="{7C95042E-4B6E-0F8E-2B0D-8FCD664AF9E4}"/>
              </a:ext>
            </a:extLst>
          </p:cNvPr>
          <p:cNvSpPr txBox="1"/>
          <p:nvPr/>
        </p:nvSpPr>
        <p:spPr>
          <a:xfrm>
            <a:off x="1581150" y="197643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.txt</a:t>
            </a:r>
          </a:p>
        </p:txBody>
      </p:sp>
      <p:sp>
        <p:nvSpPr>
          <p:cNvPr id="62" name="XLS">
            <a:extLst>
              <a:ext uri="{FF2B5EF4-FFF2-40B4-BE49-F238E27FC236}">
                <a16:creationId xmlns:a16="http://schemas.microsoft.com/office/drawing/2014/main" id="{AB183CDA-527C-DEAD-81D4-32A423E9D32D}"/>
              </a:ext>
            </a:extLst>
          </p:cNvPr>
          <p:cNvSpPr txBox="1"/>
          <p:nvPr/>
        </p:nvSpPr>
        <p:spPr>
          <a:xfrm>
            <a:off x="1581150" y="255950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.xls</a:t>
            </a:r>
          </a:p>
        </p:txBody>
      </p:sp>
      <p:sp>
        <p:nvSpPr>
          <p:cNvPr id="63" name="XLSX">
            <a:extLst>
              <a:ext uri="{FF2B5EF4-FFF2-40B4-BE49-F238E27FC236}">
                <a16:creationId xmlns:a16="http://schemas.microsoft.com/office/drawing/2014/main" id="{AC815CAB-BF70-6F2E-2481-5EE6EB9D9EF8}"/>
              </a:ext>
            </a:extLst>
          </p:cNvPr>
          <p:cNvSpPr txBox="1"/>
          <p:nvPr/>
        </p:nvSpPr>
        <p:spPr>
          <a:xfrm>
            <a:off x="1581150" y="310192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.xlsx</a:t>
            </a:r>
          </a:p>
        </p:txBody>
      </p:sp>
      <p:sp>
        <p:nvSpPr>
          <p:cNvPr id="64" name="XML">
            <a:extLst>
              <a:ext uri="{FF2B5EF4-FFF2-40B4-BE49-F238E27FC236}">
                <a16:creationId xmlns:a16="http://schemas.microsoft.com/office/drawing/2014/main" id="{69F25F01-9177-8545-5D61-3F22425CD269}"/>
              </a:ext>
            </a:extLst>
          </p:cNvPr>
          <p:cNvSpPr txBox="1"/>
          <p:nvPr/>
        </p:nvSpPr>
        <p:spPr>
          <a:xfrm>
            <a:off x="1581150" y="364531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.xml</a:t>
            </a:r>
          </a:p>
        </p:txBody>
      </p:sp>
      <p:sp>
        <p:nvSpPr>
          <p:cNvPr id="65" name="JSON">
            <a:extLst>
              <a:ext uri="{FF2B5EF4-FFF2-40B4-BE49-F238E27FC236}">
                <a16:creationId xmlns:a16="http://schemas.microsoft.com/office/drawing/2014/main" id="{F704CAC6-1478-562B-AF31-F25D8147FBCF}"/>
              </a:ext>
            </a:extLst>
          </p:cNvPr>
          <p:cNvSpPr txBox="1"/>
          <p:nvPr/>
        </p:nvSpPr>
        <p:spPr>
          <a:xfrm>
            <a:off x="1581150" y="420733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.json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FF5046-3359-C4D8-08B4-3BDE75CA895E}"/>
              </a:ext>
            </a:extLst>
          </p:cNvPr>
          <p:cNvSpPr/>
          <p:nvPr/>
        </p:nvSpPr>
        <p:spPr>
          <a:xfrm>
            <a:off x="5314932" y="35243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1E1796-2D61-8BB0-3FA8-D7B3B80A3CF7}"/>
              </a:ext>
            </a:extLst>
          </p:cNvPr>
          <p:cNvSpPr/>
          <p:nvPr/>
        </p:nvSpPr>
        <p:spPr>
          <a:xfrm>
            <a:off x="5314932" y="82313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D7267E-06D4-40A6-2E6E-9F3C22D559EC}"/>
              </a:ext>
            </a:extLst>
          </p:cNvPr>
          <p:cNvSpPr/>
          <p:nvPr/>
        </p:nvSpPr>
        <p:spPr>
          <a:xfrm>
            <a:off x="5314932" y="1293823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54F95-1CA3-B8B6-082A-F6F82B74F2D6}"/>
              </a:ext>
            </a:extLst>
          </p:cNvPr>
          <p:cNvSpPr/>
          <p:nvPr/>
        </p:nvSpPr>
        <p:spPr>
          <a:xfrm>
            <a:off x="5314932" y="1764516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D8E9EB-8B03-A0D1-4799-A59ADEB13694}"/>
              </a:ext>
            </a:extLst>
          </p:cNvPr>
          <p:cNvSpPr/>
          <p:nvPr/>
        </p:nvSpPr>
        <p:spPr>
          <a:xfrm>
            <a:off x="5314932" y="223520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0F03EC-0440-AF1D-85AC-EFADADCB8AB2}"/>
              </a:ext>
            </a:extLst>
          </p:cNvPr>
          <p:cNvSpPr/>
          <p:nvPr/>
        </p:nvSpPr>
        <p:spPr>
          <a:xfrm>
            <a:off x="5314932" y="2705902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316E26-6C50-A99D-9BFB-DBD516346454}"/>
              </a:ext>
            </a:extLst>
          </p:cNvPr>
          <p:cNvSpPr/>
          <p:nvPr/>
        </p:nvSpPr>
        <p:spPr>
          <a:xfrm>
            <a:off x="5314932" y="3176595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D5A95F-ABA8-4147-821C-8A2844EACD23}"/>
              </a:ext>
            </a:extLst>
          </p:cNvPr>
          <p:cNvSpPr/>
          <p:nvPr/>
        </p:nvSpPr>
        <p:spPr>
          <a:xfrm>
            <a:off x="5314932" y="3647288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086A11-7277-D879-0C13-BBBE7A40292B}"/>
              </a:ext>
            </a:extLst>
          </p:cNvPr>
          <p:cNvSpPr/>
          <p:nvPr/>
        </p:nvSpPr>
        <p:spPr>
          <a:xfrm>
            <a:off x="5314932" y="4117981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723BCE-3F96-B7BA-A433-A943415F7E11}"/>
              </a:ext>
            </a:extLst>
          </p:cNvPr>
          <p:cNvSpPr/>
          <p:nvPr/>
        </p:nvSpPr>
        <p:spPr>
          <a:xfrm>
            <a:off x="5314932" y="4588674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2A8ADDA-7E64-6392-65FB-215D752D3E70}"/>
              </a:ext>
            </a:extLst>
          </p:cNvPr>
          <p:cNvSpPr/>
          <p:nvPr/>
        </p:nvSpPr>
        <p:spPr>
          <a:xfrm>
            <a:off x="5314932" y="505936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9A1679-CCBE-3C7A-0145-D58890D1DB97}"/>
              </a:ext>
            </a:extLst>
          </p:cNvPr>
          <p:cNvSpPr/>
          <p:nvPr/>
        </p:nvSpPr>
        <p:spPr>
          <a:xfrm>
            <a:off x="5314932" y="553006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DF55C-1817-B2F9-E654-DA8676C8021A}"/>
              </a:ext>
            </a:extLst>
          </p:cNvPr>
          <p:cNvSpPr/>
          <p:nvPr/>
        </p:nvSpPr>
        <p:spPr>
          <a:xfrm>
            <a:off x="5314932" y="600074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283" name="SQLDB">
            <a:extLst>
              <a:ext uri="{FF2B5EF4-FFF2-40B4-BE49-F238E27FC236}">
                <a16:creationId xmlns:a16="http://schemas.microsoft.com/office/drawing/2014/main" id="{82B71EB7-DE2D-1F64-DF16-0EAC61BFA563}"/>
              </a:ext>
            </a:extLst>
          </p:cNvPr>
          <p:cNvSpPr/>
          <p:nvPr/>
        </p:nvSpPr>
        <p:spPr>
          <a:xfrm>
            <a:off x="7609366" y="352437"/>
            <a:ext cx="752475" cy="584357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 SQL DB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9272D505-D851-3BE3-3511-2A5BAE9DDAA9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105633" y="45006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6F4991F1-C8ED-43A8-D557-EAFC8345BA5E}"/>
              </a:ext>
            </a:extLst>
          </p:cNvPr>
          <p:cNvCxnSpPr>
            <a:cxnSpLocks/>
          </p:cNvCxnSpPr>
          <p:nvPr/>
        </p:nvCxnSpPr>
        <p:spPr>
          <a:xfrm>
            <a:off x="7105616" y="919186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66D4EDC-1421-F734-E812-13DA52F21A70}"/>
              </a:ext>
            </a:extLst>
          </p:cNvPr>
          <p:cNvCxnSpPr>
            <a:cxnSpLocks/>
          </p:cNvCxnSpPr>
          <p:nvPr/>
        </p:nvCxnSpPr>
        <p:spPr>
          <a:xfrm>
            <a:off x="7105633" y="1390650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4CC15C19-A397-256F-59E6-5E187D07D78E}"/>
              </a:ext>
            </a:extLst>
          </p:cNvPr>
          <p:cNvCxnSpPr>
            <a:cxnSpLocks/>
          </p:cNvCxnSpPr>
          <p:nvPr/>
        </p:nvCxnSpPr>
        <p:spPr>
          <a:xfrm>
            <a:off x="7105616" y="234475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FB35CC38-27A8-56D6-21CC-60ECA5A46636}"/>
              </a:ext>
            </a:extLst>
          </p:cNvPr>
          <p:cNvCxnSpPr>
            <a:cxnSpLocks/>
          </p:cNvCxnSpPr>
          <p:nvPr/>
        </p:nvCxnSpPr>
        <p:spPr>
          <a:xfrm>
            <a:off x="7105633" y="279640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3CE893E-3285-CCCF-9353-EA62199CD958}"/>
              </a:ext>
            </a:extLst>
          </p:cNvPr>
          <p:cNvCxnSpPr>
            <a:cxnSpLocks/>
          </p:cNvCxnSpPr>
          <p:nvPr/>
        </p:nvCxnSpPr>
        <p:spPr>
          <a:xfrm>
            <a:off x="7105616" y="329056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1607CFB-BCA5-717C-2319-42C3B387F2EF}"/>
              </a:ext>
            </a:extLst>
          </p:cNvPr>
          <p:cNvCxnSpPr>
            <a:cxnSpLocks/>
          </p:cNvCxnSpPr>
          <p:nvPr/>
        </p:nvCxnSpPr>
        <p:spPr>
          <a:xfrm>
            <a:off x="7105633" y="3748072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B15FA1DD-E15A-DDFF-F22D-6430FD4596CB}"/>
              </a:ext>
            </a:extLst>
          </p:cNvPr>
          <p:cNvCxnSpPr>
            <a:cxnSpLocks/>
          </p:cNvCxnSpPr>
          <p:nvPr/>
        </p:nvCxnSpPr>
        <p:spPr>
          <a:xfrm>
            <a:off x="7105633" y="4207335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1143CB48-96B2-1A7D-8633-EAE5E0C04757}"/>
              </a:ext>
            </a:extLst>
          </p:cNvPr>
          <p:cNvCxnSpPr>
            <a:cxnSpLocks/>
          </p:cNvCxnSpPr>
          <p:nvPr/>
        </p:nvCxnSpPr>
        <p:spPr>
          <a:xfrm>
            <a:off x="7105633" y="4707714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59D4367-D88F-004A-F30A-F13AD6955B74}"/>
              </a:ext>
            </a:extLst>
          </p:cNvPr>
          <p:cNvCxnSpPr>
            <a:cxnSpLocks/>
          </p:cNvCxnSpPr>
          <p:nvPr/>
        </p:nvCxnSpPr>
        <p:spPr>
          <a:xfrm>
            <a:off x="7105633" y="515668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0E6C2710-828A-A59C-52E8-290C87B4ABF3}"/>
              </a:ext>
            </a:extLst>
          </p:cNvPr>
          <p:cNvCxnSpPr>
            <a:cxnSpLocks/>
          </p:cNvCxnSpPr>
          <p:nvPr/>
        </p:nvCxnSpPr>
        <p:spPr>
          <a:xfrm>
            <a:off x="7105633" y="563653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01D1D73-3193-3D1F-7AC9-47384AA3BAE9}"/>
              </a:ext>
            </a:extLst>
          </p:cNvPr>
          <p:cNvCxnSpPr>
            <a:cxnSpLocks/>
          </p:cNvCxnSpPr>
          <p:nvPr/>
        </p:nvCxnSpPr>
        <p:spPr>
          <a:xfrm>
            <a:off x="7105633" y="609601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5ACB3450-96D6-67E7-A9EA-E1A32BDE9A21}"/>
              </a:ext>
            </a:extLst>
          </p:cNvPr>
          <p:cNvCxnSpPr>
            <a:cxnSpLocks/>
          </p:cNvCxnSpPr>
          <p:nvPr/>
        </p:nvCxnSpPr>
        <p:spPr>
          <a:xfrm>
            <a:off x="7105616" y="186214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JARVIS" descr="A screenshot of a computer&#10;&#10;Description automatically generated">
            <a:extLst>
              <a:ext uri="{FF2B5EF4-FFF2-40B4-BE49-F238E27FC236}">
                <a16:creationId xmlns:a16="http://schemas.microsoft.com/office/drawing/2014/main" id="{A479E9A2-D029-0003-0B4C-E05907A5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43" y="294492"/>
            <a:ext cx="2255520" cy="1057275"/>
          </a:xfrm>
          <a:prstGeom prst="rect">
            <a:avLst/>
          </a:prstGeom>
        </p:spPr>
      </p:pic>
      <p:pic>
        <p:nvPicPr>
          <p:cNvPr id="304" name="BTBRpt" descr="A close-up of a chart&#10;&#10;Description automatically generated">
            <a:extLst>
              <a:ext uri="{FF2B5EF4-FFF2-40B4-BE49-F238E27FC236}">
                <a16:creationId xmlns:a16="http://schemas.microsoft.com/office/drawing/2014/main" id="{0D003525-D6A5-C3C6-F4E3-BB7B03AA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07" y="1570237"/>
            <a:ext cx="3193415" cy="1163955"/>
          </a:xfrm>
          <a:prstGeom prst="rect">
            <a:avLst/>
          </a:prstGeom>
        </p:spPr>
      </p:pic>
      <p:sp>
        <p:nvSpPr>
          <p:cNvPr id="305" name="SQA">
            <a:extLst>
              <a:ext uri="{FF2B5EF4-FFF2-40B4-BE49-F238E27FC236}">
                <a16:creationId xmlns:a16="http://schemas.microsoft.com/office/drawing/2014/main" id="{6D9AC6B1-E5C0-43FB-0FED-A18E252A1BF7}"/>
              </a:ext>
            </a:extLst>
          </p:cNvPr>
          <p:cNvSpPr/>
          <p:nvPr/>
        </p:nvSpPr>
        <p:spPr>
          <a:xfrm>
            <a:off x="8896317" y="3006288"/>
            <a:ext cx="2600358" cy="836262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 Reporting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AB689365-839A-1264-1321-69C4A2D8C6EB}"/>
              </a:ext>
            </a:extLst>
          </p:cNvPr>
          <p:cNvCxnSpPr>
            <a:stCxn id="26" idx="3"/>
          </p:cNvCxnSpPr>
          <p:nvPr/>
        </p:nvCxnSpPr>
        <p:spPr>
          <a:xfrm>
            <a:off x="2877305" y="1759742"/>
            <a:ext cx="585032" cy="114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572EBD43-B376-8917-498A-1ECB3F3FB250}"/>
              </a:ext>
            </a:extLst>
          </p:cNvPr>
          <p:cNvCxnSpPr>
            <a:stCxn id="28" idx="3"/>
          </p:cNvCxnSpPr>
          <p:nvPr/>
        </p:nvCxnSpPr>
        <p:spPr>
          <a:xfrm>
            <a:off x="2871784" y="2293133"/>
            <a:ext cx="572526" cy="8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B937E190-BC74-E717-68B9-A04B48DCAECB}"/>
              </a:ext>
            </a:extLst>
          </p:cNvPr>
          <p:cNvCxnSpPr>
            <a:stCxn id="29" idx="3"/>
            <a:endCxn id="2" idx="2"/>
          </p:cNvCxnSpPr>
          <p:nvPr/>
        </p:nvCxnSpPr>
        <p:spPr>
          <a:xfrm>
            <a:off x="2871785" y="2861031"/>
            <a:ext cx="590552" cy="42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16C22531-5D77-25BB-22D5-630BD5EEE3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871786" y="3409117"/>
            <a:ext cx="609599" cy="22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C65961A2-F9D3-B11C-38AB-24B763932474}"/>
              </a:ext>
            </a:extLst>
          </p:cNvPr>
          <p:cNvCxnSpPr>
            <a:stCxn id="31" idx="3"/>
          </p:cNvCxnSpPr>
          <p:nvPr/>
        </p:nvCxnSpPr>
        <p:spPr>
          <a:xfrm flipV="1">
            <a:off x="2877305" y="3657572"/>
            <a:ext cx="567005" cy="26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8E6DA0DA-EB44-0BD5-C065-8ABC2343BB38}"/>
              </a:ext>
            </a:extLst>
          </p:cNvPr>
          <p:cNvCxnSpPr>
            <a:stCxn id="32" idx="3"/>
          </p:cNvCxnSpPr>
          <p:nvPr/>
        </p:nvCxnSpPr>
        <p:spPr>
          <a:xfrm flipV="1">
            <a:off x="2871787" y="3871891"/>
            <a:ext cx="609598" cy="64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Document 319">
            <a:extLst>
              <a:ext uri="{FF2B5EF4-FFF2-40B4-BE49-F238E27FC236}">
                <a16:creationId xmlns:a16="http://schemas.microsoft.com/office/drawing/2014/main" id="{A0FF08A4-A428-26F5-0CAB-33322710D162}"/>
              </a:ext>
            </a:extLst>
          </p:cNvPr>
          <p:cNvSpPr/>
          <p:nvPr/>
        </p:nvSpPr>
        <p:spPr>
          <a:xfrm>
            <a:off x="9039225" y="40719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Document 320">
            <a:extLst>
              <a:ext uri="{FF2B5EF4-FFF2-40B4-BE49-F238E27FC236}">
                <a16:creationId xmlns:a16="http://schemas.microsoft.com/office/drawing/2014/main" id="{442AE744-0841-35F6-C4A4-D343886CC826}"/>
              </a:ext>
            </a:extLst>
          </p:cNvPr>
          <p:cNvSpPr/>
          <p:nvPr/>
        </p:nvSpPr>
        <p:spPr>
          <a:xfrm>
            <a:off x="9191625" y="42243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Integrations">
            <a:extLst>
              <a:ext uri="{FF2B5EF4-FFF2-40B4-BE49-F238E27FC236}">
                <a16:creationId xmlns:a16="http://schemas.microsoft.com/office/drawing/2014/main" id="{8D5BA4A6-3188-2B5D-841B-067CD757483A}"/>
              </a:ext>
            </a:extLst>
          </p:cNvPr>
          <p:cNvSpPr/>
          <p:nvPr/>
        </p:nvSpPr>
        <p:spPr>
          <a:xfrm>
            <a:off x="9344025" y="43767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Outbound Integrations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F503B07-62C6-7064-0300-26AE0016B248}"/>
              </a:ext>
            </a:extLst>
          </p:cNvPr>
          <p:cNvCxnSpPr>
            <a:cxnSpLocks/>
            <a:endCxn id="303" idx="1"/>
          </p:cNvCxnSpPr>
          <p:nvPr/>
        </p:nvCxnSpPr>
        <p:spPr>
          <a:xfrm>
            <a:off x="8361841" y="819150"/>
            <a:ext cx="544002" cy="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D69EA6A7-CD69-6476-8532-FE1998A36D3E}"/>
              </a:ext>
            </a:extLst>
          </p:cNvPr>
          <p:cNvCxnSpPr>
            <a:endCxn id="304" idx="1"/>
          </p:cNvCxnSpPr>
          <p:nvPr/>
        </p:nvCxnSpPr>
        <p:spPr>
          <a:xfrm>
            <a:off x="8361841" y="2147876"/>
            <a:ext cx="307166" cy="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EE47AB21-50C7-6CCF-878C-DC1CD499E808}"/>
              </a:ext>
            </a:extLst>
          </p:cNvPr>
          <p:cNvCxnSpPr>
            <a:cxnSpLocks/>
            <a:endCxn id="305" idx="1"/>
          </p:cNvCxnSpPr>
          <p:nvPr/>
        </p:nvCxnSpPr>
        <p:spPr>
          <a:xfrm flipV="1">
            <a:off x="8361841" y="3424419"/>
            <a:ext cx="534476" cy="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31402851-1426-20EF-B59F-ADFCAC2CC545}"/>
              </a:ext>
            </a:extLst>
          </p:cNvPr>
          <p:cNvCxnSpPr>
            <a:cxnSpLocks/>
            <a:endCxn id="320" idx="1"/>
          </p:cNvCxnSpPr>
          <p:nvPr/>
        </p:nvCxnSpPr>
        <p:spPr>
          <a:xfrm>
            <a:off x="8361841" y="4278127"/>
            <a:ext cx="677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: Top Corners Snipped 335">
            <a:extLst>
              <a:ext uri="{FF2B5EF4-FFF2-40B4-BE49-F238E27FC236}">
                <a16:creationId xmlns:a16="http://schemas.microsoft.com/office/drawing/2014/main" id="{A87988CD-97BA-8EF9-AB4F-FD828D3F1C5C}"/>
              </a:ext>
            </a:extLst>
          </p:cNvPr>
          <p:cNvSpPr/>
          <p:nvPr/>
        </p:nvSpPr>
        <p:spPr>
          <a:xfrm>
            <a:off x="9191625" y="50593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: Top Corners Snipped 336">
            <a:extLst>
              <a:ext uri="{FF2B5EF4-FFF2-40B4-BE49-F238E27FC236}">
                <a16:creationId xmlns:a16="http://schemas.microsoft.com/office/drawing/2014/main" id="{7AA9B2A7-1993-0127-6BCF-869168ADBAF4}"/>
              </a:ext>
            </a:extLst>
          </p:cNvPr>
          <p:cNvSpPr/>
          <p:nvPr/>
        </p:nvSpPr>
        <p:spPr>
          <a:xfrm>
            <a:off x="9344025" y="52117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: Top Corners Snipped 337">
            <a:extLst>
              <a:ext uri="{FF2B5EF4-FFF2-40B4-BE49-F238E27FC236}">
                <a16:creationId xmlns:a16="http://schemas.microsoft.com/office/drawing/2014/main" id="{FF00DE0B-E3CC-9993-C450-93CC08275327}"/>
              </a:ext>
            </a:extLst>
          </p:cNvPr>
          <p:cNvSpPr/>
          <p:nvPr/>
        </p:nvSpPr>
        <p:spPr>
          <a:xfrm>
            <a:off x="9496425" y="53641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atafeed">
            <a:extLst>
              <a:ext uri="{FF2B5EF4-FFF2-40B4-BE49-F238E27FC236}">
                <a16:creationId xmlns:a16="http://schemas.microsoft.com/office/drawing/2014/main" id="{AED9C6D1-561B-76B0-DFC2-FC23785FCA00}"/>
              </a:ext>
            </a:extLst>
          </p:cNvPr>
          <p:cNvSpPr/>
          <p:nvPr/>
        </p:nvSpPr>
        <p:spPr>
          <a:xfrm>
            <a:off x="9648825" y="55165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Outbound Datafeeds</a:t>
            </a:r>
          </a:p>
        </p:txBody>
      </p: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64CEC8D0-66A9-2E25-246E-AC47CA704663}"/>
              </a:ext>
            </a:extLst>
          </p:cNvPr>
          <p:cNvCxnSpPr/>
          <p:nvPr/>
        </p:nvCxnSpPr>
        <p:spPr>
          <a:xfrm>
            <a:off x="8361841" y="5364167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Speech Bubble: Rectangle 342">
            <a:extLst>
              <a:ext uri="{FF2B5EF4-FFF2-40B4-BE49-F238E27FC236}">
                <a16:creationId xmlns:a16="http://schemas.microsoft.com/office/drawing/2014/main" id="{9F9DEFDA-0843-7C00-947B-3A751989783D}"/>
              </a:ext>
            </a:extLst>
          </p:cNvPr>
          <p:cNvSpPr/>
          <p:nvPr/>
        </p:nvSpPr>
        <p:spPr>
          <a:xfrm>
            <a:off x="3883501" y="2385841"/>
            <a:ext cx="3965637" cy="1686078"/>
          </a:xfrm>
          <a:prstGeom prst="wedgeRectCallout">
            <a:avLst>
              <a:gd name="adj1" fmla="val -81943"/>
              <a:gd name="adj2" fmla="val -149930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⎕CSV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95BA905C-21A8-08FD-851D-9538E8AF5295}"/>
              </a:ext>
            </a:extLst>
          </p:cNvPr>
          <p:cNvSpPr/>
          <p:nvPr/>
        </p:nvSpPr>
        <p:spPr>
          <a:xfrm>
            <a:off x="4035901" y="2538241"/>
            <a:ext cx="3965637" cy="1686078"/>
          </a:xfrm>
          <a:prstGeom prst="wedgeRectCallout">
            <a:avLst>
              <a:gd name="adj1" fmla="val -103080"/>
              <a:gd name="adj2" fmla="val -99652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⎕CSV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D712D315-A8F7-1BB7-67A2-F4389FA7A72E}"/>
              </a:ext>
            </a:extLst>
          </p:cNvPr>
          <p:cNvSpPr/>
          <p:nvPr/>
        </p:nvSpPr>
        <p:spPr>
          <a:xfrm>
            <a:off x="4188301" y="2690641"/>
            <a:ext cx="3965637" cy="1686078"/>
          </a:xfrm>
          <a:prstGeom prst="wedgeRectCallout">
            <a:avLst>
              <a:gd name="adj1" fmla="val -107644"/>
              <a:gd name="adj2" fmla="val -82704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⎕CSV,⎕NGET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B183C3C9-201F-2885-CFEE-663438F78912}"/>
              </a:ext>
            </a:extLst>
          </p:cNvPr>
          <p:cNvSpPr/>
          <p:nvPr/>
        </p:nvSpPr>
        <p:spPr>
          <a:xfrm>
            <a:off x="4188301" y="2804896"/>
            <a:ext cx="3965637" cy="1686078"/>
          </a:xfrm>
          <a:prstGeom prst="wedgeRectCallout">
            <a:avLst>
              <a:gd name="adj1" fmla="val -109085"/>
              <a:gd name="adj2" fmla="val -55023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LoadXL,ClosedXML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22F7EDA3-DCB6-549E-54CA-0927979264E8}"/>
              </a:ext>
            </a:extLst>
          </p:cNvPr>
          <p:cNvSpPr/>
          <p:nvPr/>
        </p:nvSpPr>
        <p:spPr>
          <a:xfrm>
            <a:off x="4340701" y="2957296"/>
            <a:ext cx="3965637" cy="1686078"/>
          </a:xfrm>
          <a:prstGeom prst="wedgeRectCallout">
            <a:avLst>
              <a:gd name="adj1" fmla="val -111727"/>
              <a:gd name="adj2" fmla="val -32426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LoadXL,ClosedXML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19EAB90C-18C7-9CD3-6E25-4BDD3C6D0085}"/>
              </a:ext>
            </a:extLst>
          </p:cNvPr>
          <p:cNvSpPr/>
          <p:nvPr/>
        </p:nvSpPr>
        <p:spPr>
          <a:xfrm>
            <a:off x="4493101" y="3109696"/>
            <a:ext cx="3965637" cy="1686078"/>
          </a:xfrm>
          <a:prstGeom prst="wedgeRectCallout">
            <a:avLst>
              <a:gd name="adj1" fmla="val -113649"/>
              <a:gd name="adj2" fmla="val -7570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⎕XML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06E96ED7-FEBE-7313-AF12-F18BF3086CBC}"/>
              </a:ext>
            </a:extLst>
          </p:cNvPr>
          <p:cNvSpPr/>
          <p:nvPr/>
        </p:nvSpPr>
        <p:spPr>
          <a:xfrm>
            <a:off x="4645501" y="3262096"/>
            <a:ext cx="3965637" cy="1686078"/>
          </a:xfrm>
          <a:prstGeom prst="wedgeRectCallout">
            <a:avLst>
              <a:gd name="adj1" fmla="val -114850"/>
              <a:gd name="adj2" fmla="val 15592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⎕JSON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B289A7D0-33C0-EAB3-E370-52C8B5BAD05E}"/>
              </a:ext>
            </a:extLst>
          </p:cNvPr>
          <p:cNvSpPr/>
          <p:nvPr/>
        </p:nvSpPr>
        <p:spPr>
          <a:xfrm>
            <a:off x="5005202" y="1900388"/>
            <a:ext cx="3965637" cy="1686078"/>
          </a:xfrm>
          <a:prstGeom prst="wedgeRectCallout">
            <a:avLst>
              <a:gd name="adj1" fmla="val -107885"/>
              <a:gd name="adj2" fmla="val -57848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HttpCommand</a:t>
            </a:r>
          </a:p>
        </p:txBody>
      </p:sp>
      <p:sp>
        <p:nvSpPr>
          <p:cNvPr id="84" name="Speech Bubble: Rectangle 83">
            <a:extLst>
              <a:ext uri="{FF2B5EF4-FFF2-40B4-BE49-F238E27FC236}">
                <a16:creationId xmlns:a16="http://schemas.microsoft.com/office/drawing/2014/main" id="{615212EB-2735-6CBC-88B2-FF40DF629D67}"/>
              </a:ext>
            </a:extLst>
          </p:cNvPr>
          <p:cNvSpPr/>
          <p:nvPr/>
        </p:nvSpPr>
        <p:spPr>
          <a:xfrm>
            <a:off x="5157602" y="2052788"/>
            <a:ext cx="3965637" cy="1686078"/>
          </a:xfrm>
          <a:prstGeom prst="wedgeRectCallout">
            <a:avLst>
              <a:gd name="adj1" fmla="val -80023"/>
              <a:gd name="adj2" fmla="val 142134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WinSCP Class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9A55477-CA13-636E-D461-C4C3823BA0B9}"/>
              </a:ext>
            </a:extLst>
          </p:cNvPr>
          <p:cNvSpPr/>
          <p:nvPr/>
        </p:nvSpPr>
        <p:spPr>
          <a:xfrm>
            <a:off x="4051549" y="2669984"/>
            <a:ext cx="3965637" cy="1686078"/>
          </a:xfrm>
          <a:prstGeom prst="wedgeRectCallout">
            <a:avLst>
              <a:gd name="adj1" fmla="val 92320"/>
              <a:gd name="adj2" fmla="val -156656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Jarvis,SQA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25AE2EB-3F6C-52B3-515D-6B982A7B5452}"/>
              </a:ext>
            </a:extLst>
          </p:cNvPr>
          <p:cNvSpPr/>
          <p:nvPr/>
        </p:nvSpPr>
        <p:spPr>
          <a:xfrm>
            <a:off x="4454334" y="2489994"/>
            <a:ext cx="3965637" cy="1686078"/>
          </a:xfrm>
          <a:prstGeom prst="wedgeRectCallout">
            <a:avLst>
              <a:gd name="adj1" fmla="val 87910"/>
              <a:gd name="adj2" fmla="val -73160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Jarvis</a:t>
            </a:r>
          </a:p>
        </p:txBody>
      </p: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3C028539-9905-8C6C-85CC-14F98A7B03BB}"/>
              </a:ext>
            </a:extLst>
          </p:cNvPr>
          <p:cNvSpPr/>
          <p:nvPr/>
        </p:nvSpPr>
        <p:spPr>
          <a:xfrm>
            <a:off x="4179954" y="2814533"/>
            <a:ext cx="3965637" cy="1686078"/>
          </a:xfrm>
          <a:prstGeom prst="wedgeRectCallout">
            <a:avLst>
              <a:gd name="adj1" fmla="val 89916"/>
              <a:gd name="adj2" fmla="val -9658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SQA,ClosedXML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86" name="Speech Bubble: Rectangle 85">
            <a:extLst>
              <a:ext uri="{FF2B5EF4-FFF2-40B4-BE49-F238E27FC236}">
                <a16:creationId xmlns:a16="http://schemas.microsoft.com/office/drawing/2014/main" id="{87851771-E3D7-2EAB-C384-CD436CFFBD06}"/>
              </a:ext>
            </a:extLst>
          </p:cNvPr>
          <p:cNvSpPr/>
          <p:nvPr/>
        </p:nvSpPr>
        <p:spPr>
          <a:xfrm>
            <a:off x="4332354" y="2966933"/>
            <a:ext cx="3965637" cy="1686078"/>
          </a:xfrm>
          <a:prstGeom prst="wedgeRectCallout">
            <a:avLst>
              <a:gd name="adj1" fmla="val 89195"/>
              <a:gd name="adj2" fmla="val 38925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HttpCommand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Shopify Class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⎕JSON</a:t>
            </a:r>
          </a:p>
        </p:txBody>
      </p:sp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CAED5B2C-592B-60C4-6219-2F9E34464222}"/>
              </a:ext>
            </a:extLst>
          </p:cNvPr>
          <p:cNvSpPr/>
          <p:nvPr/>
        </p:nvSpPr>
        <p:spPr>
          <a:xfrm>
            <a:off x="4484754" y="3119333"/>
            <a:ext cx="3965637" cy="1686078"/>
          </a:xfrm>
          <a:prstGeom prst="wedgeRectCallout">
            <a:avLst>
              <a:gd name="adj1" fmla="val 85832"/>
              <a:gd name="adj2" fmla="val 97112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HttpCommand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WinSCP Class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SQA,⎕JSON</a:t>
            </a:r>
          </a:p>
        </p:txBody>
      </p:sp>
    </p:spTree>
    <p:extLst>
      <p:ext uri="{BB962C8B-B14F-4D97-AF65-F5344CB8AC3E}">
        <p14:creationId xmlns:p14="http://schemas.microsoft.com/office/powerpoint/2010/main" val="40261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3" grpId="1" animBg="1"/>
      <p:bldP spid="343" grpId="2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59" grpId="1" animBg="1"/>
      <p:bldP spid="84" grpId="0" animBg="1"/>
      <p:bldP spid="84" grpId="1" animBg="1"/>
      <p:bldP spid="10" grpId="0" animBg="1"/>
      <p:bldP spid="10" grpId="1" animBg="1"/>
      <p:bldP spid="10" grpId="2" animBg="1"/>
      <p:bldP spid="9" grpId="0" animBg="1"/>
      <p:bldP spid="9" grpId="1" animBg="1"/>
      <p:bldP spid="9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0873E-1254-0ABF-1D96-D923C26B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2" y="115910"/>
            <a:ext cx="11874320" cy="5937160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0039C24-5775-99EF-9EFA-30DB7D0177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Wish List!</a:t>
            </a:r>
          </a:p>
        </p:txBody>
      </p:sp>
      <p:pic>
        <p:nvPicPr>
          <p:cNvPr id="5" name="Picture 2" descr="ト フ ) ガ 。 5 一 ユ 工 &#10;つ ら 第 叩 。 フ ・ コ -- vIl 〔 &#10;い 不 2 ! 幵 2 ノ ッ ア 工 ま V &#10;、 え リ / み ァ - Sabvd &#10;4 , , d 卩 フ ス 多 ( 气 &#10;4 179X3 ( &#10;) 。 ツ ノ 、 , 17 フ メ 3 &#10;Ⅲ フ つ び d Ⅳ 05 工 &#10;/ わ レ d フ 第 X &#10;島 , p Ⅵ 〒 一 ! 十 い Ⅵ イ ( ハ . , &#10;当 材 ? つ ” の 1 み 55 の ” / ( ! : ! &#10;ー プ - ッ フ 新 つ ぐ &#10;・ フ 几 ワ 5 ツ 、 ツ フ d ・ ) 十 久 ー v : 工 ・ &#10;・ フ サ 町 ! / ア 入 / / ” つ く 9 &#10;・ 一 お 謇 。 叩 ワ Lg 0 &#10;、 。 ナ 桓 発 ー し s &#10;—AIG / 、 チ ハ 。 サ ー イ ” フ &#10;( ソ 円 ) 不 ア 、 ” 加 从 。 フ &#10;、 、 第 夛 ~ 必 科 、 / Ⅱ つ ">
            <a:extLst>
              <a:ext uri="{FF2B5EF4-FFF2-40B4-BE49-F238E27FC236}">
                <a16:creationId xmlns:a16="http://schemas.microsoft.com/office/drawing/2014/main" id="{112238E9-A5BC-30A7-0E18-F790F4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644" y="299063"/>
            <a:ext cx="4194556" cy="58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00957C01-F31E-0B8C-16D9-47A6BDC6B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7747" y="299063"/>
            <a:ext cx="565453" cy="565453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1C23740-6F37-D2B4-2304-E7185D991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4947" y="1306026"/>
            <a:ext cx="565453" cy="565453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43C31C40-2AC8-A09D-F8FE-BE0C5A059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4786" y="2394364"/>
            <a:ext cx="644111" cy="644111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A5CC7BF-0C2A-6B8D-227D-F119FA22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3111" y="3688482"/>
            <a:ext cx="521662" cy="521662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7B6F8239-7074-2829-1DEF-E85E65F5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5760" y="3951225"/>
            <a:ext cx="521661" cy="52166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EA94DB5F-5B65-30CD-39DA-042266A3B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7416" y="4356016"/>
            <a:ext cx="565665" cy="56566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D3A247EE-A15C-107E-7436-1FDE203E6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136" y="4790908"/>
            <a:ext cx="565453" cy="565453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3F5C014F-809D-12E5-3124-ADACDADC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0027" y="5079049"/>
            <a:ext cx="567720" cy="56772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8B7E5F80-541C-8D97-FE7E-33FAD36D2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0396" y="5245393"/>
            <a:ext cx="565453" cy="565453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439DE703-347A-471D-8C52-EE45FFB7F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307" y="5624058"/>
            <a:ext cx="554640" cy="5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New Production Environment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925" y="1719618"/>
            <a:ext cx="5674768" cy="433462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Windows Service</a:t>
            </a:r>
          </a:p>
          <a:p>
            <a:r>
              <a:rPr lang="en-US" sz="2400" dirty="0">
                <a:solidFill>
                  <a:srgbClr val="FEFFFF"/>
                </a:solidFill>
              </a:rPr>
              <a:t>Code in text files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Full Source Control</a:t>
            </a:r>
          </a:p>
          <a:p>
            <a:r>
              <a:rPr lang="en-US" sz="2400">
                <a:solidFill>
                  <a:srgbClr val="FEFFFF"/>
                </a:solidFill>
              </a:rPr>
              <a:t>Global </a:t>
            </a:r>
            <a:r>
              <a:rPr lang="en-US" sz="2400" dirty="0">
                <a:solidFill>
                  <a:srgbClr val="FEFFFF"/>
                </a:solidFill>
              </a:rPr>
              <a:t>file handling</a:t>
            </a:r>
          </a:p>
          <a:p>
            <a:r>
              <a:rPr lang="en-US" sz="2400" dirty="0">
                <a:solidFill>
                  <a:srgbClr val="FEFFFF"/>
                </a:solidFill>
              </a:rPr>
              <a:t>Global error handling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’24 – 04/11/2024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Who is BIG?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758287"/>
            <a:ext cx="9708995" cy="35144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BIG and why is it a perfect use-case for APL</a:t>
            </a:r>
          </a:p>
          <a:p>
            <a:r>
              <a:rPr lang="en-US" sz="2000" dirty="0"/>
              <a:t>Service consultancy in the jewelry industry</a:t>
            </a:r>
          </a:p>
          <a:p>
            <a:pPr lvl="1"/>
            <a:r>
              <a:rPr lang="en-US" sz="1800" dirty="0"/>
              <a:t>Customers: </a:t>
            </a:r>
          </a:p>
          <a:p>
            <a:pPr lvl="2"/>
            <a:r>
              <a:rPr lang="en-US" sz="1600" dirty="0"/>
              <a:t>Retail Jewelers</a:t>
            </a:r>
          </a:p>
          <a:p>
            <a:pPr lvl="2"/>
            <a:r>
              <a:rPr lang="en-US" sz="1600" dirty="0"/>
              <a:t>Jewelry Manufacturers (vendors)</a:t>
            </a:r>
          </a:p>
          <a:p>
            <a:pPr lvl="2"/>
            <a:r>
              <a:rPr lang="en-US" sz="1600" dirty="0"/>
              <a:t>Jewelry industry service companies</a:t>
            </a:r>
          </a:p>
          <a:p>
            <a:pPr lvl="1"/>
            <a:r>
              <a:rPr lang="en-US" sz="1800" dirty="0"/>
              <a:t>Services:</a:t>
            </a:r>
          </a:p>
          <a:p>
            <a:pPr lvl="2"/>
            <a:r>
              <a:rPr lang="en-US" sz="1600" dirty="0"/>
              <a:t>Inventory analysis &amp; merchandising consulting</a:t>
            </a:r>
          </a:p>
          <a:p>
            <a:pPr lvl="2"/>
            <a:r>
              <a:rPr lang="en-US" sz="1600" dirty="0"/>
              <a:t>Jewelry sales/inventory data aggregation</a:t>
            </a:r>
          </a:p>
          <a:p>
            <a:pPr lvl="1"/>
            <a:r>
              <a:rPr lang="en-US" sz="1800" dirty="0"/>
              <a:t>We provide these services by collecting accurate, timely data from 1600 retail jewelry stores using 40 different software systems.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is BIG interesting?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758287"/>
            <a:ext cx="9708995" cy="35144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BIG is an interesting case study for: </a:t>
            </a:r>
          </a:p>
          <a:p>
            <a:pPr lvl="1"/>
            <a:r>
              <a:rPr lang="en-US" sz="1800" dirty="0"/>
              <a:t>Using APL in a non-usual industry </a:t>
            </a:r>
          </a:p>
          <a:p>
            <a:pPr lvl="1"/>
            <a:r>
              <a:rPr lang="en-US" sz="1800" dirty="0"/>
              <a:t>Migrating from APL2/PC → Dyalog APL</a:t>
            </a:r>
          </a:p>
          <a:p>
            <a:pPr lvl="1"/>
            <a:r>
              <a:rPr lang="en-US" sz="1800" dirty="0"/>
              <a:t>Developing a web-based subscription-based application</a:t>
            </a:r>
          </a:p>
          <a:p>
            <a:pPr lvl="1"/>
            <a:r>
              <a:rPr lang="en-US" sz="1800" dirty="0"/>
              <a:t>Developing in a multi-stack, </a:t>
            </a:r>
            <a:r>
              <a:rPr lang="en-US" sz="1800"/>
              <a:t>multi-technology environment</a:t>
            </a:r>
            <a:endParaRPr lang="en-US" sz="1800" dirty="0"/>
          </a:p>
          <a:p>
            <a:pPr lvl="1"/>
            <a:r>
              <a:rPr lang="en-US" sz="1800" dirty="0"/>
              <a:t>Multi-generational dev team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Big Business – </a:t>
            </a:r>
            <a:r>
              <a:rPr lang="en-US" sz="2800" dirty="0">
                <a:solidFill>
                  <a:srgbClr val="FFFFFF"/>
                </a:solidFill>
              </a:rPr>
              <a:t>Disrupting the Jewelry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Prior to BIG - 2005</a:t>
            </a:r>
          </a:p>
          <a:p>
            <a:pPr lvl="1"/>
            <a:r>
              <a:rPr lang="en-US" sz="2000" dirty="0"/>
              <a:t>Independent Jewelers – family-owned businesses</a:t>
            </a:r>
          </a:p>
          <a:p>
            <a:pPr lvl="1"/>
            <a:r>
              <a:rPr lang="en-US" sz="2000" dirty="0"/>
              <a:t>No POS/Inventory Management</a:t>
            </a:r>
          </a:p>
          <a:p>
            <a:pPr lvl="2"/>
            <a:r>
              <a:rPr lang="en-US" dirty="0"/>
              <a:t>Wrong inventory mix</a:t>
            </a:r>
          </a:p>
          <a:p>
            <a:pPr lvl="2"/>
            <a:r>
              <a:rPr lang="en-US" dirty="0"/>
              <a:t>Too much non-performing inventory</a:t>
            </a:r>
          </a:p>
          <a:p>
            <a:r>
              <a:rPr lang="en-US" sz="2000" dirty="0"/>
              <a:t>Balance to Buy - 2007</a:t>
            </a:r>
          </a:p>
          <a:p>
            <a:pPr lvl="1"/>
            <a:r>
              <a:rPr lang="en-US" sz="2000" dirty="0"/>
              <a:t>Improve performance by using data</a:t>
            </a:r>
          </a:p>
          <a:p>
            <a:pPr lvl="2"/>
            <a:r>
              <a:rPr lang="en-US" dirty="0"/>
              <a:t>Analyze prior consumer behavior</a:t>
            </a:r>
          </a:p>
          <a:p>
            <a:pPr lvl="2"/>
            <a:r>
              <a:rPr lang="en-US" dirty="0"/>
              <a:t>Strategies to reduce aged inventory</a:t>
            </a:r>
          </a:p>
          <a:p>
            <a:pPr lvl="2"/>
            <a:r>
              <a:rPr lang="en-US" dirty="0"/>
              <a:t>Budget/Plan/Buy/Manage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7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get data from retailers?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Retailers with no technical capabilities</a:t>
            </a:r>
            <a:endParaRPr lang="en-US" sz="2000" dirty="0"/>
          </a:p>
          <a:p>
            <a:pPr lvl="1"/>
            <a:r>
              <a:rPr lang="en-US" sz="2000" dirty="0"/>
              <a:t>Direct user upload</a:t>
            </a:r>
          </a:p>
          <a:p>
            <a:pPr lvl="1"/>
            <a:r>
              <a:rPr lang="en-US" sz="2000" dirty="0"/>
              <a:t>Emailed reports</a:t>
            </a:r>
          </a:p>
          <a:p>
            <a:pPr lvl="1"/>
            <a:r>
              <a:rPr lang="en-US" sz="2000" dirty="0"/>
              <a:t>Monthly data</a:t>
            </a:r>
          </a:p>
          <a:p>
            <a:r>
              <a:rPr lang="en-US" sz="2000" dirty="0"/>
              <a:t>Direct POS Integration</a:t>
            </a:r>
          </a:p>
          <a:p>
            <a:pPr lvl="1"/>
            <a:r>
              <a:rPr lang="en-US" sz="2000" dirty="0"/>
              <a:t>Daily transmissions</a:t>
            </a:r>
          </a:p>
          <a:p>
            <a:pPr lvl="1"/>
            <a:r>
              <a:rPr lang="en-US" sz="2000" dirty="0"/>
              <a:t>With and without cooperation from software companies</a:t>
            </a:r>
          </a:p>
          <a:p>
            <a:pPr lvl="1"/>
            <a:r>
              <a:rPr lang="en-US" sz="2000" dirty="0"/>
              <a:t>The Applet – a big ask</a:t>
            </a:r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Retailer Data – A HOT MESS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Integration with dozens of systems</a:t>
            </a:r>
          </a:p>
          <a:p>
            <a:pPr lvl="1"/>
            <a:r>
              <a:rPr lang="en-US" sz="2000" dirty="0"/>
              <a:t>Varying number of files even for the same system</a:t>
            </a:r>
          </a:p>
          <a:p>
            <a:pPr lvl="1"/>
            <a:r>
              <a:rPr lang="en-US" sz="2000" dirty="0"/>
              <a:t>Different formats</a:t>
            </a:r>
          </a:p>
          <a:p>
            <a:pPr lvl="2"/>
            <a:r>
              <a:rPr lang="en-US" sz="1600" dirty="0"/>
              <a:t>Flavors of CSV</a:t>
            </a:r>
          </a:p>
          <a:p>
            <a:pPr lvl="2"/>
            <a:r>
              <a:rPr lang="en-US" sz="1600" dirty="0"/>
              <a:t>Text files</a:t>
            </a:r>
          </a:p>
          <a:p>
            <a:pPr lvl="2"/>
            <a:r>
              <a:rPr lang="en-US" sz="1600" dirty="0"/>
              <a:t>Excel</a:t>
            </a:r>
          </a:p>
          <a:p>
            <a:pPr lvl="2"/>
            <a:r>
              <a:rPr lang="en-US" sz="1600" dirty="0"/>
              <a:t>XML</a:t>
            </a:r>
          </a:p>
          <a:p>
            <a:pPr lvl="2"/>
            <a:r>
              <a:rPr lang="en-US" sz="1600" dirty="0"/>
              <a:t>JSON</a:t>
            </a:r>
          </a:p>
          <a:p>
            <a:pPr lvl="1"/>
            <a:r>
              <a:rPr lang="en-US" sz="2000" dirty="0"/>
              <a:t>Different content</a:t>
            </a:r>
          </a:p>
          <a:p>
            <a:pPr lvl="2"/>
            <a:r>
              <a:rPr lang="en-US" sz="1600" dirty="0"/>
              <a:t>Variations in content between retailers using the same system</a:t>
            </a:r>
          </a:p>
          <a:p>
            <a:pPr lvl="2"/>
            <a:r>
              <a:rPr lang="en-US" sz="1600" dirty="0"/>
              <a:t>Variations within a retailer depending on who’s entering the data</a:t>
            </a:r>
          </a:p>
          <a:p>
            <a:pPr lvl="2"/>
            <a:r>
              <a:rPr lang="en-US" sz="1600" dirty="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8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931549" y="2454810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338416" y="2534938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DB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7dbfc-2c19-4e26-8326-5a5e0844ffda">
      <Terms xmlns="http://schemas.microsoft.com/office/infopath/2007/PartnerControls"/>
    </lcf76f155ced4ddcb4097134ff3c332f>
    <TaxCatchAll xmlns="9f3243e8-e460-470f-909b-f301b21e7d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4F62F28ADC429FC28A6508B2E444" ma:contentTypeVersion="16" ma:contentTypeDescription="Create a new document." ma:contentTypeScope="" ma:versionID="d47012233c969412bc6d1f1529268464">
  <xsd:schema xmlns:xsd="http://www.w3.org/2001/XMLSchema" xmlns:xs="http://www.w3.org/2001/XMLSchema" xmlns:p="http://schemas.microsoft.com/office/2006/metadata/properties" xmlns:ns2="0e97dbfc-2c19-4e26-8326-5a5e0844ffda" xmlns:ns3="9f3243e8-e460-470f-909b-f301b21e7dd1" targetNamespace="http://schemas.microsoft.com/office/2006/metadata/properties" ma:root="true" ma:fieldsID="a18d0d8c6fb9319cab83c7b470f06952" ns2:_="" ns3:_="">
    <xsd:import namespace="0e97dbfc-2c19-4e26-8326-5a5e0844ffda"/>
    <xsd:import namespace="9f3243e8-e460-470f-909b-f301b21e7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dbfc-2c19-4e26-8326-5a5e0844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b16a55-c7b1-40e5-bcb5-2c9f69f1f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43e8-e460-470f-909b-f301b21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90927c-bab4-4d96-8d83-499e30b69a1b}" ma:internalName="TaxCatchAll" ma:showField="CatchAllData" ma:web="9f3243e8-e460-470f-909b-f301b21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28A89-3A18-4897-9965-F0D97A5D17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4C43D-07E0-4935-8FD5-45D90B47E2FD}">
  <ds:schemaRefs>
    <ds:schemaRef ds:uri="http://schemas.microsoft.com/office/2006/metadata/properties"/>
    <ds:schemaRef ds:uri="http://schemas.microsoft.com/office/infopath/2007/PartnerControls"/>
    <ds:schemaRef ds:uri="0e97dbfc-2c19-4e26-8326-5a5e0844ffda"/>
    <ds:schemaRef ds:uri="9f3243e8-e460-470f-909b-f301b21e7dd1"/>
  </ds:schemaRefs>
</ds:datastoreItem>
</file>

<file path=customXml/itemProps3.xml><?xml version="1.0" encoding="utf-8"?>
<ds:datastoreItem xmlns:ds="http://schemas.openxmlformats.org/officeDocument/2006/customXml" ds:itemID="{B1FF0CA1-4C57-4272-9A91-B1832B616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7dbfc-2c19-4e26-8326-5a5e0844ffda"/>
    <ds:schemaRef ds:uri="9f3243e8-e460-470f-909b-f301b21e7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14212</TotalTime>
  <Words>660</Words>
  <Application>Microsoft Office PowerPoint</Application>
  <PresentationFormat>Widescreen</PresentationFormat>
  <Paragraphs>187</Paragraphs>
  <Slides>15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 Light</vt:lpstr>
      <vt:lpstr>Poppins Medium</vt:lpstr>
      <vt:lpstr>Roboto</vt:lpstr>
      <vt:lpstr>APL385 Unicode</vt:lpstr>
      <vt:lpstr>Calibri</vt:lpstr>
      <vt:lpstr>Montserrat</vt:lpstr>
      <vt:lpstr>Arial</vt:lpstr>
      <vt:lpstr>Abadi</vt:lpstr>
      <vt:lpstr>Office Theme</vt:lpstr>
      <vt:lpstr>2_Office Theme</vt:lpstr>
      <vt:lpstr>Streamlining a complex development environment using Dyalog</vt:lpstr>
      <vt:lpstr>Who is BIG?</vt:lpstr>
      <vt:lpstr>Why is BIG interesting?</vt:lpstr>
      <vt:lpstr>Big Business – Disrupting the Jewelry Industry</vt:lpstr>
      <vt:lpstr>PowerPoint Presentation</vt:lpstr>
      <vt:lpstr>How to get data from retailers?</vt:lpstr>
      <vt:lpstr>Retailer Data – A HOT MESS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Wish List!</vt:lpstr>
      <vt:lpstr>New Production Environment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Clienteling in the new world</dc:title>
  <dc:creator>Ryan Blumenthal</dc:creator>
  <cp:lastModifiedBy>Mark Wolfson</cp:lastModifiedBy>
  <cp:revision>100</cp:revision>
  <dcterms:created xsi:type="dcterms:W3CDTF">2020-04-14T00:54:25Z</dcterms:created>
  <dcterms:modified xsi:type="dcterms:W3CDTF">2024-05-13T20:38:12Z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0x010100449F4F62F28ADC429FC28A6508B2E444</vt:lpwstr>
  </property>
  <property fmtid="{D5CDD505-2E9C-101B-9397-08002B2CF9AE}" pid="3" name="Tfs.IsStoryboard">
    <vt:bool>true</vt:bool>
  </property>
</Properties>
</file>