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7" r:id="rId2"/>
    <p:sldId id="881" r:id="rId3"/>
    <p:sldId id="417" r:id="rId4"/>
    <p:sldId id="810" r:id="rId5"/>
    <p:sldId id="716" r:id="rId6"/>
    <p:sldId id="934" r:id="rId7"/>
    <p:sldId id="829" r:id="rId8"/>
    <p:sldId id="932" r:id="rId9"/>
    <p:sldId id="931" r:id="rId10"/>
    <p:sldId id="699" r:id="rId11"/>
    <p:sldId id="930" r:id="rId12"/>
    <p:sldId id="751" r:id="rId13"/>
    <p:sldId id="830" r:id="rId14"/>
    <p:sldId id="827" r:id="rId15"/>
    <p:sldId id="891" r:id="rId16"/>
    <p:sldId id="947" r:id="rId17"/>
    <p:sldId id="892" r:id="rId18"/>
    <p:sldId id="832" r:id="rId19"/>
    <p:sldId id="844" r:id="rId20"/>
    <p:sldId id="938" r:id="rId21"/>
    <p:sldId id="845" r:id="rId22"/>
    <p:sldId id="940" r:id="rId23"/>
    <p:sldId id="842" r:id="rId24"/>
    <p:sldId id="843" r:id="rId25"/>
    <p:sldId id="954" r:id="rId26"/>
    <p:sldId id="880" r:id="rId27"/>
    <p:sldId id="951" r:id="rId28"/>
    <p:sldId id="958" r:id="rId29"/>
    <p:sldId id="957" r:id="rId30"/>
    <p:sldId id="941" r:id="rId31"/>
    <p:sldId id="317" r:id="rId32"/>
    <p:sldId id="943" r:id="rId33"/>
    <p:sldId id="945" r:id="rId34"/>
    <p:sldId id="936" r:id="rId35"/>
    <p:sldId id="953" r:id="rId36"/>
    <p:sldId id="858" r:id="rId37"/>
    <p:sldId id="859" r:id="rId38"/>
    <p:sldId id="846" r:id="rId39"/>
    <p:sldId id="854" r:id="rId40"/>
    <p:sldId id="956" r:id="rId41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44"/>
    </p:embeddedFont>
    <p:embeddedFont>
      <p:font typeface="Sarabun" panose="020B0604020202020204" charset="-34"/>
      <p:regular r:id="rId45"/>
      <p:bold r:id="rId46"/>
      <p:italic r:id="rId47"/>
      <p:boldItalic r:id="rId48"/>
    </p:embeddedFont>
    <p:embeddedFont>
      <p:font typeface="Wingdings 2" panose="05020102010507070707" pitchFamily="18" charset="2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A6D8F"/>
    <a:srgbClr val="3B475E"/>
    <a:srgbClr val="ED7F00"/>
    <a:srgbClr val="FDFDF5"/>
    <a:srgbClr val="F6F6D9"/>
    <a:srgbClr val="BBB5D6"/>
    <a:srgbClr val="928ABD"/>
    <a:srgbClr val="3735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5508" autoAdjust="0"/>
  </p:normalViewPr>
  <p:slideViewPr>
    <p:cSldViewPr snapToGrid="0">
      <p:cViewPr varScale="1">
        <p:scale>
          <a:sx n="135" d="100"/>
          <a:sy n="135" d="100"/>
        </p:scale>
        <p:origin x="780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NUL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14/04/2024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14/04/2024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Dyalog North America Meetup, 11 April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92" y="700311"/>
            <a:ext cx="1414230" cy="336489"/>
          </a:xfrm>
          <a:prstGeom prst="rect">
            <a:avLst/>
          </a:prstGeom>
        </p:spPr>
      </p:pic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13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18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369DE39-329B-749B-A7A3-A4E619570652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1C93D6E0-C7DD-6C1D-3A8B-F53AA3C9E5E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22492172-4A07-CFD7-8D10-0463DBD22D00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760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56615"/>
            <a:ext cx="6192003" cy="31503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356615"/>
            <a:ext cx="2078545" cy="315035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66713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56615"/>
            <a:ext cx="6192003" cy="31503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356615"/>
            <a:ext cx="2078545" cy="315035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1810DA-E1B8-4F96-9C81-B2D976B572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336" y="0"/>
            <a:ext cx="1547664" cy="6995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: CONTENT THAT OVERLAPS THIS BOX WILL BE OBSCURED</a:t>
            </a:r>
          </a:p>
        </p:txBody>
      </p:sp>
    </p:spTree>
    <p:extLst>
      <p:ext uri="{BB962C8B-B14F-4D97-AF65-F5344CB8AC3E}">
        <p14:creationId xmlns:p14="http://schemas.microsoft.com/office/powerpoint/2010/main" val="292163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464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Road Map Update – DYNA 2024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8" name="Picture 7" descr="A black and orange triangle&#10;&#10;Description automatically generated">
            <a:extLst>
              <a:ext uri="{FF2B5EF4-FFF2-40B4-BE49-F238E27FC236}">
                <a16:creationId xmlns:a16="http://schemas.microsoft.com/office/drawing/2014/main" id="{4CDAE969-C022-BFB1-C600-8B5FF187EA2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04" y="4761064"/>
            <a:ext cx="939483" cy="2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  <p:sldLayoutId id="2147483659" r:id="rId6"/>
    <p:sldLayoutId id="2147483660" r:id="rId7"/>
    <p:sldLayoutId id="2147483661" r:id="rId8"/>
    <p:sldLayoutId id="2147483663" r:id="rId9"/>
    <p:sldLayoutId id="2147483664" r:id="rId10"/>
    <p:sldLayoutId id="2147483665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lwiki.com/wiki/Array_notation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plwiki.com/wiki/Array_notation" TargetMode="Externa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Dyalog </a:t>
            </a:r>
            <a:br>
              <a:rPr lang="da-DK" dirty="0"/>
            </a:br>
            <a:r>
              <a:rPr lang="da-DK" dirty="0"/>
              <a:t>Road </a:t>
            </a:r>
            <a:r>
              <a:rPr lang="da-DK" dirty="0" err="1"/>
              <a:t>Map</a:t>
            </a:r>
            <a:r>
              <a:rPr lang="da-DK" dirty="0"/>
              <a:t> Update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Morten Kromberg</a:t>
            </a:r>
            <a:r>
              <a:rPr lang="en-GB" dirty="0"/>
              <a:t>, CTO</a:t>
            </a:r>
            <a:endParaRPr lang="da-DK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4559DFF-3665-0E31-55C7-92F3BEB5DA9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88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30363-1228-4D03-979B-0D6B682E6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969438"/>
            <a:ext cx="6092513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64-bit ARM chips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appearing</a:t>
            </a:r>
            <a:r>
              <a:rPr lang="da-DK" dirty="0"/>
              <a:t>:</a:t>
            </a:r>
          </a:p>
          <a:p>
            <a:r>
              <a:rPr lang="da-DK" dirty="0"/>
              <a:t>M1, M2, M3 Macs</a:t>
            </a:r>
          </a:p>
          <a:p>
            <a:r>
              <a:rPr lang="da-DK" dirty="0"/>
              <a:t>Raspberry Pi – 64 Bit</a:t>
            </a:r>
          </a:p>
          <a:p>
            <a:r>
              <a:rPr lang="da-DK" dirty="0"/>
              <a:t>Amazon Web Services "</a:t>
            </a:r>
            <a:r>
              <a:rPr lang="da-DK" dirty="0" err="1"/>
              <a:t>Graviton</a:t>
            </a:r>
            <a:r>
              <a:rPr lang="da-DK" dirty="0"/>
              <a:t>"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4894436-A177-4ECB-88D2-94C88E96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99951"/>
            <a:ext cx="7005527" cy="685535"/>
          </a:xfrm>
        </p:spPr>
        <p:txBody>
          <a:bodyPr/>
          <a:lstStyle/>
          <a:p>
            <a:pPr lvl="0" rtl="0" eaLnBrk="1" latinLnBrk="0" hangingPunct="1"/>
            <a:r>
              <a:rPr lang="da-DK" sz="360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n-ea"/>
                <a:cs typeface="+mn-cs"/>
              </a:rPr>
              <a:t>Arm64</a:t>
            </a:r>
            <a:endParaRPr lang="LID4096" sz="3600" dirty="0"/>
          </a:p>
        </p:txBody>
      </p:sp>
      <p:pic>
        <p:nvPicPr>
          <p:cNvPr id="8" name="Picture 6" descr="Apple M1 Chip: Everything You Need to Know - MacRumors">
            <a:extLst>
              <a:ext uri="{FF2B5EF4-FFF2-40B4-BE49-F238E27FC236}">
                <a16:creationId xmlns:a16="http://schemas.microsoft.com/office/drawing/2014/main" id="{73465955-4F50-4F6D-BA5B-B3A52A50F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t="4805" r="19650" b="8914"/>
          <a:stretch/>
        </p:blipFill>
        <p:spPr bwMode="auto">
          <a:xfrm>
            <a:off x="511222" y="3642952"/>
            <a:ext cx="980681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braindump(ag) == 64bit kernel on Raspberry Pi 4 (quirks)">
            <a:extLst>
              <a:ext uri="{FF2B5EF4-FFF2-40B4-BE49-F238E27FC236}">
                <a16:creationId xmlns:a16="http://schemas.microsoft.com/office/drawing/2014/main" id="{2ABE38D8-E48C-453E-8069-C0D446D5D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39" y="3634581"/>
            <a:ext cx="769067" cy="96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E9A2C5-70AC-4EF1-A39C-446FA211AAA8}"/>
              </a:ext>
            </a:extLst>
          </p:cNvPr>
          <p:cNvSpPr txBox="1"/>
          <p:nvPr/>
        </p:nvSpPr>
        <p:spPr>
          <a:xfrm>
            <a:off x="6615059" y="1190794"/>
            <a:ext cx="1067462" cy="117542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ARM64</a:t>
            </a:r>
            <a:endParaRPr lang="en-DK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Graviton2 on Fire — Benchmarking Amazon's Arm Processor on EMR | by Son of  Soil | Medium">
            <a:extLst>
              <a:ext uri="{FF2B5EF4-FFF2-40B4-BE49-F238E27FC236}">
                <a16:creationId xmlns:a16="http://schemas.microsoft.com/office/drawing/2014/main" id="{A0DFBAB1-19D9-A010-5EE2-950D5378D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50" y="1315876"/>
            <a:ext cx="3903926" cy="25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606A13A6-E13D-6D32-3649-C1F943299346}"/>
              </a:ext>
            </a:extLst>
          </p:cNvPr>
          <p:cNvSpPr txBox="1">
            <a:spLocks/>
          </p:cNvSpPr>
          <p:nvPr/>
        </p:nvSpPr>
        <p:spPr>
          <a:xfrm>
            <a:off x="6228522" y="166476"/>
            <a:ext cx="2719473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/>
              <a:t>Platforms &amp; Distribution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4213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A0C87-DC51-5CD6-67D5-8C19AB04F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219" y="0"/>
            <a:ext cx="4007561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4C74EB-AF5D-73F9-80F8-AB156D08CD1E}"/>
              </a:ext>
            </a:extLst>
          </p:cNvPr>
          <p:cNvSpPr/>
          <p:nvPr/>
        </p:nvSpPr>
        <p:spPr>
          <a:xfrm>
            <a:off x="2253916" y="4403558"/>
            <a:ext cx="4496845" cy="739942"/>
          </a:xfrm>
          <a:prstGeom prst="rect">
            <a:avLst/>
          </a:prstGeom>
          <a:solidFill>
            <a:srgbClr val="ED7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852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2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6FFEC-CFC6-432E-8B50-39AC14410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dirty="0" err="1"/>
              <a:t>Experimental</a:t>
            </a:r>
            <a:r>
              <a:rPr lang="da-DK" dirty="0"/>
              <a:t> TCP-</a:t>
            </a:r>
            <a:r>
              <a:rPr lang="da-DK" dirty="0" err="1"/>
              <a:t>based</a:t>
            </a:r>
            <a:r>
              <a:rPr lang="da-DK" dirty="0"/>
              <a:t> monitor: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Interpreter can broadcast regular updates on (e.g.):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CPU consumption, Memory statistics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)SI stack and Error information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Notifications 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untrapped</a:t>
            </a:r>
            <a:r>
              <a:rPr lang="en-US" dirty="0"/>
              <a:t> errors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ws</a:t>
            </a:r>
            <a:r>
              <a:rPr lang="en-US" dirty="0"/>
              <a:t> compaction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Exact execution location is available as an option </a:t>
            </a:r>
            <a:br>
              <a:rPr lang="en-US" dirty="0"/>
            </a:br>
            <a:r>
              <a:rPr lang="en-US" dirty="0"/>
              <a:t>(with runtime cost)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Also broadcasts details of how to connect Remote IDE if that is possible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6A4882-BBE9-49A5-A788-91512896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eaLnBrk="1" latinLnBrk="0" hangingPunct="1"/>
            <a:r>
              <a:rPr lang="da-DK" sz="360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n-ea"/>
                <a:cs typeface="+mn-cs"/>
              </a:rPr>
              <a:t>Health Monitor</a:t>
            </a:r>
            <a:endParaRPr lang="LID4096" sz="3600" dirty="0"/>
          </a:p>
        </p:txBody>
      </p:sp>
      <p:pic>
        <p:nvPicPr>
          <p:cNvPr id="9218" name="Picture 2" descr="1200 SUPER S IFR Service Monitor Used">
            <a:extLst>
              <a:ext uri="{FF2B5EF4-FFF2-40B4-BE49-F238E27FC236}">
                <a16:creationId xmlns:a16="http://schemas.microsoft.com/office/drawing/2014/main" id="{A31111E7-C769-AE3E-4C5B-740033DEC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94" y="1393438"/>
            <a:ext cx="1884479" cy="14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256A24B9-EB29-6A1E-23A6-00EA505EC08F}"/>
              </a:ext>
            </a:extLst>
          </p:cNvPr>
          <p:cNvSpPr txBox="1">
            <a:spLocks/>
          </p:cNvSpPr>
          <p:nvPr/>
        </p:nvSpPr>
        <p:spPr>
          <a:xfrm>
            <a:off x="6586331" y="166476"/>
            <a:ext cx="2361664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 err="1"/>
              <a:t>Installing</a:t>
            </a:r>
            <a:r>
              <a:rPr lang="da-DK" sz="2800" dirty="0"/>
              <a:t> &amp;</a:t>
            </a:r>
            <a:br>
              <a:rPr lang="da-DK" sz="2800" dirty="0"/>
            </a:br>
            <a:r>
              <a:rPr lang="da-DK" sz="2800" dirty="0"/>
              <a:t> </a:t>
            </a:r>
            <a:r>
              <a:rPr lang="da-DK" sz="2800" dirty="0" err="1"/>
              <a:t>Managing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09425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EE3B7340-42DB-00BF-5372-1831DB08413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1804058" y="1145110"/>
            <a:ext cx="3334043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["Facts",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{"Facts": [ {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"ID": 2, "Name":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AccountInformation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",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"Value": {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ComputeTime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438,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ConnectTime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46973,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KeyingTime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UserIdentification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0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}},{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"ID": 3, "Name": "Workspace",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"Value": {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"Allocation": 33882064,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AllocationHWM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33882064,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"Available": 2144207480,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"Compactions": 2,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FreePockets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186682,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GarbageCollections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GarbagePockets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"Sediment": 2120,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"Used": 3276168,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UsedPockets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": 23209, </a:t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"WSID": "CLEAR WS"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C07076B-B196-7440-994A-28B6010DF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708" y="2884047"/>
            <a:ext cx="280076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 dirty="0" smtClean="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}</a:t>
            </a: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},{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  "ID": 6, "Name": "</a:t>
            </a:r>
            <a:r>
              <a:rPr lang="en-US" altLang="en-US" sz="1000" dirty="0" err="1">
                <a:solidFill>
                  <a:schemeClr val="tx1"/>
                </a:solidFill>
                <a:latin typeface="APL385 Unicode" panose="020B0709000202000203" pitchFamily="49" charset="0"/>
              </a:rPr>
              <a:t>ThreadCount</a:t>
            </a: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",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  "Value": {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  "Suspended": 1,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  "Total": 2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}}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],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"Interval": </a:t>
            </a:r>
            <a:r>
              <a:rPr lang="en-US" altLang="en-US" sz="1000" dirty="0">
                <a:solidFill>
                  <a:srgbClr val="FF0000"/>
                </a:solidFill>
                <a:latin typeface="APL385 Unicode" panose="020B0709000202000203" pitchFamily="49" charset="0"/>
              </a:rPr>
              <a:t>5000</a:t>
            </a: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,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"UID": "</a:t>
            </a:r>
            <a:r>
              <a:rPr lang="en-US" altLang="en-US" sz="1000" dirty="0">
                <a:solidFill>
                  <a:srgbClr val="00B050"/>
                </a:solidFill>
                <a:latin typeface="APL385 Unicode" panose="020B0709000202000203" pitchFamily="49" charset="0"/>
              </a:rPr>
              <a:t>1 1</a:t>
            </a: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" </a:t>
            </a:r>
            <a:b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</a:br>
            <a:r>
              <a:rPr lang="en-US" altLang="en-US" sz="1000" dirty="0">
                <a:solidFill>
                  <a:schemeClr val="tx1"/>
                </a:solidFill>
                <a:latin typeface="APL385 Unicode" panose="020B0709000202000203" pitchFamily="49" charset="0"/>
              </a:rPr>
              <a:t>}] </a:t>
            </a: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4413722-6763-457A-91CE-1310BFA17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55807"/>
            <a:ext cx="79143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["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PollFacts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",{"Facts":["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AccountInformation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","Workspace","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ThreadCount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"],"Interval":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PL385 Unicode" panose="020B0709000202000203" pitchFamily="49" charset="0"/>
              </a:rPr>
              <a:t>5000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,"UID":"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PL385 Unicode" panose="020B0709000202000203" pitchFamily="49" charset="0"/>
              </a:rPr>
              <a:t>1 1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"}]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BF3D417E-3C70-EE6C-283F-8A2AE376616E}"/>
              </a:ext>
            </a:extLst>
          </p:cNvPr>
          <p:cNvSpPr txBox="1">
            <a:spLocks/>
          </p:cNvSpPr>
          <p:nvPr/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>
                <a:ea typeface="+mn-ea"/>
                <a:cs typeface="+mn-cs"/>
              </a:rPr>
              <a:t>Health Monitor </a:t>
            </a:r>
            <a:r>
              <a:rPr lang="da-DK" dirty="0" err="1">
                <a:ea typeface="+mn-ea"/>
                <a:cs typeface="+mn-cs"/>
              </a:rPr>
              <a:t>Example</a:t>
            </a:r>
            <a:endParaRPr lang="LID409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853046-DC46-9C32-975C-2C7B93D2098F}"/>
              </a:ext>
            </a:extLst>
          </p:cNvPr>
          <p:cNvSpPr/>
          <p:nvPr/>
        </p:nvSpPr>
        <p:spPr>
          <a:xfrm>
            <a:off x="2004646" y="1491175"/>
            <a:ext cx="3003452" cy="963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45C5-A5A7-76C2-38A8-D4D76AAEFB41}"/>
              </a:ext>
            </a:extLst>
          </p:cNvPr>
          <p:cNvSpPr/>
          <p:nvPr/>
        </p:nvSpPr>
        <p:spPr>
          <a:xfrm>
            <a:off x="2004646" y="2571750"/>
            <a:ext cx="3003452" cy="2051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7776BC-07F1-9381-221B-024022CED4E0}"/>
              </a:ext>
            </a:extLst>
          </p:cNvPr>
          <p:cNvSpPr/>
          <p:nvPr/>
        </p:nvSpPr>
        <p:spPr>
          <a:xfrm>
            <a:off x="5838216" y="3092266"/>
            <a:ext cx="2800767" cy="62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02BA0C-3B1E-888F-7EBD-523FA62F4CAA}"/>
              </a:ext>
            </a:extLst>
          </p:cNvPr>
          <p:cNvSpPr/>
          <p:nvPr/>
        </p:nvSpPr>
        <p:spPr>
          <a:xfrm>
            <a:off x="5765533" y="870566"/>
            <a:ext cx="2379661" cy="231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BF6B52-E7B4-C855-C9E1-4A7812097FF6}"/>
              </a:ext>
            </a:extLst>
          </p:cNvPr>
          <p:cNvSpPr/>
          <p:nvPr/>
        </p:nvSpPr>
        <p:spPr>
          <a:xfrm>
            <a:off x="5765533" y="4002353"/>
            <a:ext cx="1465262" cy="3375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001638-48FD-1B89-CD01-4B84A14CA447}"/>
              </a:ext>
            </a:extLst>
          </p:cNvPr>
          <p:cNvSpPr/>
          <p:nvPr/>
        </p:nvSpPr>
        <p:spPr>
          <a:xfrm>
            <a:off x="1479934" y="870566"/>
            <a:ext cx="4199774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2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69FB8C-FC9D-6074-4472-182F41285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894237" cy="324204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da-DK" dirty="0"/>
              <a:t>New features </a:t>
            </a:r>
            <a:r>
              <a:rPr lang="da-DK" dirty="0" err="1"/>
              <a:t>include</a:t>
            </a:r>
            <a:r>
              <a:rPr lang="da-DK" dirty="0"/>
              <a:t>:</a:t>
            </a:r>
          </a:p>
          <a:p>
            <a:r>
              <a:rPr lang="da-DK" dirty="0" err="1"/>
              <a:t>AllowContextMenu</a:t>
            </a:r>
            <a:endParaRPr lang="da-DK" dirty="0"/>
          </a:p>
          <a:p>
            <a:r>
              <a:rPr lang="da-DK" dirty="0" err="1"/>
              <a:t>Get</a:t>
            </a:r>
            <a:r>
              <a:rPr lang="da-DK" dirty="0"/>
              <a:t>/</a:t>
            </a:r>
            <a:r>
              <a:rPr lang="da-DK" dirty="0" err="1"/>
              <a:t>SetZoomLevel</a:t>
            </a:r>
            <a:endParaRPr lang="da-DK" dirty="0"/>
          </a:p>
          <a:p>
            <a:r>
              <a:rPr lang="da-DK" dirty="0" err="1"/>
              <a:t>IsLoading</a:t>
            </a:r>
            <a:r>
              <a:rPr lang="da-DK" dirty="0"/>
              <a:t> + </a:t>
            </a:r>
            <a:r>
              <a:rPr lang="da-DK" dirty="0" err="1"/>
              <a:t>LoadEnd</a:t>
            </a:r>
            <a:r>
              <a:rPr lang="da-DK" dirty="0"/>
              <a:t> event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67F5C-26C5-AE65-9062-AC543250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da-DK" sz="3600" dirty="0" err="1"/>
              <a:t>HTMLRenderer</a:t>
            </a:r>
            <a:r>
              <a:rPr lang="da-DK" sz="3600" dirty="0"/>
              <a:t> </a:t>
            </a:r>
            <a:r>
              <a:rPr lang="da-DK" sz="3600" dirty="0" err="1"/>
              <a:t>updates</a:t>
            </a:r>
            <a:endParaRPr lang="en-GB" sz="360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08348B-589D-3060-78D8-E33A5940A83B}"/>
              </a:ext>
            </a:extLst>
          </p:cNvPr>
          <p:cNvSpPr txBox="1">
            <a:spLocks/>
          </p:cNvSpPr>
          <p:nvPr/>
        </p:nvSpPr>
        <p:spPr>
          <a:xfrm>
            <a:off x="6228522" y="166476"/>
            <a:ext cx="2719473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/>
              <a:t>Productivity</a:t>
            </a:r>
            <a:br>
              <a:rPr lang="da-DK" sz="2800" dirty="0"/>
            </a:br>
            <a:r>
              <a:rPr lang="da-DK" sz="2800" dirty="0"/>
              <a:t> &amp; IDE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D151F-10A4-F76A-1086-EFF3A7989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24" y="1348052"/>
            <a:ext cx="1452374" cy="14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059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85592A-4AE5-66EC-003B-7E51B589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HTMLRenderer</a:t>
            </a:r>
            <a:r>
              <a:rPr lang="da-DK" dirty="0"/>
              <a:t> – </a:t>
            </a:r>
            <a:r>
              <a:rPr lang="da-DK" dirty="0" err="1"/>
              <a:t>what's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?</a:t>
            </a:r>
            <a:endParaRPr lang="en-GB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ED40FE3-3FBF-CC77-B810-485D48549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953192"/>
            <a:ext cx="585609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pic←'https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://minnowbrook.org/wp-content/uploads/2022/04/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       Screen-Shot-2022-04-18-at-2.24.30-PM.png'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MyForm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⎕WC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HTMLRenderer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' ('Hello &lt;b&gt;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Minnowbrook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!&lt;/b&gt;&lt;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br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/&gt;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            &lt;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img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src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="',pic,'" height=400 width=600&gt;')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C5F57-4FC8-E4BD-4245-4488299B4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03" y="1826882"/>
            <a:ext cx="4410397" cy="3316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1866D-FE67-065C-415A-BC123AC75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87" y="374508"/>
            <a:ext cx="1452374" cy="14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F787C5-EA30-8CF0-7DA7-5D269E6A34BE}"/>
              </a:ext>
            </a:extLst>
          </p:cNvPr>
          <p:cNvSpPr txBox="1"/>
          <p:nvPr/>
        </p:nvSpPr>
        <p:spPr>
          <a:xfrm>
            <a:off x="7254397" y="1933733"/>
            <a:ext cx="1298753" cy="1200329"/>
          </a:xfrm>
          <a:prstGeom prst="rect">
            <a:avLst/>
          </a:prstGeom>
          <a:solidFill>
            <a:srgbClr val="BBB5D6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dirty="0" err="1"/>
              <a:t>Chromium</a:t>
            </a:r>
            <a:br>
              <a:rPr lang="da-DK" dirty="0"/>
            </a:br>
            <a:r>
              <a:rPr lang="da-DK" dirty="0"/>
              <a:t>Embedded</a:t>
            </a:r>
          </a:p>
          <a:p>
            <a:pPr algn="ctr"/>
            <a:r>
              <a:rPr lang="da-DK" dirty="0"/>
              <a:t>Framework</a:t>
            </a:r>
          </a:p>
          <a:p>
            <a:pPr algn="ctr"/>
            <a:r>
              <a:rPr lang="da-DK" dirty="0"/>
              <a:t>(CEF)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64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69FB8C-FC9D-6074-4472-182F41285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894237" cy="324204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da-DK" dirty="0"/>
              <a:t>New features </a:t>
            </a:r>
            <a:r>
              <a:rPr lang="da-DK" dirty="0" err="1"/>
              <a:t>include</a:t>
            </a:r>
            <a:r>
              <a:rPr lang="da-DK" dirty="0"/>
              <a:t>:</a:t>
            </a:r>
          </a:p>
          <a:p>
            <a:r>
              <a:rPr lang="da-DK" dirty="0" err="1"/>
              <a:t>AllowContextMenu</a:t>
            </a:r>
            <a:endParaRPr lang="da-DK" dirty="0"/>
          </a:p>
          <a:p>
            <a:r>
              <a:rPr lang="da-DK" dirty="0" err="1"/>
              <a:t>Get</a:t>
            </a:r>
            <a:r>
              <a:rPr lang="da-DK" dirty="0"/>
              <a:t>/</a:t>
            </a:r>
            <a:r>
              <a:rPr lang="da-DK" dirty="0" err="1"/>
              <a:t>SetZoomLevel</a:t>
            </a:r>
            <a:endParaRPr lang="da-DK" dirty="0"/>
          </a:p>
          <a:p>
            <a:r>
              <a:rPr lang="da-DK" dirty="0" err="1"/>
              <a:t>IsLoading</a:t>
            </a:r>
            <a:r>
              <a:rPr lang="da-DK" dirty="0"/>
              <a:t> + </a:t>
            </a:r>
            <a:r>
              <a:rPr lang="da-DK" dirty="0" err="1"/>
              <a:t>LoadEnd</a:t>
            </a:r>
            <a:r>
              <a:rPr lang="da-DK" dirty="0"/>
              <a:t> event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67F5C-26C5-AE65-9062-AC543250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da-DK" sz="3600" dirty="0" err="1"/>
              <a:t>HTMLRenderer</a:t>
            </a:r>
            <a:r>
              <a:rPr lang="da-DK" sz="3600" dirty="0"/>
              <a:t> </a:t>
            </a:r>
            <a:r>
              <a:rPr lang="da-DK" sz="3600" dirty="0" err="1"/>
              <a:t>updates</a:t>
            </a:r>
            <a:endParaRPr lang="en-GB" sz="360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08348B-589D-3060-78D8-E33A5940A83B}"/>
              </a:ext>
            </a:extLst>
          </p:cNvPr>
          <p:cNvSpPr txBox="1">
            <a:spLocks/>
          </p:cNvSpPr>
          <p:nvPr/>
        </p:nvSpPr>
        <p:spPr>
          <a:xfrm>
            <a:off x="6228522" y="166476"/>
            <a:ext cx="2719473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/>
              <a:t>Productivity</a:t>
            </a:r>
            <a:br>
              <a:rPr lang="da-DK" sz="2800" dirty="0"/>
            </a:br>
            <a:r>
              <a:rPr lang="da-DK" sz="2800" dirty="0"/>
              <a:t> &amp; IDE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D151F-10A4-F76A-1086-EFF3A7989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24" y="1348052"/>
            <a:ext cx="1452374" cy="14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073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1B62A-CFDF-D9DD-ADD6-F9EDB814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4248474" cy="346294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Platform Support / Distribution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64-bit ARM support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da-DK" sz="1200" dirty="0"/>
              <a:t>New Macs, Pi 4&amp;5, AWS </a:t>
            </a:r>
            <a:r>
              <a:rPr lang="da-DK" sz="1200" dirty="0" err="1"/>
              <a:t>Graviton</a:t>
            </a:r>
            <a:endParaRPr lang="da-DK" sz="12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Enhanced</a:t>
            </a:r>
            <a:r>
              <a:rPr lang="da-DK" sz="1400" dirty="0"/>
              <a:t> .NET Bridge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da-DK" sz="1200" dirty="0"/>
              <a:t>Framework </a:t>
            </a:r>
            <a:r>
              <a:rPr lang="da-DK" sz="1200" dirty="0" err="1"/>
              <a:t>vs</a:t>
            </a:r>
            <a:r>
              <a:rPr lang="da-DK" sz="1200" dirty="0"/>
              <a:t> new .NET versions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Bound</a:t>
            </a:r>
            <a:r>
              <a:rPr lang="da-DK" sz="1400" dirty="0"/>
              <a:t> </a:t>
            </a:r>
            <a:r>
              <a:rPr lang="da-DK" sz="1400" dirty="0" err="1"/>
              <a:t>executables</a:t>
            </a:r>
            <a:r>
              <a:rPr lang="da-DK" sz="1400" dirty="0"/>
              <a:t> on all platforms</a:t>
            </a:r>
            <a:br>
              <a:rPr lang="da-DK" sz="1400" dirty="0"/>
            </a:br>
            <a:endParaRPr lang="da-DK" sz="14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Building </a:t>
            </a:r>
            <a:r>
              <a:rPr lang="da-DK" sz="2000" dirty="0" err="1"/>
              <a:t>Production</a:t>
            </a:r>
            <a:r>
              <a:rPr lang="da-DK" sz="2000" dirty="0"/>
              <a:t> Systems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Token</a:t>
            </a:r>
            <a:r>
              <a:rPr lang="da-DK" sz="1400" dirty="0"/>
              <a:t> range reservation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WS FULL handling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NCOPY/NMOVE </a:t>
            </a:r>
            <a:r>
              <a:rPr lang="da-DK" sz="1400" dirty="0" err="1"/>
              <a:t>callbacks</a:t>
            </a:r>
            <a:endParaRPr lang="da-DK" sz="1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00CF9-4167-3A70-8EC6-0270C58F09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0" y="1264925"/>
            <a:ext cx="4322618" cy="32420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Developer Productivity / IDE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Source "as </a:t>
            </a:r>
            <a:r>
              <a:rPr lang="da-DK" sz="1400" dirty="0" err="1"/>
              <a:t>typed</a:t>
            </a:r>
            <a:r>
              <a:rPr lang="da-DK" sz="1400" dirty="0"/>
              <a:t>" by default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Multi</a:t>
            </a:r>
            <a:r>
              <a:rPr lang="da-DK" sz="1400" dirty="0"/>
              <a:t>-line input on by default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HTMLRenderer</a:t>
            </a:r>
            <a:r>
              <a:rPr lang="da-DK" sz="1400" dirty="0"/>
              <a:t> </a:t>
            </a:r>
            <a:r>
              <a:rPr lang="da-DK" sz="1400" dirty="0" err="1"/>
              <a:t>updates</a:t>
            </a:r>
            <a:endParaRPr lang="en-GB" sz="14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/>
              <a:t>Link 4.0: Support for text data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 err="1"/>
              <a:t>HttpCommand</a:t>
            </a:r>
            <a:r>
              <a:rPr lang="en-GB" sz="1400" dirty="0"/>
              <a:t> client, Jarvis web service</a:t>
            </a:r>
            <a:br>
              <a:rPr lang="en-GB" sz="1400" dirty="0"/>
            </a:br>
            <a:endParaRPr lang="en-GB" sz="9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 err="1"/>
              <a:t>Installing</a:t>
            </a:r>
            <a:r>
              <a:rPr lang="da-DK" sz="2000" dirty="0"/>
              <a:t> &amp; </a:t>
            </a:r>
            <a:r>
              <a:rPr lang="da-DK" sz="2000" dirty="0" err="1"/>
              <a:t>Managing</a:t>
            </a:r>
            <a:r>
              <a:rPr lang="da-DK" sz="2000" dirty="0"/>
              <a:t> APL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Multiple session files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Health Monitor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EB7E22-ABC7-1342-8152-497F293B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706172" cy="685535"/>
          </a:xfrm>
        </p:spPr>
        <p:txBody>
          <a:bodyPr/>
          <a:lstStyle/>
          <a:p>
            <a:r>
              <a:rPr lang="da-DK" dirty="0"/>
              <a:t>Version 19.0          </a:t>
            </a:r>
            <a:r>
              <a:rPr lang="da-DK" sz="2400" dirty="0"/>
              <a:t>(March 2024)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026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3D7936-5796-D763-224A-CB5A159B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14" y="1195504"/>
            <a:ext cx="4104000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1600" b="1" dirty="0"/>
              <a:t>Transferred from v19.0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Resume </a:t>
            </a:r>
            <a:r>
              <a:rPr lang="da-DK" sz="1600" dirty="0" err="1"/>
              <a:t>Optimisation</a:t>
            </a:r>
            <a:r>
              <a:rPr lang="da-DK" sz="1600" dirty="0"/>
              <a:t> Work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.NET Bridge "</a:t>
            </a:r>
            <a:r>
              <a:rPr lang="da-DK" sz="1600" dirty="0" err="1"/>
              <a:t>enhancements</a:t>
            </a:r>
            <a:r>
              <a:rPr lang="da-DK" sz="1600" dirty="0"/>
              <a:t>"</a:t>
            </a:r>
          </a:p>
          <a:p>
            <a:pPr lvl="1">
              <a:spcAft>
                <a:spcPts val="600"/>
              </a:spcAft>
            </a:pPr>
            <a:r>
              <a:rPr lang="da-DK" sz="1400" dirty="0"/>
              <a:t> Support "</a:t>
            </a:r>
            <a:r>
              <a:rPr lang="da-DK" sz="1400" dirty="0" err="1"/>
              <a:t>Generic</a:t>
            </a:r>
            <a:r>
              <a:rPr lang="da-DK" sz="1400" dirty="0"/>
              <a:t>" </a:t>
            </a:r>
            <a:r>
              <a:rPr lang="da-DK" sz="1400" dirty="0" err="1"/>
              <a:t>methods</a:t>
            </a:r>
            <a:r>
              <a:rPr lang="da-DK" sz="1400" dirty="0"/>
              <a:t> &amp; </a:t>
            </a:r>
            <a:r>
              <a:rPr lang="da-DK" sz="1400" dirty="0" err="1"/>
              <a:t>classes</a:t>
            </a:r>
            <a:endParaRPr lang="da-DK" sz="1400" dirty="0"/>
          </a:p>
          <a:p>
            <a:pPr>
              <a:spcAft>
                <a:spcPts val="600"/>
              </a:spcAft>
            </a:pPr>
            <a:r>
              <a:rPr lang="da-DK" sz="1600" dirty="0"/>
              <a:t>More </a:t>
            </a:r>
            <a:r>
              <a:rPr lang="da-DK" sz="1600" dirty="0" err="1"/>
              <a:t>HTMLRenderer</a:t>
            </a:r>
            <a:r>
              <a:rPr lang="da-DK" sz="1600" dirty="0"/>
              <a:t> </a:t>
            </a:r>
            <a:r>
              <a:rPr lang="da-DK" sz="1600" dirty="0" err="1"/>
              <a:t>improvements</a:t>
            </a:r>
            <a:endParaRPr lang="da-DK" sz="1600" dirty="0"/>
          </a:p>
          <a:p>
            <a:pPr>
              <a:spcAft>
                <a:spcPts val="600"/>
              </a:spcAft>
            </a:pPr>
            <a:r>
              <a:rPr lang="da-DK" sz="1600" dirty="0"/>
              <a:t>Health Monitor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Script Engine Support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latin typeface="APL385 Unicode" panose="020B0709000202000203" pitchFamily="49" charset="0"/>
              </a:rPr>
              <a:t>⎕NATTRIBUTES</a:t>
            </a:r>
            <a:endParaRPr lang="en-GB" sz="1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F3653F-6EF1-DB23-88C7-74F0C879CA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26789" y="1258101"/>
            <a:ext cx="4104641" cy="3242040"/>
          </a:xfrm>
        </p:spPr>
        <p:txBody>
          <a:bodyPr>
            <a:normAutofit/>
          </a:bodyPr>
          <a:lstStyle/>
          <a:p>
            <a:pPr marL="57150" indent="0">
              <a:spcAft>
                <a:spcPts val="600"/>
              </a:spcAft>
              <a:buNone/>
            </a:pPr>
            <a:r>
              <a:rPr lang="en-GB" sz="1600" b="1" dirty="0"/>
              <a:t>Next Set of Projects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Relax Interpreter Limits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Array Notation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Token-by-token Debugging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Query Platform Features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New "Shell" System Command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Open-Source </a:t>
            </a:r>
            <a:r>
              <a:rPr lang="en-GB" sz="1600" dirty="0" err="1"/>
              <a:t>HTMLRenderer</a:t>
            </a:r>
            <a:r>
              <a:rPr lang="en-GB" sz="1600" dirty="0"/>
              <a:t> &amp; Conga</a:t>
            </a:r>
            <a:br>
              <a:rPr lang="en-GB" sz="1600" dirty="0"/>
            </a:br>
            <a:endParaRPr lang="en-GB" sz="1600" dirty="0"/>
          </a:p>
          <a:p>
            <a:pPr>
              <a:spcAft>
                <a:spcPts val="600"/>
              </a:spcAft>
            </a:pPr>
            <a:r>
              <a:rPr lang="en-GB" sz="1600" dirty="0"/>
              <a:t>JavaScript emulation of </a:t>
            </a:r>
            <a:r>
              <a:rPr lang="en-GB" sz="1600" dirty="0">
                <a:latin typeface="APL385 Unicode" panose="020B0709000202000203" pitchFamily="49" charset="0"/>
              </a:rPr>
              <a:t>⎕WC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41DE8B-7873-BB72-1EBD-E1204E79E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01322" cy="685535"/>
          </a:xfrm>
        </p:spPr>
        <p:txBody>
          <a:bodyPr/>
          <a:lstStyle/>
          <a:p>
            <a:r>
              <a:rPr lang="da-DK" dirty="0"/>
              <a:t>Sketch of Version 20.0 (Q2/2025)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92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6A999-E191-D599-8B0D-B9B9F28B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891" y="281365"/>
            <a:ext cx="6092513" cy="405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hlinkClick r:id="rId2"/>
              </a:rPr>
              <a:t>https://aplwiki.com/wiki/Array_notation</a:t>
            </a:r>
            <a:endParaRPr lang="en-GB" sz="2000" dirty="0"/>
          </a:p>
          <a:p>
            <a:endParaRPr lang="en-GB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106634-654D-01AD-63FB-033BA9D6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10727"/>
            <a:ext cx="7005527" cy="685535"/>
          </a:xfrm>
        </p:spPr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Array Notation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78CD98-2F45-E82D-D892-2B37F49CC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38" y="973200"/>
            <a:ext cx="1444782" cy="3616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9320AB-AE7A-8E07-D49A-4380C6E87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324" y="963196"/>
            <a:ext cx="1184214" cy="3636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96A81-829D-8E0A-5217-5CB78DC7C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68" y="953192"/>
            <a:ext cx="1736310" cy="3636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E4412B-D653-B207-03A9-231E8DD9A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676" y="963196"/>
            <a:ext cx="1577449" cy="3636564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22FE9041-E542-AB88-5529-8C78241A16B9}"/>
              </a:ext>
            </a:extLst>
          </p:cNvPr>
          <p:cNvSpPr/>
          <p:nvPr/>
        </p:nvSpPr>
        <p:spPr>
          <a:xfrm>
            <a:off x="1849231" y="2485741"/>
            <a:ext cx="285057" cy="301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92615C9-22E2-CBC4-A68C-9A92C4A9171C}"/>
              </a:ext>
            </a:extLst>
          </p:cNvPr>
          <p:cNvSpPr/>
          <p:nvPr/>
        </p:nvSpPr>
        <p:spPr>
          <a:xfrm>
            <a:off x="6768978" y="2487381"/>
            <a:ext cx="285057" cy="301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99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1B62A-CFDF-D9DD-ADD6-F9EDB814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4248474" cy="346294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Platform Support / Distribution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64-bit ARM support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da-DK" sz="1200" dirty="0"/>
              <a:t>New Macs, Pi 4&amp;5, AWS </a:t>
            </a:r>
            <a:r>
              <a:rPr lang="da-DK" sz="1200" dirty="0" err="1"/>
              <a:t>Graviton</a:t>
            </a:r>
            <a:endParaRPr lang="da-DK" sz="12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Enhanced</a:t>
            </a:r>
            <a:r>
              <a:rPr lang="da-DK" sz="1400" dirty="0"/>
              <a:t> .NET Bridge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da-DK" sz="1200" dirty="0"/>
              <a:t>Framework </a:t>
            </a:r>
            <a:r>
              <a:rPr lang="da-DK" sz="1200" dirty="0" err="1"/>
              <a:t>vs</a:t>
            </a:r>
            <a:r>
              <a:rPr lang="da-DK" sz="1200" dirty="0"/>
              <a:t> new .NET versions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Bound</a:t>
            </a:r>
            <a:r>
              <a:rPr lang="da-DK" sz="1400" dirty="0"/>
              <a:t> </a:t>
            </a:r>
            <a:r>
              <a:rPr lang="da-DK" sz="1400" dirty="0" err="1"/>
              <a:t>executables</a:t>
            </a:r>
            <a:r>
              <a:rPr lang="da-DK" sz="1400" dirty="0"/>
              <a:t> on all platforms</a:t>
            </a:r>
            <a:br>
              <a:rPr lang="da-DK" sz="1400" dirty="0"/>
            </a:br>
            <a:endParaRPr lang="da-DK" sz="14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Building </a:t>
            </a:r>
            <a:r>
              <a:rPr lang="da-DK" sz="2000" dirty="0" err="1"/>
              <a:t>Production</a:t>
            </a:r>
            <a:r>
              <a:rPr lang="da-DK" sz="2000" dirty="0"/>
              <a:t> Systems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Token</a:t>
            </a:r>
            <a:r>
              <a:rPr lang="da-DK" sz="1400" dirty="0"/>
              <a:t> range reservation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WS FULL handling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NCOPY/NMOVE </a:t>
            </a:r>
            <a:r>
              <a:rPr lang="da-DK" sz="1400" dirty="0" err="1"/>
              <a:t>callbacks</a:t>
            </a:r>
            <a:endParaRPr lang="da-DK" sz="1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00CF9-4167-3A70-8EC6-0270C58F09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0" y="1264925"/>
            <a:ext cx="4322618" cy="32420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Developer Productivity / IDE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Source "as </a:t>
            </a:r>
            <a:r>
              <a:rPr lang="da-DK" sz="1400" dirty="0" err="1"/>
              <a:t>typed</a:t>
            </a:r>
            <a:r>
              <a:rPr lang="da-DK" sz="1400" dirty="0"/>
              <a:t>" by default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Multi</a:t>
            </a:r>
            <a:r>
              <a:rPr lang="da-DK" sz="1400" dirty="0"/>
              <a:t>-line input on by default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HTMLRenderer</a:t>
            </a:r>
            <a:r>
              <a:rPr lang="da-DK" sz="1400" dirty="0"/>
              <a:t> </a:t>
            </a:r>
            <a:r>
              <a:rPr lang="da-DK" sz="1400" dirty="0" err="1"/>
              <a:t>updates</a:t>
            </a:r>
            <a:endParaRPr lang="en-GB" sz="14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/>
              <a:t>Link 4.0: Support for text data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 err="1"/>
              <a:t>HttpCommand</a:t>
            </a:r>
            <a:r>
              <a:rPr lang="en-GB" sz="1400" dirty="0"/>
              <a:t> client, Jarvis web service</a:t>
            </a:r>
            <a:br>
              <a:rPr lang="en-GB" sz="1400" dirty="0"/>
            </a:br>
            <a:endParaRPr lang="en-GB" sz="9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 err="1"/>
              <a:t>Installing</a:t>
            </a:r>
            <a:r>
              <a:rPr lang="da-DK" sz="2000" dirty="0"/>
              <a:t> &amp; </a:t>
            </a:r>
            <a:r>
              <a:rPr lang="da-DK" sz="2000" dirty="0" err="1"/>
              <a:t>Managing</a:t>
            </a:r>
            <a:r>
              <a:rPr lang="da-DK" sz="2000" dirty="0"/>
              <a:t> APL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Multiple session files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Health Monitor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EB7E22-ABC7-1342-8152-497F293B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459505" cy="685535"/>
          </a:xfrm>
        </p:spPr>
        <p:txBody>
          <a:bodyPr/>
          <a:lstStyle/>
          <a:p>
            <a:r>
              <a:rPr lang="da-DK" dirty="0"/>
              <a:t>Features of Version 19.0      </a:t>
            </a:r>
            <a:r>
              <a:rPr lang="da-DK" sz="2400" dirty="0"/>
              <a:t>(March 24)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68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6A999-E191-D599-8B0D-B9B9F28B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17449"/>
            <a:ext cx="7737261" cy="324204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br>
              <a:rPr lang="en-GB" sz="2000" dirty="0">
                <a:hlinkClick r:id="" action="ppaction://noaction"/>
              </a:rPr>
            </a:br>
            <a:endParaRPr lang="en-GB" sz="2000" dirty="0">
              <a:hlinkClick r:id="" action="ppaction://noaction"/>
            </a:endParaRPr>
          </a:p>
          <a:p>
            <a:pPr marL="0" indent="0">
              <a:spcAft>
                <a:spcPts val="600"/>
              </a:spcAft>
              <a:buNone/>
            </a:pPr>
            <a:endParaRPr lang="en-GB" sz="2000" dirty="0">
              <a:hlinkClick r:id="" action="ppaction://noaction"/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Public proposal published</a:t>
            </a:r>
          </a:p>
          <a:p>
            <a:pPr lvl="1">
              <a:spcAft>
                <a:spcPts val="600"/>
              </a:spcAft>
            </a:pPr>
            <a:r>
              <a:rPr lang="en-GB" dirty="0">
                <a:hlinkClick r:id="rId2"/>
              </a:rPr>
              <a:t>https://aplwiki.com/wiki/Array_notation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sz="2000" dirty="0"/>
              <a:t>APL model exists in Link since v3.0 and</a:t>
            </a:r>
            <a:br>
              <a:rPr lang="en-GB" sz="2000" dirty="0"/>
            </a:br>
            <a:r>
              <a:rPr lang="en-GB" sz="2000" dirty="0">
                <a:latin typeface="APL385 Unicode" panose="020B0709000202000203" pitchFamily="49" charset="0"/>
              </a:rPr>
              <a:t>⎕</a:t>
            </a:r>
            <a:r>
              <a:rPr lang="en-GB" sz="2000" dirty="0" err="1">
                <a:latin typeface="APL385 Unicode" panose="020B0709000202000203" pitchFamily="49" charset="0"/>
              </a:rPr>
              <a:t>SE.Dyalog.Array.Serialise|Deserialise</a:t>
            </a:r>
            <a:endParaRPr lang="en-GB" sz="2000" dirty="0">
              <a:latin typeface="APL385 Unicode" panose="020B0709000202000203" pitchFamily="49" charset="0"/>
            </a:endParaRPr>
          </a:p>
          <a:p>
            <a:pPr>
              <a:spcAft>
                <a:spcPts val="600"/>
              </a:spcAft>
            </a:pPr>
            <a:r>
              <a:rPr lang="en-GB" sz="2000" dirty="0"/>
              <a:t>Will be integrated with interpreter in v20.0</a:t>
            </a:r>
            <a:endParaRPr lang="en-GB" sz="3200" dirty="0"/>
          </a:p>
          <a:p>
            <a:pPr>
              <a:spcAft>
                <a:spcPts val="600"/>
              </a:spcAft>
            </a:pPr>
            <a:endParaRPr lang="en-GB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106634-654D-01AD-63FB-033BA9D6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Array Notation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B6607-8CBD-5B88-9A5C-1612A827E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139" y="966900"/>
            <a:ext cx="5232861" cy="123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5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CE28B4-71F3-17E3-73FD-D7BAA32393D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897BB-19A1-31AA-5D45-F78A52424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See John's </a:t>
            </a:r>
            <a:r>
              <a:rPr lang="da-DK" dirty="0" err="1"/>
              <a:t>presentations</a:t>
            </a:r>
            <a:r>
              <a:rPr lang="da-DK" dirty="0"/>
              <a:t> at Dyalog'22 – and Dyalog'23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610B81-13F3-EC23-BA8E-E61C0EEA7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Token-by-token Debugging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90EC3-550C-65ED-2516-EC6CC0101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192"/>
            <a:ext cx="9144000" cy="384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81D774-73CD-E037-F24C-13BCA1935CB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A4FB4-947C-1EB6-A555-9C5ECADAD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8B66E0-AD60-6C60-EAA8-014A7643C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Token</a:t>
            </a:r>
            <a:r>
              <a:rPr lang="da-DK" dirty="0"/>
              <a:t> by </a:t>
            </a:r>
            <a:r>
              <a:rPr lang="da-DK" dirty="0" err="1"/>
              <a:t>Token</a:t>
            </a:r>
            <a:r>
              <a:rPr lang="da-DK" dirty="0"/>
              <a:t> Debugging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6A9A3-1BA1-560B-FC10-93E95E13A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85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23D4F-A1C1-3179-CD0B-3E85FFD92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739019" cy="3242040"/>
          </a:xfrm>
        </p:spPr>
        <p:txBody>
          <a:bodyPr>
            <a:normAutofit fontScale="92500"/>
          </a:bodyPr>
          <a:lstStyle/>
          <a:p>
            <a:r>
              <a:rPr lang="da-DK" dirty="0"/>
              <a:t>The v19.0 bridge to .NET 6/7/8 is </a:t>
            </a:r>
            <a:r>
              <a:rPr lang="da-DK" dirty="0" err="1"/>
              <a:t>roughly</a:t>
            </a:r>
            <a:r>
              <a:rPr lang="da-DK" dirty="0"/>
              <a:t> on par with the Framework bridge</a:t>
            </a:r>
          </a:p>
          <a:p>
            <a:r>
              <a:rPr lang="da-DK" dirty="0"/>
              <a:t>In v20.0, the new bridge </a:t>
            </a:r>
            <a:r>
              <a:rPr lang="da-DK" dirty="0" err="1"/>
              <a:t>may</a:t>
            </a:r>
            <a:r>
              <a:rPr lang="da-DK" dirty="0"/>
              <a:t> </a:t>
            </a:r>
            <a:r>
              <a:rPr lang="da-DK" dirty="0" err="1"/>
              <a:t>move</a:t>
            </a:r>
            <a:r>
              <a:rPr lang="da-DK" dirty="0"/>
              <a:t> </a:t>
            </a:r>
            <a:r>
              <a:rPr lang="da-DK" dirty="0" err="1"/>
              <a:t>ahead</a:t>
            </a:r>
            <a:r>
              <a:rPr lang="da-DK" dirty="0"/>
              <a:t>, </a:t>
            </a:r>
            <a:r>
              <a:rPr lang="da-DK" dirty="0" err="1"/>
              <a:t>adding</a:t>
            </a:r>
            <a:r>
              <a:rPr lang="da-DK" dirty="0"/>
              <a:t>:</a:t>
            </a:r>
          </a:p>
          <a:p>
            <a:pPr lvl="1"/>
            <a:r>
              <a:rPr lang="da-DK" dirty="0" err="1"/>
              <a:t>Generics</a:t>
            </a:r>
            <a:endParaRPr lang="da-DK" dirty="0"/>
          </a:p>
          <a:p>
            <a:pPr lvl="1"/>
            <a:r>
              <a:rPr lang="da-DK" dirty="0" err="1"/>
              <a:t>Delegates</a:t>
            </a:r>
            <a:endParaRPr lang="da-DK" dirty="0"/>
          </a:p>
          <a:p>
            <a:pPr lvl="1"/>
            <a:r>
              <a:rPr lang="da-DK" dirty="0" err="1"/>
              <a:t>Async</a:t>
            </a:r>
            <a:r>
              <a:rPr lang="da-DK" dirty="0"/>
              <a:t> (design </a:t>
            </a:r>
            <a:r>
              <a:rPr lang="da-DK" dirty="0" err="1"/>
              <a:t>only</a:t>
            </a:r>
            <a:r>
              <a:rPr lang="da-DK" dirty="0"/>
              <a:t>, </a:t>
            </a:r>
            <a:r>
              <a:rPr lang="da-DK" dirty="0" err="1"/>
              <a:t>implementation</a:t>
            </a:r>
            <a:r>
              <a:rPr lang="da-DK" dirty="0"/>
              <a:t> </a:t>
            </a:r>
            <a:r>
              <a:rPr lang="da-DK" dirty="0" err="1"/>
              <a:t>probably</a:t>
            </a:r>
            <a:r>
              <a:rPr lang="da-DK" dirty="0"/>
              <a:t> not </a:t>
            </a:r>
            <a:r>
              <a:rPr lang="da-DK" dirty="0" err="1"/>
              <a:t>until</a:t>
            </a:r>
            <a:r>
              <a:rPr lang="da-DK" dirty="0"/>
              <a:t> v21)</a:t>
            </a:r>
          </a:p>
          <a:p>
            <a:r>
              <a:rPr lang="da-DK" dirty="0" err="1"/>
              <a:t>Strategy</a:t>
            </a:r>
            <a:r>
              <a:rPr lang="da-DK" dirty="0"/>
              <a:t>: Support .NET </a:t>
            </a:r>
            <a:r>
              <a:rPr lang="da-DK" dirty="0" err="1"/>
              <a:t>well</a:t>
            </a:r>
            <a:r>
              <a:rPr lang="da-DK" dirty="0"/>
              <a:t>, but DO NOT </a:t>
            </a:r>
            <a:r>
              <a:rPr lang="da-DK" dirty="0" err="1"/>
              <a:t>depend</a:t>
            </a:r>
            <a:r>
              <a:rPr lang="da-DK" dirty="0"/>
              <a:t> on it!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0B5F5A-AB6A-5152-3665-11D29F0A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.NET Bridge Enhancements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523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4197A-4966-AFC3-CA2E-63DC102AF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826174" cy="324204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GB" dirty="0"/>
              <a:t>Suggested:</a:t>
            </a:r>
          </a:p>
          <a:p>
            <a:r>
              <a:rPr lang="en-GB" dirty="0"/>
              <a:t>File Upload</a:t>
            </a:r>
          </a:p>
          <a:p>
            <a:r>
              <a:rPr lang="en-GB" dirty="0"/>
              <a:t>Modal </a:t>
            </a:r>
            <a:r>
              <a:rPr lang="en-GB" dirty="0" err="1"/>
              <a:t>HTMLRenderers</a:t>
            </a:r>
            <a:endParaRPr lang="en-GB" dirty="0"/>
          </a:p>
          <a:p>
            <a:r>
              <a:rPr lang="en-GB" dirty="0"/>
              <a:t>Other changes driven by EWC project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885FAE-B989-39A3-BAA1-7EB412C3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HTMLRenderer</a:t>
            </a:r>
            <a:r>
              <a:rPr lang="da-DK" dirty="0"/>
              <a:t> Enhancements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2269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C59210-0389-C301-21DB-FE22A82A81C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EEE42-640A-30B0-395B-D3ABD16A7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 JavaScript </a:t>
            </a:r>
            <a:r>
              <a:rPr lang="da-DK" dirty="0" err="1"/>
              <a:t>emulation</a:t>
            </a:r>
            <a:r>
              <a:rPr lang="da-DK" dirty="0"/>
              <a:t> of </a:t>
            </a:r>
            <a:r>
              <a:rPr lang="da-DK" dirty="0" err="1"/>
              <a:t>our</a:t>
            </a:r>
            <a:r>
              <a:rPr lang="da-DK" dirty="0"/>
              <a:t> Win32 </a:t>
            </a:r>
            <a:r>
              <a:rPr lang="da-DK" dirty="0" err="1"/>
              <a:t>layer</a:t>
            </a:r>
            <a:r>
              <a:rPr lang="da-DK" dirty="0"/>
              <a:t> (</a:t>
            </a:r>
            <a:r>
              <a:rPr lang="da-DK" dirty="0">
                <a:latin typeface="APL385 Unicode" panose="020B0709000202000203" pitchFamily="49" charset="0"/>
              </a:rPr>
              <a:t>⎕WC</a:t>
            </a:r>
            <a:r>
              <a:rPr lang="da-DK" dirty="0"/>
              <a:t>, </a:t>
            </a:r>
            <a:r>
              <a:rPr lang="da-DK" dirty="0">
                <a:latin typeface="APL385 Unicode" panose="020B0709000202000203" pitchFamily="49" charset="0"/>
              </a:rPr>
              <a:t>⎕WG</a:t>
            </a:r>
            <a:r>
              <a:rPr lang="da-DK" dirty="0"/>
              <a:t>, </a:t>
            </a:r>
            <a:r>
              <a:rPr lang="da-DK" dirty="0">
                <a:latin typeface="APL385 Unicode" panose="020B0709000202000203" pitchFamily="49" charset="0"/>
              </a:rPr>
              <a:t>⎕WS </a:t>
            </a:r>
            <a:r>
              <a:rPr lang="da-DK" dirty="0"/>
              <a:t>…)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B662B8-1041-3AB1-D28D-D4524F39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Easy</a:t>
            </a:r>
            <a:r>
              <a:rPr lang="da-DK" dirty="0"/>
              <a:t> Web </a:t>
            </a:r>
            <a:r>
              <a:rPr lang="da-DK" dirty="0" err="1"/>
              <a:t>Creator</a:t>
            </a:r>
            <a:r>
              <a:rPr lang="da-DK" dirty="0"/>
              <a:t> - EWC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9545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65A005-AC3F-1D35-1CA4-C68937D3B62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99492-ADCC-5384-DB1D-04806DCEE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CA9DA-B84C-1BD6-F57E-BBD919C06AB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ED1CC3-0726-8716-3183-7954904C1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10F25-DFB8-650D-A443-5678ACE1F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5" y="3130"/>
            <a:ext cx="9132869" cy="5137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54BB5C-8173-ED32-A874-0D9D65EC4CA5}"/>
              </a:ext>
            </a:extLst>
          </p:cNvPr>
          <p:cNvSpPr txBox="1"/>
          <p:nvPr/>
        </p:nvSpPr>
        <p:spPr>
          <a:xfrm>
            <a:off x="323527" y="267657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JavaScript </a:t>
            </a:r>
            <a:r>
              <a:rPr lang="da-DK" dirty="0">
                <a:latin typeface="APL385 Unicode" panose="020B0709000202000203" pitchFamily="49" charset="0"/>
              </a:rPr>
              <a:t>⎕WC</a:t>
            </a:r>
            <a:endParaRPr lang="en-GB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94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A15239-8902-DB45-5ABD-AB43AEA9A6E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3FBB5-A515-D73E-B08C-8CACEF33A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4561672" cy="3242040"/>
          </a:xfrm>
        </p:spPr>
        <p:txBody>
          <a:bodyPr/>
          <a:lstStyle/>
          <a:p>
            <a:r>
              <a:rPr lang="da-DK" dirty="0"/>
              <a:t>EWC </a:t>
            </a:r>
            <a:r>
              <a:rPr lang="da-DK" dirty="0" err="1"/>
              <a:t>will</a:t>
            </a:r>
            <a:r>
              <a:rPr lang="da-DK" dirty="0"/>
              <a:t> support all</a:t>
            </a:r>
            <a:br>
              <a:rPr lang="da-DK" dirty="0"/>
            </a:br>
            <a:r>
              <a:rPr lang="da-DK" dirty="0">
                <a:latin typeface="APL385 Unicode" panose="020B0709000202000203" pitchFamily="49" charset="0"/>
              </a:rPr>
              <a:t>⎕WC </a:t>
            </a:r>
            <a:r>
              <a:rPr lang="da-DK" dirty="0"/>
              <a:t>features </a:t>
            </a:r>
            <a:r>
              <a:rPr lang="da-DK" dirty="0" err="1"/>
              <a:t>used</a:t>
            </a:r>
            <a:r>
              <a:rPr lang="da-DK" dirty="0"/>
              <a:t> by </a:t>
            </a:r>
            <a:r>
              <a:rPr lang="da-DK" dirty="0">
                <a:latin typeface="APL385 Unicode" panose="020B0709000202000203" pitchFamily="49" charset="0"/>
              </a:rPr>
              <a:t>∆WI</a:t>
            </a:r>
          </a:p>
          <a:p>
            <a:r>
              <a:rPr lang="da-DK" dirty="0">
                <a:latin typeface="+mn-lt"/>
              </a:rPr>
              <a:t>The resulting GUI </a:t>
            </a:r>
            <a:r>
              <a:rPr lang="da-DK" dirty="0" err="1">
                <a:latin typeface="+mn-lt"/>
              </a:rPr>
              <a:t>will</a:t>
            </a:r>
            <a:r>
              <a:rPr lang="da-DK" dirty="0">
                <a:latin typeface="+mn-lt"/>
              </a:rPr>
              <a:t> run under Linux, </a:t>
            </a:r>
            <a:r>
              <a:rPr lang="da-DK" dirty="0" err="1">
                <a:latin typeface="+mn-lt"/>
              </a:rPr>
              <a:t>macOS</a:t>
            </a:r>
            <a:endParaRPr lang="da-DK" dirty="0">
              <a:latin typeface="+mn-lt"/>
            </a:endParaRPr>
          </a:p>
          <a:p>
            <a:pPr lvl="1"/>
            <a:r>
              <a:rPr lang="da-DK" dirty="0">
                <a:latin typeface="+mn-lt"/>
              </a:rPr>
              <a:t>… and in a Browser on </a:t>
            </a:r>
            <a:r>
              <a:rPr lang="da-DK" dirty="0" err="1">
                <a:latin typeface="+mn-lt"/>
              </a:rPr>
              <a:t>any</a:t>
            </a:r>
            <a:r>
              <a:rPr lang="da-DK" dirty="0">
                <a:latin typeface="+mn-lt"/>
              </a:rPr>
              <a:t> platform</a:t>
            </a:r>
            <a:endParaRPr lang="en-GB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440B67-578E-AAE4-54AC-246BC90F8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APL385 Unicode" panose="020B0709000202000203" pitchFamily="49" charset="0"/>
              </a:rPr>
              <a:t>EWC</a:t>
            </a:r>
            <a:r>
              <a:rPr lang="da-DK" dirty="0"/>
              <a:t> + </a:t>
            </a:r>
            <a:r>
              <a:rPr lang="da-DK" dirty="0">
                <a:latin typeface="APL385 Unicode" panose="020B0709000202000203" pitchFamily="49" charset="0"/>
              </a:rPr>
              <a:t>∆WI</a:t>
            </a:r>
            <a:endParaRPr lang="en-GB" dirty="0">
              <a:latin typeface="APL385 Unicode" panose="020B0709000202000203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B7CCCA-F263-D48F-EB13-DD993765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947" y="331452"/>
            <a:ext cx="3966701" cy="428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58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3E816B-9777-1E6E-C1C6-9CF056F8546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6DBF8-AC23-A1BE-2E95-C18A4F3DA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A8E30-3723-6DA8-2863-D97971207CD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F81D11-3281-B46B-DC40-8F816AB2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Automated </a:t>
            </a:r>
            <a:r>
              <a:rPr lang="da-DK" dirty="0" err="1"/>
              <a:t>Testing</a:t>
            </a:r>
            <a:r>
              <a:rPr lang="da-DK" dirty="0"/>
              <a:t> w/ </a:t>
            </a:r>
            <a:r>
              <a:rPr lang="da-DK" dirty="0" err="1"/>
              <a:t>Selenium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6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9E0B92-91A7-0BB6-E4C4-4D5188127AA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DemoButtons4">
            <a:hlinkClick r:id="" action="ppaction://media"/>
            <a:extLst>
              <a:ext uri="{FF2B5EF4-FFF2-40B4-BE49-F238E27FC236}">
                <a16:creationId xmlns:a16="http://schemas.microsoft.com/office/drawing/2014/main" id="{726CF298-CD38-7824-F838-AD65690B67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81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580ED-EF1B-3283-E164-AF40C5BDBF8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C55B9D8-2A23-44BE-7AB6-E4843F783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2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286E7-9635-4F26-8E9B-B8C310C0F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Orientation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958DB-2776-40BD-8F98-1835A766C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56615"/>
            <a:ext cx="6056656" cy="31503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 rapidly increasing proportion of new APL code is delivered as services</a:t>
            </a:r>
          </a:p>
          <a:p>
            <a:r>
              <a:rPr lang="en-US" b="1" i="1" dirty="0"/>
              <a:t>Jarvis</a:t>
            </a:r>
            <a:r>
              <a:rPr lang="en-US" dirty="0"/>
              <a:t> wraps APL code as HTTP/JSON or RESTful services on any platform</a:t>
            </a:r>
          </a:p>
          <a:p>
            <a:pPr lvl="1"/>
            <a:r>
              <a:rPr lang="en-US" dirty="0"/>
              <a:t>https://github.com/dyalog/jarvis</a:t>
            </a:r>
          </a:p>
          <a:p>
            <a:r>
              <a:rPr lang="en-US" dirty="0"/>
              <a:t>Off-the-shelf docker containers containing </a:t>
            </a:r>
            <a:r>
              <a:rPr lang="en-US" dirty="0" err="1"/>
              <a:t>Dyalog</a:t>
            </a:r>
            <a:r>
              <a:rPr lang="en-US" dirty="0"/>
              <a:t> APL (optionally with Jarvis)</a:t>
            </a:r>
          </a:p>
          <a:p>
            <a:r>
              <a:rPr lang="en-US" b="1" i="1" dirty="0" err="1"/>
              <a:t>HttpCommand</a:t>
            </a:r>
            <a:r>
              <a:rPr lang="en-US" dirty="0"/>
              <a:t> is our HTTP client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E6BD4-7400-497B-B7A6-CD22C04C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9E835E-A062-4AB8-B00E-08145D59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508" y="1167594"/>
            <a:ext cx="1843690" cy="8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cker Logo, history, meaning, symbol, PNG">
            <a:extLst>
              <a:ext uri="{FF2B5EF4-FFF2-40B4-BE49-F238E27FC236}">
                <a16:creationId xmlns:a16="http://schemas.microsoft.com/office/drawing/2014/main" id="{3F93A8D0-6384-426E-91B2-D4E747DAD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02" y="2516337"/>
            <a:ext cx="2328850" cy="13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D26DF-11C4-442C-9E6C-BF36198EE53B}"/>
              </a:ext>
            </a:extLst>
          </p:cNvPr>
          <p:cNvSpPr txBox="1"/>
          <p:nvPr/>
        </p:nvSpPr>
        <p:spPr>
          <a:xfrm>
            <a:off x="6981257" y="1992803"/>
            <a:ext cx="1728192" cy="354968"/>
          </a:xfrm>
          <a:prstGeom prst="rect">
            <a:avLst/>
          </a:prstGeom>
          <a:ln>
            <a:solidFill>
              <a:srgbClr val="0C3747"/>
            </a:solidFill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HTTP(s) / JSON</a:t>
            </a:r>
            <a:endParaRPr lang="en-DK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54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B4A6B7-9E67-4858-4235-6A4E0BAD39B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8B23-855D-1A06-1E72-9C989FE20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200" dirty="0" err="1">
                <a:latin typeface="+mn-lt"/>
              </a:rPr>
              <a:t>Working</a:t>
            </a:r>
            <a:r>
              <a:rPr lang="da-DK" sz="2200" dirty="0">
                <a:latin typeface="+mn-lt"/>
              </a:rPr>
              <a:t> with data </a:t>
            </a:r>
            <a:r>
              <a:rPr lang="da-DK" sz="2200" dirty="0" err="1">
                <a:latin typeface="+mn-lt"/>
              </a:rPr>
              <a:t>where</a:t>
            </a:r>
            <a:r>
              <a:rPr lang="da-DK" sz="2200" dirty="0">
                <a:latin typeface="+mn-lt"/>
              </a:rPr>
              <a:t> the </a:t>
            </a:r>
            <a:r>
              <a:rPr lang="da-DK" sz="2200" dirty="0" err="1">
                <a:latin typeface="+mn-lt"/>
              </a:rPr>
              <a:t>names</a:t>
            </a:r>
            <a:r>
              <a:rPr lang="da-DK" sz="2200" dirty="0">
                <a:latin typeface="+mn-lt"/>
              </a:rPr>
              <a:t> of variables </a:t>
            </a:r>
            <a:r>
              <a:rPr lang="da-DK" sz="2200" dirty="0" err="1">
                <a:latin typeface="+mn-lt"/>
              </a:rPr>
              <a:t>are</a:t>
            </a:r>
            <a:r>
              <a:rPr lang="da-DK" sz="2200" dirty="0">
                <a:latin typeface="+mn-lt"/>
              </a:rPr>
              <a:t> held in an array</a:t>
            </a:r>
          </a:p>
          <a:p>
            <a:r>
              <a:rPr lang="da-DK" sz="2200" dirty="0">
                <a:latin typeface="+mn-lt"/>
              </a:rPr>
              <a:t>A common </a:t>
            </a:r>
            <a:r>
              <a:rPr lang="da-DK" sz="2200" dirty="0" err="1">
                <a:latin typeface="+mn-lt"/>
              </a:rPr>
              <a:t>requirement</a:t>
            </a:r>
            <a:r>
              <a:rPr lang="da-DK" sz="2200" dirty="0">
                <a:latin typeface="+mn-lt"/>
              </a:rPr>
              <a:t> </a:t>
            </a:r>
            <a:r>
              <a:rPr lang="da-DK" sz="2200" dirty="0" err="1">
                <a:latin typeface="+mn-lt"/>
              </a:rPr>
              <a:t>when</a:t>
            </a:r>
            <a:r>
              <a:rPr lang="da-DK" sz="2200" dirty="0">
                <a:latin typeface="+mn-lt"/>
              </a:rPr>
              <a:t> </a:t>
            </a:r>
            <a:r>
              <a:rPr lang="da-DK" sz="2200" dirty="0" err="1">
                <a:latin typeface="+mn-lt"/>
              </a:rPr>
              <a:t>writing</a:t>
            </a:r>
            <a:r>
              <a:rPr lang="da-DK" sz="2200" dirty="0">
                <a:latin typeface="+mn-lt"/>
              </a:rPr>
              <a:t> </a:t>
            </a:r>
            <a:r>
              <a:rPr lang="da-DK" sz="2200" dirty="0" err="1">
                <a:latin typeface="+mn-lt"/>
              </a:rPr>
              <a:t>tools</a:t>
            </a:r>
            <a:endParaRPr lang="da-DK" sz="2200" dirty="0">
              <a:latin typeface="+mn-lt"/>
            </a:endParaRPr>
          </a:p>
          <a:p>
            <a:r>
              <a:rPr lang="da-DK" sz="2200" dirty="0" err="1">
                <a:latin typeface="+mn-lt"/>
              </a:rPr>
              <a:t>Should</a:t>
            </a:r>
            <a:r>
              <a:rPr lang="da-DK" sz="2200" dirty="0">
                <a:latin typeface="+mn-lt"/>
              </a:rPr>
              <a:t> have </a:t>
            </a:r>
            <a:r>
              <a:rPr lang="da-DK" sz="2200" dirty="0" err="1">
                <a:latin typeface="+mn-lt"/>
              </a:rPr>
              <a:t>been</a:t>
            </a:r>
            <a:r>
              <a:rPr lang="da-DK" sz="2200" dirty="0">
                <a:latin typeface="+mn-lt"/>
              </a:rPr>
              <a:t> done 20 </a:t>
            </a:r>
            <a:r>
              <a:rPr lang="da-DK" sz="2200" dirty="0" err="1">
                <a:latin typeface="+mn-lt"/>
              </a:rPr>
              <a:t>years</a:t>
            </a:r>
            <a:r>
              <a:rPr lang="da-DK" sz="2200" dirty="0">
                <a:latin typeface="+mn-lt"/>
              </a:rPr>
              <a:t> </a:t>
            </a:r>
            <a:r>
              <a:rPr lang="da-DK" sz="2200" dirty="0" err="1">
                <a:latin typeface="+mn-lt"/>
              </a:rPr>
              <a:t>ago</a:t>
            </a:r>
            <a:endParaRPr lang="en-GB" sz="2200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D0AFAE-56CA-4B46-9C8A-F2AF12F3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624718" cy="685535"/>
          </a:xfrm>
        </p:spPr>
        <p:txBody>
          <a:bodyPr/>
          <a:lstStyle/>
          <a:p>
            <a:r>
              <a:rPr lang="da-DK" dirty="0"/>
              <a:t>Set and </a:t>
            </a:r>
            <a:r>
              <a:rPr lang="da-DK" dirty="0" err="1"/>
              <a:t>Get</a:t>
            </a:r>
            <a:r>
              <a:rPr lang="da-DK" dirty="0"/>
              <a:t> </a:t>
            </a:r>
            <a:r>
              <a:rPr lang="da-DK" dirty="0" err="1"/>
              <a:t>values</a:t>
            </a:r>
            <a:r>
              <a:rPr lang="da-DK" dirty="0"/>
              <a:t> </a:t>
            </a:r>
            <a:r>
              <a:rPr lang="da-DK" dirty="0" err="1"/>
              <a:t>without</a:t>
            </a:r>
            <a:r>
              <a:rPr lang="da-DK" dirty="0"/>
              <a:t> </a:t>
            </a:r>
            <a:r>
              <a:rPr lang="da-DK" dirty="0" err="1"/>
              <a:t>Execute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2837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FB0AD-6B6C-9674-C2DA-50CE735C5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357010" cy="352346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     </a:t>
            </a:r>
            <a:r>
              <a:rPr lang="en-GB" dirty="0" err="1">
                <a:latin typeface="APL385 Unicode" panose="020B0709000202000203" pitchFamily="49" charset="0"/>
              </a:rPr>
              <a:t>FirstName←'Jill</a:t>
            </a:r>
            <a:r>
              <a:rPr lang="en-GB" dirty="0">
                <a:latin typeface="APL385 Unicode" panose="020B0709000202000203" pitchFamily="49" charset="0"/>
              </a:rPr>
              <a:t>' ⋄ Age←32</a:t>
            </a:r>
            <a:br>
              <a:rPr lang="en-GB" dirty="0">
                <a:latin typeface="APL385 Unicode" panose="020B0709000202000203" pitchFamily="49" charset="0"/>
              </a:rPr>
            </a:br>
            <a:endParaRPr lang="en-GB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     ⎕NS ('FirstName' 'Jill') ('Age' 32) </a:t>
            </a:r>
            <a:br>
              <a:rPr lang="en-GB" dirty="0">
                <a:latin typeface="APL385 Unicode" panose="020B0709000202000203" pitchFamily="49" charset="0"/>
              </a:rPr>
            </a:br>
            <a:r>
              <a:rPr lang="en-GB" dirty="0">
                <a:latin typeface="APL385 Unicode" panose="020B0709000202000203" pitchFamily="49" charset="0"/>
              </a:rPr>
              <a:t>      ⍝ (Name Value) pairs</a:t>
            </a:r>
            <a:br>
              <a:rPr lang="en-GB" dirty="0">
                <a:latin typeface="APL385 Unicode" panose="020B0709000202000203" pitchFamily="49" charset="0"/>
              </a:rPr>
            </a:br>
            <a:endParaRPr lang="en-GB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     ⎕NS (↑'FirstName' 'Age') ('Jill' 32)</a:t>
            </a:r>
            <a:br>
              <a:rPr lang="en-GB" dirty="0">
                <a:latin typeface="APL385 Unicode" panose="020B0709000202000203" pitchFamily="49" charset="0"/>
              </a:rPr>
            </a:br>
            <a:r>
              <a:rPr lang="en-GB" dirty="0">
                <a:latin typeface="APL385 Unicode" panose="020B0709000202000203" pitchFamily="49" charset="0"/>
              </a:rPr>
              <a:t>      ⍝ (Matrix of Names) (Vector of Values)</a:t>
            </a:r>
            <a:br>
              <a:rPr lang="en-GB" dirty="0">
                <a:latin typeface="APL385 Unicode" panose="020B0709000202000203" pitchFamily="49" charset="0"/>
              </a:rPr>
            </a:br>
            <a:endParaRPr lang="en-GB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     FirstName Age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Jill  32</a:t>
            </a:r>
          </a:p>
          <a:p>
            <a:pPr marL="0" indent="0">
              <a:spcAft>
                <a:spcPts val="0"/>
              </a:spcAft>
              <a:buNone/>
            </a:pPr>
            <a:endParaRPr lang="en-GB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⍝ Left argument can be a namespace reference</a:t>
            </a:r>
          </a:p>
          <a:p>
            <a:pPr marL="0" indent="0">
              <a:spcAft>
                <a:spcPts val="0"/>
              </a:spcAft>
              <a:buNone/>
            </a:pPr>
            <a:endParaRPr lang="en-GB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GB" dirty="0">
              <a:latin typeface="APL385 Unicode" panose="020B0709000202000203" pitchFamily="49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39CD659-9BAC-2DAB-6BBB-C2847C05888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40A06E-D3D5-AE67-4D63-848440D1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⎕NS</a:t>
            </a:r>
            <a:r>
              <a:rPr lang="en-GB" dirty="0"/>
              <a:t>: Name Set</a:t>
            </a:r>
          </a:p>
        </p:txBody>
      </p:sp>
    </p:spTree>
    <p:extLst>
      <p:ext uri="{BB962C8B-B14F-4D97-AF65-F5344CB8AC3E}">
        <p14:creationId xmlns:p14="http://schemas.microsoft.com/office/powerpoint/2010/main" val="2055337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FB0AD-6B6C-9674-C2DA-50CE735C5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82478" cy="3523460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     ⎕NG 'Age' 'FirstName' ⍝ Avoid ⍎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32  Jill</a:t>
            </a:r>
          </a:p>
          <a:p>
            <a:pPr marL="0" indent="0">
              <a:spcAft>
                <a:spcPts val="0"/>
              </a:spcAft>
              <a:buNone/>
            </a:pPr>
            <a:endParaRPr lang="en-GB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     ⎕NG ('Age' 0) ('</a:t>
            </a:r>
            <a:r>
              <a:rPr lang="en-GB" dirty="0" err="1">
                <a:latin typeface="APL385 Unicode" panose="020B0709000202000203" pitchFamily="49" charset="0"/>
              </a:rPr>
              <a:t>LastName</a:t>
            </a:r>
            <a:r>
              <a:rPr lang="en-GB" dirty="0">
                <a:latin typeface="APL385 Unicode" panose="020B0709000202000203" pitchFamily="49" charset="0"/>
              </a:rPr>
              <a:t>' 'Unknown')</a:t>
            </a:r>
            <a:br>
              <a:rPr lang="en-GB" dirty="0">
                <a:latin typeface="APL385 Unicode" panose="020B0709000202000203" pitchFamily="49" charset="0"/>
              </a:rPr>
            </a:br>
            <a:r>
              <a:rPr lang="en-GB" dirty="0">
                <a:latin typeface="APL385 Unicode" panose="020B0709000202000203" pitchFamily="49" charset="0"/>
              </a:rPr>
              <a:t>      ⍝ (Name Default) pairs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32  Unknown</a:t>
            </a:r>
            <a:br>
              <a:rPr lang="en-GB" dirty="0">
                <a:latin typeface="APL385 Unicode" panose="020B0709000202000203" pitchFamily="49" charset="0"/>
              </a:rPr>
            </a:br>
            <a:endParaRPr lang="en-GB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GB" dirty="0">
                <a:latin typeface="APL385 Unicode" panose="020B0709000202000203" pitchFamily="49" charset="0"/>
              </a:rPr>
              <a:t> ⍝ Left argument can be a namespace reference</a:t>
            </a:r>
            <a:br>
              <a:rPr lang="en-GB" dirty="0">
                <a:latin typeface="APL385 Unicode" panose="020B0709000202000203" pitchFamily="49" charset="0"/>
              </a:rPr>
            </a:br>
            <a:endParaRPr lang="en-GB" dirty="0">
              <a:latin typeface="APL385 Unicode" panose="020B0709000202000203" pitchFamily="49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39CD659-9BAC-2DAB-6BBB-C2847C05888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40A06E-D3D5-AE67-4D63-848440D1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⎕NG</a:t>
            </a:r>
            <a:r>
              <a:rPr lang="en-GB" dirty="0"/>
              <a:t>: Name Get</a:t>
            </a:r>
          </a:p>
        </p:txBody>
      </p:sp>
    </p:spTree>
    <p:extLst>
      <p:ext uri="{BB962C8B-B14F-4D97-AF65-F5344CB8AC3E}">
        <p14:creationId xmlns:p14="http://schemas.microsoft.com/office/powerpoint/2010/main" val="3455712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3B9799-6004-C641-CEB9-6D415A207D2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5F43C-9143-398E-F8A1-FBCB3ECC7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6081E1-D05D-3BA0-CE4C-68571437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BEDA9-5879-A8C1-E70E-72BE0A5D8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44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0B4AE-EEFC-B5FC-D9AA-3A91A9E40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5883842" cy="324204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dirty="0"/>
              <a:t>Version 19.0 </a:t>
            </a:r>
            <a:r>
              <a:rPr lang="da-DK" dirty="0" err="1"/>
              <a:t>contains</a:t>
            </a:r>
            <a:r>
              <a:rPr lang="da-DK" dirty="0"/>
              <a:t> a prototype. Ideas for v20.0 </a:t>
            </a:r>
            <a:r>
              <a:rPr lang="da-DK" dirty="0" err="1"/>
              <a:t>include</a:t>
            </a:r>
            <a:r>
              <a:rPr lang="da-DK" dirty="0"/>
              <a:t>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 err="1"/>
              <a:t>Add</a:t>
            </a:r>
            <a:r>
              <a:rPr lang="da-DK" dirty="0"/>
              <a:t> feature to find last </a:t>
            </a:r>
            <a:r>
              <a:rPr lang="da-DK" dirty="0" err="1"/>
              <a:t>known</a:t>
            </a:r>
            <a:r>
              <a:rPr lang="da-DK" dirty="0"/>
              <a:t> location of a "</a:t>
            </a:r>
            <a:r>
              <a:rPr lang="da-DK" dirty="0" err="1"/>
              <a:t>hanging</a:t>
            </a:r>
            <a:r>
              <a:rPr lang="da-DK" dirty="0"/>
              <a:t>" interpreter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Sending signals to </a:t>
            </a:r>
            <a:r>
              <a:rPr lang="da-DK" dirty="0" err="1"/>
              <a:t>interrupt</a:t>
            </a:r>
            <a:r>
              <a:rPr lang="da-DK" dirty="0"/>
              <a:t> or </a:t>
            </a:r>
            <a:r>
              <a:rPr lang="da-DK" dirty="0" err="1"/>
              <a:t>terminate</a:t>
            </a:r>
            <a:r>
              <a:rPr lang="da-DK" dirty="0"/>
              <a:t> tasks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 err="1"/>
              <a:t>Discoverability</a:t>
            </a:r>
            <a:r>
              <a:rPr lang="da-DK" dirty="0"/>
              <a:t>: </a:t>
            </a:r>
            <a:r>
              <a:rPr lang="da-DK" dirty="0" err="1"/>
              <a:t>allow</a:t>
            </a:r>
            <a:r>
              <a:rPr lang="da-DK" dirty="0"/>
              <a:t> APL </a:t>
            </a:r>
            <a:r>
              <a:rPr lang="da-DK" dirty="0" err="1"/>
              <a:t>process</a:t>
            </a:r>
            <a:r>
              <a:rPr lang="da-DK" dirty="0"/>
              <a:t> to broadcast services </a:t>
            </a:r>
            <a:r>
              <a:rPr lang="da-DK" dirty="0" err="1"/>
              <a:t>that</a:t>
            </a:r>
            <a:r>
              <a:rPr lang="da-DK" dirty="0"/>
              <a:t> it provides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dirty="0"/>
              <a:t>Switch </a:t>
            </a:r>
            <a:r>
              <a:rPr lang="da-DK" dirty="0">
                <a:latin typeface="APL385 Unicode" panose="020B0709000202000203" pitchFamily="49" charset="0"/>
              </a:rPr>
              <a:t>⎕PROFILE</a:t>
            </a:r>
            <a:r>
              <a:rPr lang="da-DK" dirty="0"/>
              <a:t> on and </a:t>
            </a:r>
            <a:r>
              <a:rPr lang="da-DK" dirty="0" err="1"/>
              <a:t>off</a:t>
            </a:r>
            <a:r>
              <a:rPr lang="da-DK" dirty="0"/>
              <a:t>; </a:t>
            </a:r>
            <a:r>
              <a:rPr lang="da-DK" dirty="0" err="1"/>
              <a:t>collect</a:t>
            </a:r>
            <a:r>
              <a:rPr lang="da-DK" dirty="0"/>
              <a:t> data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29009-DEC7-E491-A52F-270A5EE2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Health Monitor</a:t>
            </a:r>
            <a:endParaRPr lang="en-GB" dirty="0"/>
          </a:p>
        </p:txBody>
      </p:sp>
      <p:pic>
        <p:nvPicPr>
          <p:cNvPr id="2" name="Picture 2" descr="1200 SUPER S IFR Service Monitor Used">
            <a:extLst>
              <a:ext uri="{FF2B5EF4-FFF2-40B4-BE49-F238E27FC236}">
                <a16:creationId xmlns:a16="http://schemas.microsoft.com/office/drawing/2014/main" id="{78D1C915-D826-4434-4652-C259810B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78" y="1264925"/>
            <a:ext cx="1884479" cy="14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131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298E40-BBC9-1175-A98C-B8E39C2AA11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3D43-59AE-EC30-FDCC-5DD155029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a-DK" dirty="0" err="1"/>
              <a:t>Static</a:t>
            </a:r>
            <a:r>
              <a:rPr lang="da-DK" dirty="0"/>
              <a:t> Analysis of </a:t>
            </a:r>
            <a:r>
              <a:rPr lang="da-DK" dirty="0" err="1"/>
              <a:t>application</a:t>
            </a:r>
            <a:r>
              <a:rPr lang="da-DK" dirty="0"/>
              <a:t> </a:t>
            </a:r>
            <a:r>
              <a:rPr lang="da-DK" dirty="0" err="1"/>
              <a:t>code</a:t>
            </a:r>
            <a:r>
              <a:rPr lang="da-DK" dirty="0"/>
              <a:t> is </a:t>
            </a:r>
            <a:r>
              <a:rPr lang="da-DK" dirty="0" err="1"/>
              <a:t>seen</a:t>
            </a:r>
            <a:r>
              <a:rPr lang="da-DK" dirty="0"/>
              <a:t> as a </a:t>
            </a:r>
            <a:r>
              <a:rPr lang="da-DK" dirty="0" err="1"/>
              <a:t>required</a:t>
            </a:r>
            <a:r>
              <a:rPr lang="da-DK" dirty="0"/>
              <a:t> "</a:t>
            </a:r>
            <a:r>
              <a:rPr lang="da-DK" dirty="0" err="1"/>
              <a:t>best</a:t>
            </a:r>
            <a:r>
              <a:rPr lang="da-DK" dirty="0"/>
              <a:t> practice" by </a:t>
            </a:r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corporations</a:t>
            </a:r>
            <a:endParaRPr lang="da-DK" dirty="0"/>
          </a:p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building</a:t>
            </a:r>
            <a:r>
              <a:rPr lang="da-DK" dirty="0"/>
              <a:t> a prototype of a </a:t>
            </a:r>
            <a:r>
              <a:rPr lang="da-DK" dirty="0" err="1"/>
              <a:t>tool</a:t>
            </a:r>
            <a:r>
              <a:rPr lang="da-DK" dirty="0"/>
              <a:t>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will</a:t>
            </a:r>
            <a:endParaRPr lang="da-DK" dirty="0"/>
          </a:p>
          <a:p>
            <a:pPr lvl="1"/>
            <a:r>
              <a:rPr lang="da-DK" dirty="0" err="1"/>
              <a:t>Detect</a:t>
            </a:r>
            <a:r>
              <a:rPr lang="da-DK" dirty="0"/>
              <a:t> </a:t>
            </a:r>
            <a:r>
              <a:rPr lang="da-DK" dirty="0" err="1"/>
              <a:t>vulnerabilities</a:t>
            </a:r>
            <a:endParaRPr lang="da-DK" dirty="0"/>
          </a:p>
          <a:p>
            <a:pPr lvl="1"/>
            <a:r>
              <a:rPr lang="da-DK" dirty="0"/>
              <a:t>"</a:t>
            </a:r>
            <a:r>
              <a:rPr lang="da-DK" dirty="0" err="1"/>
              <a:t>Lint</a:t>
            </a:r>
            <a:r>
              <a:rPr lang="da-DK" dirty="0"/>
              <a:t>" APL Code</a:t>
            </a:r>
          </a:p>
          <a:p>
            <a:pPr lvl="1"/>
            <a:r>
              <a:rPr lang="da-DK" dirty="0" err="1"/>
              <a:t>Compute</a:t>
            </a:r>
            <a:r>
              <a:rPr lang="da-DK" dirty="0"/>
              <a:t> </a:t>
            </a:r>
            <a:r>
              <a:rPr lang="da-DK" dirty="0" err="1"/>
              <a:t>readability</a:t>
            </a:r>
            <a:r>
              <a:rPr lang="da-DK" dirty="0"/>
              <a:t> and </a:t>
            </a:r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metrics</a:t>
            </a:r>
            <a:endParaRPr lang="da-DK" dirty="0"/>
          </a:p>
          <a:p>
            <a:r>
              <a:rPr lang="en-GB" dirty="0"/>
              <a:t>This tool will initially be licensed separately</a:t>
            </a:r>
          </a:p>
          <a:p>
            <a:r>
              <a:rPr lang="en-GB" dirty="0"/>
              <a:t>A free "community edition" may follow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B9A1B8-D4FD-4EA5-001E-5F96B287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Static</a:t>
            </a:r>
            <a:r>
              <a:rPr lang="da-DK" dirty="0"/>
              <a:t> Analysis of APL Code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506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72090-42C4-DBE0-3FCE-8FF89467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5724525" cy="3242040"/>
          </a:xfrm>
        </p:spPr>
        <p:txBody>
          <a:bodyPr>
            <a:normAutofit/>
          </a:bodyPr>
          <a:lstStyle/>
          <a:p>
            <a:r>
              <a:rPr lang="da-DK" sz="2000" dirty="0"/>
              <a:t>#! (hash bang) </a:t>
            </a:r>
            <a:r>
              <a:rPr lang="da-DK" sz="2000" dirty="0" err="1"/>
              <a:t>scripting</a:t>
            </a:r>
            <a:endParaRPr lang="da-DK" sz="2000" dirty="0"/>
          </a:p>
          <a:p>
            <a:r>
              <a:rPr lang="da-DK" sz="2000" dirty="0" err="1"/>
              <a:t>We</a:t>
            </a:r>
            <a:r>
              <a:rPr lang="da-DK" sz="2000" dirty="0"/>
              <a:t> </a:t>
            </a:r>
            <a:r>
              <a:rPr lang="da-DK" sz="2000" dirty="0" err="1"/>
              <a:t>think</a:t>
            </a:r>
            <a:r>
              <a:rPr lang="da-DK" sz="2000" dirty="0"/>
              <a:t> the script </a:t>
            </a:r>
            <a:r>
              <a:rPr lang="da-DK" sz="2000" dirty="0" err="1"/>
              <a:t>engine</a:t>
            </a:r>
            <a:r>
              <a:rPr lang="da-DK" sz="2000" dirty="0"/>
              <a:t> is</a:t>
            </a:r>
            <a:br>
              <a:rPr lang="da-DK" sz="2000" dirty="0"/>
            </a:br>
            <a:r>
              <a:rPr lang="da-DK" sz="2000" dirty="0" err="1"/>
              <a:t>critical</a:t>
            </a:r>
            <a:r>
              <a:rPr lang="da-DK" sz="2000" dirty="0"/>
              <a:t> for </a:t>
            </a:r>
            <a:r>
              <a:rPr lang="da-DK" sz="2000" dirty="0" err="1"/>
              <a:t>attracting</a:t>
            </a:r>
            <a:r>
              <a:rPr lang="da-DK" sz="2000" dirty="0"/>
              <a:t> new users</a:t>
            </a:r>
          </a:p>
          <a:p>
            <a:r>
              <a:rPr lang="da-DK" sz="2000" dirty="0"/>
              <a:t>Still a bit of a prototype</a:t>
            </a:r>
          </a:p>
          <a:p>
            <a:pPr lvl="1"/>
            <a:r>
              <a:rPr lang="da-DK" sz="1800" dirty="0"/>
              <a:t>Will </a:t>
            </a:r>
            <a:r>
              <a:rPr lang="da-DK" sz="1800" dirty="0" err="1"/>
              <a:t>be</a:t>
            </a:r>
            <a:r>
              <a:rPr lang="da-DK" sz="1800" dirty="0"/>
              <a:t> </a:t>
            </a:r>
            <a:r>
              <a:rPr lang="da-DK" sz="1800" dirty="0" err="1"/>
              <a:t>hardened</a:t>
            </a:r>
            <a:r>
              <a:rPr lang="da-DK" sz="1800" dirty="0"/>
              <a:t> for v20.0</a:t>
            </a:r>
          </a:p>
          <a:p>
            <a:pPr lvl="1"/>
            <a:r>
              <a:rPr lang="da-DK" sz="1800" dirty="0" err="1"/>
              <a:t>Need</a:t>
            </a:r>
            <a:r>
              <a:rPr lang="da-DK" sz="1800" dirty="0"/>
              <a:t> to </a:t>
            </a:r>
            <a:r>
              <a:rPr lang="da-DK" sz="1800" dirty="0" err="1"/>
              <a:t>be</a:t>
            </a:r>
            <a:r>
              <a:rPr lang="da-DK" sz="1800" dirty="0"/>
              <a:t> </a:t>
            </a:r>
            <a:r>
              <a:rPr lang="da-DK" sz="1800" dirty="0" err="1"/>
              <a:t>able</a:t>
            </a:r>
            <a:r>
              <a:rPr lang="da-DK" sz="1800" dirty="0"/>
              <a:t> to</a:t>
            </a:r>
            <a:br>
              <a:rPr lang="da-DK" sz="1800" dirty="0"/>
            </a:br>
            <a:r>
              <a:rPr lang="da-DK" sz="1800" dirty="0" err="1"/>
              <a:t>debug</a:t>
            </a:r>
            <a:r>
              <a:rPr lang="da-DK" sz="1800" dirty="0"/>
              <a:t> scripts via RIDE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436F54-14F8-540B-68F4-14BD918B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152257" cy="685535"/>
          </a:xfrm>
        </p:spPr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Script-Engine Support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417BFB-683F-71D1-D9D5-5A1C9667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0"/>
            <a:ext cx="3486150" cy="247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C9C6B-87DB-FFC7-9519-A56C1123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2476500"/>
            <a:ext cx="57245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0F5B2-ACB6-7182-D396-A4EE7A7FD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498110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err="1"/>
              <a:t>Invoke</a:t>
            </a:r>
            <a:r>
              <a:rPr lang="da-DK" dirty="0"/>
              <a:t> OS </a:t>
            </a:r>
            <a:r>
              <a:rPr lang="da-DK" dirty="0" err="1"/>
              <a:t>commands</a:t>
            </a:r>
            <a:r>
              <a:rPr lang="da-DK" dirty="0"/>
              <a:t> from APL</a:t>
            </a:r>
          </a:p>
          <a:p>
            <a:r>
              <a:rPr lang="da-DK" dirty="0" err="1"/>
              <a:t>Interruptible</a:t>
            </a:r>
            <a:endParaRPr lang="da-DK" dirty="0"/>
          </a:p>
          <a:p>
            <a:r>
              <a:rPr lang="da-DK" dirty="0" err="1"/>
              <a:t>Optionally</a:t>
            </a:r>
            <a:r>
              <a:rPr lang="da-DK" dirty="0"/>
              <a:t> return data as an </a:t>
            </a:r>
            <a:r>
              <a:rPr lang="da-DK" dirty="0" err="1"/>
              <a:t>asynchronous</a:t>
            </a:r>
            <a:r>
              <a:rPr lang="da-DK" dirty="0"/>
              <a:t> "Stream"</a:t>
            </a:r>
          </a:p>
          <a:p>
            <a:r>
              <a:rPr lang="da-DK" dirty="0" err="1"/>
              <a:t>Manage</a:t>
            </a:r>
            <a:r>
              <a:rPr lang="da-DK" dirty="0"/>
              <a:t> </a:t>
            </a:r>
            <a:r>
              <a:rPr lang="da-DK" dirty="0" err="1"/>
              <a:t>stdin</a:t>
            </a:r>
            <a:r>
              <a:rPr lang="da-DK" dirty="0"/>
              <a:t>, </a:t>
            </a:r>
            <a:r>
              <a:rPr lang="da-DK" dirty="0" err="1"/>
              <a:t>stdout</a:t>
            </a:r>
            <a:r>
              <a:rPr lang="da-DK" dirty="0"/>
              <a:t> &amp; </a:t>
            </a:r>
            <a:r>
              <a:rPr lang="da-DK" dirty="0" err="1"/>
              <a:t>stderr</a:t>
            </a:r>
            <a:endParaRPr lang="da-DK" dirty="0"/>
          </a:p>
          <a:p>
            <a:r>
              <a:rPr lang="da-DK" dirty="0"/>
              <a:t>Handle </a:t>
            </a:r>
            <a:r>
              <a:rPr lang="da-DK" dirty="0" err="1"/>
              <a:t>variety</a:t>
            </a:r>
            <a:r>
              <a:rPr lang="da-DK" dirty="0"/>
              <a:t> of data </a:t>
            </a:r>
            <a:r>
              <a:rPr lang="da-DK" dirty="0" err="1"/>
              <a:t>encodings</a:t>
            </a:r>
            <a:br>
              <a:rPr lang="da-DK" dirty="0"/>
            </a:br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A13B4F-32E6-61D7-6FE9-D4A1BC6D7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APL385 Unicode" panose="020B0709000202000203" pitchFamily="49" charset="0"/>
              </a:rPr>
              <a:t>⎕SHELL</a:t>
            </a:r>
            <a:r>
              <a:rPr lang="da-DK" dirty="0">
                <a:latin typeface="+mn-lt"/>
              </a:rPr>
              <a:t> to </a:t>
            </a:r>
            <a:r>
              <a:rPr lang="da-DK" dirty="0" err="1">
                <a:latin typeface="+mn-lt"/>
              </a:rPr>
              <a:t>replace</a:t>
            </a:r>
            <a:r>
              <a:rPr lang="da-DK" dirty="0">
                <a:latin typeface="+mn-lt"/>
              </a:rPr>
              <a:t> </a:t>
            </a:r>
            <a:r>
              <a:rPr lang="da-DK" dirty="0" err="1">
                <a:latin typeface="+mn-lt"/>
              </a:rPr>
              <a:t>existing</a:t>
            </a:r>
            <a:r>
              <a:rPr lang="da-DK" dirty="0">
                <a:latin typeface="+mn-lt"/>
              </a:rPr>
              <a:t> </a:t>
            </a:r>
            <a:r>
              <a:rPr lang="da-DK" dirty="0">
                <a:latin typeface="APL385 Unicode" panose="020B0709000202000203" pitchFamily="49" charset="0"/>
              </a:rPr>
              <a:t>⎕SH</a:t>
            </a:r>
          </a:p>
        </p:txBody>
      </p:sp>
    </p:spTree>
    <p:extLst>
      <p:ext uri="{BB962C8B-B14F-4D97-AF65-F5344CB8AC3E}">
        <p14:creationId xmlns:p14="http://schemas.microsoft.com/office/powerpoint/2010/main" val="3086363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4A2C-D2DA-0E9E-40F6-A0E9A4379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458966" cy="3242040"/>
          </a:xfrm>
        </p:spPr>
        <p:txBody>
          <a:bodyPr>
            <a:normAutofit fontScale="92500" lnSpcReduction="10000"/>
          </a:bodyPr>
          <a:lstStyle/>
          <a:p>
            <a:r>
              <a:rPr lang="da-DK" dirty="0" err="1"/>
              <a:t>There</a:t>
            </a:r>
            <a:r>
              <a:rPr lang="da-DK" dirty="0"/>
              <a:t> is a small set of APL primitives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"missing"</a:t>
            </a:r>
          </a:p>
          <a:p>
            <a:r>
              <a:rPr lang="da-DK" dirty="0"/>
              <a:t>See Adam </a:t>
            </a:r>
            <a:r>
              <a:rPr lang="da-DK" dirty="0" err="1"/>
              <a:t>Brudzewsky's</a:t>
            </a:r>
            <a:r>
              <a:rPr lang="da-DK" dirty="0"/>
              <a:t> </a:t>
            </a:r>
            <a:r>
              <a:rPr lang="da-DK" dirty="0" err="1"/>
              <a:t>presentation</a:t>
            </a:r>
            <a:r>
              <a:rPr lang="da-DK" dirty="0"/>
              <a:t> "</a:t>
            </a:r>
            <a:r>
              <a:rPr lang="da-DK" dirty="0" err="1"/>
              <a:t>Filling</a:t>
            </a:r>
            <a:r>
              <a:rPr lang="da-DK" dirty="0"/>
              <a:t> the Core Language Gaps" at Dyalog'22</a:t>
            </a:r>
          </a:p>
          <a:p>
            <a:r>
              <a:rPr lang="da-DK" dirty="0" err="1"/>
              <a:t>These</a:t>
            </a:r>
            <a:r>
              <a:rPr lang="da-DK" dirty="0"/>
              <a:t> </a:t>
            </a:r>
            <a:r>
              <a:rPr lang="da-DK" dirty="0" err="1"/>
              <a:t>were</a:t>
            </a:r>
            <a:r>
              <a:rPr lang="da-DK" dirty="0"/>
              <a:t> </a:t>
            </a:r>
            <a:r>
              <a:rPr lang="da-DK" dirty="0" err="1"/>
              <a:t>expected</a:t>
            </a:r>
            <a:r>
              <a:rPr lang="da-DK" dirty="0"/>
              <a:t> in v20</a:t>
            </a:r>
          </a:p>
          <a:p>
            <a:r>
              <a:rPr lang="da-DK" dirty="0" err="1"/>
              <a:t>However</a:t>
            </a:r>
            <a:r>
              <a:rPr lang="da-DK" dirty="0"/>
              <a:t>,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going</a:t>
            </a:r>
            <a:r>
              <a:rPr lang="da-DK" dirty="0"/>
              <a:t> to </a:t>
            </a:r>
            <a:r>
              <a:rPr lang="da-DK" dirty="0" err="1"/>
              <a:t>spend</a:t>
            </a:r>
            <a:r>
              <a:rPr lang="da-DK" dirty="0"/>
              <a:t> the time </a:t>
            </a:r>
            <a:r>
              <a:rPr lang="da-DK" dirty="0" err="1"/>
              <a:t>relaxing</a:t>
            </a:r>
            <a:r>
              <a:rPr lang="da-DK" dirty="0"/>
              <a:t> </a:t>
            </a:r>
            <a:r>
              <a:rPr lang="da-DK" dirty="0" err="1"/>
              <a:t>limitations</a:t>
            </a:r>
            <a:r>
              <a:rPr lang="da-DK" dirty="0"/>
              <a:t> in the interpreter</a:t>
            </a:r>
          </a:p>
          <a:p>
            <a:pPr lvl="1"/>
            <a:r>
              <a:rPr lang="da-DK" dirty="0"/>
              <a:t>Max Rank, # of lines in a </a:t>
            </a:r>
            <a:r>
              <a:rPr lang="da-DK" dirty="0" err="1"/>
              <a:t>function</a:t>
            </a:r>
            <a:r>
              <a:rPr lang="da-DK" dirty="0"/>
              <a:t>, </a:t>
            </a:r>
            <a:r>
              <a:rPr lang="da-DK" dirty="0" err="1"/>
              <a:t>tokens</a:t>
            </a:r>
            <a:r>
              <a:rPr lang="da-DK" dirty="0"/>
              <a:t> on a line, more primitives, …</a:t>
            </a:r>
          </a:p>
          <a:p>
            <a:r>
              <a:rPr lang="da-DK" dirty="0"/>
              <a:t>New primitives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appear</a:t>
            </a:r>
            <a:r>
              <a:rPr lang="da-DK" dirty="0"/>
              <a:t> in v21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0C8F4-042A-F4B0-4D5A-3FF5E33A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No New Primitives in v20.0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285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CA6027-BC21-14D9-B149-E55E5D8F558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4A2C-D2DA-0E9E-40F6-A0E9A4379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0C8F4-042A-F4B0-4D5A-3FF5E33A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Possible New Primitives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4A231-1F57-D108-D7D8-7465424D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"/>
            <a:ext cx="9144000" cy="51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88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69FB8C-FC9D-6074-4472-182F41285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700" b="1" dirty="0"/>
              <a:t>Link</a:t>
            </a:r>
            <a:r>
              <a:rPr lang="en-GB" sz="1700" dirty="0"/>
              <a:t> 4.0 was included with v19.0. Highlights include:</a:t>
            </a:r>
          </a:p>
          <a:p>
            <a:pPr lvl="1">
              <a:spcAft>
                <a:spcPts val="600"/>
              </a:spcAft>
            </a:pPr>
            <a:r>
              <a:rPr lang="en-GB" sz="1300" dirty="0"/>
              <a:t>Link a single namespace or class file</a:t>
            </a:r>
          </a:p>
          <a:p>
            <a:pPr lvl="1">
              <a:spcAft>
                <a:spcPts val="600"/>
              </a:spcAft>
            </a:pPr>
            <a:r>
              <a:rPr lang="en-GB" sz="1300" dirty="0"/>
              <a:t>Default to current namespace if no namespace specified</a:t>
            </a:r>
          </a:p>
          <a:p>
            <a:pPr lvl="1">
              <a:spcAft>
                <a:spcPts val="600"/>
              </a:spcAft>
            </a:pPr>
            <a:r>
              <a:rPr lang="en-GB" sz="1300" dirty="0"/>
              <a:t>Configuration files</a:t>
            </a:r>
          </a:p>
          <a:p>
            <a:pPr lvl="1">
              <a:spcAft>
                <a:spcPts val="600"/>
              </a:spcAft>
            </a:pPr>
            <a:r>
              <a:rPr lang="en-GB" sz="1300" dirty="0"/>
              <a:t>Support for simple text vectors, vectors of text vectors, and character matrices in simple text files (rather than using array notation)</a:t>
            </a:r>
          </a:p>
          <a:p>
            <a:pPr>
              <a:spcAft>
                <a:spcPts val="600"/>
              </a:spcAft>
            </a:pPr>
            <a:r>
              <a:rPr lang="en-GB" sz="1700" dirty="0"/>
              <a:t>The </a:t>
            </a:r>
            <a:r>
              <a:rPr lang="en-GB" sz="1700" b="1" dirty="0"/>
              <a:t>Cider</a:t>
            </a:r>
            <a:r>
              <a:rPr lang="en-GB" sz="1700" dirty="0"/>
              <a:t> project manager and the </a:t>
            </a:r>
            <a:r>
              <a:rPr lang="en-GB" sz="1700" b="1" dirty="0"/>
              <a:t>Tatin</a:t>
            </a:r>
            <a:r>
              <a:rPr lang="en-GB" sz="1700" dirty="0"/>
              <a:t> package manager will be bundled with v19.0</a:t>
            </a:r>
          </a:p>
          <a:p>
            <a:pPr>
              <a:spcAft>
                <a:spcPts val="600"/>
              </a:spcAft>
            </a:pPr>
            <a:r>
              <a:rPr lang="en-GB" sz="1700" dirty="0"/>
              <a:t>Dyalog is starting to distribute tools as </a:t>
            </a:r>
            <a:r>
              <a:rPr lang="en-GB" sz="1700" b="1" dirty="0"/>
              <a:t>Tatin</a:t>
            </a:r>
            <a:r>
              <a:rPr lang="en-GB" sz="1700" dirty="0"/>
              <a:t> packages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67F5C-26C5-AE65-9062-AC543250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dirty="0"/>
              <a:t>Source Code Management</a:t>
            </a:r>
            <a:endParaRPr lang="en-GB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008348B-589D-3060-78D8-E33A5940A83B}"/>
              </a:ext>
            </a:extLst>
          </p:cNvPr>
          <p:cNvSpPr txBox="1">
            <a:spLocks/>
          </p:cNvSpPr>
          <p:nvPr/>
        </p:nvSpPr>
        <p:spPr>
          <a:xfrm>
            <a:off x="6228522" y="166476"/>
            <a:ext cx="2719473" cy="887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da-DK" sz="2800" dirty="0"/>
              <a:t>Productivity</a:t>
            </a:r>
            <a:br>
              <a:rPr lang="da-DK" sz="2800" dirty="0"/>
            </a:br>
            <a:r>
              <a:rPr lang="da-DK" sz="2800" dirty="0"/>
              <a:t> &amp; IDE</a:t>
            </a:r>
            <a:endParaRPr lang="en-GB" sz="2800" dirty="0"/>
          </a:p>
        </p:txBody>
      </p:sp>
      <p:pic>
        <p:nvPicPr>
          <p:cNvPr id="3" name="Picture 2" descr="Link to Tatin main page">
            <a:extLst>
              <a:ext uri="{FF2B5EF4-FFF2-40B4-BE49-F238E27FC236}">
                <a16:creationId xmlns:a16="http://schemas.microsoft.com/office/drawing/2014/main" id="{23653D18-5F3C-DCCA-FCB2-2475A334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58" y="3603402"/>
            <a:ext cx="903563" cy="9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F2BB43-CFF8-C313-AB5B-65B6B7C8CC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547" y="1163284"/>
            <a:ext cx="952986" cy="90356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3DC0711-8CF5-1D37-8D2E-FCC1B782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416039" y="2347314"/>
            <a:ext cx="887895" cy="88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008366-64E7-BFA1-8BD5-15D5E0662C8C}"/>
              </a:ext>
            </a:extLst>
          </p:cNvPr>
          <p:cNvSpPr txBox="1"/>
          <p:nvPr/>
        </p:nvSpPr>
        <p:spPr>
          <a:xfrm>
            <a:off x="7668674" y="1264925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Link</a:t>
            </a:r>
            <a:br>
              <a:rPr lang="da-DK" dirty="0"/>
            </a:br>
            <a:r>
              <a:rPr lang="da-DK" dirty="0"/>
              <a:t>(source)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25FD3-ED06-BA5D-6B27-2772AAA731FF}"/>
              </a:ext>
            </a:extLst>
          </p:cNvPr>
          <p:cNvSpPr txBox="1"/>
          <p:nvPr/>
        </p:nvSpPr>
        <p:spPr>
          <a:xfrm>
            <a:off x="7333172" y="2468095"/>
            <a:ext cx="1135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Cider</a:t>
            </a:r>
            <a:br>
              <a:rPr lang="da-DK" dirty="0"/>
            </a:br>
            <a:r>
              <a:rPr lang="da-DK" dirty="0"/>
              <a:t>(</a:t>
            </a:r>
            <a:r>
              <a:rPr lang="da-DK" dirty="0" err="1"/>
              <a:t>projects</a:t>
            </a:r>
            <a:r>
              <a:rPr lang="da-DK" dirty="0"/>
              <a:t>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C21FA7-208D-3283-8B6F-4C86B8AC1354}"/>
              </a:ext>
            </a:extLst>
          </p:cNvPr>
          <p:cNvSpPr txBox="1"/>
          <p:nvPr/>
        </p:nvSpPr>
        <p:spPr>
          <a:xfrm>
            <a:off x="6907889" y="3732017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Tatin</a:t>
            </a:r>
            <a:br>
              <a:rPr lang="da-DK" dirty="0"/>
            </a:br>
            <a:r>
              <a:rPr lang="da-DK" dirty="0"/>
              <a:t>(</a:t>
            </a:r>
            <a:r>
              <a:rPr lang="da-DK" dirty="0" err="1"/>
              <a:t>packages</a:t>
            </a:r>
            <a:r>
              <a:rPr lang="da-DK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136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3D7936-5796-D763-224A-CB5A159B9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14" y="1195504"/>
            <a:ext cx="4104000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1600" b="1" dirty="0"/>
              <a:t>Transferred from v19.0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Resume </a:t>
            </a:r>
            <a:r>
              <a:rPr lang="da-DK" sz="1600" dirty="0" err="1"/>
              <a:t>Optimisation</a:t>
            </a:r>
            <a:r>
              <a:rPr lang="da-DK" sz="1600" dirty="0"/>
              <a:t> Work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.NET Bridge "</a:t>
            </a:r>
            <a:r>
              <a:rPr lang="da-DK" sz="1600" dirty="0" err="1"/>
              <a:t>enhancements</a:t>
            </a:r>
            <a:r>
              <a:rPr lang="da-DK" sz="1600" dirty="0"/>
              <a:t>"</a:t>
            </a:r>
          </a:p>
          <a:p>
            <a:pPr lvl="1">
              <a:spcAft>
                <a:spcPts val="600"/>
              </a:spcAft>
            </a:pPr>
            <a:r>
              <a:rPr lang="da-DK" sz="1400" dirty="0"/>
              <a:t> Support "</a:t>
            </a:r>
            <a:r>
              <a:rPr lang="da-DK" sz="1400" dirty="0" err="1"/>
              <a:t>Generic</a:t>
            </a:r>
            <a:r>
              <a:rPr lang="da-DK" sz="1400" dirty="0"/>
              <a:t>" </a:t>
            </a:r>
            <a:r>
              <a:rPr lang="da-DK" sz="1400" dirty="0" err="1"/>
              <a:t>methods</a:t>
            </a:r>
            <a:r>
              <a:rPr lang="da-DK" sz="1400" dirty="0"/>
              <a:t> &amp; </a:t>
            </a:r>
            <a:r>
              <a:rPr lang="da-DK" sz="1400" dirty="0" err="1"/>
              <a:t>classes</a:t>
            </a:r>
            <a:endParaRPr lang="da-DK" sz="1400" dirty="0"/>
          </a:p>
          <a:p>
            <a:pPr>
              <a:spcAft>
                <a:spcPts val="600"/>
              </a:spcAft>
            </a:pPr>
            <a:r>
              <a:rPr lang="da-DK" sz="1600" dirty="0"/>
              <a:t>More </a:t>
            </a:r>
            <a:r>
              <a:rPr lang="da-DK" sz="1600" dirty="0" err="1"/>
              <a:t>HTMLRenderer</a:t>
            </a:r>
            <a:r>
              <a:rPr lang="da-DK" sz="1600" dirty="0"/>
              <a:t> </a:t>
            </a:r>
            <a:r>
              <a:rPr lang="da-DK" sz="1600" dirty="0" err="1"/>
              <a:t>improvements</a:t>
            </a:r>
            <a:endParaRPr lang="da-DK" sz="1600" dirty="0"/>
          </a:p>
          <a:p>
            <a:pPr>
              <a:spcAft>
                <a:spcPts val="600"/>
              </a:spcAft>
            </a:pPr>
            <a:r>
              <a:rPr lang="da-DK" sz="1600" dirty="0"/>
              <a:t>Health Monitor</a:t>
            </a:r>
          </a:p>
          <a:p>
            <a:pPr>
              <a:spcAft>
                <a:spcPts val="600"/>
              </a:spcAft>
            </a:pPr>
            <a:r>
              <a:rPr lang="da-DK" sz="1600" dirty="0"/>
              <a:t>Script Engine Support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latin typeface="APL385 Unicode" panose="020B0709000202000203" pitchFamily="49" charset="0"/>
              </a:rPr>
              <a:t>⎕NATTRIBUTES</a:t>
            </a:r>
            <a:endParaRPr lang="en-GB" sz="16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F3653F-6EF1-DB23-88C7-74F0C879CA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26789" y="1258101"/>
            <a:ext cx="4104641" cy="3242040"/>
          </a:xfrm>
        </p:spPr>
        <p:txBody>
          <a:bodyPr>
            <a:normAutofit/>
          </a:bodyPr>
          <a:lstStyle/>
          <a:p>
            <a:pPr marL="57150" indent="0">
              <a:spcAft>
                <a:spcPts val="600"/>
              </a:spcAft>
              <a:buNone/>
            </a:pPr>
            <a:r>
              <a:rPr lang="en-GB" sz="1600" b="1" dirty="0"/>
              <a:t>Next Set of Projects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Relax Interpreter Limits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Array Notation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Token-by-token Debugging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Query Platform Features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New "Shell" System Command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Open-Source </a:t>
            </a:r>
            <a:r>
              <a:rPr lang="en-GB" sz="1600" dirty="0" err="1"/>
              <a:t>HTMLRenderer</a:t>
            </a:r>
            <a:r>
              <a:rPr lang="en-GB" sz="1600" dirty="0"/>
              <a:t> &amp; Conga</a:t>
            </a:r>
            <a:br>
              <a:rPr lang="en-GB" sz="1600" dirty="0"/>
            </a:br>
            <a:endParaRPr lang="en-GB" sz="1600" dirty="0"/>
          </a:p>
          <a:p>
            <a:pPr>
              <a:spcAft>
                <a:spcPts val="600"/>
              </a:spcAft>
            </a:pPr>
            <a:r>
              <a:rPr lang="en-GB" sz="1600" dirty="0"/>
              <a:t>JavaScript emulation of </a:t>
            </a:r>
            <a:r>
              <a:rPr lang="en-GB" sz="1600" dirty="0">
                <a:latin typeface="APL385 Unicode" panose="020B0709000202000203" pitchFamily="49" charset="0"/>
              </a:rPr>
              <a:t>⎕WC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41DE8B-7873-BB72-1EBD-E1204E79E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001322" cy="685535"/>
          </a:xfrm>
        </p:spPr>
        <p:txBody>
          <a:bodyPr/>
          <a:lstStyle/>
          <a:p>
            <a:r>
              <a:rPr lang="da-DK" dirty="0"/>
              <a:t>Sketch of Version 20.0 (Q2/2025)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40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050875-4E60-FD0A-E729-B2892D27E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608" y="-438"/>
            <a:ext cx="6780691" cy="501127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CC5E3-A413-4A22-AE81-8904604C14D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CCCDA-00CD-47EC-82F7-4D4EE03CCE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96336" y="0"/>
            <a:ext cx="1547664" cy="699542"/>
          </a:xfrm>
        </p:spPr>
        <p:txBody>
          <a:bodyPr/>
          <a:lstStyle/>
          <a:p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8C78AC-A49F-4CC8-A63F-7CEE646DD5C3}"/>
              </a:ext>
            </a:extLst>
          </p:cNvPr>
          <p:cNvSpPr/>
          <p:nvPr/>
        </p:nvSpPr>
        <p:spPr>
          <a:xfrm>
            <a:off x="1174214" y="4097079"/>
            <a:ext cx="6698085" cy="913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3619DF-CE3D-32AB-98B9-72392384A216}"/>
              </a:ext>
            </a:extLst>
          </p:cNvPr>
          <p:cNvSpPr/>
          <p:nvPr/>
        </p:nvSpPr>
        <p:spPr>
          <a:xfrm>
            <a:off x="1174214" y="2931790"/>
            <a:ext cx="6698086" cy="11652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E0966-7C3F-0DB3-58FB-03E89208D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418" y="-438"/>
            <a:ext cx="2391109" cy="5334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26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267F5C-26C5-AE65-9062-AC543250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da-DK" sz="3600" dirty="0" err="1"/>
              <a:t>Multi</a:t>
            </a:r>
            <a:r>
              <a:rPr lang="da-DK" sz="3600" dirty="0"/>
              <a:t>-line Input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BAF1B-2208-AF92-976E-C17711C3F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46" y="988037"/>
            <a:ext cx="6919546" cy="415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41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6FFEC-CFC6-432E-8B50-39AC14410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85974"/>
            <a:ext cx="7876336" cy="324204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1800" dirty="0"/>
              <a:t>.NET has </a:t>
            </a:r>
            <a:r>
              <a:rPr lang="da-DK" sz="1800" dirty="0" err="1"/>
              <a:t>been</a:t>
            </a:r>
            <a:r>
              <a:rPr lang="da-DK" sz="1800" dirty="0"/>
              <a:t> </a:t>
            </a:r>
            <a:r>
              <a:rPr lang="da-DK" sz="1800" dirty="0" err="1"/>
              <a:t>around</a:t>
            </a:r>
            <a:r>
              <a:rPr lang="da-DK" sz="1800" dirty="0"/>
              <a:t> for 20+ </a:t>
            </a:r>
            <a:r>
              <a:rPr lang="da-DK" sz="1800" dirty="0" err="1"/>
              <a:t>years</a:t>
            </a:r>
            <a:r>
              <a:rPr lang="da-DK" sz="1800" dirty="0"/>
              <a:t>. The old "Framework" is </a:t>
            </a:r>
            <a:r>
              <a:rPr lang="da-DK" sz="1800" dirty="0" err="1"/>
              <a:t>being</a:t>
            </a:r>
            <a:r>
              <a:rPr lang="da-DK" sz="1800" dirty="0"/>
              <a:t> </a:t>
            </a:r>
            <a:r>
              <a:rPr lang="da-DK" sz="1800" dirty="0" err="1"/>
              <a:t>replaced</a:t>
            </a:r>
            <a:r>
              <a:rPr lang="da-DK" sz="1800" dirty="0"/>
              <a:t> by an open source, cross-platform .NET, </a:t>
            </a:r>
            <a:r>
              <a:rPr lang="da-DK" sz="1800" dirty="0" err="1"/>
              <a:t>initially</a:t>
            </a:r>
            <a:r>
              <a:rPr lang="da-DK" sz="1800" dirty="0"/>
              <a:t> </a:t>
            </a:r>
            <a:r>
              <a:rPr lang="da-DK" sz="1800" dirty="0" err="1"/>
              <a:t>known</a:t>
            </a:r>
            <a:r>
              <a:rPr lang="da-DK" sz="1800" dirty="0"/>
              <a:t> as ".NET Core".</a:t>
            </a:r>
            <a:br>
              <a:rPr lang="da-DK" sz="1800" dirty="0"/>
            </a:br>
            <a:br>
              <a:rPr lang="da-DK" sz="3000" dirty="0"/>
            </a:br>
            <a:br>
              <a:rPr lang="da-DK" sz="1800" dirty="0"/>
            </a:br>
            <a:endParaRPr lang="da-DK" sz="18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da-DK" sz="18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1800" dirty="0" err="1"/>
              <a:t>Dyalog</a:t>
            </a:r>
            <a:r>
              <a:rPr lang="da-DK" sz="1800" dirty="0"/>
              <a:t> v9.5 </a:t>
            </a:r>
            <a:r>
              <a:rPr lang="da-DK" sz="1800" dirty="0" err="1"/>
              <a:t>added</a:t>
            </a:r>
            <a:r>
              <a:rPr lang="da-DK" sz="1800" dirty="0"/>
              <a:t> a bridge to the Framework back in 2002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1800" dirty="0" err="1"/>
              <a:t>Dyalog</a:t>
            </a:r>
            <a:r>
              <a:rPr lang="da-DK" sz="1800" dirty="0"/>
              <a:t> v18.0 </a:t>
            </a:r>
            <a:r>
              <a:rPr lang="da-DK" sz="1800" dirty="0" err="1"/>
              <a:t>added</a:t>
            </a:r>
            <a:r>
              <a:rPr lang="da-DK" sz="1800" dirty="0"/>
              <a:t> a bridge to .NET Core 3.0, v18.2 </a:t>
            </a:r>
            <a:r>
              <a:rPr lang="da-DK" sz="1800" dirty="0" err="1"/>
              <a:t>targeted</a:t>
            </a:r>
            <a:r>
              <a:rPr lang="da-DK" sz="1800" dirty="0"/>
              <a:t> 3.1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1800" dirty="0"/>
              <a:t>v19.0 </a:t>
            </a:r>
            <a:r>
              <a:rPr lang="da-DK" sz="1800" dirty="0" err="1"/>
              <a:t>targets</a:t>
            </a:r>
            <a:r>
              <a:rPr lang="da-DK" sz="1800" dirty="0"/>
              <a:t> 8.0 (the </a:t>
            </a:r>
            <a:r>
              <a:rPr lang="da-DK" sz="1800" dirty="0" err="1"/>
              <a:t>current</a:t>
            </a:r>
            <a:r>
              <a:rPr lang="da-DK" sz="1800" dirty="0"/>
              <a:t> Long Term Support version)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6A4882-BBE9-49A5-A788-91512896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rtl="0" eaLnBrk="1" latinLnBrk="0" hangingPunct="1"/>
            <a:r>
              <a:rPr lang="da-DK" sz="3600" kern="1200" dirty="0">
                <a:solidFill>
                  <a:srgbClr val="3B475E"/>
                </a:solidFill>
                <a:effectLst/>
                <a:latin typeface="Sarabun" panose="00000500000000000000" pitchFamily="2" charset="-34"/>
                <a:ea typeface="+mn-ea"/>
                <a:cs typeface="+mn-cs"/>
              </a:rPr>
              <a:t>[Microsoft].NET </a:t>
            </a:r>
            <a:r>
              <a:rPr lang="da-DK" sz="3600" kern="1200" dirty="0" err="1">
                <a:solidFill>
                  <a:srgbClr val="3B475E"/>
                </a:solidFill>
                <a:effectLst/>
                <a:latin typeface="Sarabun" panose="00000500000000000000" pitchFamily="2" charset="-34"/>
                <a:ea typeface="+mn-ea"/>
                <a:cs typeface="+mn-cs"/>
              </a:rPr>
              <a:t>History</a:t>
            </a:r>
            <a:endParaRPr lang="LID4096" sz="3600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168979E-B26C-21F3-4029-0D4EDF742B8A}"/>
              </a:ext>
            </a:extLst>
          </p:cNvPr>
          <p:cNvGraphicFramePr>
            <a:graphicFrameLocks noGrp="1"/>
          </p:cNvGraphicFramePr>
          <p:nvPr/>
        </p:nvGraphicFramePr>
        <p:xfrm>
          <a:off x="870857" y="1891617"/>
          <a:ext cx="7876336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408">
                  <a:extLst>
                    <a:ext uri="{9D8B030D-6E8A-4147-A177-3AD203B41FA5}">
                      <a16:colId xmlns:a16="http://schemas.microsoft.com/office/drawing/2014/main" val="452321833"/>
                    </a:ext>
                  </a:extLst>
                </a:gridCol>
                <a:gridCol w="2282456">
                  <a:extLst>
                    <a:ext uri="{9D8B030D-6E8A-4147-A177-3AD203B41FA5}">
                      <a16:colId xmlns:a16="http://schemas.microsoft.com/office/drawing/2014/main" val="1106303492"/>
                    </a:ext>
                  </a:extLst>
                </a:gridCol>
                <a:gridCol w="3395472">
                  <a:extLst>
                    <a:ext uri="{9D8B030D-6E8A-4147-A177-3AD203B41FA5}">
                      <a16:colId xmlns:a16="http://schemas.microsoft.com/office/drawing/2014/main" val="3658462447"/>
                    </a:ext>
                  </a:extLst>
                </a:gridCol>
              </a:tblGrid>
              <a:tr h="302900">
                <a:tc>
                  <a:txBody>
                    <a:bodyPr/>
                    <a:lstStyle/>
                    <a:p>
                      <a:r>
                        <a:rPr lang="da-DK" sz="1400" dirty="0" err="1"/>
                        <a:t>Name</a:t>
                      </a:r>
                      <a:endParaRPr lang="LID4096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Platforms</a:t>
                      </a:r>
                      <a:endParaRPr lang="LID4096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Version </a:t>
                      </a:r>
                      <a:r>
                        <a:rPr lang="da-DK" sz="1400" dirty="0" err="1"/>
                        <a:t>Numbers</a:t>
                      </a:r>
                      <a:endParaRPr lang="LID4096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999550"/>
                  </a:ext>
                </a:extLst>
              </a:tr>
              <a:tr h="283700">
                <a:tc>
                  <a:txBody>
                    <a:bodyPr/>
                    <a:lstStyle/>
                    <a:p>
                      <a:r>
                        <a:rPr lang="da-DK" sz="1400" dirty="0"/>
                        <a:t>Microsoft.NET Framework</a:t>
                      </a:r>
                      <a:endParaRPr lang="LID4096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APL385 Unicode" panose="020B0709000202000203" pitchFamily="49" charset="0"/>
                        </a:rPr>
                        <a:t>Windows</a:t>
                      </a:r>
                      <a:endParaRPr lang="LID4096" sz="1400" dirty="0">
                        <a:latin typeface="APL385 Unicode" panose="020B0709000202000203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APL385 Unicode" panose="020B0709000202000203" pitchFamily="49" charset="0"/>
                        </a:rPr>
                        <a:t>1 2 3    4.0   4.8.1</a:t>
                      </a:r>
                      <a:endParaRPr lang="LID4096" sz="1400" dirty="0">
                        <a:latin typeface="APL385 Unicode" panose="020B0709000202000203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81118"/>
                  </a:ext>
                </a:extLst>
              </a:tr>
              <a:tr h="273270">
                <a:tc>
                  <a:txBody>
                    <a:bodyPr/>
                    <a:lstStyle/>
                    <a:p>
                      <a:r>
                        <a:rPr lang="da-DK" sz="1400" dirty="0"/>
                        <a:t>".NET Core"</a:t>
                      </a:r>
                      <a:endParaRPr lang="LID4096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APL385 Unicode" panose="020B0709000202000203" pitchFamily="49" charset="0"/>
                        </a:rPr>
                        <a:t>Windows Linux </a:t>
                      </a:r>
                      <a:r>
                        <a:rPr lang="da-DK" sz="1400" dirty="0" err="1">
                          <a:latin typeface="APL385 Unicode" panose="020B0709000202000203" pitchFamily="49" charset="0"/>
                        </a:rPr>
                        <a:t>macOS</a:t>
                      </a:r>
                      <a:endParaRPr lang="LID4096" sz="1400" dirty="0">
                        <a:latin typeface="APL385 Unicode" panose="020B0709000202000203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APL385 Unicode" panose="020B0709000202000203" pitchFamily="49" charset="0"/>
                        </a:rPr>
                        <a:t>     1 2 3</a:t>
                      </a:r>
                      <a:endParaRPr lang="LID4096" sz="1400" dirty="0">
                        <a:latin typeface="APL385 Unicode" panose="020B0709000202000203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019318"/>
                  </a:ext>
                </a:extLst>
              </a:tr>
              <a:tr h="273270">
                <a:tc>
                  <a:txBody>
                    <a:bodyPr/>
                    <a:lstStyle/>
                    <a:p>
                      <a:r>
                        <a:rPr lang="da-DK" sz="1400" dirty="0"/>
                        <a:t>                               ".NET"       </a:t>
                      </a:r>
                      <a:endParaRPr lang="LID4096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APL385 Unicode" panose="020B0709000202000203" pitchFamily="49" charset="0"/>
                        </a:rPr>
                        <a:t>Windows Linux </a:t>
                      </a:r>
                      <a:r>
                        <a:rPr lang="da-DK" sz="1400" dirty="0" err="1">
                          <a:latin typeface="APL385 Unicode" panose="020B0709000202000203" pitchFamily="49" charset="0"/>
                        </a:rPr>
                        <a:t>macOS</a:t>
                      </a:r>
                      <a:endParaRPr lang="LID4096" sz="1400" dirty="0">
                        <a:latin typeface="APL385 Unicode" panose="020B0709000202000203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APL385 Unicode" panose="020B0709000202000203" pitchFamily="49" charset="0"/>
                        </a:rPr>
                        <a:t>               5.0 6.0 7.0 8.0</a:t>
                      </a:r>
                      <a:endParaRPr lang="LID4096" sz="1400" dirty="0">
                        <a:latin typeface="APL385 Unicode" panose="020B0709000202000203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074902"/>
                  </a:ext>
                </a:extLst>
              </a:tr>
            </a:tbl>
          </a:graphicData>
        </a:graphic>
      </p:graphicFrame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8A0E4716-487E-36E5-CF9D-F245EF3F9A33}"/>
              </a:ext>
            </a:extLst>
          </p:cNvPr>
          <p:cNvCxnSpPr/>
          <p:nvPr/>
        </p:nvCxnSpPr>
        <p:spPr>
          <a:xfrm>
            <a:off x="1942214" y="2665227"/>
            <a:ext cx="304800" cy="283535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625B6281-C794-7516-E404-442A6049BD42}"/>
              </a:ext>
            </a:extLst>
          </p:cNvPr>
          <p:cNvCxnSpPr/>
          <p:nvPr/>
        </p:nvCxnSpPr>
        <p:spPr>
          <a:xfrm>
            <a:off x="6673703" y="2665227"/>
            <a:ext cx="304800" cy="283535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44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5B811-6CEF-4EE2-9385-71AF4B6B7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312663" cy="290387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da-DK" dirty="0" err="1"/>
              <a:t>Adds</a:t>
            </a:r>
            <a:r>
              <a:rPr lang="da-DK" dirty="0"/>
              <a:t> support for .NET 6, 7, 8 …</a:t>
            </a:r>
          </a:p>
          <a:p>
            <a:pPr lvl="1">
              <a:spcAft>
                <a:spcPts val="600"/>
              </a:spcAft>
            </a:pPr>
            <a:r>
              <a:rPr lang="da-DK" dirty="0" err="1"/>
              <a:t>Tested</a:t>
            </a:r>
            <a:r>
              <a:rPr lang="da-DK" dirty="0"/>
              <a:t> with 6.0 &amp; 8.0 </a:t>
            </a:r>
          </a:p>
          <a:p>
            <a:pPr lvl="1">
              <a:spcAft>
                <a:spcPts val="600"/>
              </a:spcAft>
            </a:pPr>
            <a:r>
              <a:rPr lang="da-DK" dirty="0" err="1"/>
              <a:t>Configured</a:t>
            </a:r>
            <a:r>
              <a:rPr lang="da-DK" dirty="0"/>
              <a:t> for 8.0 by default</a:t>
            </a:r>
          </a:p>
          <a:p>
            <a:pPr lvl="1">
              <a:spcAft>
                <a:spcPts val="600"/>
              </a:spcAft>
            </a:pP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full</a:t>
            </a:r>
            <a:r>
              <a:rPr lang="da-DK" dirty="0"/>
              <a:t> support for 4.8 (aka ".NET Framework")</a:t>
            </a:r>
          </a:p>
          <a:p>
            <a:pPr lvl="1">
              <a:spcAft>
                <a:spcPts val="600"/>
              </a:spcAft>
            </a:pPr>
            <a:endParaRPr lang="da-DK" dirty="0"/>
          </a:p>
          <a:p>
            <a:pPr>
              <a:spcAft>
                <a:spcPts val="600"/>
              </a:spcAft>
            </a:pPr>
            <a:r>
              <a:rPr lang="da-DK" dirty="0"/>
              <a:t>Can </a:t>
            </a:r>
            <a:r>
              <a:rPr lang="da-DK" dirty="0" err="1"/>
              <a:t>export</a:t>
            </a:r>
            <a:r>
              <a:rPr lang="da-DK" dirty="0"/>
              <a:t> APL </a:t>
            </a:r>
            <a:r>
              <a:rPr lang="da-DK" dirty="0" err="1"/>
              <a:t>code</a:t>
            </a:r>
            <a:r>
              <a:rPr lang="da-DK" dirty="0"/>
              <a:t> as .NET </a:t>
            </a:r>
            <a:r>
              <a:rPr lang="da-DK" dirty="0" err="1"/>
              <a:t>assemblies</a:t>
            </a:r>
            <a:endParaRPr lang="da-DK" dirty="0"/>
          </a:p>
          <a:p>
            <a:pPr lvl="1">
              <a:spcAft>
                <a:spcPts val="600"/>
              </a:spcAft>
            </a:pPr>
            <a:r>
              <a:rPr lang="da-DK" dirty="0"/>
              <a:t>Will </a:t>
            </a:r>
            <a:r>
              <a:rPr lang="da-DK" dirty="0" err="1"/>
              <a:t>allow</a:t>
            </a:r>
            <a:r>
              <a:rPr lang="da-DK" dirty="0"/>
              <a:t> </a:t>
            </a:r>
            <a:r>
              <a:rPr lang="da-DK" dirty="0" err="1"/>
              <a:t>embedding</a:t>
            </a:r>
            <a:r>
              <a:rPr lang="da-DK" dirty="0"/>
              <a:t> APL </a:t>
            </a:r>
            <a:r>
              <a:rPr lang="da-DK" dirty="0" err="1"/>
              <a:t>code</a:t>
            </a:r>
            <a:r>
              <a:rPr lang="da-DK" dirty="0"/>
              <a:t> in .NET frameworks like ASP.NET Core, </a:t>
            </a:r>
            <a:r>
              <a:rPr lang="da-DK" dirty="0" err="1"/>
              <a:t>etc</a:t>
            </a:r>
            <a:endParaRPr lang="da-DK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24A0F9-6F8A-44F7-A131-FAFEC135C1A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533024" y="0"/>
            <a:ext cx="1610976" cy="1036319"/>
          </a:xfrm>
        </p:spPr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D6FE9F-B355-46BE-829B-07500E78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v19.0 .NET Bridge</a:t>
            </a:r>
            <a:endParaRPr lang="LID4096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EF5F90-5371-478F-BE57-191CAD3BA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9146" y="1264925"/>
            <a:ext cx="1808178" cy="11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2D19AE-9F3F-C707-B579-505342A987AE}"/>
              </a:ext>
            </a:extLst>
          </p:cNvPr>
          <p:cNvSpPr txBox="1"/>
          <p:nvPr/>
        </p:nvSpPr>
        <p:spPr>
          <a:xfrm>
            <a:off x="6727535" y="2571750"/>
            <a:ext cx="2271401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/>
              <a:t>.NET 8.0 is the</a:t>
            </a:r>
            <a:br>
              <a:rPr lang="da-DK" dirty="0"/>
            </a:br>
            <a:r>
              <a:rPr lang="da-DK" dirty="0"/>
              <a:t>Long Term Support</a:t>
            </a:r>
            <a:br>
              <a:rPr lang="da-DK" dirty="0"/>
            </a:br>
            <a:r>
              <a:rPr lang="da-DK" dirty="0"/>
              <a:t>version (LTS)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03644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BAF1F4-9854-FEDA-E0A7-C97F90519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978235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800" dirty="0"/>
              <a:t>A </a:t>
            </a:r>
            <a:r>
              <a:rPr lang="da-DK" sz="1800" dirty="0" err="1"/>
              <a:t>bound</a:t>
            </a:r>
            <a:r>
              <a:rPr lang="da-DK" sz="1800" dirty="0"/>
              <a:t> </a:t>
            </a:r>
            <a:r>
              <a:rPr lang="da-DK" sz="1800" dirty="0" err="1"/>
              <a:t>executable</a:t>
            </a:r>
            <a:r>
              <a:rPr lang="da-DK" sz="1800" dirty="0"/>
              <a:t> is a file </a:t>
            </a:r>
            <a:r>
              <a:rPr lang="da-DK" sz="1800" dirty="0" err="1"/>
              <a:t>which</a:t>
            </a:r>
            <a:r>
              <a:rPr lang="da-DK" sz="1800" dirty="0"/>
              <a:t> </a:t>
            </a:r>
            <a:r>
              <a:rPr lang="da-DK" sz="1800" dirty="0" err="1"/>
              <a:t>combines</a:t>
            </a:r>
            <a:r>
              <a:rPr lang="da-DK" sz="1800" dirty="0"/>
              <a:t> an interpreter and a </a:t>
            </a:r>
            <a:r>
              <a:rPr lang="da-DK" sz="1800" dirty="0" err="1"/>
              <a:t>workspace</a:t>
            </a:r>
            <a:r>
              <a:rPr lang="da-DK" sz="1800" dirty="0"/>
              <a:t> </a:t>
            </a:r>
            <a:r>
              <a:rPr lang="da-DK" sz="1800" dirty="0" err="1"/>
              <a:t>into</a:t>
            </a:r>
            <a:r>
              <a:rPr lang="da-DK" sz="1800" dirty="0"/>
              <a:t> a single .exe file</a:t>
            </a:r>
          </a:p>
          <a:p>
            <a:r>
              <a:rPr lang="da-DK" sz="1800" dirty="0"/>
              <a:t>"</a:t>
            </a:r>
            <a:r>
              <a:rPr lang="da-DK" sz="1800" dirty="0" err="1"/>
              <a:t>Always</a:t>
            </a:r>
            <a:r>
              <a:rPr lang="da-DK" sz="1800" dirty="0"/>
              <a:t>" </a:t>
            </a:r>
            <a:r>
              <a:rPr lang="da-DK" sz="1800" dirty="0" err="1"/>
              <a:t>been</a:t>
            </a:r>
            <a:r>
              <a:rPr lang="da-DK" sz="1800" dirty="0"/>
              <a:t> </a:t>
            </a:r>
            <a:r>
              <a:rPr lang="da-DK" sz="1800" dirty="0" err="1"/>
              <a:t>available</a:t>
            </a:r>
            <a:r>
              <a:rPr lang="da-DK" sz="1800" dirty="0"/>
              <a:t> under Windows</a:t>
            </a:r>
          </a:p>
          <a:p>
            <a:r>
              <a:rPr lang="da-DK" sz="1800" dirty="0"/>
              <a:t>In v19.0 </a:t>
            </a:r>
            <a:r>
              <a:rPr lang="da-DK" sz="1800" dirty="0" err="1"/>
              <a:t>also</a:t>
            </a:r>
            <a:r>
              <a:rPr lang="da-DK" sz="1800" dirty="0"/>
              <a:t> </a:t>
            </a:r>
            <a:r>
              <a:rPr lang="da-DK" sz="1800" dirty="0" err="1"/>
              <a:t>available</a:t>
            </a:r>
            <a:r>
              <a:rPr lang="da-DK" sz="1800" dirty="0"/>
              <a:t> for Linux</a:t>
            </a:r>
          </a:p>
          <a:p>
            <a:pPr lvl="1"/>
            <a:r>
              <a:rPr lang="da-DK" sz="1400" dirty="0" err="1"/>
              <a:t>Maybe</a:t>
            </a:r>
            <a:r>
              <a:rPr lang="da-DK" sz="1400" dirty="0"/>
              <a:t> </a:t>
            </a:r>
            <a:r>
              <a:rPr lang="da-DK" sz="1400" dirty="0" err="1"/>
              <a:t>MacOS</a:t>
            </a:r>
            <a:r>
              <a:rPr lang="da-DK" sz="1400" dirty="0"/>
              <a:t> </a:t>
            </a:r>
            <a:r>
              <a:rPr lang="da-DK" sz="1400" dirty="0" err="1"/>
              <a:t>soon</a:t>
            </a:r>
            <a:r>
              <a:rPr lang="da-DK" sz="1400" dirty="0"/>
              <a:t> </a:t>
            </a:r>
          </a:p>
          <a:p>
            <a:pPr marL="457200" lvl="1" indent="0">
              <a:buNone/>
            </a:pPr>
            <a:endParaRPr lang="da-DK" sz="1400" dirty="0"/>
          </a:p>
          <a:p>
            <a:r>
              <a:rPr lang="da-DK" sz="1800" dirty="0"/>
              <a:t>In the longer term, I </a:t>
            </a:r>
            <a:r>
              <a:rPr lang="da-DK" sz="1800" dirty="0" err="1"/>
              <a:t>expect</a:t>
            </a:r>
            <a:r>
              <a:rPr lang="da-DK" sz="1800" dirty="0"/>
              <a:t> </a:t>
            </a:r>
            <a:r>
              <a:rPr lang="da-DK" sz="1800" dirty="0" err="1"/>
              <a:t>we</a:t>
            </a:r>
            <a:r>
              <a:rPr lang="da-DK" sz="1800" dirty="0"/>
              <a:t> </a:t>
            </a:r>
            <a:r>
              <a:rPr lang="da-DK" sz="1800" dirty="0" err="1"/>
              <a:t>will</a:t>
            </a:r>
            <a:r>
              <a:rPr lang="da-DK" sz="1800" dirty="0"/>
              <a:t> look at </a:t>
            </a:r>
            <a:r>
              <a:rPr lang="da-DK" sz="1800" dirty="0" err="1"/>
              <a:t>encrypting</a:t>
            </a:r>
            <a:r>
              <a:rPr lang="da-DK" sz="1800" dirty="0"/>
              <a:t> and </a:t>
            </a:r>
            <a:r>
              <a:rPr lang="da-DK" sz="1800" dirty="0" err="1"/>
              <a:t>signing</a:t>
            </a:r>
            <a:r>
              <a:rPr lang="da-DK" sz="1800" dirty="0"/>
              <a:t> </a:t>
            </a:r>
            <a:r>
              <a:rPr lang="da-DK" sz="1800" dirty="0" err="1"/>
              <a:t>application</a:t>
            </a:r>
            <a:r>
              <a:rPr lang="da-DK" sz="1800" dirty="0"/>
              <a:t> </a:t>
            </a:r>
            <a:r>
              <a:rPr lang="da-DK" sz="1800" dirty="0" err="1"/>
              <a:t>code</a:t>
            </a:r>
            <a:r>
              <a:rPr lang="da-DK" sz="1800" dirty="0"/>
              <a:t> </a:t>
            </a:r>
            <a:endParaRPr lang="en-GB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1B5465-7946-9D3B-1428-89EFA6B5A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dirty="0" err="1"/>
              <a:t>Bound</a:t>
            </a:r>
            <a:r>
              <a:rPr lang="da-DK" dirty="0"/>
              <a:t> </a:t>
            </a:r>
            <a:r>
              <a:rPr lang="da-DK" dirty="0" err="1"/>
              <a:t>Executables</a:t>
            </a:r>
            <a:endParaRPr lang="en-GB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61CBEDB-3661-D314-31C7-CFA07740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56" y="430823"/>
            <a:ext cx="3591235" cy="353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48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6867</TotalTime>
  <Words>1792</Words>
  <Application>Microsoft Office PowerPoint</Application>
  <PresentationFormat>On-screen Show (16:9)</PresentationFormat>
  <Paragraphs>254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APL385 Unicode</vt:lpstr>
      <vt:lpstr>Calibri</vt:lpstr>
      <vt:lpstr>Arial</vt:lpstr>
      <vt:lpstr>Sarabun</vt:lpstr>
      <vt:lpstr>Wingdings 2</vt:lpstr>
      <vt:lpstr>Wingdings</vt:lpstr>
      <vt:lpstr>Courier New</vt:lpstr>
      <vt:lpstr>Office Theme</vt:lpstr>
      <vt:lpstr>Dyalog  Road Map Update</vt:lpstr>
      <vt:lpstr>Features of Version 19.0      (March 24)</vt:lpstr>
      <vt:lpstr>Service Orientation</vt:lpstr>
      <vt:lpstr>Source Code Management</vt:lpstr>
      <vt:lpstr>PowerPoint Presentation</vt:lpstr>
      <vt:lpstr>Multi-line Input</vt:lpstr>
      <vt:lpstr>[Microsoft].NET History</vt:lpstr>
      <vt:lpstr>v19.0 .NET Bridge</vt:lpstr>
      <vt:lpstr>Bound Executables</vt:lpstr>
      <vt:lpstr>Arm64</vt:lpstr>
      <vt:lpstr>PowerPoint Presentation</vt:lpstr>
      <vt:lpstr>Health Monitor</vt:lpstr>
      <vt:lpstr>PowerPoint Presentation</vt:lpstr>
      <vt:lpstr>HTMLRenderer updates</vt:lpstr>
      <vt:lpstr>HTMLRenderer – what's that?</vt:lpstr>
      <vt:lpstr>HTMLRenderer updates</vt:lpstr>
      <vt:lpstr>Version 19.0          (March 2024)</vt:lpstr>
      <vt:lpstr>Sketch of Version 20.0 (Q2/2025)</vt:lpstr>
      <vt:lpstr>Array Notation</vt:lpstr>
      <vt:lpstr>Array Notation</vt:lpstr>
      <vt:lpstr>Token-by-token Debugging</vt:lpstr>
      <vt:lpstr>Token by Token Debugging</vt:lpstr>
      <vt:lpstr>.NET Bridge Enhancements</vt:lpstr>
      <vt:lpstr>HTMLRenderer Enhancements</vt:lpstr>
      <vt:lpstr>Easy Web Creator - EWC</vt:lpstr>
      <vt:lpstr>PowerPoint Presentation</vt:lpstr>
      <vt:lpstr>EWC + ∆WI</vt:lpstr>
      <vt:lpstr>Automated Testing w/ Selenium</vt:lpstr>
      <vt:lpstr>PowerPoint Presentation</vt:lpstr>
      <vt:lpstr>Set and Get values without Execute</vt:lpstr>
      <vt:lpstr>⎕NS: Name Set</vt:lpstr>
      <vt:lpstr>⎕NG: Name Get</vt:lpstr>
      <vt:lpstr>PowerPoint Presentation</vt:lpstr>
      <vt:lpstr>Health Monitor</vt:lpstr>
      <vt:lpstr>Static Analysis of APL Code</vt:lpstr>
      <vt:lpstr>Script-Engine Support</vt:lpstr>
      <vt:lpstr>⎕SHELL to replace existing ⎕SH</vt:lpstr>
      <vt:lpstr>No New Primitives in v20.0</vt:lpstr>
      <vt:lpstr>Possible New Primitives</vt:lpstr>
      <vt:lpstr>Sketch of Version 20.0 (Q2/2025)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Morten Kromberg</cp:lastModifiedBy>
  <cp:revision>239</cp:revision>
  <dcterms:created xsi:type="dcterms:W3CDTF">2019-07-25T11:46:05Z</dcterms:created>
  <dcterms:modified xsi:type="dcterms:W3CDTF">2024-04-14T00:27:15Z</dcterms:modified>
</cp:coreProperties>
</file>