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0" r:id="rId3"/>
    <p:sldId id="261" r:id="rId4"/>
    <p:sldId id="262" r:id="rId5"/>
    <p:sldId id="258" r:id="rId6"/>
    <p:sldId id="263" r:id="rId7"/>
    <p:sldId id="265" r:id="rId8"/>
    <p:sldId id="266" r:id="rId9"/>
    <p:sldId id="286" r:id="rId10"/>
    <p:sldId id="264" r:id="rId11"/>
    <p:sldId id="301" r:id="rId12"/>
    <p:sldId id="827" r:id="rId13"/>
    <p:sldId id="312" r:id="rId14"/>
    <p:sldId id="345" r:id="rId15"/>
    <p:sldId id="785" r:id="rId16"/>
    <p:sldId id="847" r:id="rId17"/>
    <p:sldId id="848" r:id="rId18"/>
    <p:sldId id="787" r:id="rId19"/>
    <p:sldId id="334" r:id="rId20"/>
    <p:sldId id="333" r:id="rId21"/>
    <p:sldId id="335" r:id="rId22"/>
    <p:sldId id="843" r:id="rId23"/>
    <p:sldId id="331" r:id="rId24"/>
    <p:sldId id="793" r:id="rId25"/>
    <p:sldId id="846" r:id="rId26"/>
    <p:sldId id="762" r:id="rId27"/>
    <p:sldId id="813" r:id="rId28"/>
    <p:sldId id="818" r:id="rId29"/>
    <p:sldId id="845" r:id="rId30"/>
    <p:sldId id="810" r:id="rId31"/>
    <p:sldId id="346" r:id="rId32"/>
    <p:sldId id="284" r:id="rId33"/>
    <p:sldId id="271" r:id="rId34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arabun" panose="020B0604020202020204" charset="-34"/>
      <p:regular r:id="rId42"/>
      <p:bold r:id="rId43"/>
      <p:italic r:id="rId44"/>
      <p:boldItalic r:id="rId45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BEA9C0-22A5-480E-8602-7E70310DB423}">
          <p14:sldIdLst>
            <p14:sldId id="257"/>
            <p14:sldId id="260"/>
            <p14:sldId id="261"/>
            <p14:sldId id="262"/>
            <p14:sldId id="258"/>
            <p14:sldId id="263"/>
            <p14:sldId id="265"/>
            <p14:sldId id="266"/>
            <p14:sldId id="286"/>
            <p14:sldId id="264"/>
            <p14:sldId id="301"/>
            <p14:sldId id="827"/>
            <p14:sldId id="312"/>
            <p14:sldId id="345"/>
            <p14:sldId id="785"/>
            <p14:sldId id="847"/>
            <p14:sldId id="848"/>
            <p14:sldId id="787"/>
            <p14:sldId id="334"/>
            <p14:sldId id="333"/>
            <p14:sldId id="335"/>
            <p14:sldId id="843"/>
            <p14:sldId id="331"/>
            <p14:sldId id="793"/>
            <p14:sldId id="846"/>
            <p14:sldId id="762"/>
            <p14:sldId id="813"/>
            <p14:sldId id="818"/>
            <p14:sldId id="845"/>
            <p14:sldId id="810"/>
            <p14:sldId id="346"/>
            <p14:sldId id="28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2763" autoAdjust="0"/>
  </p:normalViewPr>
  <p:slideViewPr>
    <p:cSldViewPr snapToGrid="0">
      <p:cViewPr>
        <p:scale>
          <a:sx n="95" d="100"/>
          <a:sy n="95" d="100"/>
        </p:scale>
        <p:origin x="1042" y="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NUL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15/04/2024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15/04/2024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41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3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73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05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Meetup, 11 April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2" y="700311"/>
            <a:ext cx="1414230" cy="336489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9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84297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err="1"/>
              <a:t>PICinPIC</a:t>
            </a:r>
            <a:r>
              <a:rPr lang="en-GB"/>
              <a:t> WILL SHOW HERE, CONTENT COULD BE OBSCURED.</a:t>
            </a:r>
            <a:br>
              <a:rPr lang="en-GB"/>
            </a:br>
            <a:r>
              <a:rPr lang="en-GB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1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01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7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17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Leveraging Community Packages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8" name="Picture 7" descr="A black and orange triangle&#10;&#10;Description automatically generated">
            <a:extLst>
              <a:ext uri="{FF2B5EF4-FFF2-40B4-BE49-F238E27FC236}">
                <a16:creationId xmlns:a16="http://schemas.microsoft.com/office/drawing/2014/main" id="{4CDAE969-C022-BFB1-C600-8B5FF187EA2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4" y="4761064"/>
            <a:ext cx="939483" cy="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62" r:id="rId9"/>
    <p:sldLayoutId id="2147483663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2.svg"/><Relationship Id="rId9" Type="http://schemas.openxmlformats.org/officeDocument/2006/relationships/image" Target="../media/image3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tatin.dev/" TargetMode="External"/><Relationship Id="rId2" Type="http://schemas.openxmlformats.org/officeDocument/2006/relationships/hyperlink" Target="https://tatin.dev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the-carlisle-group/Dado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tmp\eclipse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Leveraging Community Packages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Josh David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First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The Workspace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57520" cy="685535"/>
          </a:xfrm>
        </p:spPr>
        <p:txBody>
          <a:bodyPr/>
          <a:lstStyle/>
          <a:p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Link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DBF1-A361-771D-424C-E749ED5B8A5D}"/>
              </a:ext>
            </a:extLst>
          </p:cNvPr>
          <p:cNvSpPr/>
          <p:nvPr/>
        </p:nvSpPr>
        <p:spPr>
          <a:xfrm>
            <a:off x="3629770" y="2168470"/>
            <a:ext cx="1884459" cy="806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 Code</a:t>
            </a:r>
            <a:br>
              <a:rPr lang="da-DK" dirty="0"/>
            </a:br>
            <a:r>
              <a:rPr lang="da-DK" dirty="0"/>
              <a:t>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C6E0E9-8999-8A0E-F005-B270124BA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3388" y="2168470"/>
            <a:ext cx="691489" cy="655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9A91-0CE8-C8C0-A67F-B9993BE353CE}"/>
              </a:ext>
            </a:extLst>
          </p:cNvPr>
          <p:cNvSpPr txBox="1"/>
          <p:nvPr/>
        </p:nvSpPr>
        <p:spPr>
          <a:xfrm>
            <a:off x="2784475" y="282409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Link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127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77AEB4-1781-F3FC-5534-10FE2DB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57520" cy="685535"/>
          </a:xfrm>
        </p:spPr>
        <p:txBody>
          <a:bodyPr/>
          <a:lstStyle/>
          <a:p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Link (and </a:t>
            </a:r>
            <a:r>
              <a:rPr lang="da-DK" dirty="0" err="1"/>
              <a:t>git</a:t>
            </a:r>
            <a:r>
              <a:rPr lang="da-DK" dirty="0"/>
              <a:t>/</a:t>
            </a:r>
            <a:r>
              <a:rPr lang="da-DK" dirty="0" err="1"/>
              <a:t>svn</a:t>
            </a:r>
            <a:r>
              <a:rPr lang="da-DK" dirty="0"/>
              <a:t> </a:t>
            </a:r>
            <a:r>
              <a:rPr lang="da-DK" dirty="0" err="1"/>
              <a:t>etc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DBF1-A361-771D-424C-E749ED5B8A5D}"/>
              </a:ext>
            </a:extLst>
          </p:cNvPr>
          <p:cNvSpPr/>
          <p:nvPr/>
        </p:nvSpPr>
        <p:spPr>
          <a:xfrm>
            <a:off x="3629770" y="2168470"/>
            <a:ext cx="1884459" cy="806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 Code</a:t>
            </a:r>
            <a:br>
              <a:rPr lang="da-DK" dirty="0"/>
            </a:br>
            <a:r>
              <a:rPr lang="da-DK" dirty="0"/>
              <a:t>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B91D7-09E9-7029-53A6-B855AF356F8B}"/>
              </a:ext>
            </a:extLst>
          </p:cNvPr>
          <p:cNvSpPr/>
          <p:nvPr/>
        </p:nvSpPr>
        <p:spPr>
          <a:xfrm>
            <a:off x="564036" y="1643904"/>
            <a:ext cx="1884459" cy="20307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</a:t>
            </a:r>
            <a:br>
              <a:rPr lang="da-DK" dirty="0"/>
            </a:br>
            <a:r>
              <a:rPr lang="da-DK" dirty="0"/>
              <a:t>Workspace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B0018-45F0-1E19-E8DC-B9BB0FE9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22" y="2253034"/>
            <a:ext cx="1370552" cy="5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C6E0E9-8999-8A0E-F005-B270124B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3388" y="2168470"/>
            <a:ext cx="691489" cy="655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9A91-0CE8-C8C0-A67F-B9993BE353CE}"/>
              </a:ext>
            </a:extLst>
          </p:cNvPr>
          <p:cNvSpPr txBox="1"/>
          <p:nvPr/>
        </p:nvSpPr>
        <p:spPr>
          <a:xfrm>
            <a:off x="2784475" y="282409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Link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C93E4-6728-DDBE-87F0-803518E92B32}"/>
              </a:ext>
            </a:extLst>
          </p:cNvPr>
          <p:cNvSpPr/>
          <p:nvPr/>
        </p:nvSpPr>
        <p:spPr>
          <a:xfrm>
            <a:off x="7763429" y="1648117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5647E-B469-9CA7-062B-13B7D95D117F}"/>
              </a:ext>
            </a:extLst>
          </p:cNvPr>
          <p:cNvSpPr/>
          <p:nvPr/>
        </p:nvSpPr>
        <p:spPr>
          <a:xfrm>
            <a:off x="7550256" y="197047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45AA4-2833-6DA6-D6BE-5CFC2F73800A}"/>
              </a:ext>
            </a:extLst>
          </p:cNvPr>
          <p:cNvSpPr/>
          <p:nvPr/>
        </p:nvSpPr>
        <p:spPr>
          <a:xfrm>
            <a:off x="7303679" y="2334036"/>
            <a:ext cx="1182959" cy="688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Source</a:t>
            </a:r>
            <a:br>
              <a:rPr lang="da-DK" dirty="0"/>
            </a:br>
            <a:r>
              <a:rPr lang="da-DK" dirty="0" err="1"/>
              <a:t>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7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7B508-433E-53F7-2456-90900F2F66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068509-AC88-4FFF-514A-4AA50E5F09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DC729E-15DF-B970-43EA-CBA618D3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8" y="579390"/>
            <a:ext cx="7005527" cy="685535"/>
          </a:xfrm>
        </p:spPr>
        <p:txBody>
          <a:bodyPr/>
          <a:lstStyle/>
          <a:p>
            <a:r>
              <a:rPr lang="da-DK" dirty="0"/>
              <a:t>A Cider Project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21894-CBF5-68F7-3B3C-6EBAE1682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1392556"/>
            <a:ext cx="6813820" cy="298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1B06E-4509-5462-331E-D6C10943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40" y="-76203"/>
            <a:ext cx="29443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B493-8113-6A12-809B-02C5F66B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6289844" cy="324204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Load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b="1" dirty="0" err="1"/>
              <a:t>depend</a:t>
            </a:r>
            <a:r>
              <a:rPr lang="da-DK" dirty="0"/>
              <a:t> on</a:t>
            </a:r>
          </a:p>
          <a:p>
            <a:r>
              <a:rPr lang="da-DK" dirty="0"/>
              <a:t>Run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on </a:t>
            </a:r>
            <a:r>
              <a:rPr lang="da-DK" b="1" dirty="0" err="1"/>
              <a:t>opening</a:t>
            </a:r>
            <a:r>
              <a:rPr lang="da-DK" dirty="0"/>
              <a:t> the </a:t>
            </a:r>
            <a:r>
              <a:rPr lang="da-DK" dirty="0" err="1"/>
              <a:t>project</a:t>
            </a:r>
            <a:endParaRPr lang="da-DK" dirty="0"/>
          </a:p>
          <a:p>
            <a:r>
              <a:rPr lang="da-DK" dirty="0"/>
              <a:t>Run a </a:t>
            </a:r>
            <a:r>
              <a:rPr lang="da-DK" b="1" dirty="0" err="1"/>
              <a:t>build</a:t>
            </a:r>
            <a:r>
              <a:rPr lang="da-DK" dirty="0"/>
              <a:t> </a:t>
            </a:r>
            <a:r>
              <a:rPr lang="da-DK" dirty="0" err="1"/>
              <a:t>function</a:t>
            </a:r>
            <a:endParaRPr lang="da-DK" dirty="0"/>
          </a:p>
          <a:p>
            <a:r>
              <a:rPr lang="da-DK" dirty="0" err="1"/>
              <a:t>Decide</a:t>
            </a:r>
            <a:r>
              <a:rPr lang="da-DK" dirty="0"/>
              <a:t> </a:t>
            </a:r>
            <a:r>
              <a:rPr lang="da-DK" b="1" dirty="0" err="1"/>
              <a:t>where</a:t>
            </a:r>
            <a:r>
              <a:rPr lang="da-DK" dirty="0"/>
              <a:t> to load the </a:t>
            </a:r>
            <a:r>
              <a:rPr lang="da-DK" dirty="0" err="1"/>
              <a:t>code</a:t>
            </a:r>
            <a:r>
              <a:rPr lang="da-DK" dirty="0"/>
              <a:t> </a:t>
            </a:r>
          </a:p>
          <a:p>
            <a:r>
              <a:rPr lang="da-DK" dirty="0"/>
              <a:t>Run </a:t>
            </a:r>
            <a:r>
              <a:rPr lang="da-DK" b="1" dirty="0"/>
              <a:t>tests </a:t>
            </a:r>
          </a:p>
          <a:p>
            <a:r>
              <a:rPr lang="da-DK" dirty="0"/>
              <a:t>Set </a:t>
            </a:r>
            <a:r>
              <a:rPr lang="da-DK" b="1" dirty="0"/>
              <a:t>Link options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loading</a:t>
            </a:r>
            <a:r>
              <a:rPr lang="da-DK" dirty="0"/>
              <a:t> the source </a:t>
            </a:r>
            <a:r>
              <a:rPr lang="da-DK" dirty="0" err="1"/>
              <a:t>code</a:t>
            </a:r>
            <a:endParaRPr lang="da-DK" dirty="0"/>
          </a:p>
          <a:p>
            <a:r>
              <a:rPr lang="da-DK" dirty="0"/>
              <a:t>Set </a:t>
            </a:r>
            <a:r>
              <a:rPr lang="da-DK" b="1" dirty="0">
                <a:latin typeface="APL385 Unicode" panose="020B0709000202000203" pitchFamily="49" charset="0"/>
              </a:rPr>
              <a:t>⎕IO</a:t>
            </a:r>
            <a:r>
              <a:rPr lang="da-DK" b="1" dirty="0"/>
              <a:t>, </a:t>
            </a:r>
            <a:r>
              <a:rPr lang="da-DK" b="1" dirty="0">
                <a:latin typeface="APL385 Unicode" panose="020B0709000202000203" pitchFamily="49" charset="0"/>
              </a:rPr>
              <a:t>⎕ML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8B101-0368-503A-55F2-0F253C41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Projects: Cider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6E2FF-D58F-42F7-5B60-842C869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4" y="0"/>
            <a:ext cx="2944379" cy="5143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D75AC-C205-13C9-E610-C5233B9B6837}"/>
              </a:ext>
            </a:extLst>
          </p:cNvPr>
          <p:cNvCxnSpPr>
            <a:cxnSpLocks/>
          </p:cNvCxnSpPr>
          <p:nvPr/>
        </p:nvCxnSpPr>
        <p:spPr>
          <a:xfrm flipV="1">
            <a:off x="5008418" y="1116824"/>
            <a:ext cx="1922874" cy="26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4D2FA-E9D7-9BDF-B574-5C1DD22FFBAE}"/>
              </a:ext>
            </a:extLst>
          </p:cNvPr>
          <p:cNvCxnSpPr>
            <a:cxnSpLocks/>
          </p:cNvCxnSpPr>
          <p:nvPr/>
        </p:nvCxnSpPr>
        <p:spPr>
          <a:xfrm>
            <a:off x="5212569" y="1828800"/>
            <a:ext cx="1718723" cy="32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516CB4-D9B4-6A9A-7899-83CF0365891A}"/>
              </a:ext>
            </a:extLst>
          </p:cNvPr>
          <p:cNvCxnSpPr>
            <a:cxnSpLocks/>
          </p:cNvCxnSpPr>
          <p:nvPr/>
        </p:nvCxnSpPr>
        <p:spPr>
          <a:xfrm>
            <a:off x="3297382" y="2216727"/>
            <a:ext cx="3633910" cy="9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3519AE-794E-F1C9-3B52-6BB4C08246CA}"/>
              </a:ext>
            </a:extLst>
          </p:cNvPr>
          <p:cNvCxnSpPr>
            <a:cxnSpLocks/>
          </p:cNvCxnSpPr>
          <p:nvPr/>
        </p:nvCxnSpPr>
        <p:spPr>
          <a:xfrm>
            <a:off x="5988326" y="3399183"/>
            <a:ext cx="824303" cy="5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4BE733-E3F9-6BFD-56F6-2212039B4BA2}"/>
              </a:ext>
            </a:extLst>
          </p:cNvPr>
          <p:cNvCxnSpPr>
            <a:cxnSpLocks/>
          </p:cNvCxnSpPr>
          <p:nvPr/>
        </p:nvCxnSpPr>
        <p:spPr>
          <a:xfrm>
            <a:off x="2529509" y="4026676"/>
            <a:ext cx="4401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3A4599-8260-2EE0-F3BF-DC8C7A732051}"/>
              </a:ext>
            </a:extLst>
          </p:cNvPr>
          <p:cNvCxnSpPr>
            <a:cxnSpLocks/>
          </p:cNvCxnSpPr>
          <p:nvPr/>
        </p:nvCxnSpPr>
        <p:spPr>
          <a:xfrm>
            <a:off x="2107096" y="3001617"/>
            <a:ext cx="4824196" cy="6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3A8749-8E6E-B6D3-E5BA-521F9191057C}"/>
              </a:ext>
            </a:extLst>
          </p:cNvPr>
          <p:cNvCxnSpPr>
            <a:cxnSpLocks/>
          </p:cNvCxnSpPr>
          <p:nvPr/>
        </p:nvCxnSpPr>
        <p:spPr>
          <a:xfrm>
            <a:off x="4517335" y="2628900"/>
            <a:ext cx="2295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49" y="400439"/>
            <a:ext cx="4104000" cy="398547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/>
              <a:t>A Project is…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Source Code +</a:t>
            </a:r>
          </a:p>
          <a:p>
            <a:pPr>
              <a:spcAft>
                <a:spcPts val="600"/>
              </a:spcAft>
            </a:pPr>
            <a:r>
              <a:rPr lang="da-DK" sz="2000" dirty="0" err="1"/>
              <a:t>Dependencies</a:t>
            </a:r>
            <a:r>
              <a:rPr lang="da-DK" sz="2000" dirty="0"/>
              <a:t> (</a:t>
            </a:r>
            <a:r>
              <a:rPr lang="da-DK" sz="2000" dirty="0" err="1"/>
              <a:t>packages</a:t>
            </a:r>
            <a:r>
              <a:rPr lang="da-DK" sz="2000" dirty="0"/>
              <a:t>) </a:t>
            </a:r>
            <a:r>
              <a:rPr lang="da-DK" sz="2000" dirty="0" err="1"/>
              <a:t>loaded</a:t>
            </a:r>
            <a:r>
              <a:rPr lang="da-DK" sz="2000" dirty="0"/>
              <a:t> from a </a:t>
            </a:r>
            <a:r>
              <a:rPr lang="da-DK" sz="2000" dirty="0" err="1"/>
              <a:t>package</a:t>
            </a:r>
            <a:r>
              <a:rPr lang="da-DK" sz="2000" dirty="0"/>
              <a:t> manager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Environment </a:t>
            </a:r>
            <a:r>
              <a:rPr lang="da-DK" sz="2000" dirty="0" err="1"/>
              <a:t>configuration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Development </a:t>
            </a:r>
            <a:r>
              <a:rPr lang="da-DK" sz="2000" dirty="0" err="1"/>
              <a:t>tools</a:t>
            </a:r>
            <a:r>
              <a:rPr lang="da-DK" sz="2000" dirty="0"/>
              <a:t> and </a:t>
            </a:r>
            <a:r>
              <a:rPr lang="da-DK" sz="2000" dirty="0" err="1"/>
              <a:t>processes</a:t>
            </a:r>
            <a:endParaRPr lang="da-DK" sz="2000" dirty="0"/>
          </a:p>
          <a:p>
            <a:pPr>
              <a:spcAft>
                <a:spcPts val="600"/>
              </a:spcAft>
            </a:pPr>
            <a:r>
              <a:rPr lang="da-DK" sz="2000" dirty="0"/>
              <a:t>Can be opened and "set up" by a Project Manager (Cider)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30010" y="400439"/>
            <a:ext cx="4104641" cy="398547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a-DK" b="1" dirty="0"/>
              <a:t>A Package is…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dirty="0"/>
              <a:t>A "build" of a project...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In a standard format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Can be </a:t>
            </a:r>
            <a:r>
              <a:rPr lang="en-GB" b="1" dirty="0"/>
              <a:t>found</a:t>
            </a:r>
            <a:r>
              <a:rPr lang="en-GB" dirty="0"/>
              <a:t>, </a:t>
            </a:r>
            <a:r>
              <a:rPr lang="en-GB" b="1" dirty="0"/>
              <a:t>downloaded</a:t>
            </a:r>
            <a:r>
              <a:rPr lang="en-GB" dirty="0"/>
              <a:t> and </a:t>
            </a:r>
            <a:r>
              <a:rPr lang="en-GB" b="1" dirty="0"/>
              <a:t>installed</a:t>
            </a:r>
            <a:r>
              <a:rPr lang="en-GB" dirty="0"/>
              <a:t> by a</a:t>
            </a:r>
            <a:br>
              <a:rPr lang="en-GB" dirty="0"/>
            </a:br>
            <a:r>
              <a:rPr lang="en-GB" dirty="0"/>
              <a:t>"Package Manager"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supports the development of Tatin Packages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/>
              <a:t>Cider can load Tatin + NuGet Packages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2" descr="Image of package">
            <a:extLst>
              <a:ext uri="{FF2B5EF4-FFF2-40B4-BE49-F238E27FC236}">
                <a16:creationId xmlns:a16="http://schemas.microsoft.com/office/drawing/2014/main" id="{F45FD2EF-FC19-1C6E-3216-8E4B1216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65" y="2300288"/>
            <a:ext cx="1028701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483861-3338-21DC-9C81-DDC8C32C4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003" y="1092268"/>
            <a:ext cx="7840270" cy="358190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785C2D-8679-5DE0-04C7-796A482D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Bridge</a:t>
            </a:r>
          </a:p>
        </p:txBody>
      </p:sp>
    </p:spTree>
    <p:extLst>
      <p:ext uri="{BB962C8B-B14F-4D97-AF65-F5344CB8AC3E}">
        <p14:creationId xmlns:p14="http://schemas.microsoft.com/office/powerpoint/2010/main" val="273994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85C2D-8679-5DE0-04C7-796A482D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Interface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5C18D7-C444-B8FC-EA83-C5857BEE2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244" y="886326"/>
            <a:ext cx="7849637" cy="3587722"/>
          </a:xfrm>
        </p:spPr>
      </p:pic>
    </p:spTree>
    <p:extLst>
      <p:ext uri="{BB962C8B-B14F-4D97-AF65-F5344CB8AC3E}">
        <p14:creationId xmlns:p14="http://schemas.microsoft.com/office/powerpoint/2010/main" val="150082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383A0-85E2-6577-F53A-F90EA6F1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521494"/>
            <a:ext cx="4232199" cy="316468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Tatin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Package manager for </a:t>
            </a:r>
            <a:r>
              <a:rPr lang="da-DK" sz="2000" dirty="0" err="1"/>
              <a:t>Dyalog</a:t>
            </a:r>
            <a:r>
              <a:rPr lang="da-DK" sz="2000" dirty="0"/>
              <a:t> APL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A </a:t>
            </a:r>
            <a:r>
              <a:rPr lang="da-DK" sz="2000" dirty="0" err="1"/>
              <a:t>tasty</a:t>
            </a:r>
            <a:r>
              <a:rPr lang="da-DK" sz="2000" dirty="0"/>
              <a:t> </a:t>
            </a:r>
            <a:r>
              <a:rPr lang="da-DK" sz="2000" dirty="0" err="1"/>
              <a:t>way</a:t>
            </a:r>
            <a:r>
              <a:rPr lang="da-DK" sz="2000" dirty="0"/>
              <a:t> to </a:t>
            </a:r>
            <a:r>
              <a:rPr lang="da-DK" sz="2000" dirty="0" err="1"/>
              <a:t>package</a:t>
            </a:r>
            <a:r>
              <a:rPr lang="da-DK" sz="2000" dirty="0"/>
              <a:t> </a:t>
            </a:r>
            <a:r>
              <a:rPr lang="da-DK" sz="2000" dirty="0" err="1"/>
              <a:t>APLs</a:t>
            </a:r>
            <a:endParaRPr lang="da-DK" sz="20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50 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7CBD-7A77-92C5-5BDD-A67BAA10E6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4637" y="485033"/>
            <a:ext cx="4104641" cy="275034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err="1"/>
              <a:t>NuGet</a:t>
            </a:r>
            <a:endParaRPr lang="da-DK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Package manager for .NET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Related to "Chocolatey"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trike="sngStrike" dirty="0"/>
              <a:t>361,905</a:t>
            </a:r>
            <a:r>
              <a:rPr lang="en-GB" sz="2000" dirty="0"/>
              <a:t> 372,765 Packages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8DCBF-47C6-93FD-A8D7-03BD9DE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56" y="796436"/>
            <a:ext cx="730809" cy="6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Get project logo">
            <a:extLst>
              <a:ext uri="{FF2B5EF4-FFF2-40B4-BE49-F238E27FC236}">
                <a16:creationId xmlns:a16="http://schemas.microsoft.com/office/drawing/2014/main" id="{033AAFE7-2C69-4F39-F3D1-FDF05881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13" y="124327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8C23FED-2C1D-AF3D-49C4-4660F5ED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729" y="165048"/>
            <a:ext cx="721412" cy="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906ED-C18C-753D-09DA-E76184D0FE80}"/>
              </a:ext>
            </a:extLst>
          </p:cNvPr>
          <p:cNvSpPr txBox="1"/>
          <p:nvPr/>
        </p:nvSpPr>
        <p:spPr>
          <a:xfrm>
            <a:off x="1616572" y="2498348"/>
            <a:ext cx="568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]</a:t>
            </a:r>
            <a:r>
              <a:rPr lang="en-GB" sz="1200" dirty="0" err="1">
                <a:latin typeface="APL385 Unicode" panose="020B0709000202000203" pitchFamily="49" charset="0"/>
              </a:rPr>
              <a:t>z←tatin.listPackages</a:t>
            </a:r>
            <a:endParaRPr lang="en-GB" sz="1200" dirty="0">
              <a:latin typeface="APL385 Unicode" panose="020B0709000202000203" pitchFamily="49" charset="0"/>
            </a:endParaRPr>
          </a:p>
          <a:p>
            <a:r>
              <a:rPr lang="en-GB" sz="1200" dirty="0">
                <a:latin typeface="APL385 Unicode" panose="020B0709000202000203" pitchFamily="49" charset="0"/>
              </a:rPr>
              <a:t>      {⍺,≢⍵}⌸{(¯1+⍵⍳'-')↑⍵}¨3↓z[;1]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aplteam</a:t>
            </a:r>
            <a:r>
              <a:rPr lang="en-GB" sz="1200" dirty="0">
                <a:latin typeface="APL385 Unicode" panose="020B0709000202000203" pitchFamily="49" charset="0"/>
              </a:rPr>
              <a:t>  43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davin</a:t>
            </a:r>
            <a:r>
              <a:rPr lang="en-GB" sz="1200" dirty="0">
                <a:latin typeface="APL385 Unicode" panose="020B0709000202000203" pitchFamily="49" charset="0"/>
              </a:rPr>
              <a:t>     4</a:t>
            </a:r>
          </a:p>
          <a:p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sz="1200" dirty="0" err="1">
                <a:latin typeface="APL385 Unicode" panose="020B0709000202000203" pitchFamily="49" charset="0"/>
              </a:rPr>
              <a:t>dyalog</a:t>
            </a:r>
            <a:r>
              <a:rPr lang="en-GB" sz="1200" dirty="0">
                <a:latin typeface="APL385 Unicode" panose="020B0709000202000203" pitchFamily="49" charset="0"/>
              </a:rPr>
              <a:t>    3</a:t>
            </a:r>
          </a:p>
          <a:p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6F87F-029F-8F77-632E-FF3AA2281168}"/>
              </a:ext>
            </a:extLst>
          </p:cNvPr>
          <p:cNvSpPr txBox="1"/>
          <p:nvPr/>
        </p:nvSpPr>
        <p:spPr>
          <a:xfrm>
            <a:off x="1616572" y="3686175"/>
            <a:ext cx="56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PL385 Unicode" panose="020B0709000202000203" pitchFamily="49" charset="0"/>
              </a:rPr>
              <a:t>      </a:t>
            </a:r>
            <a:r>
              <a:rPr lang="da-DK" sz="1200" dirty="0">
                <a:latin typeface="APL385 Unicode" panose="020B0709000202000203" pitchFamily="49" charset="0"/>
              </a:rPr>
              <a:t> ¯2↑z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dyalog-Jarvis  1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dyalog-NuGet   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18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258AB-764A-A759-757E-B8B23515D1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241D-9307-9B5E-89C7-87549D2B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9DEDE1-01B9-31C1-49D9-4A64AC2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 – www.tatin.dev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6C9B6-DD7C-C430-4949-C85B5591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9" y="1028114"/>
            <a:ext cx="8820473" cy="5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0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A7015-FFDD-444B-B014-52EB3FE31A5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)LOAD</a:t>
            </a:r>
          </a:p>
          <a:p>
            <a:r>
              <a:rPr lang="en-US" dirty="0"/>
              <a:t>)XLOAD</a:t>
            </a:r>
          </a:p>
          <a:p>
            <a:r>
              <a:rPr lang="en-US" dirty="0"/>
              <a:t>)SAVE/⎕SAVE</a:t>
            </a:r>
          </a:p>
          <a:p>
            <a:r>
              <a:rPr lang="en-US" dirty="0"/>
              <a:t>)WSID/⎕WSID</a:t>
            </a:r>
          </a:p>
          <a:p>
            <a:r>
              <a:rPr lang="en-US" dirty="0"/>
              <a:t>⎕LOCK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FCC9CC-CECC-CF41-423D-BE6CA8A43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4979" y="1265238"/>
            <a:ext cx="4490566" cy="32416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8E02C5-1638-BA7A-BD7F-475A55C8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Workspace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D3D7AE1-5264-52DC-79B4-46573F7A512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2206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1" y="990493"/>
            <a:ext cx="8100281" cy="3093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F5B0F-9C6B-382C-CB26-4145111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Packages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73CCC-99EF-9C65-5888-3D72E6B5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02" y="1126478"/>
            <a:ext cx="8100281" cy="210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6EB4A1A-3E81-FA4F-59D6-C92C924DE98F}"/>
              </a:ext>
            </a:extLst>
          </p:cNvPr>
          <p:cNvSpPr/>
          <p:nvPr/>
        </p:nvSpPr>
        <p:spPr>
          <a:xfrm>
            <a:off x="97104" y="1974457"/>
            <a:ext cx="307498" cy="202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C207A-B7A2-6C0B-7F50-8F19B44A7D05}"/>
              </a:ext>
            </a:extLst>
          </p:cNvPr>
          <p:cNvSpPr txBox="1"/>
          <p:nvPr/>
        </p:nvSpPr>
        <p:spPr>
          <a:xfrm>
            <a:off x="323528" y="3528127"/>
            <a:ext cx="7255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50 packages is enough to (sometimes) make it difficult</a:t>
            </a:r>
            <a:br>
              <a:rPr lang="da-DK" dirty="0"/>
            </a:br>
            <a:r>
              <a:rPr lang="da-DK" dirty="0"/>
              <a:t>to decide which one to use (and "dyalog-APLProcess" is yet to come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r>
              <a:rPr lang="da-DK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0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4AC73-D204-845E-2AC3-3992FAD55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216"/>
            <a:ext cx="9144000" cy="40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23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D52D-D590-5D42-2746-3CC5FB029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CBCD33-11C7-9924-50AD-4C334F73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7B26B-9305-EDE3-5B04-AC2F35B99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1587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DC5F6-28D4-DC49-B47F-D78700B7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12" y="2090826"/>
            <a:ext cx="4087995" cy="1915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60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C175E-2B09-D6D2-E910-9B6B8AA9B4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6039" y="208757"/>
            <a:ext cx="2536575" cy="45475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b="1" dirty="0">
                <a:latin typeface="APL385 Unicode" panose="020B0709000202000203" pitchFamily="49" charset="0"/>
              </a:rPr>
              <a:t>     ]</a:t>
            </a:r>
            <a:r>
              <a:rPr lang="en-GB" b="1" dirty="0" err="1">
                <a:latin typeface="APL385 Unicode" panose="020B0709000202000203" pitchFamily="49" charset="0"/>
              </a:rPr>
              <a:t>tatin.listtags</a:t>
            </a:r>
            <a:endParaRPr lang="en-GB" b="1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tags from https://tatin.dev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--------------------------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apl</a:t>
            </a:r>
            <a:r>
              <a:rPr lang="en-GB" dirty="0">
                <a:latin typeface="APL385 Unicode" panose="020B0709000202000203" pitchFamily="49" charset="0"/>
              </a:rPr>
              <a:t>-git-interface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build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calculations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chm 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code-browsing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code-coverage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code-reviews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command-generation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communication-tools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comparison-tool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comparison-utilities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components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config-files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converter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copy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cryptography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 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APL385 Unicode" panose="020B0709000202000203" pitchFamily="49" charset="0"/>
              </a:rPr>
              <a:t> dates 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…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utilities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validation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webservice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windows-event-log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windows-registry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winscp</a:t>
            </a:r>
            <a:r>
              <a:rPr lang="en-US" dirty="0">
                <a:latin typeface="APL385 Unicode" panose="020B0709000202000203" pitchFamily="49" charset="0"/>
              </a:rPr>
              <a:t>-interface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write    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yes-or-no                     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APL385 Unicode" panose="020B0709000202000203" pitchFamily="49" charset="0"/>
              </a:rPr>
              <a:t> zip-tools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35" y="1293279"/>
            <a:ext cx="5481850" cy="285341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</a:t>
            </a:r>
            <a:r>
              <a:rPr lang="da-DK" b="1" dirty="0" err="1">
                <a:latin typeface="APL385 Unicode" panose="020B0709000202000203" pitchFamily="49" charset="0"/>
              </a:rPr>
              <a:t>group</a:t>
            </a:r>
            <a:r>
              <a:rPr lang="da-DK" b="1" dirty="0">
                <a:latin typeface="APL385 Unicode" panose="020B0709000202000203" pitchFamily="49" charset="0"/>
              </a:rPr>
              <a:t>=</a:t>
            </a:r>
            <a:r>
              <a:rPr lang="da-DK" b="1" dirty="0" err="1">
                <a:latin typeface="APL385 Unicode" panose="020B0709000202000203" pitchFamily="49" charset="0"/>
              </a:rPr>
              <a:t>dyalog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dyalog-HttpCommand</a:t>
            </a:r>
            <a:r>
              <a:rPr lang="da-DK" dirty="0">
                <a:latin typeface="APL385 Unicode" panose="020B0709000202000203" pitchFamily="49" charset="0"/>
              </a:rPr>
              <a:t>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dyalog-Jarvis                               1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dyalog-NuGet         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Tatin.ListPackages</a:t>
            </a:r>
            <a:r>
              <a:rPr lang="da-DK" b="1" dirty="0">
                <a:latin typeface="APL385 Unicode" panose="020B0709000202000203" pitchFamily="49" charset="0"/>
              </a:rPr>
              <a:t> -tag=</a:t>
            </a:r>
            <a:r>
              <a:rPr lang="da-DK" b="1" dirty="0" err="1">
                <a:latin typeface="APL385 Unicode" panose="020B0709000202000203" pitchFamily="49" charset="0"/>
              </a:rPr>
              <a:t>crypto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Registry: https://tatin.dev       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Group &amp; </a:t>
            </a:r>
            <a:r>
              <a:rPr lang="da-DK" dirty="0" err="1">
                <a:latin typeface="APL385 Unicode" panose="020B0709000202000203" pitchFamily="49" charset="0"/>
              </a:rPr>
              <a:t>Name</a:t>
            </a:r>
            <a:r>
              <a:rPr lang="da-DK" dirty="0">
                <a:latin typeface="APL385 Unicode" panose="020B0709000202000203" pitchFamily="49" charset="0"/>
              </a:rPr>
              <a:t>                 # major versions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------------                 ----------------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aplteam-HashPasswords                       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aplteam-IniFiles                            1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PL385 Unicode" panose="020B0709000202000203" pitchFamily="49" charset="0"/>
              </a:rPr>
              <a:t>]</a:t>
            </a:r>
            <a:r>
              <a:rPr lang="da-DK" dirty="0" err="1">
                <a:latin typeface="APL385 Unicode" panose="020B0709000202000203" pitchFamily="49" charset="0"/>
              </a:rPr>
              <a:t>Tatin.ListPackages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833885" cy="32420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Example</a:t>
            </a:r>
            <a:r>
              <a:rPr lang="da-DK" dirty="0"/>
              <a:t>: I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r>
              <a:rPr lang="da-DK" dirty="0"/>
              <a:t> in just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new </a:t>
            </a:r>
            <a:r>
              <a:rPr lang="da-DK" dirty="0" err="1"/>
              <a:t>project</a:t>
            </a:r>
            <a:endParaRPr lang="da-DK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To </a:t>
            </a:r>
            <a:r>
              <a:rPr lang="da-DK" dirty="0" err="1"/>
              <a:t>add</a:t>
            </a:r>
            <a:r>
              <a:rPr lang="da-DK" dirty="0"/>
              <a:t> it to </a:t>
            </a:r>
            <a:r>
              <a:rPr lang="da-DK" dirty="0" err="1"/>
              <a:t>our</a:t>
            </a:r>
            <a:r>
              <a:rPr lang="da-DK" dirty="0"/>
              <a:t> Cider </a:t>
            </a:r>
            <a:r>
              <a:rPr lang="da-DK" dirty="0" err="1"/>
              <a:t>project</a:t>
            </a:r>
            <a:r>
              <a:rPr lang="da-DK" dirty="0"/>
              <a:t>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]</a:t>
            </a:r>
            <a:r>
              <a:rPr lang="da-DK" dirty="0" err="1">
                <a:latin typeface="APL385 Unicode" panose="020B0709000202000203" pitchFamily="49" charset="0"/>
              </a:rPr>
              <a:t>Cider.AddTatinDependencies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HttpCommand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1 </a:t>
            </a:r>
            <a:r>
              <a:rPr lang="da-DK" dirty="0" err="1">
                <a:latin typeface="APL385 Unicode" panose="020B0709000202000203" pitchFamily="49" charset="0"/>
              </a:rPr>
              <a:t>Tatin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dependency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added</a:t>
            </a:r>
            <a:r>
              <a:rPr lang="da-DK" dirty="0">
                <a:latin typeface="APL385 Unicode" panose="020B0709000202000203" pitchFamily="49" charset="0"/>
              </a:rPr>
              <a:t>: 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 dyalog-HttpCommand-5.2.0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did not </a:t>
            </a:r>
            <a:r>
              <a:rPr lang="da-DK" dirty="0" err="1"/>
              <a:t>specify</a:t>
            </a:r>
            <a:r>
              <a:rPr lang="da-DK" dirty="0"/>
              <a:t> a version,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 reference is </a:t>
            </a:r>
            <a:r>
              <a:rPr lang="da-DK" dirty="0" err="1"/>
              <a:t>created</a:t>
            </a:r>
            <a:r>
              <a:rPr lang="da-DK" dirty="0"/>
              <a:t> to the </a:t>
            </a:r>
            <a:r>
              <a:rPr lang="da-DK" dirty="0" err="1"/>
              <a:t>loaded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space</a:t>
            </a:r>
            <a:r>
              <a:rPr lang="da-DK" dirty="0"/>
              <a:t>:</a:t>
            </a:r>
            <a:br>
              <a:rPr lang="da-DK" dirty="0"/>
            </a:br>
            <a:br>
              <a:rPr lang="da-DK" sz="1600" dirty="0"/>
            </a:b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latin typeface="APL385 Unicode" panose="020B0709000202000203" pitchFamily="49" charset="0"/>
              </a:rPr>
              <a:t>D08.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HttpCommand</a:t>
            </a:r>
            <a:r>
              <a:rPr lang="en-US" dirty="0">
                <a:latin typeface="APL385 Unicode" panose="020B0709000202000203" pitchFamily="49" charset="0"/>
              </a:rPr>
              <a:t>.Get 'www.dyalog.com'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[</a:t>
            </a:r>
            <a:r>
              <a:rPr lang="en-US" dirty="0" err="1">
                <a:latin typeface="APL385 Unicode" panose="020B0709000202000203" pitchFamily="49" charset="0"/>
              </a:rPr>
              <a:t>rc</a:t>
            </a:r>
            <a:r>
              <a:rPr lang="en-US" dirty="0">
                <a:latin typeface="APL385 Unicode" panose="020B0709000202000203" pitchFamily="49" charset="0"/>
              </a:rPr>
              <a:t>: 0 | msg:  | HTTP Status: 200 "OK" | ≢Data: 22580]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Tatin</a:t>
            </a:r>
            <a:r>
              <a:rPr lang="da-DK" dirty="0"/>
              <a:t> </a:t>
            </a:r>
            <a:r>
              <a:rPr lang="da-DK" dirty="0" err="1"/>
              <a:t>Dependency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3DF59-093A-4667-5C3C-081C0196BE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5823-BBC9-593C-3C69-12FB8B2E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334073" cy="3242040"/>
          </a:xfrm>
        </p:spPr>
        <p:txBody>
          <a:bodyPr>
            <a:normAutofit/>
          </a:bodyPr>
          <a:lstStyle/>
          <a:p>
            <a:r>
              <a:rPr lang="da-DK" sz="1600" dirty="0" err="1"/>
              <a:t>NuGet</a:t>
            </a:r>
            <a:r>
              <a:rPr lang="da-DK" sz="1600" dirty="0"/>
              <a:t> is the .NET </a:t>
            </a:r>
            <a:br>
              <a:rPr lang="da-DK" sz="1600" dirty="0"/>
            </a:br>
            <a:r>
              <a:rPr lang="da-DK" sz="1600" dirty="0" err="1"/>
              <a:t>package</a:t>
            </a:r>
            <a:r>
              <a:rPr lang="da-DK" sz="1600" dirty="0"/>
              <a:t> manager</a:t>
            </a:r>
          </a:p>
          <a:p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can</a:t>
            </a:r>
            <a:r>
              <a:rPr lang="da-DK" sz="1600" dirty="0"/>
              <a:t> </a:t>
            </a:r>
            <a:r>
              <a:rPr lang="da-DK" sz="1600" dirty="0" err="1"/>
              <a:t>use</a:t>
            </a:r>
            <a:r>
              <a:rPr lang="da-DK" sz="1600" dirty="0"/>
              <a:t> </a:t>
            </a:r>
            <a:r>
              <a:rPr lang="da-DK" sz="1600" dirty="0" err="1"/>
              <a:t>NuGet</a:t>
            </a:r>
            <a:r>
              <a:rPr lang="da-DK" sz="1600" dirty="0"/>
              <a:t> </a:t>
            </a:r>
            <a:r>
              <a:rPr lang="da-DK" sz="1600" dirty="0" err="1"/>
              <a:t>packages</a:t>
            </a:r>
            <a:r>
              <a:rPr lang="da-DK" sz="1600" dirty="0"/>
              <a:t> from </a:t>
            </a:r>
            <a:r>
              <a:rPr lang="da-DK" sz="1600" dirty="0" err="1"/>
              <a:t>Dyalog</a:t>
            </a:r>
            <a:r>
              <a:rPr lang="da-DK" sz="1600" dirty="0"/>
              <a:t> APL, </a:t>
            </a:r>
            <a:br>
              <a:rPr lang="da-DK" sz="1600" dirty="0"/>
            </a:br>
            <a:r>
              <a:rPr lang="da-DK" sz="1600" dirty="0"/>
              <a:t>with .NET 6.0 or </a:t>
            </a:r>
            <a:r>
              <a:rPr lang="da-DK" sz="1600" dirty="0" err="1"/>
              <a:t>later</a:t>
            </a:r>
            <a:endParaRPr lang="da-DK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A6D1E-658D-3773-1EEA-FF5E548B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NuGet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426FB-FB0F-4CF6-1FFC-090AC9A0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42" y="-29523"/>
            <a:ext cx="5324030" cy="4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F03BD-83B5-755E-9867-CF1F13BD0D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981E72-C2EB-F0A3-13A0-26D1508E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Finding</a:t>
            </a:r>
            <a:r>
              <a:rPr lang="da-DK" dirty="0"/>
              <a:t> </a:t>
            </a:r>
            <a:r>
              <a:rPr lang="da-DK" dirty="0" err="1"/>
              <a:t>NuGet</a:t>
            </a:r>
            <a:r>
              <a:rPr lang="da-DK" dirty="0"/>
              <a:t> Packages (HARD!!!)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BE5E4-1178-D20C-8356-CBCF5EC6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796D9-750E-129B-26B4-A82A178B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549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06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2E78C-2404-86C4-F630-088F995BE4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60283" y="1032315"/>
            <a:ext cx="2127975" cy="19283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br>
              <a:rPr lang="da-DK" dirty="0"/>
            </a:br>
            <a:r>
              <a:rPr lang="da-DK" dirty="0" err="1"/>
              <a:t>NuGet</a:t>
            </a:r>
            <a:r>
              <a:rPr lang="da-DK" dirty="0"/>
              <a:t> support </a:t>
            </a:r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.NET 6.0, 7.0 or 8.0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Support for "Framework" </a:t>
            </a:r>
            <a:r>
              <a:rPr lang="da-DK" dirty="0" err="1"/>
              <a:t>packages</a:t>
            </a:r>
            <a:r>
              <a:rPr lang="da-DK" dirty="0"/>
              <a:t> MAY </a:t>
            </a:r>
            <a:r>
              <a:rPr lang="da-DK" dirty="0" err="1"/>
              <a:t>follow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7E3D8-FD67-8A5D-57C0-B8F53109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7056"/>
            <a:ext cx="6317904" cy="32047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dirty="0" err="1"/>
              <a:t>NuGet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a </a:t>
            </a:r>
            <a:r>
              <a:rPr lang="da-DK" dirty="0" err="1"/>
              <a:t>very</a:t>
            </a:r>
            <a:r>
              <a:rPr lang="da-DK" dirty="0"/>
              <a:t> simple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"</a:t>
            </a:r>
            <a:r>
              <a:rPr lang="da-DK" dirty="0" err="1"/>
              <a:t>Clock</a:t>
            </a:r>
            <a:r>
              <a:rPr lang="da-DK" dirty="0"/>
              <a:t>".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add</a:t>
            </a:r>
            <a:r>
              <a:rPr lang="da-DK" dirty="0"/>
              <a:t> it to </a:t>
            </a:r>
            <a:r>
              <a:rPr lang="da-DK" dirty="0" err="1"/>
              <a:t>our</a:t>
            </a:r>
            <a:r>
              <a:rPr lang="da-DK" dirty="0"/>
              <a:t> Cider </a:t>
            </a:r>
            <a:r>
              <a:rPr lang="da-DK" dirty="0" err="1"/>
              <a:t>project</a:t>
            </a:r>
            <a:r>
              <a:rPr lang="da-DK" dirty="0"/>
              <a:t> (by default,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latest</a:t>
            </a:r>
            <a:r>
              <a:rPr lang="da-DK" dirty="0"/>
              <a:t> version):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]</a:t>
            </a:r>
            <a:r>
              <a:rPr lang="da-DK" dirty="0" err="1">
                <a:latin typeface="APL385 Unicode" panose="020B0709000202000203" pitchFamily="49" charset="0"/>
              </a:rPr>
              <a:t>Cider.AddNuGetDependencies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r>
              <a:rPr lang="da-DK" dirty="0">
                <a:latin typeface="APL385 Unicode" panose="020B0709000202000203" pitchFamily="49" charset="0"/>
              </a:rPr>
              <a:t> 1.0.3</a:t>
            </a:r>
            <a:endParaRPr lang="en-US" dirty="0">
              <a:latin typeface="APL385 Unicode" panose="020B0709000202000203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A reference to a </a:t>
            </a:r>
            <a:r>
              <a:rPr lang="da-DK" dirty="0" err="1"/>
              <a:t>namespace</a:t>
            </a:r>
            <a:r>
              <a:rPr lang="da-DK" dirty="0"/>
              <a:t> </a:t>
            </a:r>
            <a:r>
              <a:rPr lang="da-DK" dirty="0" err="1"/>
              <a:t>hosting</a:t>
            </a:r>
            <a:r>
              <a:rPr lang="da-DK" dirty="0"/>
              <a:t> the .NET </a:t>
            </a:r>
            <a:r>
              <a:rPr lang="da-DK" dirty="0" err="1"/>
              <a:t>package</a:t>
            </a:r>
            <a:r>
              <a:rPr lang="da-DK" dirty="0"/>
              <a:t> is </a:t>
            </a:r>
            <a:r>
              <a:rPr lang="da-DK" dirty="0" err="1"/>
              <a:t>created</a:t>
            </a:r>
            <a:r>
              <a:rPr lang="da-DK" dirty="0"/>
              <a:t>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latin typeface="APL385 Unicode" panose="020B0709000202000203" pitchFamily="49" charset="0"/>
              </a:rPr>
              <a:t>#.clockproj.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Clock</a:t>
            </a:r>
            <a:r>
              <a:rPr lang="en-US" dirty="0">
                <a:latin typeface="APL385 Unicode" panose="020B0709000202000203" pitchFamily="49" charset="0"/>
              </a:rPr>
              <a:t>.UtcNow.(Hour Minute) 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14 43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a-DK" dirty="0"/>
              <a:t>In </a:t>
            </a:r>
            <a:r>
              <a:rPr lang="da-DK" dirty="0" err="1"/>
              <a:t>fact</a:t>
            </a:r>
            <a:r>
              <a:rPr lang="da-DK" dirty="0"/>
              <a:t>, the </a:t>
            </a:r>
            <a:r>
              <a:rPr lang="da-DK" dirty="0" err="1"/>
              <a:t>namespace</a:t>
            </a:r>
            <a:r>
              <a:rPr lang="da-DK" dirty="0"/>
              <a:t> is </a:t>
            </a:r>
            <a:r>
              <a:rPr lang="da-DK" dirty="0" err="1"/>
              <a:t>empty</a:t>
            </a:r>
            <a:r>
              <a:rPr lang="da-DK" dirty="0"/>
              <a:t> </a:t>
            </a:r>
            <a:r>
              <a:rPr lang="da-DK" dirty="0" err="1"/>
              <a:t>except</a:t>
            </a:r>
            <a:r>
              <a:rPr lang="da-DK" dirty="0"/>
              <a:t> for </a:t>
            </a:r>
            <a:r>
              <a:rPr lang="da-DK" dirty="0">
                <a:latin typeface="APL385 Unicode" panose="020B0709000202000203" pitchFamily="49" charset="0"/>
              </a:rPr>
              <a:t>⎕USING</a:t>
            </a:r>
            <a:r>
              <a:rPr lang="da-DK" dirty="0"/>
              <a:t>:</a:t>
            </a:r>
            <a:br>
              <a:rPr lang="da-DK" dirty="0"/>
            </a:br>
            <a:br>
              <a:rPr lang="da-DK" sz="900" dirty="0"/>
            </a:br>
            <a:r>
              <a:rPr lang="da-DK" dirty="0">
                <a:latin typeface="APL385 Unicode" panose="020B0709000202000203" pitchFamily="49" charset="0"/>
              </a:rPr>
              <a:t>     clockproj.</a:t>
            </a:r>
            <a:r>
              <a:rPr lang="da-DK" dirty="0" err="1">
                <a:latin typeface="APL385 Unicode" panose="020B0709000202000203" pitchFamily="49" charset="0"/>
              </a:rPr>
              <a:t>Clock</a:t>
            </a:r>
            <a:r>
              <a:rPr lang="da-DK" dirty="0">
                <a:latin typeface="APL385 Unicode" panose="020B0709000202000203" pitchFamily="49" charset="0"/>
              </a:rPr>
              <a:t>.⎕USING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,c:/</a:t>
            </a:r>
            <a:r>
              <a:rPr lang="da-DK" dirty="0" err="1">
                <a:latin typeface="APL385 Unicode" panose="020B0709000202000203" pitchFamily="49" charset="0"/>
              </a:rPr>
              <a:t>tmp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clockproj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nuget-packages</a:t>
            </a:r>
            <a:r>
              <a:rPr lang="da-DK" dirty="0">
                <a:latin typeface="APL385 Unicode" panose="020B0709000202000203" pitchFamily="49" charset="0"/>
              </a:rPr>
              <a:t>/</a:t>
            </a:r>
            <a:r>
              <a:rPr lang="da-DK" dirty="0" err="1">
                <a:latin typeface="APL385 Unicode" panose="020B0709000202000203" pitchFamily="49" charset="0"/>
              </a:rPr>
              <a:t>published</a:t>
            </a:r>
            <a:r>
              <a:rPr lang="da-DK" dirty="0">
                <a:latin typeface="APL385 Unicode" panose="020B0709000202000203" pitchFamily="49" charset="0"/>
              </a:rPr>
              <a:t>/Clock.dll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1EDBD-256B-528D-8868-7D70247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Adding</a:t>
            </a:r>
            <a:r>
              <a:rPr lang="da-DK" dirty="0"/>
              <a:t> a </a:t>
            </a:r>
            <a:r>
              <a:rPr lang="da-DK" dirty="0" err="1"/>
              <a:t>NuGet</a:t>
            </a:r>
            <a:r>
              <a:rPr lang="da-DK" dirty="0"/>
              <a:t> 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3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41F3-8721-5AB5-E946-1335D744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19" y="1140879"/>
            <a:ext cx="8466986" cy="358256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]</a:t>
            </a:r>
            <a:r>
              <a:rPr lang="da-DK" b="1" dirty="0" err="1">
                <a:latin typeface="APL385 Unicode" panose="020B0709000202000203" pitchFamily="49" charset="0"/>
              </a:rPr>
              <a:t>Cider.OpenProject</a:t>
            </a:r>
            <a:r>
              <a:rPr lang="da-DK" b="1" dirty="0">
                <a:latin typeface="APL385 Unicode" panose="020B0709000202000203" pitchFamily="49" charset="0"/>
              </a:rPr>
              <a:t> C:\tmp\fleatest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Project </a:t>
            </a:r>
            <a:r>
              <a:rPr lang="da-DK" dirty="0" err="1">
                <a:latin typeface="APL385 Unicode" panose="020B0709000202000203" pitchFamily="49" charset="0"/>
              </a:rPr>
              <a:t>successfully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loaded</a:t>
            </a:r>
            <a:r>
              <a:rPr lang="da-DK" dirty="0">
                <a:latin typeface="APL385 Unicode" panose="020B0709000202000203" pitchFamily="49" charset="0"/>
              </a:rPr>
              <a:t> and </a:t>
            </a:r>
            <a:r>
              <a:rPr lang="da-DK" dirty="0" err="1">
                <a:latin typeface="APL385 Unicode" panose="020B0709000202000203" pitchFamily="49" charset="0"/>
              </a:rPr>
              <a:t>established</a:t>
            </a:r>
            <a:r>
              <a:rPr lang="da-DK" dirty="0">
                <a:latin typeface="APL385 Unicode" panose="020B0709000202000203" pitchFamily="49" charset="0"/>
              </a:rPr>
              <a:t> in "#.</a:t>
            </a:r>
            <a:r>
              <a:rPr lang="da-DK" dirty="0" err="1">
                <a:latin typeface="APL385 Unicode" panose="020B0709000202000203" pitchFamily="49" charset="0"/>
              </a:rPr>
              <a:t>fleatest</a:t>
            </a:r>
            <a:r>
              <a:rPr lang="da-DK" dirty="0">
                <a:latin typeface="APL385 Unicode" panose="020B0709000202000203" pitchFamily="49" charset="0"/>
              </a:rPr>
              <a:t>"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)</a:t>
            </a:r>
            <a:r>
              <a:rPr lang="da-DK" b="1" dirty="0" err="1">
                <a:latin typeface="APL385 Unicode" panose="020B0709000202000203" pitchFamily="49" charset="0"/>
              </a:rPr>
              <a:t>cs</a:t>
            </a:r>
            <a:r>
              <a:rPr lang="da-DK" b="1" dirty="0">
                <a:latin typeface="APL385 Unicode" panose="020B0709000202000203" pitchFamily="49" charset="0"/>
              </a:rPr>
              <a:t> </a:t>
            </a:r>
            <a:r>
              <a:rPr lang="da-DK" b="1" dirty="0" err="1">
                <a:latin typeface="APL385 Unicode" panose="020B0709000202000203" pitchFamily="49" charset="0"/>
              </a:rPr>
              <a:t>fleatest</a:t>
            </a:r>
            <a:endParaRPr lang="da-DK" b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#.fleatest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</a:t>
            </a:r>
            <a:r>
              <a:rPr lang="da-DK" dirty="0" err="1">
                <a:latin typeface="APL385 Unicode" panose="020B0709000202000203" pitchFamily="49" charset="0"/>
              </a:rPr>
              <a:t>CiderConfig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CompareFiles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ZipArchive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b="1" dirty="0">
                <a:latin typeface="APL385 Unicode" panose="020B0709000202000203" pitchFamily="49" charset="0"/>
              </a:rPr>
              <a:t>     CompareFiles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#._tatin.aplteam_CompareFiles_4_0_1.API</a:t>
            </a: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b="1" dirty="0">
                <a:latin typeface="APL385 Unicode" panose="020B0709000202000203" pitchFamily="49" charset="0"/>
              </a:rPr>
              <a:t>      ⍪#._</a:t>
            </a:r>
            <a:r>
              <a:rPr lang="da-DK" b="1" dirty="0" err="1">
                <a:latin typeface="APL385 Unicode" panose="020B0709000202000203" pitchFamily="49" charset="0"/>
              </a:rPr>
              <a:t>tatin</a:t>
            </a:r>
            <a:r>
              <a:rPr lang="da-DK" b="1" dirty="0">
                <a:latin typeface="APL385 Unicode" panose="020B0709000202000203" pitchFamily="49" charset="0"/>
              </a:rPr>
              <a:t>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aplteam_APLTreeUtils2_1_2_0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aplteam_CommTools_1_5_0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aplteam_CompareFiles_4_0_1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aplteam_DotNetZip_2_0_2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aplteam_FilesAndDirs_5_5_0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aplteam_OS_3_0_1           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aplteam_ZipArchive_0_1_1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br>
              <a:rPr lang="da-DK" dirty="0">
                <a:latin typeface="APL385 Unicode" panose="020B0709000202000203" pitchFamily="49" charset="0"/>
              </a:rPr>
            </a:br>
            <a:r>
              <a:rPr lang="da-DK" b="1" dirty="0">
                <a:latin typeface="APL385 Unicode" panose="020B0709000202000203" pitchFamily="49" charset="0"/>
              </a:rPr>
              <a:t>      #._tatin.aplteam_CompareFiles_4_0_1.⎕NL -9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da-DK" dirty="0">
                <a:latin typeface="APL385 Unicode" panose="020B0709000202000203" pitchFamily="49" charset="0"/>
              </a:rPr>
              <a:t> API  APLTreeUtils2  </a:t>
            </a:r>
            <a:r>
              <a:rPr lang="da-DK" dirty="0" err="1">
                <a:latin typeface="APL385 Unicode" panose="020B0709000202000203" pitchFamily="49" charset="0"/>
              </a:rPr>
              <a:t>Admin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CommTools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ComparisonTools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FilesAndDirs</a:t>
            </a:r>
            <a:r>
              <a:rPr lang="da-DK" dirty="0">
                <a:latin typeface="APL385 Unicode" panose="020B0709000202000203" pitchFamily="49" charset="0"/>
              </a:rPr>
              <a:t>  </a:t>
            </a:r>
            <a:r>
              <a:rPr lang="da-DK" dirty="0" err="1">
                <a:latin typeface="APL385 Unicode" panose="020B0709000202000203" pitchFamily="49" charset="0"/>
              </a:rPr>
              <a:t>TatinVars</a:t>
            </a:r>
            <a:r>
              <a:rPr lang="da-DK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6611A9-2E0B-EA66-0911-68E9684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j-lt"/>
              </a:rPr>
              <a:t>Dependencies</a:t>
            </a:r>
            <a:endParaRPr lang="en-GB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468C6-A1B4-EEF5-C7E3-1E9ADE2F6F4E}"/>
              </a:ext>
            </a:extLst>
          </p:cNvPr>
          <p:cNvSpPr/>
          <p:nvPr/>
        </p:nvSpPr>
        <p:spPr>
          <a:xfrm>
            <a:off x="1505992" y="2089189"/>
            <a:ext cx="1959104" cy="19681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850012-065D-7881-F6BC-AA51DDF66AC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29263" y="1989039"/>
            <a:ext cx="142774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E2CA02-EA2E-20ED-9ADC-2F6D9DD8417B}"/>
              </a:ext>
            </a:extLst>
          </p:cNvPr>
          <p:cNvSpPr txBox="1"/>
          <p:nvPr/>
        </p:nvSpPr>
        <p:spPr>
          <a:xfrm>
            <a:off x="4957009" y="1804373"/>
            <a:ext cx="198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020271-5983-B200-1333-F0898F24FE4F}"/>
              </a:ext>
            </a:extLst>
          </p:cNvPr>
          <p:cNvSpPr/>
          <p:nvPr/>
        </p:nvSpPr>
        <p:spPr>
          <a:xfrm>
            <a:off x="2548729" y="4388441"/>
            <a:ext cx="3201058" cy="196811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339F01-CFD5-3B1A-DEBD-E67CA3135871}"/>
              </a:ext>
            </a:extLst>
          </p:cNvPr>
          <p:cNvCxnSpPr>
            <a:cxnSpLocks/>
          </p:cNvCxnSpPr>
          <p:nvPr/>
        </p:nvCxnSpPr>
        <p:spPr>
          <a:xfrm flipH="1">
            <a:off x="4606787" y="3829703"/>
            <a:ext cx="1293567" cy="51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3A9B2E-66AA-FA96-7DA8-758DE3B03F99}"/>
              </a:ext>
            </a:extLst>
          </p:cNvPr>
          <p:cNvSpPr txBox="1"/>
          <p:nvPr/>
        </p:nvSpPr>
        <p:spPr>
          <a:xfrm>
            <a:off x="5900354" y="3460371"/>
            <a:ext cx="3281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Dependencies of Dependencies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4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1102B-31F2-E86A-440F-2450070103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⎕LX</a:t>
            </a:r>
          </a:p>
          <a:p>
            <a:r>
              <a:rPr lang="en-US" dirty="0"/>
              <a:t>⎕LOCK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46C604-1A17-7620-09F8-10E1ED406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8920" y="3098156"/>
            <a:ext cx="4194975" cy="127646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EC26A6-62FC-6F09-96E2-6216FA85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Mechanism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2886A05-7FFB-6351-22E0-FE064AB0365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84A0B-635A-14E0-F2A0-1227D0923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5" y="1132578"/>
            <a:ext cx="4709719" cy="32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39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35327C-6ED0-06EA-20BD-A52089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20360" cy="685535"/>
          </a:xfrm>
        </p:spPr>
        <p:txBody>
          <a:bodyPr/>
          <a:lstStyle/>
          <a:p>
            <a:r>
              <a:rPr lang="da-DK" dirty="0"/>
              <a:t>Similar but different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30323-E8B7-6898-B3E2-322CD837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94" y="1591698"/>
            <a:ext cx="5160174" cy="261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F8EED-6C8B-4CE4-13CD-180E80BD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91698"/>
            <a:ext cx="3384030" cy="2616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A43BF-6974-9E45-C937-8D942D6CF0CC}"/>
              </a:ext>
            </a:extLst>
          </p:cNvPr>
          <p:cNvSpPr txBox="1"/>
          <p:nvPr/>
        </p:nvSpPr>
        <p:spPr>
          <a:xfrm>
            <a:off x="323528" y="108777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Tatin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7F2E3-9B82-6B38-7663-449632C02397}"/>
              </a:ext>
            </a:extLst>
          </p:cNvPr>
          <p:cNvSpPr txBox="1"/>
          <p:nvPr/>
        </p:nvSpPr>
        <p:spPr>
          <a:xfrm>
            <a:off x="3811007" y="10877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NuGet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DAB08E-377B-B5FE-C207-5047F72F4268}"/>
              </a:ext>
            </a:extLst>
          </p:cNvPr>
          <p:cNvSpPr/>
          <p:nvPr/>
        </p:nvSpPr>
        <p:spPr>
          <a:xfrm>
            <a:off x="551486" y="2209504"/>
            <a:ext cx="2716255" cy="544370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03959-E685-4883-3CE7-5A1004844FB9}"/>
              </a:ext>
            </a:extLst>
          </p:cNvPr>
          <p:cNvSpPr/>
          <p:nvPr/>
        </p:nvSpPr>
        <p:spPr>
          <a:xfrm>
            <a:off x="4119929" y="3483259"/>
            <a:ext cx="4634211" cy="181457"/>
          </a:xfrm>
          <a:prstGeom prst="rect">
            <a:avLst/>
          </a:prstGeom>
          <a:solidFill>
            <a:srgbClr val="FFE6C8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AA746-09A0-4533-D620-213ED26E34DD}"/>
              </a:ext>
            </a:extLst>
          </p:cNvPr>
          <p:cNvSpPr txBox="1"/>
          <p:nvPr/>
        </p:nvSpPr>
        <p:spPr>
          <a:xfrm>
            <a:off x="323528" y="4306881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#.projectSpace.HttpCommand</a:t>
            </a: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A6C0C-247E-2141-92A2-D9AC47EB7C66}"/>
              </a:ext>
            </a:extLst>
          </p:cNvPr>
          <p:cNvSpPr txBox="1"/>
          <p:nvPr/>
        </p:nvSpPr>
        <p:spPr>
          <a:xfrm>
            <a:off x="3905694" y="4304130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PL385 Unicode" panose="020B0709000202000203" pitchFamily="49" charset="0"/>
              </a:rPr>
              <a:t>#.projectSpace.Clock</a:t>
            </a:r>
            <a:endParaRPr lang="en-GB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96CF28-6244-4E83-9BCF-6C3980E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39" y="267657"/>
            <a:ext cx="7005527" cy="685535"/>
          </a:xfrm>
        </p:spPr>
        <p:txBody>
          <a:bodyPr/>
          <a:lstStyle/>
          <a:p>
            <a:r>
              <a:rPr lang="da-DK" b="1" dirty="0"/>
              <a:t>Tools Mentioned</a:t>
            </a:r>
            <a:endParaRPr lang="LID4096" b="1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84887EA-DF84-67D7-7948-240F8010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752" y="2983935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12BEC43D-2BC8-EB70-E6AD-0761EADEFB46}"/>
              </a:ext>
            </a:extLst>
          </p:cNvPr>
          <p:cNvSpPr txBox="1">
            <a:spLocks/>
          </p:cNvSpPr>
          <p:nvPr/>
        </p:nvSpPr>
        <p:spPr>
          <a:xfrm>
            <a:off x="2216442" y="3046431"/>
            <a:ext cx="4893195" cy="5893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 err="1"/>
              <a:t>Tatin</a:t>
            </a:r>
            <a:r>
              <a:rPr lang="da-DK" sz="1800" dirty="0"/>
              <a:t> is the </a:t>
            </a:r>
            <a:r>
              <a:rPr lang="da-DK" sz="1800" b="1" dirty="0"/>
              <a:t>APL</a:t>
            </a:r>
            <a:r>
              <a:rPr lang="da-DK" sz="1800" dirty="0"/>
              <a:t> </a:t>
            </a:r>
            <a:r>
              <a:rPr lang="da-DK" sz="1800" b="1" dirty="0"/>
              <a:t>Package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A Package is a </a:t>
            </a:r>
            <a:r>
              <a:rPr lang="da-DK" sz="1400" dirty="0" err="1"/>
              <a:t>project</a:t>
            </a:r>
            <a:r>
              <a:rPr lang="da-DK" sz="1400" dirty="0"/>
              <a:t> </a:t>
            </a:r>
            <a:r>
              <a:rPr lang="da-DK" sz="1400" dirty="0" err="1"/>
              <a:t>wrapped</a:t>
            </a:r>
            <a:r>
              <a:rPr lang="da-DK" sz="1400" dirty="0"/>
              <a:t> up for </a:t>
            </a:r>
            <a:r>
              <a:rPr lang="da-DK" sz="1400" dirty="0" err="1"/>
              <a:t>consumption</a:t>
            </a:r>
            <a:r>
              <a:rPr lang="da-DK" sz="1400" dirty="0"/>
              <a:t> by </a:t>
            </a:r>
            <a:r>
              <a:rPr lang="da-DK" sz="1400" dirty="0" err="1"/>
              <a:t>others</a:t>
            </a:r>
            <a:endParaRPr lang="LID4096" sz="14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BA17626-81CE-6F03-117E-9C91ED62A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51" y="1149595"/>
            <a:ext cx="714377" cy="67732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F5A816C3-8013-5DD4-CC0A-954A7532DDA9}"/>
              </a:ext>
            </a:extLst>
          </p:cNvPr>
          <p:cNvSpPr txBox="1">
            <a:spLocks/>
          </p:cNvSpPr>
          <p:nvPr/>
        </p:nvSpPr>
        <p:spPr>
          <a:xfrm>
            <a:off x="2216442" y="1233377"/>
            <a:ext cx="4949902" cy="520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/>
              <a:t>Link</a:t>
            </a:r>
            <a:r>
              <a:rPr lang="da-DK" sz="1800" dirty="0"/>
              <a:t> </a:t>
            </a:r>
            <a:r>
              <a:rPr lang="da-DK" sz="1800" b="1" dirty="0" err="1"/>
              <a:t>Synchronises</a:t>
            </a:r>
            <a:r>
              <a:rPr lang="da-DK" sz="1800" dirty="0"/>
              <a:t> Source Files and Workspace</a:t>
            </a:r>
            <a:br>
              <a:rPr lang="da-DK" sz="1800" dirty="0"/>
            </a:br>
            <a:r>
              <a:rPr lang="da-DK" sz="1400" dirty="0"/>
              <a:t>The </a:t>
            </a:r>
            <a:r>
              <a:rPr lang="da-DK" sz="1400" dirty="0" err="1"/>
              <a:t>workspace</a:t>
            </a:r>
            <a:r>
              <a:rPr lang="da-DK" sz="1400" dirty="0"/>
              <a:t> and source files </a:t>
            </a:r>
            <a:r>
              <a:rPr lang="da-DK" sz="1400" dirty="0" err="1"/>
              <a:t>are</a:t>
            </a:r>
            <a:r>
              <a:rPr lang="da-DK" sz="1400" dirty="0"/>
              <a:t> "</a:t>
            </a:r>
            <a:r>
              <a:rPr lang="da-DK" sz="1400" dirty="0" err="1"/>
              <a:t>Linked</a:t>
            </a:r>
            <a:r>
              <a:rPr lang="da-DK" sz="1400" dirty="0"/>
              <a:t>"</a:t>
            </a:r>
            <a:endParaRPr lang="LID4096" sz="20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731E4BF-9A61-2766-AA59-364C5B95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942752" y="2102485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B0654D-2EF9-9BA7-C4A6-F3F60A41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3" y="3903698"/>
            <a:ext cx="714377" cy="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D233DA4F-5674-BFF7-7C4A-CF9CABD009B0}"/>
              </a:ext>
            </a:extLst>
          </p:cNvPr>
          <p:cNvSpPr txBox="1">
            <a:spLocks/>
          </p:cNvSpPr>
          <p:nvPr/>
        </p:nvSpPr>
        <p:spPr>
          <a:xfrm>
            <a:off x="2244796" y="3817389"/>
            <a:ext cx="5091670" cy="6756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 err="1"/>
              <a:t>NuGet</a:t>
            </a:r>
            <a:r>
              <a:rPr lang="da-DK" sz="1800" dirty="0"/>
              <a:t> is the </a:t>
            </a:r>
            <a:r>
              <a:rPr lang="da-DK" sz="1800" b="1" dirty="0"/>
              <a:t>.NET Package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The Dyalog.NET Bridge </a:t>
            </a:r>
            <a:r>
              <a:rPr lang="da-DK" sz="1400" dirty="0" err="1"/>
              <a:t>allows</a:t>
            </a:r>
            <a:r>
              <a:rPr lang="da-DK" sz="1400" dirty="0"/>
              <a:t> APL to </a:t>
            </a:r>
            <a:r>
              <a:rPr lang="da-DK" sz="1400" dirty="0" err="1"/>
              <a:t>use</a:t>
            </a:r>
            <a:r>
              <a:rPr lang="da-DK" sz="1400" dirty="0"/>
              <a:t> .NET </a:t>
            </a:r>
            <a:r>
              <a:rPr lang="da-DK" sz="1400" dirty="0" err="1"/>
              <a:t>libraries</a:t>
            </a:r>
            <a:endParaRPr lang="LID4096" sz="1400" dirty="0"/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E530582-B234-A02C-B363-0C6A73F369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2774" y="1150486"/>
            <a:ext cx="603213" cy="603213"/>
          </a:xfrm>
          <a:prstGeom prst="rect">
            <a:avLst/>
          </a:prstGeom>
          <a:noFill/>
        </p:spPr>
      </p:pic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6F820E96-F0EA-72A2-80A0-672DD6B80D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3913" y="2096650"/>
            <a:ext cx="596297" cy="596297"/>
          </a:xfrm>
          <a:prstGeom prst="rect">
            <a:avLst/>
          </a:prstGeom>
          <a:noFill/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26AAB76D-A441-F4A7-0CEE-063EE994D4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2774" y="3003631"/>
            <a:ext cx="589383" cy="589383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9ABABF-D939-D221-DB6A-184DDE63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61" y="3903698"/>
            <a:ext cx="524997" cy="5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A22708A1-7950-16E3-F7A9-06894E602830}"/>
              </a:ext>
            </a:extLst>
          </p:cNvPr>
          <p:cNvSpPr txBox="1">
            <a:spLocks/>
          </p:cNvSpPr>
          <p:nvPr/>
        </p:nvSpPr>
        <p:spPr>
          <a:xfrm>
            <a:off x="2216442" y="2296540"/>
            <a:ext cx="4949902" cy="5203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1800" b="1" dirty="0"/>
              <a:t>Cider</a:t>
            </a:r>
            <a:r>
              <a:rPr lang="da-DK" sz="1800" dirty="0"/>
              <a:t> is a </a:t>
            </a:r>
            <a:r>
              <a:rPr lang="da-DK" sz="1800" b="1" dirty="0"/>
              <a:t>Project</a:t>
            </a:r>
            <a:r>
              <a:rPr lang="da-DK" sz="1800" dirty="0"/>
              <a:t> Manager</a:t>
            </a:r>
            <a:br>
              <a:rPr lang="da-DK" sz="1800" dirty="0"/>
            </a:br>
            <a:r>
              <a:rPr lang="da-DK" sz="1400" dirty="0"/>
              <a:t>A Project is a </a:t>
            </a:r>
            <a:r>
              <a:rPr lang="da-DK" sz="1400" dirty="0" err="1"/>
              <a:t>linked</a:t>
            </a:r>
            <a:r>
              <a:rPr lang="da-DK" sz="1400" dirty="0"/>
              <a:t> source folder, </a:t>
            </a:r>
            <a:br>
              <a:rPr lang="da-DK" sz="1400" dirty="0"/>
            </a:br>
            <a:r>
              <a:rPr lang="da-DK" sz="1400" dirty="0"/>
              <a:t>a </a:t>
            </a:r>
            <a:r>
              <a:rPr lang="da-DK" sz="1400" dirty="0" err="1"/>
              <a:t>config</a:t>
            </a:r>
            <a:r>
              <a:rPr lang="da-DK" sz="1400" dirty="0"/>
              <a:t> file, plus </a:t>
            </a:r>
            <a:r>
              <a:rPr lang="da-DK" sz="1400" dirty="0" err="1"/>
              <a:t>optional</a:t>
            </a:r>
            <a:r>
              <a:rPr lang="da-DK" sz="1400" dirty="0"/>
              <a:t> </a:t>
            </a:r>
            <a:r>
              <a:rPr lang="da-DK" sz="1400" dirty="0" err="1"/>
              <a:t>dependencies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40026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22D4A1-97BB-4EEA-448B-7EAE475F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51" y="1264925"/>
            <a:ext cx="8484297" cy="324204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Tatin – https://github.com/aplteam/Tatin</a:t>
            </a:r>
          </a:p>
          <a:p>
            <a:pPr lvl="1"/>
            <a:r>
              <a:rPr lang="en-US" sz="1600" dirty="0"/>
              <a:t>The Tatin client allows you to incorporate APL packages and any dependencies they may have into your APL application.</a:t>
            </a:r>
          </a:p>
          <a:p>
            <a:pPr lvl="1"/>
            <a:r>
              <a:rPr lang="en-US" sz="1600" dirty="0"/>
              <a:t>Additionally, the client enables you to maintain and publish packages</a:t>
            </a:r>
          </a:p>
          <a:p>
            <a:pPr lvl="1"/>
            <a:r>
              <a:rPr lang="en-US" sz="1600" dirty="0"/>
              <a:t>A Tatin server exposes and hosts a registry where packages may be imported from or published to</a:t>
            </a:r>
          </a:p>
          <a:p>
            <a:pPr lvl="1"/>
            <a:r>
              <a:rPr lang="en-US" sz="1600" dirty="0"/>
              <a:t>You may run your own Tatin server, which exposes a  or use the publicly available ones:</a:t>
            </a:r>
          </a:p>
          <a:p>
            <a:pPr lvl="2"/>
            <a:r>
              <a:rPr lang="en-US" sz="1400" dirty="0"/>
              <a:t>Production server: </a:t>
            </a:r>
            <a:r>
              <a:rPr lang="en-US" sz="1400" dirty="0">
                <a:hlinkClick r:id="rId2"/>
              </a:rPr>
              <a:t>https://tatin.dev</a:t>
            </a:r>
            <a:endParaRPr lang="en-US" sz="1400" dirty="0"/>
          </a:p>
          <a:p>
            <a:pPr lvl="2"/>
            <a:r>
              <a:rPr lang="en-US" sz="1400" dirty="0"/>
              <a:t>Test server: </a:t>
            </a:r>
            <a:r>
              <a:rPr lang="en-US" sz="1400" dirty="0">
                <a:hlinkClick r:id="rId3"/>
              </a:rPr>
              <a:t>https://test.tatin.dev</a:t>
            </a:r>
            <a:r>
              <a:rPr lang="en-US" sz="1400" dirty="0"/>
              <a:t> </a:t>
            </a:r>
          </a:p>
          <a:p>
            <a:r>
              <a:rPr lang="en-US" sz="2000" dirty="0"/>
              <a:t>Dado - </a:t>
            </a:r>
            <a:r>
              <a:rPr lang="en-US" sz="2000" dirty="0">
                <a:hlinkClick r:id="rId4"/>
              </a:rPr>
              <a:t>https://github.com/the-carlisle-group/Dado/</a:t>
            </a:r>
            <a:endParaRPr lang="en-US" sz="2000" dirty="0"/>
          </a:p>
          <a:p>
            <a:pPr lvl="1"/>
            <a:r>
              <a:rPr lang="en-US" sz="1600" dirty="0"/>
              <a:t>A framework for helping manage and deploy APL projects</a:t>
            </a:r>
          </a:p>
          <a:p>
            <a:pPr lvl="1"/>
            <a:r>
              <a:rPr lang="en-US" sz="1600" dirty="0"/>
              <a:t>Centered around a GitHub-based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2E473-8DCC-81DB-F94E-69C91B769D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E8CAF2-DC28-CB47-E346-75A225CF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Tools to Develop/Manage APL Packages</a:t>
            </a:r>
          </a:p>
        </p:txBody>
      </p:sp>
    </p:spTree>
    <p:extLst>
      <p:ext uri="{BB962C8B-B14F-4D97-AF65-F5344CB8AC3E}">
        <p14:creationId xmlns:p14="http://schemas.microsoft.com/office/powerpoint/2010/main" val="3184456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AF31-2F6B-99AB-5DAA-2AF158D4B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community tools to analyze </a:t>
            </a:r>
            <a:r>
              <a:rPr lang="en-US" dirty="0">
                <a:hlinkClick r:id="rId2" action="ppaction://hlinkfile"/>
              </a:rPr>
              <a:t>this</a:t>
            </a:r>
            <a:r>
              <a:rPr lang="en-US" dirty="0"/>
              <a:t> file of eclipse data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CB11E-72FD-68B1-EDC3-52FDF594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28E17BB-165A-CCCA-2F35-2FCCC6A9451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3889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85F5A-4ED0-E0ED-1BFD-BD049F04F7C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)WSID</a:t>
            </a:r>
          </a:p>
          <a:p>
            <a:r>
              <a:rPr lang="en-US" dirty="0"/>
              <a:t>⎕WSID</a:t>
            </a:r>
          </a:p>
          <a:p>
            <a:r>
              <a:rPr lang="en-US" dirty="0"/>
              <a:t>]runtime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F5AD-AA70-1EF1-86AB-8A109A632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)</a:t>
            </a:r>
          </a:p>
          <a:p>
            <a:pPr lvl="1"/>
            <a:r>
              <a:rPr lang="en-US" dirty="0"/>
              <a:t>System command </a:t>
            </a:r>
          </a:p>
          <a:p>
            <a:r>
              <a:rPr lang="en-US" dirty="0"/>
              <a:t>⎕</a:t>
            </a:r>
          </a:p>
          <a:p>
            <a:pPr lvl="1"/>
            <a:r>
              <a:rPr lang="en-US" dirty="0"/>
              <a:t>System function</a:t>
            </a:r>
          </a:p>
          <a:p>
            <a:r>
              <a:rPr lang="en-US" dirty="0"/>
              <a:t>]</a:t>
            </a:r>
          </a:p>
          <a:p>
            <a:pPr lvl="1"/>
            <a:r>
              <a:rPr lang="en-US" dirty="0"/>
              <a:t>User command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A5F6CB-9659-3427-B05B-1D3CF636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explanations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FC390C9-2D36-0ACB-3899-641C69DC01F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401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95E89E-CD17-F829-6A72-A1A092681FA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839259" y="1265238"/>
            <a:ext cx="1898031" cy="32416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BA51-66E7-7D1A-374B-CA282C9B6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“Add-ons” for your APL environment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00292D-CDFD-953D-BB2C-02681C16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Commands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764A1DF-CF51-8986-BB12-C3A1F7F3FE1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9013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00292D-CDFD-953D-BB2C-02681C16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UCMD for runtime comparison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764A1DF-CF51-8986-BB12-C3A1F7F3FE1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7BB9F57-2674-2E2B-B90C-3606526DE7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9736" y="1066566"/>
            <a:ext cx="6381748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fibRec</a:t>
            </a:r>
            <a:r>
              <a:rPr lang="en-US" altLang="en-US" sz="1050" dirty="0">
                <a:solidFill>
                  <a:srgbClr val="000000"/>
                </a:solidFill>
                <a:latin typeface="APL385 Unicode" panose="020B0709000202000203" pitchFamily="49" charset="0"/>
              </a:rPr>
              <a:t>←{               ⍝ Tail-recursive Fibonacci.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0000"/>
                </a:solidFill>
                <a:latin typeface="APL385 Unicode" panose="020B0709000202000203" pitchFamily="49" charset="0"/>
              </a:rPr>
              <a:t>    ⍺←0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0000"/>
                </a:solidFill>
                <a:latin typeface="APL385 Unicode" panose="020B0709000202000203" pitchFamily="49" charset="0"/>
              </a:rPr>
              <a:t>    ⍵=0:⍬⍴⍺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0000"/>
                </a:solidFill>
                <a:latin typeface="APL385 Unicode" panose="020B0709000202000203" pitchFamily="49" charset="0"/>
              </a:rPr>
              <a:t>    (1↓⍺,+/⍺)∇ ⍵-1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0000"/>
                </a:solidFill>
                <a:latin typeface="APL385 Unicode" panose="020B0709000202000203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The following function illustrates the relationship between the Fibonacci sequence and rational approximations to the "golden mean" (Phi). 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fib←{1∧+∘÷/0,⍵/1}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│ │   └───── continued fraction: 0 1 1 1 ...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│ └───────── approximation to Phi-1: 0 1 0.5 0.666 ...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└─────────── numerator of rational: 0 1 1 2 3 5 8 13 21 34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5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solidFill>
                  <a:srgbClr val="000000"/>
                </a:solidFill>
                <a:latin typeface="APL385 Unicode" panose="020B0709000202000203" pitchFamily="49" charset="0"/>
              </a:rPr>
              <a:t>fib ← (+.!∘⌽⍨⍳)       ⍝ Sum of binomial coefficients (Jay Foad)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649558-BFA6-C1B4-747F-9A6242D6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94" y="3759530"/>
            <a:ext cx="5734547" cy="86494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764463E-2C06-9E57-9ECE-70D880CF2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22708" y="1082470"/>
            <a:ext cx="2127975" cy="3242039"/>
          </a:xfrm>
        </p:spPr>
        <p:txBody>
          <a:bodyPr/>
          <a:lstStyle/>
          <a:p>
            <a:r>
              <a:rPr lang="en-US" dirty="0"/>
              <a:t>dfns.dyalog.com</a:t>
            </a:r>
          </a:p>
        </p:txBody>
      </p:sp>
    </p:spTree>
    <p:extLst>
      <p:ext uri="{BB962C8B-B14F-4D97-AF65-F5344CB8AC3E}">
        <p14:creationId xmlns:p14="http://schemas.microsoft.com/office/powerpoint/2010/main" val="18989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BE7E6-AE57-8713-40E8-00D9509B58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https://github.com/aplteam/fire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F72A11-B90F-D898-3BAC-4F4DCEA9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68" y="1265238"/>
            <a:ext cx="5406589" cy="32416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E3C6D6-799A-56D1-6E2E-97D3B056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UCMD Example - FIRE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481B9BF-C59B-3AA6-1A92-CEBA25AD768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9314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2355F-6E2D-6F88-8650-9388CB0F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626841" cy="3242040"/>
          </a:xfrm>
        </p:spPr>
        <p:txBody>
          <a:bodyPr/>
          <a:lstStyle/>
          <a:p>
            <a:r>
              <a:rPr lang="en-US" sz="1600" dirty="0"/>
              <a:t>)LOAD</a:t>
            </a:r>
          </a:p>
          <a:p>
            <a:pPr lvl="1"/>
            <a:r>
              <a:rPr lang="en-US" sz="1400" dirty="0"/>
              <a:t>Workspaces (.</a:t>
            </a:r>
            <a:r>
              <a:rPr lang="en-US" sz="1400" dirty="0" err="1"/>
              <a:t>dws</a:t>
            </a:r>
            <a:r>
              <a:rPr lang="en-US" sz="1400" dirty="0"/>
              <a:t>)</a:t>
            </a:r>
          </a:p>
          <a:p>
            <a:r>
              <a:rPr lang="en-US" sz="1600" dirty="0"/>
              <a:t>⎕FIX </a:t>
            </a:r>
          </a:p>
          <a:p>
            <a:pPr lvl="1"/>
            <a:r>
              <a:rPr lang="en-US" sz="1400" dirty="0"/>
              <a:t>Namespaces (.</a:t>
            </a:r>
            <a:r>
              <a:rPr lang="en-US" sz="1400" dirty="0" err="1"/>
              <a:t>apln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Classes (.</a:t>
            </a:r>
            <a:r>
              <a:rPr lang="en-US" sz="1400" dirty="0" err="1"/>
              <a:t>aplc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Functions (.</a:t>
            </a:r>
            <a:r>
              <a:rPr lang="en-US" sz="1400" dirty="0" err="1"/>
              <a:t>aplf</a:t>
            </a:r>
            <a:r>
              <a:rPr lang="en-US" sz="1400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3C7DF-A22D-9454-8C63-6E06D5F4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different types of files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48A56DB-CF2A-DE05-B773-5FA65528182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6A771BF-15E5-AF49-30C6-D759CFA90442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3447325" y="1220809"/>
            <a:ext cx="2127975" cy="32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Fetch data/code in many formats from local or remote sources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&lt;source&gt;[:&lt;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&gt;] [-only=&lt;names&gt;] [-target=&lt;ns&gt;] [-sync] [-unpack]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Examples: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"C:\tmp\testme.apln"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'file://C:\tmp\Take.aplf' -sync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C:\tmp\linktest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myapp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-sync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/ima.zip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github.com/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mkromberg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apldemo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/blob/master/Units.csv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github.com/Dyalog/Jarvis/blob/master/Distribution/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Jarvis.dws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http://github.com/json5/json5/blob/master/test/test.json5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http://github.com/json5/json5/blob/master/test/test.json5:v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https://github.com/mkromberg/d18demo/tree/master/perfected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https://github.com/abrudz/Kbd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raw.githubusercontent.com/Dyalog/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MiServer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/master/Config/Logger.xml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ftp://speedtest.tele2.net/512KB.zip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'"C:\tmp\myarray.apla"'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HttpCommand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-target=⎕SE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dfns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display -only=DISPLAY -unpack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]box 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]Get ]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box:vtv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BA54-B251-FF75-3475-11E716FE4E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FD55DC-84EA-13E4-2975-3EFD3F80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aplcart.info</a:t>
            </a:r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E68288C-B8C0-B6BD-5C49-473C30E45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" y="31103"/>
            <a:ext cx="7663343" cy="456721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90072-444A-424A-1348-001A6F159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7994"/>
            <a:ext cx="9144000" cy="23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1594</Words>
  <Application>Microsoft Office PowerPoint</Application>
  <PresentationFormat>On-screen Show (16:9)</PresentationFormat>
  <Paragraphs>214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Wingdings 2</vt:lpstr>
      <vt:lpstr>Wingdings</vt:lpstr>
      <vt:lpstr>APL385 Unicode</vt:lpstr>
      <vt:lpstr>Courier New</vt:lpstr>
      <vt:lpstr>Arial</vt:lpstr>
      <vt:lpstr>Sarabun</vt:lpstr>
      <vt:lpstr>Calibri</vt:lpstr>
      <vt:lpstr>Office Theme</vt:lpstr>
      <vt:lpstr>Leveraging Community Packages</vt:lpstr>
      <vt:lpstr>The Workspace</vt:lpstr>
      <vt:lpstr>Distribution Mechanism</vt:lpstr>
      <vt:lpstr>Prefix explanations</vt:lpstr>
      <vt:lpstr>User Commands</vt:lpstr>
      <vt:lpstr>UCMD for runtime comparison</vt:lpstr>
      <vt:lpstr>UCMD Example - FIRE</vt:lpstr>
      <vt:lpstr>Importing different types of files</vt:lpstr>
      <vt:lpstr>aplcart.info</vt:lpstr>
      <vt:lpstr>First There Was The Workspace</vt:lpstr>
      <vt:lpstr>Then There was Link</vt:lpstr>
      <vt:lpstr>Then There was Link (and git/svn etc)</vt:lpstr>
      <vt:lpstr>A Cider Project</vt:lpstr>
      <vt:lpstr>Projects: Cider</vt:lpstr>
      <vt:lpstr>PowerPoint Presentation</vt:lpstr>
      <vt:lpstr>Python Bridge</vt:lpstr>
      <vt:lpstr>R Interface</vt:lpstr>
      <vt:lpstr>PowerPoint Presentation</vt:lpstr>
      <vt:lpstr>Finding Packages – www.tatin.dev</vt:lpstr>
      <vt:lpstr>Finding Packages</vt:lpstr>
      <vt:lpstr>Finding Packages</vt:lpstr>
      <vt:lpstr>PowerPoint Presentation</vt:lpstr>
      <vt:lpstr>PowerPoint Presentation</vt:lpstr>
      <vt:lpstr>]Tatin.ListPackages</vt:lpstr>
      <vt:lpstr>Adding a Tatin Dependency</vt:lpstr>
      <vt:lpstr>NuGet</vt:lpstr>
      <vt:lpstr>Finding NuGet Packages (HARD!!!)</vt:lpstr>
      <vt:lpstr>Adding a NuGet Package</vt:lpstr>
      <vt:lpstr>Dependencies</vt:lpstr>
      <vt:lpstr>Similar but different</vt:lpstr>
      <vt:lpstr>Tools Mentioned</vt:lpstr>
      <vt:lpstr>Tools to Develop/Manage APL Packages</vt:lpstr>
      <vt:lpstr>Demo: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Josh David</cp:lastModifiedBy>
  <cp:revision>256</cp:revision>
  <dcterms:created xsi:type="dcterms:W3CDTF">2019-07-25T11:46:05Z</dcterms:created>
  <dcterms:modified xsi:type="dcterms:W3CDTF">2024-04-16T02:06:13Z</dcterms:modified>
</cp:coreProperties>
</file>