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78" r:id="rId11"/>
    <p:sldId id="276" r:id="rId12"/>
    <p:sldId id="277" r:id="rId13"/>
    <p:sldId id="266" r:id="rId14"/>
    <p:sldId id="265" r:id="rId15"/>
    <p:sldId id="267" r:id="rId16"/>
    <p:sldId id="271" r:id="rId17"/>
    <p:sldId id="272" r:id="rId18"/>
    <p:sldId id="273" r:id="rId19"/>
    <p:sldId id="274" r:id="rId20"/>
    <p:sldId id="275" r:id="rId21"/>
    <p:sldId id="279" r:id="rId22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6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4" descr="C:\Users\fiona\Desktop\tes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3"/>
          <a:stretch/>
        </p:blipFill>
        <p:spPr bwMode="auto">
          <a:xfrm>
            <a:off x="2987824" y="2708920"/>
            <a:ext cx="2950384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755575" y="620689"/>
            <a:ext cx="7632849" cy="7200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484784"/>
            <a:ext cx="7632849" cy="64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4366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5" y="6470302"/>
            <a:ext cx="1224135" cy="1720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.dyalog.com/" TargetMode="External"/><Relationship Id="rId2" Type="http://schemas.openxmlformats.org/officeDocument/2006/relationships/hyperlink" Target="http://docs.dyalog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dyalog.com/" TargetMode="External"/><Relationship Id="rId2" Type="http://schemas.openxmlformats.org/officeDocument/2006/relationships/hyperlink" Target="http://docs.dyalog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37" y="692696"/>
            <a:ext cx="7632849" cy="720079"/>
          </a:xfrm>
        </p:spPr>
        <p:txBody>
          <a:bodyPr/>
          <a:lstStyle/>
          <a:p>
            <a:r>
              <a:rPr lang="en-GB" dirty="0" smtClean="0"/>
              <a:t>Parallel Programming</a:t>
            </a:r>
            <a:br>
              <a:rPr lang="en-GB" dirty="0" smtClean="0"/>
            </a:br>
            <a:r>
              <a:rPr lang="en-GB" dirty="0" smtClean="0"/>
              <a:t>With Futures and Isolates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0350" y="2060848"/>
            <a:ext cx="5101221" cy="504650"/>
          </a:xfrm>
        </p:spPr>
        <p:txBody>
          <a:bodyPr/>
          <a:lstStyle/>
          <a:p>
            <a:r>
              <a:rPr lang="en-GB" sz="2400" dirty="0" smtClean="0"/>
              <a:t>Morten Kromberg, </a:t>
            </a:r>
            <a:r>
              <a:rPr lang="en-GB" sz="2800" dirty="0" smtClean="0">
                <a:solidFill>
                  <a:schemeClr val="tx1"/>
                </a:solidFill>
              </a:rPr>
              <a:t>CXO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 in V14.1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700808"/>
            <a:ext cx="7920881" cy="4321075"/>
          </a:xfrm>
        </p:spPr>
        <p:txBody>
          <a:bodyPr/>
          <a:lstStyle/>
          <a:p>
            <a:r>
              <a:rPr lang="en-US" sz="2400" dirty="0" smtClean="0"/>
              <a:t>Interrupts should no longer stop “infrastructure” threads</a:t>
            </a:r>
          </a:p>
          <a:p>
            <a:r>
              <a:rPr lang="en-US" sz="2400" dirty="0" smtClean="0"/>
              <a:t>Errors in your application will not suspend infrastructure threads, even when “suspend threads on error” is enabled</a:t>
            </a:r>
          </a:p>
          <a:p>
            <a:r>
              <a:rPr lang="en-US" sz="2400" dirty="0" smtClean="0"/>
              <a:t>Windows: support for bound executables</a:t>
            </a:r>
          </a:p>
          <a:p>
            <a:r>
              <a:rPr lang="en-US" sz="2400" dirty="0" smtClean="0"/>
              <a:t>Workspace Explorer no longer crashes on isolates </a:t>
            </a:r>
            <a:br>
              <a:rPr lang="en-US" sz="2400" dirty="0" smtClean="0"/>
            </a:br>
            <a:r>
              <a:rPr lang="en-US" sz="2400" dirty="0" smtClean="0"/>
              <a:t>(this fix also back ported to 14.0)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Indirect enhancement: “External Workspaces” can be used to improve the performance of isolate initialization</a:t>
            </a:r>
          </a:p>
          <a:p>
            <a:r>
              <a:rPr lang="en-US" sz="2400" dirty="0" err="1" smtClean="0">
                <a:latin typeface="APL385 Unicode" panose="020B0709000202000203" pitchFamily="49" charset="0"/>
                <a:sym typeface="Wingdings" panose="05000000000000000000" pitchFamily="2" charset="2"/>
              </a:rPr>
              <a:t>StartServer</a:t>
            </a:r>
            <a:r>
              <a:rPr lang="en-US" sz="2400" dirty="0" smtClean="0">
                <a:sym typeface="Wingdings" panose="05000000000000000000" pitchFamily="2" charset="2"/>
              </a:rPr>
              <a:t> function now allows filtering client network addresses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See documentation…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0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Model </a:t>
            </a:r>
            <a:r>
              <a:rPr lang="da-DK" dirty="0" err="1" smtClean="0"/>
              <a:t>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dirty="0" smtClean="0"/>
              <a:t>Futures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fully</a:t>
            </a:r>
            <a:r>
              <a:rPr lang="da-DK" sz="2400" dirty="0" smtClean="0"/>
              <a:t> </a:t>
            </a:r>
            <a:r>
              <a:rPr lang="da-DK" sz="2400" dirty="0" err="1" smtClean="0"/>
              <a:t>implemented</a:t>
            </a:r>
            <a:r>
              <a:rPr lang="da-DK" sz="2400" dirty="0" smtClean="0"/>
              <a:t> in the Dyalog </a:t>
            </a:r>
            <a:r>
              <a:rPr lang="da-DK" sz="2400" dirty="0" err="1" smtClean="0"/>
              <a:t>interpreters</a:t>
            </a:r>
            <a:r>
              <a:rPr lang="da-DK" sz="2400" dirty="0" smtClean="0"/>
              <a:t> </a:t>
            </a:r>
            <a:r>
              <a:rPr lang="da-DK" sz="2400" dirty="0" err="1" smtClean="0"/>
              <a:t>starting</a:t>
            </a:r>
            <a:r>
              <a:rPr lang="da-DK" sz="2400" dirty="0" smtClean="0"/>
              <a:t> with v14.0 (2014)</a:t>
            </a:r>
          </a:p>
          <a:p>
            <a:r>
              <a:rPr lang="da-DK" sz="2400" dirty="0" smtClean="0"/>
              <a:t>The creation and management of isolates is still modelled using APL code, most importantly:</a:t>
            </a:r>
          </a:p>
          <a:p>
            <a:endParaRPr lang="da-DK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31640" y="364502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Proposed</a:t>
                      </a:r>
                      <a:r>
                        <a:rPr lang="da-DK" baseline="0" dirty="0" smtClean="0"/>
                        <a:t> </a:t>
                      </a:r>
                      <a:br>
                        <a:rPr lang="da-DK" baseline="0" dirty="0" smtClean="0"/>
                      </a:br>
                      <a:r>
                        <a:rPr lang="da-DK" baseline="0" dirty="0" smtClean="0"/>
                        <a:t>Primitive Construct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Name</a:t>
                      </a:r>
                      <a:r>
                        <a:rPr lang="da-DK" dirty="0" smtClean="0"/>
                        <a:t> in</a:t>
                      </a:r>
                      <a:br>
                        <a:rPr lang="da-DK" dirty="0" smtClean="0"/>
                      </a:br>
                      <a:r>
                        <a:rPr lang="da-DK" dirty="0" err="1" smtClean="0"/>
                        <a:t>Current</a:t>
                      </a:r>
                      <a:r>
                        <a:rPr lang="da-DK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/>
                      </a:r>
                      <a:br>
                        <a:rPr lang="da-DK" dirty="0" smtClean="0"/>
                      </a:br>
                      <a:r>
                        <a:rPr lang="da-DK" dirty="0" err="1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¤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ø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New Isolate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II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∥¨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IÏ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 </a:t>
                      </a:r>
                      <a:r>
                        <a:rPr lang="da-DK" dirty="0" err="1" smtClean="0"/>
                        <a:t>Each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9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Full Model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15616" y="1628800"/>
          <a:ext cx="62134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799"/>
                <a:gridCol w="1029018"/>
                <a:gridCol w="2367280"/>
                <a:gridCol w="163537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Proposed</a:t>
                      </a:r>
                      <a:r>
                        <a:rPr lang="da-DK" baseline="0" dirty="0" smtClean="0"/>
                        <a:t> </a:t>
                      </a:r>
                      <a:br>
                        <a:rPr lang="da-DK" baseline="0" dirty="0" smtClean="0"/>
                      </a:br>
                      <a:r>
                        <a:rPr lang="da-DK" baseline="0" dirty="0" err="1" smtClean="0"/>
                        <a:t>Construct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Name</a:t>
                      </a:r>
                      <a:r>
                        <a:rPr lang="da-DK" dirty="0" smtClean="0"/>
                        <a:t> in</a:t>
                      </a:r>
                      <a:br>
                        <a:rPr lang="da-DK" dirty="0" smtClean="0"/>
                      </a:br>
                      <a:r>
                        <a:rPr lang="da-DK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Alternative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Name</a:t>
                      </a:r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(for ”Anglos” </a:t>
                      </a:r>
                      <a:r>
                        <a:rPr lang="da-DK" baseline="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da-DK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/>
                      </a:r>
                      <a:br>
                        <a:rPr lang="da-DK" dirty="0" smtClean="0"/>
                      </a:br>
                      <a:r>
                        <a:rPr lang="da-DK" dirty="0" err="1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¤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ø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isolate.New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Isolate.New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II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isolate.ll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∥¨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IÏ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isolate.llEach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 </a:t>
                      </a:r>
                      <a:r>
                        <a:rPr lang="da-DK" dirty="0" err="1" smtClean="0"/>
                        <a:t>Each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∥⌸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PL385 Unicode" panose="020B0709000202000203" pitchFamily="49" charset="0"/>
                        </a:rPr>
                        <a:t>IIÐ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isolate.llKey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 </a:t>
                      </a:r>
                      <a:r>
                        <a:rPr lang="da-DK" dirty="0" err="1" smtClean="0"/>
                        <a:t>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</a:t>
                      </a:r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⍤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IIö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isolate.llRank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 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APL385 Unicode" panose="020B0709000202000203" pitchFamily="49" charset="0"/>
                        </a:rPr>
                        <a:t>∘.</a:t>
                      </a:r>
                      <a:r>
                        <a:rPr lang="da-DK" sz="1800" dirty="0" smtClean="0">
                          <a:latin typeface="APL385 Unicode" panose="020B0709000202000203" pitchFamily="49" charset="0"/>
                        </a:rPr>
                        <a:t>∥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o_II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latin typeface="APL385 Unicode" panose="020B0709000202000203" pitchFamily="49" charset="0"/>
                        </a:rPr>
                        <a:t>isolate.llOuter</a:t>
                      </a:r>
                      <a:endParaRPr lang="en-US" dirty="0">
                        <a:latin typeface="APL385 Unicode" panose="020B0709000202000203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Parallel Outer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009636"/>
            <a:ext cx="699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j-lt"/>
              </a:rPr>
              <a:t>... Plus server/infrastructure management functions. </a:t>
            </a:r>
            <a:br>
              <a:rPr lang="da-DK" dirty="0" smtClean="0">
                <a:latin typeface="+mj-lt"/>
              </a:rPr>
            </a:br>
            <a:r>
              <a:rPr lang="da-DK" dirty="0" smtClean="0">
                <a:latin typeface="+mj-lt"/>
              </a:rPr>
              <a:t>See </a:t>
            </a:r>
            <a:r>
              <a:rPr lang="da-DK" dirty="0" smtClean="0">
                <a:latin typeface="+mj-lt"/>
                <a:hlinkClick r:id="rId2"/>
              </a:rPr>
              <a:t>http://docs.dyalog.com</a:t>
            </a:r>
            <a:r>
              <a:rPr lang="da-DK" dirty="0" smtClean="0">
                <a:latin typeface="+mj-lt"/>
              </a:rPr>
              <a:t>, </a:t>
            </a:r>
            <a:r>
              <a:rPr lang="da-DK" dirty="0" smtClean="0">
                <a:latin typeface="+mj-lt"/>
                <a:hlinkClick r:id="rId3"/>
              </a:rPr>
              <a:t>http://videos.dyalog.com</a:t>
            </a:r>
            <a:r>
              <a:rPr lang="da-DK" dirty="0" smtClean="0">
                <a:latin typeface="+mj-lt"/>
              </a:rPr>
              <a:t> 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9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Options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1546372"/>
          <a:ext cx="7617587" cy="4269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832"/>
                <a:gridCol w="1359535"/>
                <a:gridCol w="4681220"/>
              </a:tblGrid>
              <a:tr h="35758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Option Name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Default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Description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drc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#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Location of CONGA namespace to use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homeport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7051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The lowest port number that will be used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homeportmax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7151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The highest port number to try listening 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isolates                          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99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Number or isolates allowed per process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listen                          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0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1 to allow isolates to issue callbacks to parent process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06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maxws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'64000'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By default, uses the same setting as the current APL session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onerror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'signal'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Signal errors to the line waiting for results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processes                       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1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The number of processes to start per </a:t>
                      </a:r>
                      <a:r>
                        <a:rPr lang="en-GB" sz="1600" dirty="0" smtClean="0">
                          <a:effectLst/>
                        </a:rPr>
                        <a:t>processor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261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processors          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4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Number of processors </a:t>
                      </a:r>
                      <a:r>
                        <a:rPr lang="en-GB" sz="1600" dirty="0" smtClean="0">
                          <a:effectLst/>
                        </a:rPr>
                        <a:t>(default </a:t>
                      </a:r>
                      <a:r>
                        <a:rPr lang="en-GB" sz="1600" dirty="0">
                          <a:effectLst/>
                        </a:rPr>
                        <a:t>determined automatically)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runtime  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PL385 Unicode" panose="020B0709000202000203" pitchFamily="49" charset="0"/>
                        </a:rPr>
                        <a:t>1</a:t>
                      </a:r>
                      <a:endParaRPr lang="en-GB" sz="200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Whether to run isolates using the runtime engine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3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PL385 Unicode" panose="020B0709000202000203" pitchFamily="49" charset="0"/>
                        </a:rPr>
                        <a:t>workspace            </a:t>
                      </a:r>
                      <a:endParaRPr lang="en-GB" sz="2000" dirty="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PL385 Unicode" panose="020B0709000202000203" pitchFamily="49" charset="0"/>
                        </a:rPr>
                        <a:t>'isolate'</a:t>
                      </a:r>
                      <a:endParaRPr lang="en-GB" sz="2000" dirty="0">
                        <a:effectLst/>
                        <a:latin typeface="APL385 Unicode" panose="020B0709000202000203" pitchFamily="49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Workspace to load when starting new isolates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4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Restrictions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An expression executed in an isolate MUST return a result</a:t>
            </a:r>
          </a:p>
          <a:p>
            <a:pPr lvl="1"/>
            <a:r>
              <a:rPr lang="en-GB" dirty="0" smtClean="0"/>
              <a:t>The result may not be a Function or a Class.</a:t>
            </a:r>
          </a:p>
          <a:p>
            <a:pPr lvl="1"/>
            <a:r>
              <a:rPr lang="en-GB" dirty="0" smtClean="0"/>
              <a:t>If you pass namespace </a:t>
            </a:r>
            <a:r>
              <a:rPr lang="en-GB" i="1" dirty="0" smtClean="0"/>
              <a:t>refs</a:t>
            </a:r>
            <a:r>
              <a:rPr lang="en-GB" dirty="0"/>
              <a:t> </a:t>
            </a:r>
            <a:r>
              <a:rPr lang="en-GB" dirty="0" smtClean="0"/>
              <a:t>(either way), the spaces will be </a:t>
            </a:r>
            <a:r>
              <a:rPr lang="en-GB" b="1" i="1" dirty="0" smtClean="0"/>
              <a:t>copied</a:t>
            </a:r>
            <a:r>
              <a:rPr lang="en-GB" dirty="0" smtClean="0"/>
              <a:t>. Actual </a:t>
            </a:r>
            <a:r>
              <a:rPr lang="en-GB" i="1" dirty="0"/>
              <a:t>r</a:t>
            </a:r>
            <a:r>
              <a:rPr lang="en-GB" i="1" dirty="0" smtClean="0"/>
              <a:t>efs</a:t>
            </a:r>
            <a:r>
              <a:rPr lang="en-GB" dirty="0" smtClean="0"/>
              <a:t> between processes are not possible.</a:t>
            </a:r>
          </a:p>
          <a:p>
            <a:pPr lvl="1"/>
            <a:r>
              <a:rPr lang="en-GB" dirty="0" smtClean="0"/>
              <a:t>Shy results will become bold by the process of being a future (however briefly).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3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More </a:t>
            </a:r>
            <a:r>
              <a:rPr lang="da-DK" dirty="0" err="1" smtClean="0"/>
              <a:t>limitations</a:t>
            </a:r>
            <a:r>
              <a:rPr lang="da-DK" dirty="0" smtClean="0"/>
              <a:t> / </a:t>
            </a:r>
            <a:r>
              <a:rPr lang="da-DK" dirty="0" err="1" smtClean="0"/>
              <a:t>Gotchas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8064897" cy="4321075"/>
          </a:xfrm>
        </p:spPr>
        <p:txBody>
          <a:bodyPr/>
          <a:lstStyle/>
          <a:p>
            <a:r>
              <a:rPr lang="en-GB" sz="2800" dirty="0" smtClean="0"/>
              <a:t>Beware of isolates sharing a process</a:t>
            </a:r>
          </a:p>
          <a:p>
            <a:r>
              <a:rPr lang="en-GB" sz="2800" dirty="0" smtClean="0"/>
              <a:t>Don’t create excessive numbers of </a:t>
            </a:r>
            <a:r>
              <a:rPr lang="en-GB" sz="2800" dirty="0"/>
              <a:t>isolates</a:t>
            </a:r>
            <a:r>
              <a:rPr lang="en-GB" sz="2800" dirty="0" smtClean="0"/>
              <a:t>: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>
                <a:latin typeface="APL385 Unicode" panose="020B0709000202000203" pitchFamily="49" charset="0"/>
              </a:rPr>
              <a:t>ISOLATE ERROR: All processes are in </a:t>
            </a:r>
            <a:r>
              <a:rPr lang="en-GB" sz="2000" dirty="0" smtClean="0">
                <a:latin typeface="APL385 Unicode" panose="020B0709000202000203" pitchFamily="49" charset="0"/>
              </a:rPr>
              <a:t>use</a:t>
            </a:r>
            <a:br>
              <a:rPr lang="en-GB" sz="2000" dirty="0" smtClean="0">
                <a:latin typeface="APL385 Unicode" panose="020B0709000202000203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{+/⍳⍵}</a:t>
            </a:r>
            <a:r>
              <a:rPr lang="en-GB" sz="2000" dirty="0" smtClean="0">
                <a:latin typeface="APL385 Unicode" panose="020B0709000202000203" pitchFamily="49" charset="0"/>
              </a:rPr>
              <a:t>IÏ ⍳500</a:t>
            </a:r>
            <a:br>
              <a:rPr lang="en-GB" sz="2000" dirty="0" smtClean="0">
                <a:latin typeface="APL385 Unicode" panose="020B0709000202000203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</a:rPr>
              <a:t>     </a:t>
            </a:r>
            <a:r>
              <a:rPr lang="en-GB" sz="2000" dirty="0">
                <a:latin typeface="APL385 Unicode" panose="020B0709000202000203" pitchFamily="49" charset="0"/>
              </a:rPr>
              <a:t>∧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 smtClean="0"/>
              <a:t>Remember </a:t>
            </a:r>
            <a:r>
              <a:rPr lang="en-GB" sz="2800" i="1" dirty="0" smtClean="0"/>
              <a:t>refs</a:t>
            </a:r>
            <a:r>
              <a:rPr lang="en-GB" sz="2800" dirty="0" smtClean="0"/>
              <a:t> cannot cross process </a:t>
            </a:r>
            <a:r>
              <a:rPr lang="en-GB" sz="2800" dirty="0"/>
              <a:t>borders</a:t>
            </a:r>
          </a:p>
          <a:p>
            <a:pPr lvl="1"/>
            <a:r>
              <a:rPr lang="en-GB" sz="2400" dirty="0"/>
              <a:t>Namespaces will always be </a:t>
            </a:r>
            <a:r>
              <a:rPr lang="en-GB" sz="2400" dirty="0" smtClean="0"/>
              <a:t>COPIED</a:t>
            </a:r>
            <a:br>
              <a:rPr lang="en-GB" sz="2400" dirty="0" smtClean="0"/>
            </a:br>
            <a:r>
              <a:rPr lang="en-GB" sz="2400" dirty="0" smtClean="0"/>
              <a:t>e.g.     </a:t>
            </a:r>
            <a:r>
              <a:rPr lang="en-GB" sz="2400" dirty="0" smtClean="0">
                <a:latin typeface="APL385 Unicode" panose="020B0709000202000203" pitchFamily="49" charset="0"/>
              </a:rPr>
              <a:t>ref←is1.ns</a:t>
            </a:r>
            <a:endParaRPr lang="en-GB" sz="2400" dirty="0">
              <a:latin typeface="APL385 Unicode" panose="020B0709000202000203" pitchFamily="49" charset="0"/>
            </a:endParaRP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8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546372"/>
            <a:ext cx="7632849" cy="4321075"/>
          </a:xfrm>
        </p:spPr>
        <p:txBody>
          <a:bodyPr/>
          <a:lstStyle/>
          <a:p>
            <a:r>
              <a:rPr lang="en-GB" sz="2800" dirty="0" smtClean="0"/>
              <a:t>Start-up logging</a:t>
            </a:r>
          </a:p>
          <a:p>
            <a:r>
              <a:rPr lang="en-GB" sz="2800" dirty="0" smtClean="0"/>
              <a:t>Start an isolate or invoke a call </a:t>
            </a:r>
            <a:r>
              <a:rPr lang="en-GB" sz="2800" dirty="0"/>
              <a:t>on </a:t>
            </a:r>
            <a:r>
              <a:rPr lang="en-GB" sz="2800" dirty="0" smtClean="0"/>
              <a:t>a specific process</a:t>
            </a:r>
          </a:p>
          <a:p>
            <a:r>
              <a:rPr lang="en-GB" sz="2800" dirty="0" smtClean="0"/>
              <a:t>Ability to terminate an asynchronous call</a:t>
            </a:r>
          </a:p>
          <a:p>
            <a:r>
              <a:rPr lang="en-GB" sz="2800" dirty="0" smtClean="0"/>
              <a:t>Add ability to return functions or classes</a:t>
            </a:r>
          </a:p>
          <a:p>
            <a:r>
              <a:rPr lang="en-GB" sz="2800" dirty="0"/>
              <a:t>M</a:t>
            </a:r>
            <a:r>
              <a:rPr lang="en-GB" sz="2800" dirty="0" smtClean="0"/>
              <a:t>anagement mechanism for “batches” of work</a:t>
            </a:r>
          </a:p>
          <a:p>
            <a:r>
              <a:rPr lang="en-GB" sz="2800" dirty="0" smtClean="0"/>
              <a:t>Fault tolerance: </a:t>
            </a:r>
            <a:r>
              <a:rPr lang="en-GB" sz="2800" dirty="0" err="1" smtClean="0">
                <a:latin typeface="APL385 Unicode" panose="020B0709000202000203" pitchFamily="49" charset="0"/>
              </a:rPr>
              <a:t>ll.EachX</a:t>
            </a:r>
            <a:r>
              <a:rPr lang="en-GB" sz="2800" dirty="0" smtClean="0"/>
              <a:t> to transfer work to remaining isolates on network failure </a:t>
            </a:r>
            <a:r>
              <a:rPr lang="en-GB" sz="2800" dirty="0" err="1" smtClean="0"/>
              <a:t>etc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Futures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000" dirty="0" smtClean="0"/>
              <a:t>Aaron Hsu’s ”co-dfns” Compiler will also support [single assignment] futures</a:t>
            </a:r>
          </a:p>
          <a:p>
            <a:pPr lvl="1"/>
            <a:r>
              <a:rPr lang="da-DK" sz="1800" dirty="0"/>
              <a:t>https://github.com/arcfide/Co-dfns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Lazy </a:t>
            </a:r>
            <a:r>
              <a:rPr lang="en-US" sz="2000" dirty="0"/>
              <a:t>Evaluation Operator </a:t>
            </a:r>
            <a:r>
              <a:rPr lang="en-US" sz="2000" dirty="0" smtClean="0">
                <a:latin typeface="APL385 Unicode" panose="020B0709000202000203" pitchFamily="49" charset="0"/>
              </a:rPr>
              <a:t>⍰</a:t>
            </a:r>
            <a:r>
              <a:rPr lang="en-US" sz="2000" dirty="0" smtClean="0"/>
              <a:t> (aka “Schrödinger”) to produce futures which do not start evaluating until you ask for the value</a:t>
            </a:r>
          </a:p>
          <a:p>
            <a:endParaRPr lang="en-US" sz="2000" dirty="0" smtClean="0"/>
          </a:p>
          <a:p>
            <a:r>
              <a:rPr lang="en-US" sz="2000" dirty="0" smtClean="0"/>
              <a:t>Promises – or “explicit futures”</a:t>
            </a:r>
            <a:endParaRPr lang="en-US" sz="2000" dirty="0"/>
          </a:p>
          <a:p>
            <a:endParaRPr lang="da-DK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2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Practical Experience...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 smtClean="0"/>
              <a:t>Typical results with the current naive model, achieved by domain experts performing minor refactoring of own code:</a:t>
            </a:r>
            <a:br>
              <a:rPr lang="da-DK" sz="2400" dirty="0" smtClean="0"/>
            </a:br>
            <a:endParaRPr lang="da-DK" sz="2400" dirty="0" smtClean="0"/>
          </a:p>
          <a:p>
            <a:r>
              <a:rPr lang="da-DK" sz="2400" b="1" dirty="0" smtClean="0"/>
              <a:t>2-2.5x</a:t>
            </a:r>
            <a:r>
              <a:rPr lang="da-DK" sz="2400" dirty="0" smtClean="0"/>
              <a:t> faster on ”quad” process machines (2 cores)</a:t>
            </a:r>
          </a:p>
          <a:p>
            <a:r>
              <a:rPr lang="da-DK" sz="2400" b="1" dirty="0"/>
              <a:t>3</a:t>
            </a:r>
            <a:r>
              <a:rPr lang="da-DK" sz="2400" b="1" dirty="0" smtClean="0"/>
              <a:t>-5x</a:t>
            </a:r>
            <a:r>
              <a:rPr lang="da-DK" sz="2400" dirty="0" smtClean="0"/>
              <a:t> faster on 8 processes (quad core)</a:t>
            </a:r>
          </a:p>
          <a:p>
            <a:pPr marL="0" indent="0">
              <a:buNone/>
            </a:pP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2400" dirty="0" smtClean="0"/>
              <a:t>=&gt; Memory is the bottleneck; mileage will vary.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2400" dirty="0" smtClean="0"/>
              <a:t>... Waiting for the compiler which aims to target GPUs, and other optimizations.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 Isolates are Fun, Too </a:t>
            </a:r>
            <a:r>
              <a:rPr lang="da-DK" dirty="0" smtClean="0">
                <a:sym typeface="Wingdings" panose="05000000000000000000" pitchFamily="2" charset="2"/>
              </a:rPr>
              <a:t>!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 smtClean="0"/>
              <a:t>Example: Start an isolate server on each of two Raspberry Pi-controlled robots, then under Windows/Linux/Mac:</a:t>
            </a:r>
            <a:br>
              <a:rPr lang="da-DK" sz="2400" dirty="0" smtClean="0"/>
            </a:b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>
                <a:latin typeface="APL385 Unicode" panose="020B0709000202000203" pitchFamily="49" charset="0"/>
              </a:rPr>
              <a:t>    {</a:t>
            </a:r>
            <a:r>
              <a:rPr lang="da-DK" sz="2000" dirty="0">
                <a:latin typeface="APL385 Unicode" panose="020B0709000202000203" pitchFamily="49" charset="0"/>
              </a:rPr>
              <a:t>isolate.AddServer '192.168.0</a:t>
            </a:r>
            <a:r>
              <a:rPr lang="da-DK" sz="2000" dirty="0" smtClean="0">
                <a:latin typeface="APL385 Unicode" panose="020B0709000202000203" pitchFamily="49" charset="0"/>
              </a:rPr>
              <a:t>.',⍕⍵}¨100 101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000" dirty="0" smtClean="0">
                <a:latin typeface="APL385 Unicode" panose="020B0709000202000203" pitchFamily="49" charset="0"/>
              </a:rPr>
              <a:t>    bots←ø¨ bot bot ⍝ clone bot driver API</a:t>
            </a:r>
            <a:br>
              <a:rPr lang="da-DK" sz="2000" dirty="0" smtClean="0">
                <a:latin typeface="APL385 Unicode" panose="020B0709000202000203" pitchFamily="49" charset="0"/>
              </a:rPr>
            </a:br>
            <a:r>
              <a:rPr lang="da-DK" sz="2000" dirty="0" smtClean="0">
                <a:latin typeface="APL385 Unicode" panose="020B0709000202000203" pitchFamily="49" charset="0"/>
              </a:rPr>
              <a:t>    500 bots.Drive (45 0)(0 45)</a:t>
            </a:r>
          </a:p>
          <a:p>
            <a:pPr marL="0" indent="0">
              <a:buNone/>
            </a:pPr>
            <a:endParaRPr lang="da-DK" sz="1100" dirty="0" smtClean="0"/>
          </a:p>
          <a:p>
            <a:pPr marL="0" indent="0">
              <a:buNone/>
            </a:pPr>
            <a:r>
              <a:rPr lang="da-DK" sz="2400" dirty="0" smtClean="0"/>
              <a:t>This means: call the </a:t>
            </a:r>
            <a:r>
              <a:rPr lang="da-DK" sz="2400" dirty="0" smtClean="0">
                <a:latin typeface="APL385 Unicode" panose="020B0709000202000203" pitchFamily="49" charset="0"/>
              </a:rPr>
              <a:t>Drive</a:t>
            </a:r>
            <a:r>
              <a:rPr lang="da-DK" sz="2400" dirty="0" smtClean="0"/>
              <a:t> function on each bot in parallel, </a:t>
            </a:r>
          </a:p>
          <a:p>
            <a:pPr>
              <a:buFontTx/>
              <a:buChar char="-"/>
            </a:pPr>
            <a:r>
              <a:rPr lang="da-DK" sz="2400" dirty="0" smtClean="0"/>
              <a:t>With a left argument of 500ms</a:t>
            </a:r>
          </a:p>
          <a:p>
            <a:pPr>
              <a:buFontTx/>
              <a:buChar char="-"/>
            </a:pPr>
            <a:r>
              <a:rPr lang="da-DK" sz="2400" dirty="0" smtClean="0"/>
              <a:t>With right arg of (45 0) for first and (0 45) for 2nd bot (power settings for right and left wheels)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7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Futures and Isolates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800" dirty="0" err="1" smtClean="0"/>
              <a:t>Goal</a:t>
            </a:r>
            <a:r>
              <a:rPr lang="da-DK" sz="2800" dirty="0" smtClean="0"/>
              <a:t>: </a:t>
            </a:r>
            <a:r>
              <a:rPr lang="da-DK" sz="2800" dirty="0" err="1" smtClean="0"/>
              <a:t>Allow</a:t>
            </a:r>
            <a:r>
              <a:rPr lang="da-DK" sz="2800" dirty="0" smtClean="0"/>
              <a:t> the APL </a:t>
            </a:r>
            <a:r>
              <a:rPr lang="da-DK" sz="2800" dirty="0" err="1" smtClean="0"/>
              <a:t>user</a:t>
            </a:r>
            <a:r>
              <a:rPr lang="da-DK" sz="2800" dirty="0" smtClean="0"/>
              <a:t> to explicitly express parallelism in a </a:t>
            </a:r>
            <a:r>
              <a:rPr lang="da-DK" sz="2800" dirty="0" err="1" smtClean="0"/>
              <a:t>natural</a:t>
            </a:r>
            <a:r>
              <a:rPr lang="da-DK" sz="2800" dirty="0" smtClean="0"/>
              <a:t> way</a:t>
            </a:r>
          </a:p>
          <a:p>
            <a:r>
              <a:rPr lang="da-DK" sz="2800" dirty="0" smtClean="0"/>
              <a:t>In the interpreter, </a:t>
            </a:r>
            <a:r>
              <a:rPr lang="da-DK" sz="2800" dirty="0"/>
              <a:t>f</a:t>
            </a:r>
            <a:r>
              <a:rPr lang="da-DK" sz="2800" dirty="0" smtClean="0"/>
              <a:t>utures and isolates enable </a:t>
            </a:r>
            <a:r>
              <a:rPr lang="da-DK" sz="2800" dirty="0" err="1" smtClean="0"/>
              <a:t>coarse-grained</a:t>
            </a:r>
            <a:r>
              <a:rPr lang="da-DK" sz="2800" dirty="0" smtClean="0"/>
              <a:t> </a:t>
            </a:r>
            <a:r>
              <a:rPr lang="da-DK" sz="2800" i="1" dirty="0" err="1" smtClean="0"/>
              <a:t>task</a:t>
            </a:r>
            <a:r>
              <a:rPr lang="da-DK" sz="2800" dirty="0" smtClean="0"/>
              <a:t> parallelism</a:t>
            </a:r>
          </a:p>
          <a:p>
            <a:pPr lvl="1"/>
            <a:r>
              <a:rPr lang="da-DK" sz="2400" dirty="0" err="1" smtClean="0"/>
              <a:t>Tasks</a:t>
            </a:r>
            <a:r>
              <a:rPr lang="da-DK" sz="2400" dirty="0" smtClean="0"/>
              <a:t> with a </a:t>
            </a:r>
            <a:r>
              <a:rPr lang="da-DK" sz="2400" dirty="0" err="1" smtClean="0"/>
              <a:t>duration</a:t>
            </a:r>
            <a:r>
              <a:rPr lang="da-DK" sz="2400" dirty="0" smtClean="0"/>
              <a:t> of at </a:t>
            </a:r>
            <a:r>
              <a:rPr lang="da-DK" sz="2400" dirty="0" err="1" smtClean="0"/>
              <a:t>least</a:t>
            </a:r>
            <a:r>
              <a:rPr lang="da-DK" sz="2400" dirty="0" smtClean="0"/>
              <a:t> 100ms</a:t>
            </a:r>
          </a:p>
          <a:p>
            <a:r>
              <a:rPr lang="da-DK" sz="2800" dirty="0" smtClean="0"/>
              <a:t>In a compiler, futures can be used to </a:t>
            </a:r>
            <a:r>
              <a:rPr lang="da-DK" sz="2800" dirty="0" err="1" smtClean="0"/>
              <a:t>express</a:t>
            </a:r>
            <a:r>
              <a:rPr lang="da-DK" sz="2800" dirty="0" smtClean="0"/>
              <a:t> fine-</a:t>
            </a:r>
            <a:r>
              <a:rPr lang="da-DK" sz="2800" dirty="0" err="1" smtClean="0"/>
              <a:t>grained</a:t>
            </a:r>
            <a:r>
              <a:rPr lang="da-DK" sz="2800" dirty="0" smtClean="0"/>
              <a:t> </a:t>
            </a:r>
            <a:r>
              <a:rPr lang="da-DK" sz="2800" i="1" dirty="0" smtClean="0"/>
              <a:t>data</a:t>
            </a:r>
            <a:r>
              <a:rPr lang="da-DK" sz="2800" dirty="0" smtClean="0"/>
              <a:t> parallelism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84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Dancing</a:t>
            </a:r>
            <a:r>
              <a:rPr lang="da-DK" dirty="0" smtClean="0"/>
              <a:t> Robots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  <p:pic>
        <p:nvPicPr>
          <p:cNvPr id="6" name="Dancing Bo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70557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Information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User Guide at </a:t>
            </a:r>
            <a:r>
              <a:rPr lang="en-GB" dirty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://docs.dyalog.com</a:t>
            </a:r>
            <a:endParaRPr lang="en-GB" dirty="0" smtClean="0"/>
          </a:p>
          <a:p>
            <a:r>
              <a:rPr lang="en-GB" dirty="0"/>
              <a:t>Videos at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video.dyalog.com</a:t>
            </a:r>
            <a:endParaRPr lang="en-GB" dirty="0" smtClean="0"/>
          </a:p>
          <a:p>
            <a:r>
              <a:rPr lang="en-GB" dirty="0" smtClean="0"/>
              <a:t>Or search for “</a:t>
            </a:r>
            <a:r>
              <a:rPr lang="en-GB" dirty="0" err="1" smtClean="0"/>
              <a:t>dyalog</a:t>
            </a:r>
            <a:r>
              <a:rPr lang="en-GB" dirty="0" smtClean="0"/>
              <a:t> </a:t>
            </a:r>
            <a:r>
              <a:rPr lang="en-GB" dirty="0"/>
              <a:t>futures and </a:t>
            </a:r>
            <a:r>
              <a:rPr lang="en-GB" dirty="0" smtClean="0"/>
              <a:t>isolates” on YouTube or Google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Isolates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An </a:t>
            </a:r>
            <a:r>
              <a:rPr lang="da-DK" b="1" i="1" dirty="0"/>
              <a:t>I</a:t>
            </a:r>
            <a:r>
              <a:rPr lang="da-DK" b="1" i="1" dirty="0" smtClean="0"/>
              <a:t>solate</a:t>
            </a:r>
            <a:r>
              <a:rPr lang="da-DK" dirty="0" smtClean="0"/>
              <a:t> tastes, smells, looks like a Dyalog namespace, except that...</a:t>
            </a:r>
          </a:p>
          <a:p>
            <a:r>
              <a:rPr lang="da-DK" dirty="0" smtClean="0"/>
              <a:t>Expressions executed </a:t>
            </a:r>
            <a:r>
              <a:rPr lang="da-DK" b="1" i="1" dirty="0" smtClean="0"/>
              <a:t>in the isolate </a:t>
            </a:r>
            <a:r>
              <a:rPr lang="da-DK" dirty="0" smtClean="0"/>
              <a:t>run in a separate process from the main interpreter thread (”in parallel”)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72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Isolates in Action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  <p:sp>
        <p:nvSpPr>
          <p:cNvPr id="4" name="Oval 3"/>
          <p:cNvSpPr/>
          <p:nvPr/>
        </p:nvSpPr>
        <p:spPr bwMode="auto">
          <a:xfrm>
            <a:off x="2174954" y="1815005"/>
            <a:ext cx="3917911" cy="27363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Chord 7"/>
          <p:cNvSpPr/>
          <p:nvPr/>
        </p:nvSpPr>
        <p:spPr bwMode="auto">
          <a:xfrm flipH="1">
            <a:off x="3205982" y="3183157"/>
            <a:ext cx="1855853" cy="2315334"/>
          </a:xfrm>
          <a:prstGeom prst="chord">
            <a:avLst>
              <a:gd name="adj1" fmla="val 21418589"/>
              <a:gd name="adj2" fmla="val 109945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Chord 6"/>
          <p:cNvSpPr/>
          <p:nvPr/>
        </p:nvSpPr>
        <p:spPr bwMode="auto">
          <a:xfrm flipH="1">
            <a:off x="4767242" y="2945866"/>
            <a:ext cx="1649647" cy="2104849"/>
          </a:xfrm>
          <a:prstGeom prst="chord">
            <a:avLst>
              <a:gd name="adj1" fmla="val 1131296"/>
              <a:gd name="adj2" fmla="val 143702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Chord 4"/>
          <p:cNvSpPr/>
          <p:nvPr/>
        </p:nvSpPr>
        <p:spPr bwMode="auto">
          <a:xfrm>
            <a:off x="1958930" y="2953700"/>
            <a:ext cx="1794961" cy="2104849"/>
          </a:xfrm>
          <a:prstGeom prst="chord">
            <a:avLst>
              <a:gd name="adj1" fmla="val 1131296"/>
              <a:gd name="adj2" fmla="val 13650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138" y="4135219"/>
            <a:ext cx="147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X←1 2 3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3891" y="4607239"/>
            <a:ext cx="11781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X←4 5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0719" y="40695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latin typeface="APL385 Unicode" pitchFamily="49" charset="0"/>
              </a:rPr>
              <a:t>X←6</a:t>
            </a:r>
            <a:endParaRPr lang="da-DK" sz="2000" b="1" dirty="0">
              <a:latin typeface="APL385 Unicod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2626" y="2216669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  I3←</a:t>
            </a:r>
            <a:r>
              <a:rPr lang="da-DK" sz="1900" b="1" dirty="0">
                <a:latin typeface="APL385 Unicode" pitchFamily="49" charset="0"/>
              </a:rPr>
              <a:t>¤¨3⍴⊂''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2626" y="2798436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  I3.({(+/⍵)÷≢⍵}</a:t>
            </a:r>
            <a:r>
              <a:rPr lang="da-DK" sz="1900" b="1" dirty="0" smtClean="0">
                <a:solidFill>
                  <a:srgbClr val="333333"/>
                </a:solidFill>
                <a:latin typeface="APL385 Unicode" pitchFamily="49" charset="0"/>
              </a:rPr>
              <a:t>X)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2626" y="2519023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latin typeface="APL385 Unicode" pitchFamily="49" charset="0"/>
              </a:rPr>
              <a:t>  I3.X←(1 2 3)(4 5)6   </a:t>
            </a:r>
            <a:endParaRPr lang="da-DK" sz="1900" b="1" dirty="0">
              <a:latin typeface="APL385 Unicode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3466" y="3133085"/>
            <a:ext cx="42090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smtClean="0">
                <a:solidFill>
                  <a:srgbClr val="333333"/>
                </a:solidFill>
                <a:latin typeface="APL385 Unicode" pitchFamily="49" charset="0"/>
              </a:rPr>
              <a:t>2 4.5 6</a:t>
            </a:r>
            <a:endParaRPr lang="da-DK" sz="1900" b="1" dirty="0">
              <a:latin typeface="APL385 Uni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Futures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800" dirty="0" smtClean="0"/>
              <a:t>The result of an expression executed in an Isolate is a </a:t>
            </a:r>
            <a:r>
              <a:rPr lang="da-DK" sz="2800" b="1" i="1" dirty="0" smtClean="0"/>
              <a:t>Future</a:t>
            </a:r>
          </a:p>
          <a:p>
            <a:r>
              <a:rPr lang="da-DK" sz="2800" dirty="0" smtClean="0"/>
              <a:t>Futures can be passed as arguments to functions without blocking</a:t>
            </a:r>
          </a:p>
          <a:p>
            <a:r>
              <a:rPr lang="da-DK" sz="2800" dirty="0" smtClean="0"/>
              <a:t>Structural functions can work on arrays containing futures without blocking</a:t>
            </a:r>
          </a:p>
          <a:p>
            <a:r>
              <a:rPr lang="da-DK" sz="2800" dirty="0" smtClean="0"/>
              <a:t>Primitives which need to reference the </a:t>
            </a:r>
            <a:r>
              <a:rPr lang="da-DK" sz="2800" b="1" i="1" dirty="0" smtClean="0"/>
              <a:t>value</a:t>
            </a:r>
            <a:r>
              <a:rPr lang="da-DK" sz="2800" dirty="0" smtClean="0"/>
              <a:t> will block</a:t>
            </a:r>
            <a:endParaRPr lang="da-DK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24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Last </a:t>
            </a:r>
            <a:r>
              <a:rPr lang="da-DK" dirty="0" err="1" smtClean="0"/>
              <a:t>Piece</a:t>
            </a:r>
            <a:r>
              <a:rPr lang="da-DK" dirty="0" smtClean="0"/>
              <a:t>: The Parallel Operator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 smtClean="0"/>
              <a:t>Monadic operator </a:t>
            </a:r>
            <a:r>
              <a:rPr lang="da-DK" sz="1800" i="1" dirty="0" smtClean="0"/>
              <a:t>parallel</a:t>
            </a:r>
            <a:r>
              <a:rPr lang="da-DK" sz="1800" dirty="0" smtClean="0"/>
              <a:t> (</a:t>
            </a:r>
            <a:r>
              <a:rPr lang="da-DK" sz="1800" dirty="0">
                <a:latin typeface="APL385 Unicode" panose="020B0709000202000203" pitchFamily="49" charset="0"/>
              </a:rPr>
              <a:t>∥</a:t>
            </a:r>
            <a:r>
              <a:rPr lang="da-DK" sz="1800" dirty="0" smtClean="0"/>
              <a:t>) derives a </a:t>
            </a:r>
            <a:r>
              <a:rPr lang="da-DK" sz="1800" dirty="0" err="1" smtClean="0"/>
              <a:t>function</a:t>
            </a:r>
            <a:r>
              <a:rPr lang="da-DK" sz="1800" dirty="0" smtClean="0"/>
              <a:t> </a:t>
            </a:r>
            <a:r>
              <a:rPr lang="da-DK" sz="1800" dirty="0" err="1" smtClean="0"/>
              <a:t>which</a:t>
            </a:r>
            <a:r>
              <a:rPr lang="da-DK" sz="1800" dirty="0" smtClean="0"/>
              <a:t>:</a:t>
            </a:r>
          </a:p>
          <a:p>
            <a:pPr>
              <a:buFontTx/>
              <a:buChar char="-"/>
            </a:pPr>
            <a:r>
              <a:rPr lang="da-DK" sz="1800" dirty="0" smtClean="0"/>
              <a:t>creates an empty isolate</a:t>
            </a:r>
          </a:p>
          <a:p>
            <a:pPr>
              <a:buFontTx/>
              <a:buChar char="-"/>
            </a:pPr>
            <a:r>
              <a:rPr lang="da-DK" sz="1800" dirty="0" err="1" smtClean="0"/>
              <a:t>executes</a:t>
            </a:r>
            <a:r>
              <a:rPr lang="da-DK" sz="1800" dirty="0" smtClean="0"/>
              <a:t> the operand </a:t>
            </a:r>
            <a:r>
              <a:rPr lang="da-DK" sz="1800" dirty="0" err="1" smtClean="0"/>
              <a:t>inside</a:t>
            </a:r>
            <a:r>
              <a:rPr lang="da-DK" sz="1800" dirty="0" smtClean="0"/>
              <a:t> the </a:t>
            </a:r>
            <a:r>
              <a:rPr lang="da-DK" sz="1800" dirty="0" err="1" smtClean="0"/>
              <a:t>isolate</a:t>
            </a:r>
            <a:endParaRPr lang="da-DK" sz="1800" dirty="0" smtClean="0"/>
          </a:p>
          <a:p>
            <a:pPr>
              <a:buFontTx/>
              <a:buChar char="-"/>
            </a:pPr>
            <a:r>
              <a:rPr lang="da-DK" sz="1800" dirty="0" err="1" smtClean="0"/>
              <a:t>returns</a:t>
            </a:r>
            <a:r>
              <a:rPr lang="da-DK" sz="1800" dirty="0" smtClean="0"/>
              <a:t> a future (and discards the </a:t>
            </a:r>
            <a:r>
              <a:rPr lang="da-DK" sz="1800" dirty="0" err="1" smtClean="0"/>
              <a:t>isolate</a:t>
            </a:r>
            <a:r>
              <a:rPr lang="da-DK" sz="1800" dirty="0" smtClean="0"/>
              <a:t>)</a:t>
            </a: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200" dirty="0" smtClean="0"/>
          </a:p>
          <a:p>
            <a:pPr marL="0" indent="0">
              <a:buNone/>
            </a:pPr>
            <a:r>
              <a:rPr lang="da-DK" sz="1600" dirty="0" smtClean="0">
                <a:latin typeface="APL385 Unicode" pitchFamily="49" charset="0"/>
              </a:rPr>
              <a:t>   sums</a:t>
            </a:r>
            <a:r>
              <a:rPr lang="da-DK" sz="1600" dirty="0">
                <a:latin typeface="APL385 Unicode" pitchFamily="49" charset="0"/>
              </a:rPr>
              <a:t>←{+/⍳⍵}</a:t>
            </a:r>
            <a:r>
              <a:rPr lang="da-DK" sz="1600" b="1" dirty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600" dirty="0">
                <a:latin typeface="APL385 Unicode" pitchFamily="49" charset="0"/>
              </a:rPr>
              <a:t>¨⍳100 ⍝ returns </a:t>
            </a:r>
            <a:r>
              <a:rPr lang="da-DK" sz="1600" dirty="0" smtClean="0">
                <a:latin typeface="APL385 Unicode" pitchFamily="49" charset="0"/>
              </a:rPr>
              <a:t>100 futures - IMMEDIATELY</a:t>
            </a: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</a:t>
            </a:r>
            <a:r>
              <a:rPr lang="da-DK" sz="1600" dirty="0" smtClean="0">
                <a:latin typeface="APL385 Unicode" pitchFamily="49" charset="0"/>
              </a:rPr>
              <a:t>  ≢sums ⍝ structural functions do not ”realize” futures</a:t>
            </a:r>
            <a:br>
              <a:rPr lang="da-DK" sz="1600" dirty="0" smtClean="0">
                <a:latin typeface="APL385 Unicode" pitchFamily="49" charset="0"/>
              </a:rPr>
            </a:br>
            <a:r>
              <a:rPr lang="da-DK" sz="1600" dirty="0" smtClean="0">
                <a:latin typeface="APL385 Unicode" pitchFamily="49" charset="0"/>
              </a:rPr>
              <a:t>100</a:t>
            </a:r>
          </a:p>
          <a:p>
            <a:pPr marL="0" indent="0">
              <a:buNone/>
            </a:pPr>
            <a:r>
              <a:rPr lang="da-DK" sz="1600" dirty="0" smtClean="0">
                <a:latin typeface="APL385 Unicode" pitchFamily="49" charset="0"/>
              </a:rPr>
              <a:t>   ≢partitions</a:t>
            </a:r>
            <a:r>
              <a:rPr lang="da-DK" sz="1600" dirty="0">
                <a:latin typeface="APL385 Unicode" pitchFamily="49" charset="0"/>
              </a:rPr>
              <a:t>←</a:t>
            </a:r>
            <a:r>
              <a:rPr lang="da-DK" sz="1600" dirty="0" smtClean="0">
                <a:latin typeface="APL385 Unicode" pitchFamily="49" charset="0"/>
              </a:rPr>
              <a:t>(100⍴25↑1)</a:t>
            </a:r>
            <a:r>
              <a:rPr lang="da-DK" sz="1600" dirty="0">
                <a:latin typeface="APL385 Unicode" pitchFamily="49" charset="0"/>
              </a:rPr>
              <a:t>⊂sums ⍝ </a:t>
            </a:r>
            <a:r>
              <a:rPr lang="da-DK" sz="1600" dirty="0" err="1" smtClean="0">
                <a:latin typeface="APL385 Unicode" pitchFamily="49" charset="0"/>
              </a:rPr>
              <a:t>Partitioned</a:t>
            </a:r>
            <a:r>
              <a:rPr lang="da-DK" sz="1600" dirty="0" smtClean="0">
                <a:latin typeface="APL385 Unicode" pitchFamily="49" charset="0"/>
              </a:rPr>
              <a:t> </a:t>
            </a:r>
            <a:r>
              <a:rPr lang="da-DK" sz="1600" dirty="0" err="1" smtClean="0">
                <a:latin typeface="APL385 Unicode" pitchFamily="49" charset="0"/>
              </a:rPr>
              <a:t>Enclose</a:t>
            </a:r>
            <a:endParaRPr lang="da-DK" sz="1600" dirty="0" smtClean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600" dirty="0" smtClean="0">
                <a:latin typeface="APL385 Unicode" pitchFamily="49" charset="0"/>
              </a:rPr>
              <a:t>4</a:t>
            </a:r>
          </a:p>
          <a:p>
            <a:pPr marL="0" indent="0">
              <a:buNone/>
            </a:pPr>
            <a:r>
              <a:rPr lang="da-DK" sz="1600" dirty="0">
                <a:latin typeface="APL385 Unicode" pitchFamily="49" charset="0"/>
              </a:rPr>
              <a:t> </a:t>
            </a:r>
            <a:r>
              <a:rPr lang="da-DK" sz="1600" dirty="0" smtClean="0">
                <a:latin typeface="APL385 Unicode" pitchFamily="49" charset="0"/>
              </a:rPr>
              <a:t>  ≢¨partitions ⍝ 4 </a:t>
            </a:r>
            <a:r>
              <a:rPr lang="da-DK" sz="1600" dirty="0" err="1" smtClean="0">
                <a:latin typeface="APL385 Unicode" pitchFamily="49" charset="0"/>
              </a:rPr>
              <a:t>groups</a:t>
            </a:r>
            <a:r>
              <a:rPr lang="da-DK" sz="1600" dirty="0" smtClean="0">
                <a:latin typeface="APL385 Unicode" pitchFamily="49" charset="0"/>
              </a:rPr>
              <a:t>, </a:t>
            </a:r>
            <a:r>
              <a:rPr lang="da-DK" sz="1600" dirty="0" err="1" smtClean="0">
                <a:latin typeface="APL385 Unicode" pitchFamily="49" charset="0"/>
              </a:rPr>
              <a:t>each</a:t>
            </a:r>
            <a:r>
              <a:rPr lang="da-DK" sz="1600" dirty="0" smtClean="0">
                <a:latin typeface="APL385 Unicode" pitchFamily="49" charset="0"/>
              </a:rPr>
              <a:t> containing 25 futures</a:t>
            </a:r>
            <a:br>
              <a:rPr lang="da-DK" sz="1600" dirty="0" smtClean="0">
                <a:latin typeface="APL385 Unicode" pitchFamily="49" charset="0"/>
              </a:rPr>
            </a:br>
            <a:r>
              <a:rPr lang="da-DK" sz="1600" dirty="0" smtClean="0">
                <a:latin typeface="APL385 Unicode" pitchFamily="49" charset="0"/>
              </a:rPr>
              <a:t>25 25 25 25</a:t>
            </a:r>
          </a:p>
          <a:p>
            <a:pPr marL="0" indent="0">
              <a:buNone/>
            </a:pPr>
            <a:r>
              <a:rPr lang="da-DK" sz="1600" dirty="0" smtClean="0">
                <a:latin typeface="APL385 Unicode" pitchFamily="49" charset="0"/>
              </a:rPr>
              <a:t>   +/ +/</a:t>
            </a:r>
            <a:r>
              <a:rPr lang="da-DK" sz="1600" b="1" dirty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600" dirty="0">
                <a:latin typeface="APL385 Unicode" pitchFamily="49" charset="0"/>
              </a:rPr>
              <a:t>¨partitions ⍝ </a:t>
            </a:r>
            <a:r>
              <a:rPr lang="da-DK" sz="1600" dirty="0" smtClean="0">
                <a:latin typeface="APL385 Unicode" pitchFamily="49" charset="0"/>
              </a:rPr>
              <a:t>4 parallel +/’es</a:t>
            </a:r>
            <a:br>
              <a:rPr lang="da-DK" sz="1600" dirty="0" smtClean="0">
                <a:latin typeface="APL385 Unicode" pitchFamily="49" charset="0"/>
              </a:rPr>
            </a:br>
            <a:r>
              <a:rPr lang="da-DK" sz="1600" dirty="0" smtClean="0">
                <a:latin typeface="APL385 Unicode" pitchFamily="49" charset="0"/>
              </a:rPr>
              <a:t>171700</a:t>
            </a:r>
          </a:p>
          <a:p>
            <a:pPr marL="0" indent="0">
              <a:buNone/>
            </a:pPr>
            <a:endParaRPr lang="da-DK" sz="1200" dirty="0" smtClean="0">
              <a:latin typeface="APL385 Unicode" pitchFamily="49" charset="0"/>
            </a:endParaRPr>
          </a:p>
          <a:p>
            <a:pPr marL="0" indent="0">
              <a:buNone/>
            </a:pPr>
            <a:r>
              <a:rPr lang="da-DK" sz="1600" dirty="0" smtClean="0"/>
              <a:t>(We </a:t>
            </a:r>
            <a:r>
              <a:rPr lang="da-DK" sz="1600" dirty="0" err="1" smtClean="0"/>
              <a:t>used</a:t>
            </a:r>
            <a:r>
              <a:rPr lang="da-DK" sz="1600" dirty="0" smtClean="0"/>
              <a:t> 1+4+100 parallel threads to compute the end </a:t>
            </a:r>
            <a:r>
              <a:rPr lang="da-DK" sz="1600" dirty="0" err="1" smtClean="0"/>
              <a:t>result</a:t>
            </a:r>
            <a:r>
              <a:rPr lang="da-DK" sz="1600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267744" y="3573016"/>
            <a:ext cx="360040" cy="22678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907704" y="5517232"/>
            <a:ext cx="38542" cy="3236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1475657" y="5373216"/>
            <a:ext cx="216023" cy="4676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396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err="1" smtClean="0"/>
              <a:t>Deterministic</a:t>
            </a:r>
            <a:r>
              <a:rPr lang="da-DK" dirty="0" smtClean="0"/>
              <a:t> </a:t>
            </a:r>
            <a:r>
              <a:rPr lang="da-DK" dirty="0" err="1" smtClean="0"/>
              <a:t>Parallelism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785204" y="1700809"/>
            <a:ext cx="7632849" cy="720080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 err="1"/>
              <a:t>Inserting</a:t>
            </a:r>
            <a:r>
              <a:rPr lang="da-DK" sz="1600" dirty="0"/>
              <a:t> or </a:t>
            </a:r>
            <a:r>
              <a:rPr lang="da-DK" sz="1600" dirty="0" err="1"/>
              <a:t>removing</a:t>
            </a:r>
            <a:r>
              <a:rPr lang="da-DK" sz="1600" dirty="0"/>
              <a:t> Parallel operators </a:t>
            </a:r>
            <a:r>
              <a:rPr lang="da-DK" sz="1600" dirty="0" err="1"/>
              <a:t>does</a:t>
            </a:r>
            <a:r>
              <a:rPr lang="da-DK" sz="1600" dirty="0"/>
              <a:t> not </a:t>
            </a:r>
            <a:r>
              <a:rPr lang="da-DK" sz="1600" dirty="0" err="1"/>
              <a:t>change</a:t>
            </a:r>
            <a:r>
              <a:rPr lang="da-DK" sz="1600" dirty="0"/>
              <a:t> the </a:t>
            </a:r>
            <a:r>
              <a:rPr lang="da-DK" sz="1600" dirty="0" err="1"/>
              <a:t>meaning</a:t>
            </a:r>
            <a:r>
              <a:rPr lang="da-DK" sz="1600" dirty="0"/>
              <a:t> of the </a:t>
            </a:r>
            <a:r>
              <a:rPr lang="da-DK" sz="1600" dirty="0" err="1"/>
              <a:t>code</a:t>
            </a:r>
            <a:r>
              <a:rPr lang="da-DK" sz="1600" dirty="0"/>
              <a:t>. Thus, </a:t>
            </a:r>
            <a:r>
              <a:rPr lang="da-DK" sz="1600" dirty="0" err="1"/>
              <a:t>parallelism</a:t>
            </a:r>
            <a:r>
              <a:rPr lang="da-DK" sz="1600" dirty="0"/>
              <a:t> </a:t>
            </a:r>
            <a:r>
              <a:rPr lang="da-DK" sz="1600" dirty="0" err="1"/>
              <a:t>does</a:t>
            </a:r>
            <a:r>
              <a:rPr lang="da-DK" sz="1600" dirty="0"/>
              <a:t> not </a:t>
            </a:r>
            <a:r>
              <a:rPr lang="da-DK" sz="1600" dirty="0" err="1"/>
              <a:t>interfere</a:t>
            </a:r>
            <a:r>
              <a:rPr lang="da-DK" sz="1600" dirty="0"/>
              <a:t> with the notation.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5" y="2575325"/>
            <a:ext cx="4752529" cy="20888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 smtClean="0">
                <a:latin typeface="APL385 Unicode" pitchFamily="49" charset="0"/>
              </a:rPr>
              <a:t>   sums←{+/⍳⍵}</a:t>
            </a:r>
            <a:r>
              <a:rPr lang="da-DK" sz="1800" b="1" kern="0" dirty="0">
                <a:solidFill>
                  <a:srgbClr val="FF0000"/>
                </a:solidFill>
                <a:latin typeface="APL385 Unicode" pitchFamily="49" charset="0"/>
              </a:rPr>
              <a:t> </a:t>
            </a:r>
            <a:r>
              <a:rPr lang="da-DK" sz="1800" kern="0" dirty="0" smtClean="0">
                <a:latin typeface="APL385 Unicode" pitchFamily="49" charset="0"/>
              </a:rPr>
              <a:t>¨⍳100 </a:t>
            </a:r>
            <a:br>
              <a:rPr lang="da-DK" sz="1800" kern="0" dirty="0" smtClean="0">
                <a:latin typeface="APL385 Unicode" pitchFamily="49" charset="0"/>
              </a:rPr>
            </a:br>
            <a:r>
              <a:rPr lang="da-DK" sz="1800" kern="0" dirty="0" smtClean="0">
                <a:latin typeface="APL385 Unicode" pitchFamily="49" charset="0"/>
              </a:rPr>
              <a:t>   partitions←(100⍴25↑1)⊂sums</a:t>
            </a:r>
            <a:br>
              <a:rPr lang="da-DK" sz="1800" kern="0" dirty="0" smtClean="0">
                <a:latin typeface="APL385 Unicode" pitchFamily="49" charset="0"/>
              </a:rPr>
            </a:br>
            <a:r>
              <a:rPr lang="da-DK" sz="1800" kern="0" dirty="0" smtClean="0">
                <a:latin typeface="APL385 Unicode" pitchFamily="49" charset="0"/>
              </a:rPr>
              <a:t>   +/+/</a:t>
            </a:r>
            <a:r>
              <a:rPr lang="da-DK" sz="1800" b="1" kern="0" dirty="0">
                <a:solidFill>
                  <a:srgbClr val="FF0000"/>
                </a:solidFill>
                <a:latin typeface="APL385 Unicode" pitchFamily="49" charset="0"/>
              </a:rPr>
              <a:t> </a:t>
            </a:r>
            <a:r>
              <a:rPr lang="da-DK" sz="1800" kern="0" dirty="0" smtClean="0">
                <a:latin typeface="APL385 Unicode" pitchFamily="49" charset="0"/>
              </a:rPr>
              <a:t>¨partitions</a:t>
            </a:r>
            <a:br>
              <a:rPr lang="da-DK" sz="1800" kern="0" dirty="0" smtClean="0">
                <a:latin typeface="APL385 Unicode" pitchFamily="49" charset="0"/>
              </a:rPr>
            </a:br>
            <a:r>
              <a:rPr lang="da-DK" sz="1800" kern="0" dirty="0" smtClean="0">
                <a:latin typeface="APL385 Unicode" pitchFamily="49" charset="0"/>
              </a:rPr>
              <a:t>171700</a:t>
            </a:r>
          </a:p>
          <a:p>
            <a:pPr marL="0" indent="0">
              <a:buFontTx/>
              <a:buNone/>
            </a:pPr>
            <a:endParaRPr lang="da-DK" sz="1400" kern="0" dirty="0" smtClean="0">
              <a:latin typeface="APL385 Unicode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10387" y="2575325"/>
            <a:ext cx="7632849" cy="20888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kern="0" dirty="0" smtClean="0">
                <a:latin typeface="APL385 Unicode" pitchFamily="49" charset="0"/>
              </a:rPr>
              <a:t>   sums←{+/⍳⍵}</a:t>
            </a:r>
            <a:r>
              <a:rPr lang="da-DK" sz="1800" b="1" kern="0" dirty="0" smtClean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800" kern="0" dirty="0" smtClean="0">
                <a:latin typeface="APL385 Unicode" pitchFamily="49" charset="0"/>
              </a:rPr>
              <a:t>¨⍳100</a:t>
            </a:r>
            <a:br>
              <a:rPr lang="da-DK" sz="1800" kern="0" dirty="0" smtClean="0">
                <a:latin typeface="APL385 Unicode" pitchFamily="49" charset="0"/>
              </a:rPr>
            </a:br>
            <a:r>
              <a:rPr lang="da-DK" sz="1800" kern="0" dirty="0" smtClean="0">
                <a:latin typeface="APL385 Unicode" pitchFamily="49" charset="0"/>
              </a:rPr>
              <a:t>   partitions←(100⍴25↑1)⊂sums</a:t>
            </a:r>
            <a:br>
              <a:rPr lang="da-DK" sz="1800" kern="0" dirty="0" smtClean="0">
                <a:latin typeface="APL385 Unicode" pitchFamily="49" charset="0"/>
              </a:rPr>
            </a:br>
            <a:r>
              <a:rPr lang="da-DK" sz="1800" kern="0" dirty="0" smtClean="0">
                <a:latin typeface="APL385 Unicode" pitchFamily="49" charset="0"/>
              </a:rPr>
              <a:t>   +/+/</a:t>
            </a:r>
            <a:r>
              <a:rPr lang="da-DK" sz="1800" b="1" kern="0" dirty="0" smtClean="0">
                <a:solidFill>
                  <a:srgbClr val="FF0000"/>
                </a:solidFill>
                <a:latin typeface="APL385 Unicode" pitchFamily="49" charset="0"/>
              </a:rPr>
              <a:t>∥</a:t>
            </a:r>
            <a:r>
              <a:rPr lang="da-DK" sz="1800" kern="0" dirty="0" smtClean="0">
                <a:latin typeface="APL385 Unicode" pitchFamily="49" charset="0"/>
              </a:rPr>
              <a:t>¨partitions</a:t>
            </a:r>
            <a:br>
              <a:rPr lang="da-DK" sz="1800" kern="0" dirty="0" smtClean="0">
                <a:latin typeface="APL385 Unicode" pitchFamily="49" charset="0"/>
              </a:rPr>
            </a:br>
            <a:r>
              <a:rPr lang="da-DK" sz="1800" kern="0" dirty="0" smtClean="0">
                <a:latin typeface="APL385 Unicode" pitchFamily="49" charset="0"/>
              </a:rPr>
              <a:t>171700</a:t>
            </a:r>
          </a:p>
          <a:p>
            <a:pPr marL="0" indent="0">
              <a:buFontTx/>
              <a:buNone/>
            </a:pPr>
            <a:endParaRPr lang="da-DK" sz="1400" kern="0" dirty="0" smtClean="0">
              <a:latin typeface="APL385 Unicode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85204" y="4818588"/>
            <a:ext cx="7632849" cy="4106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/>
              <a:t>(as long as </a:t>
            </a:r>
            <a:r>
              <a:rPr lang="da-DK" sz="1600" kern="0" dirty="0" err="1" smtClean="0"/>
              <a:t>your</a:t>
            </a:r>
            <a:r>
              <a:rPr lang="da-DK" sz="1600" kern="0" dirty="0" smtClean="0"/>
              <a:t> </a:t>
            </a:r>
            <a:r>
              <a:rPr lang="da-DK" sz="1600" kern="0" dirty="0" err="1" smtClean="0"/>
              <a:t>functions</a:t>
            </a:r>
            <a:r>
              <a:rPr lang="da-DK" sz="1600" kern="0" dirty="0" smtClean="0"/>
              <a:t> have </a:t>
            </a:r>
            <a:r>
              <a:rPr lang="da-DK" sz="1600" kern="0" dirty="0" err="1" smtClean="0"/>
              <a:t>no</a:t>
            </a:r>
            <a:r>
              <a:rPr lang="da-DK" sz="1600" kern="0" dirty="0" smtClean="0"/>
              <a:t> side </a:t>
            </a:r>
            <a:r>
              <a:rPr lang="da-DK" sz="1600" kern="0" dirty="0" err="1" smtClean="0"/>
              <a:t>effects</a:t>
            </a:r>
            <a:r>
              <a:rPr lang="da-DK" sz="1600" kern="0" dirty="0" smtClean="0"/>
              <a:t>)</a:t>
            </a:r>
            <a:endParaRPr lang="da-DK" sz="1200" kern="0" dirty="0" smtClean="0">
              <a:latin typeface="APL385 Unicode" pitchFamily="49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85204" y="5162966"/>
            <a:ext cx="7632849" cy="4106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/>
              <a:t>(… and </a:t>
            </a:r>
            <a:r>
              <a:rPr lang="da-DK" sz="1600" kern="0" dirty="0" err="1" smtClean="0"/>
              <a:t>there</a:t>
            </a:r>
            <a:r>
              <a:rPr lang="da-DK" sz="1600" kern="0" dirty="0" smtClean="0"/>
              <a:t> </a:t>
            </a:r>
            <a:r>
              <a:rPr lang="da-DK" sz="1600" kern="0" dirty="0" err="1" smtClean="0"/>
              <a:t>are</a:t>
            </a:r>
            <a:r>
              <a:rPr lang="da-DK" sz="1600" kern="0" dirty="0" smtClean="0"/>
              <a:t> </a:t>
            </a:r>
            <a:r>
              <a:rPr lang="da-DK" sz="1600" kern="0" dirty="0" err="1" smtClean="0"/>
              <a:t>no</a:t>
            </a:r>
            <a:r>
              <a:rPr lang="da-DK" sz="1600" kern="0" dirty="0" smtClean="0"/>
              <a:t> </a:t>
            </a:r>
            <a:r>
              <a:rPr lang="da-DK" sz="1600" kern="0" dirty="0" err="1" smtClean="0"/>
              <a:t>errors</a:t>
            </a:r>
            <a:r>
              <a:rPr lang="da-DK" sz="1600" kern="0" dirty="0" smtClean="0"/>
              <a:t>)</a:t>
            </a:r>
            <a:endParaRPr lang="da-DK" sz="1200" kern="0" dirty="0" smtClean="0">
              <a:latin typeface="APL385 Uni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0" grpId="1"/>
      <p:bldP spid="11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962400" y="1295400"/>
            <a:ext cx="4953000" cy="48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 2-Core Computer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How it Works…	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Parallel Programming with Futures and Isolates</a:t>
            </a:r>
            <a:endParaRPr lang="da-DK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050676"/>
            <a:ext cx="1905000" cy="19369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 Dyalog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34200" y="2050676"/>
            <a:ext cx="19050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Isolate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Process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934200" y="4121523"/>
            <a:ext cx="1905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Isolate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Process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715000" y="2292723"/>
            <a:ext cx="1371600" cy="5898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753100" y="3079601"/>
            <a:ext cx="1333500" cy="1270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7104529" y="2952078"/>
            <a:ext cx="1600200" cy="4953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Isolate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104529" y="4913779"/>
            <a:ext cx="1600200" cy="4953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Isolate 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029200" y="80657"/>
            <a:ext cx="1905000" cy="3077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Dyalog Processes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101840" y="80657"/>
            <a:ext cx="1905000" cy="30771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Namespaces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191000" y="3452812"/>
            <a:ext cx="304800" cy="35718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50376" y="3452813"/>
            <a:ext cx="304800" cy="3571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913448" y="3452813"/>
            <a:ext cx="304800" cy="3571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295689" y="3452813"/>
            <a:ext cx="304800" cy="3571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966652" y="93233"/>
            <a:ext cx="1905000" cy="307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Computers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28600" y="1295401"/>
            <a:ext cx="3561624" cy="48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Another </a:t>
            </a:r>
            <a:r>
              <a:rPr lang="en-GB" dirty="0">
                <a:latin typeface="+mn-lt"/>
              </a:rPr>
              <a:t>Computer</a:t>
            </a:r>
            <a:br>
              <a:rPr lang="en-GB" dirty="0">
                <a:latin typeface="+mn-lt"/>
              </a:rPr>
            </a:br>
            <a:r>
              <a:rPr lang="en-GB" sz="1400" dirty="0" err="1" smtClean="0">
                <a:latin typeface="APL385 Unicode" panose="020B0709000202000203" pitchFamily="49" charset="0"/>
              </a:rPr>
              <a:t>isolate.StartServer</a:t>
            </a:r>
            <a:r>
              <a:rPr lang="en-GB" sz="1400" dirty="0" smtClean="0">
                <a:latin typeface="APL385 Unicode" panose="020B0709000202000203" pitchFamily="49" charset="0"/>
              </a:rPr>
              <a:t> '</a:t>
            </a:r>
            <a:r>
              <a:rPr lang="en-GB" sz="1400" dirty="0" err="1" smtClean="0">
                <a:latin typeface="APL385 Unicode" panose="020B0709000202000203" pitchFamily="49" charset="0"/>
              </a:rPr>
              <a:t>ip</a:t>
            </a:r>
            <a:r>
              <a:rPr lang="en-GB" sz="1400" dirty="0" smtClean="0">
                <a:latin typeface="APL385 Unicode" panose="020B0709000202000203" pitchFamily="49" charset="0"/>
              </a:rPr>
              <a:t>=10.0.0'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076160" y="2050676"/>
            <a:ext cx="1905000" cy="1981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Isolate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Process 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076160" y="4121523"/>
            <a:ext cx="1905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Isolate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Process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2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2844000" y="2409018"/>
            <a:ext cx="1423200" cy="5045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2844000" y="3091143"/>
            <a:ext cx="1423200" cy="1263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06025" y="4426759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latin typeface="APL385 Unicode" panose="020B0709000202000203" pitchFamily="49" charset="0"/>
              </a:rPr>
              <a:t>i</a:t>
            </a:r>
            <a:r>
              <a:rPr lang="en-GB" sz="1800" dirty="0" err="1" smtClean="0">
                <a:latin typeface="APL385 Unicode" panose="020B0709000202000203" pitchFamily="49" charset="0"/>
              </a:rPr>
              <a:t>ss</a:t>
            </a:r>
            <a:r>
              <a:rPr lang="en-GB" sz="1800" dirty="0" smtClean="0">
                <a:latin typeface="APL385 Unicode" panose="020B0709000202000203" pitchFamily="49" charset="0"/>
              </a:rPr>
              <a:t>←¤¨4⍴</a:t>
            </a:r>
            <a:r>
              <a:rPr lang="da-DK" sz="1800" dirty="0" smtClean="0">
                <a:latin typeface="APL385 Unicode" panose="020B0709000202000203" pitchFamily="49" charset="0"/>
              </a:rPr>
              <a:t>⊂⍬</a:t>
            </a:r>
            <a:endParaRPr lang="en-GB" sz="1800" dirty="0">
              <a:latin typeface="APL385 Unicode" panose="020B0709000202000203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97233" y="478155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err="1" smtClean="0">
                <a:latin typeface="APL385 Unicode" panose="020B0709000202000203" pitchFamily="49" charset="0"/>
              </a:rPr>
              <a:t>AddServer</a:t>
            </a:r>
            <a:r>
              <a:rPr lang="da-DK" sz="1800" dirty="0" smtClean="0">
                <a:latin typeface="APL385 Unicode" panose="020B0709000202000203" pitchFamily="49" charset="0"/>
              </a:rPr>
              <a:t> '10.0.0.4'</a:t>
            </a:r>
            <a:endParaRPr lang="en-GB" sz="1800" dirty="0">
              <a:latin typeface="APL385 Unicode" panose="020B0709000202000203" pitchFamily="49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438900" y="774225"/>
            <a:ext cx="2283655" cy="8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18689" y="602323"/>
            <a:ext cx="208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latin typeface="+mn-lt"/>
              </a:rPr>
              <a:t>CONGA / TCP Sockets</a:t>
            </a:r>
            <a:endParaRPr lang="en-GB" sz="16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01840" y="3492313"/>
            <a:ext cx="1600200" cy="4953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Isolate 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101840" y="5460066"/>
            <a:ext cx="1600200" cy="4953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Isolate 4</a:t>
            </a:r>
          </a:p>
        </p:txBody>
      </p:sp>
    </p:spTree>
    <p:extLst>
      <p:ext uri="{BB962C8B-B14F-4D97-AF65-F5344CB8AC3E}">
        <p14:creationId xmlns:p14="http://schemas.microsoft.com/office/powerpoint/2010/main" val="39803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63924 -0.078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391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63924 -0.069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62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5" grpId="0" animBg="1"/>
      <p:bldP spid="36" grpId="0" animBg="1"/>
      <p:bldP spid="55" grpId="0"/>
      <p:bldP spid="56" grpId="0"/>
      <p:bldP spid="59" grpId="0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Parallel Programming with Futures and Isolates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5973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dyalog15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+mj-lt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9 aug 2014.potx" id="{0049EF10-ADAC-4A86-823C-08B6527A6A7B}" vid="{CA850941-80F2-41C4-9D9B-50111ED156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Presentation_dyalog15</Template>
  <TotalTime>7207</TotalTime>
  <Words>969</Words>
  <Application>Microsoft Office PowerPoint</Application>
  <PresentationFormat>On-screen Show (4:3)</PresentationFormat>
  <Paragraphs>224</Paragraphs>
  <Slides>21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APL385 Unicode</vt:lpstr>
      <vt:lpstr>Arial</vt:lpstr>
      <vt:lpstr>Calibri</vt:lpstr>
      <vt:lpstr>Geneva</vt:lpstr>
      <vt:lpstr>MS Mincho</vt:lpstr>
      <vt:lpstr>Times</vt:lpstr>
      <vt:lpstr>Times New Roman</vt:lpstr>
      <vt:lpstr>Wingdings</vt:lpstr>
      <vt:lpstr>Presentation_dyalog15</vt:lpstr>
      <vt:lpstr>Parallel Programming With Futures and Isolates</vt:lpstr>
      <vt:lpstr>Futures and Isolates</vt:lpstr>
      <vt:lpstr>Isolates</vt:lpstr>
      <vt:lpstr>Isolates in Action</vt:lpstr>
      <vt:lpstr>Futures</vt:lpstr>
      <vt:lpstr>Last Piece: The Parallel Operator</vt:lpstr>
      <vt:lpstr>Deterministic Parallelism</vt:lpstr>
      <vt:lpstr>How it Works… </vt:lpstr>
      <vt:lpstr>Demo</vt:lpstr>
      <vt:lpstr>Enhancements in V14.1</vt:lpstr>
      <vt:lpstr>The Model Implementation</vt:lpstr>
      <vt:lpstr>The Full Model Implementation</vt:lpstr>
      <vt:lpstr>Configuration Options</vt:lpstr>
      <vt:lpstr>Some Restrictions</vt:lpstr>
      <vt:lpstr>More limitations / Gotchas</vt:lpstr>
      <vt:lpstr>Future Work</vt:lpstr>
      <vt:lpstr>Longer Term Futures</vt:lpstr>
      <vt:lpstr>Practical Experience...</vt:lpstr>
      <vt:lpstr>And Isolates are Fun, Too !</vt:lpstr>
      <vt:lpstr>Dancing Robots</vt:lpstr>
      <vt:lpstr>For More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131</cp:revision>
  <cp:lastPrinted>2014-08-15T09:52:37Z</cp:lastPrinted>
  <dcterms:created xsi:type="dcterms:W3CDTF">2015-07-28T13:03:29Z</dcterms:created>
  <dcterms:modified xsi:type="dcterms:W3CDTF">2016-03-14T14:27:59Z</dcterms:modified>
</cp:coreProperties>
</file>