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10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1" autoAdjust="0"/>
  </p:normalViewPr>
  <p:slideViewPr>
    <p:cSldViewPr>
      <p:cViewPr varScale="1">
        <p:scale>
          <a:sx n="74" d="100"/>
          <a:sy n="74" d="100"/>
        </p:scale>
        <p:origin x="-146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90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⎕rl←0</a:t>
            </a:r>
            <a:r>
              <a:rPr lang="en-GB" baseline="0" dirty="0" smtClean="0"/>
              <a:t> and ?0 are not related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85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2==_</a:t>
            </a:r>
            <a:r>
              <a:rPr lang="en-GB" sz="1200" dirty="0" smtClean="0">
                <a:latin typeface="APL385 Unicode" panose="020B0709000202000203" pitchFamily="49" charset="0"/>
              </a:rPr>
              <a:t>1 </a:t>
            </a:r>
            <a:r>
              <a:rPr lang="en-GB" sz="1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(⍴n)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47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() are needed just like in other data expressions that need them, e.g. 1 (2 3 4) or 1 (+∘(1∘÷)⍣99)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29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Regardless of rank with scalars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Vector + matrix = no problem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concept of rank was unknown originally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400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major cell</a:t>
            </a:r>
            <a:r>
              <a:rPr lang="en-GB" baseline="0" dirty="0" smtClean="0"/>
              <a:t> is a cell on the leading axis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400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major cell</a:t>
            </a:r>
            <a:r>
              <a:rPr lang="en-GB" baseline="0" dirty="0" smtClean="0"/>
              <a:t> is a cell on the leading axis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40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need to separate 1 from m as usual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4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⎕ML 1 assumed throughout these slides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4605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need to worry about index origin; 3 vectors</a:t>
            </a:r>
            <a:r>
              <a:rPr lang="en-GB" baseline="0" dirty="0" smtClean="0"/>
              <a:t> on the left, 1 on the right, they are conformable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006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 vectors &amp; 1 vector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786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 vectors, 3 scalars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394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3 vectors on the</a:t>
            </a:r>
            <a:r>
              <a:rPr lang="en-GB" baseline="0" dirty="0" smtClean="0"/>
              <a:t> left</a:t>
            </a:r>
            <a:r>
              <a:rPr lang="en-GB" dirty="0" smtClean="0"/>
              <a:t>, 3 scalars on the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5950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need to use 1 since ‘</a:t>
            </a:r>
            <a:r>
              <a:rPr lang="en-GB" dirty="0" err="1" smtClean="0"/>
              <a:t>abcd</a:t>
            </a:r>
            <a:r>
              <a:rPr lang="en-GB" dirty="0" smtClean="0"/>
              <a:t>’ is already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need to use 1 since ‘</a:t>
            </a:r>
            <a:r>
              <a:rPr lang="en-GB" dirty="0" err="1" smtClean="0"/>
              <a:t>abcd</a:t>
            </a:r>
            <a:r>
              <a:rPr lang="en-GB" dirty="0" smtClean="0"/>
              <a:t>’ is already 1, the lower rank is used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 “mix” behaviour. </a:t>
            </a:r>
            <a:r>
              <a:rPr lang="en-GB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⍤0 is "each"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Awkward to use [2 3], this is the matrix in a 3D array – we need to split, apply ⌹ then reassemble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894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⎕ML 1 assumed throughout these slides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4605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X2 has the same shape as major cells</a:t>
            </a:r>
            <a:r>
              <a:rPr lang="en-GB" baseline="0" dirty="0" smtClean="0"/>
              <a:t> of X3.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05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5991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6681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; ×/ * 1÷≢; ⊢+÷; +/x; 1.15x, ; 2 *⍨ 1○⊢ or ×⍨ 1○⊢; see workspace trains for other answers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6681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6650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refer to </a:t>
            </a:r>
            <a:r>
              <a:rPr lang="en-GB" dirty="0" err="1" smtClean="0"/>
              <a:t>ws</a:t>
            </a:r>
            <a:r>
              <a:rPr lang="en-GB" dirty="0" smtClean="0"/>
              <a:t> supplied for variables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⊢⌸colours, (⊂⊢)</a:t>
            </a:r>
            <a:r>
              <a:rPr lang="en-GB" smtClean="0"/>
              <a:t>⌸colours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,</a:t>
            </a:r>
            <a:r>
              <a:rPr lang="en-GB" dirty="0" err="1" smtClean="0"/>
              <a:t>byrow</a:t>
            </a:r>
            <a:r>
              <a:rPr lang="en-GB" dirty="0" smtClean="0"/>
              <a:t>=TRUE to get the 4 3⍴⍳12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95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We will concentrate on the language </a:t>
            </a:r>
            <a:r>
              <a:rPr lang="en-GB" b="0" dirty="0" smtClean="0"/>
              <a:t>enhancements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8634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952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Using data binding is a bonus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1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We will concentrate on the language </a:t>
            </a:r>
            <a:r>
              <a:rPr lang="en-GB" b="0" dirty="0" smtClean="0"/>
              <a:t>enhancements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86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LZ4 compression method by component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8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8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See release Notes for details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Why are the answers different? Hint: []CT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0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13" name="Picture 4" descr="C:\Users\fiona\Desktop\test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3"/>
          <a:stretch/>
        </p:blipFill>
        <p:spPr bwMode="auto">
          <a:xfrm>
            <a:off x="2987824" y="2708920"/>
            <a:ext cx="2950384" cy="33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755575" y="620689"/>
            <a:ext cx="7632849" cy="72007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484784"/>
            <a:ext cx="7632849" cy="648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92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Recent Language Enhancements - Spring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4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" y="6470302"/>
            <a:ext cx="1224135" cy="17204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Recent Language Enhancements - Spring 2016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85.xml"/><Relationship Id="rId3" Type="http://schemas.openxmlformats.org/officeDocument/2006/relationships/slide" Target="slide72.xml"/><Relationship Id="rId7" Type="http://schemas.openxmlformats.org/officeDocument/2006/relationships/slide" Target="slide76.xml"/><Relationship Id="rId12" Type="http://schemas.openxmlformats.org/officeDocument/2006/relationships/slide" Target="slide95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1.xml"/><Relationship Id="rId11" Type="http://schemas.openxmlformats.org/officeDocument/2006/relationships/slide" Target="slide99.xml"/><Relationship Id="rId5" Type="http://schemas.openxmlformats.org/officeDocument/2006/relationships/slide" Target="slide70.xml"/><Relationship Id="rId10" Type="http://schemas.openxmlformats.org/officeDocument/2006/relationships/slide" Target="slide91.xml"/><Relationship Id="rId4" Type="http://schemas.openxmlformats.org/officeDocument/2006/relationships/slide" Target="slide58.xml"/><Relationship Id="rId9" Type="http://schemas.openxmlformats.org/officeDocument/2006/relationships/slide" Target="slide8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Recent Language Enhancements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800" dirty="0" smtClean="0"/>
              <a:t>Dan Baronet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Language </a:t>
            </a:r>
            <a:r>
              <a:rPr lang="en-GB" dirty="0" smtClean="0"/>
              <a:t>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Named monadic ops</a:t>
            </a:r>
          </a:p>
          <a:p>
            <a:r>
              <a:rPr lang="en-GB" dirty="0" smtClean="0"/>
              <a:t>Right currying for dyadic ops</a:t>
            </a:r>
          </a:p>
          <a:p>
            <a:r>
              <a:rPr lang="en-GB" dirty="0" smtClean="0"/>
              <a:t>Variant with </a:t>
            </a:r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XML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>
                <a:latin typeface="APL385 Unicode" panose="020B0709000202000203" pitchFamily="49" charset="0"/>
              </a:rPr>
              <a:t>RL </a:t>
            </a:r>
            <a:r>
              <a:rPr lang="en-GB" dirty="0" smtClean="0"/>
              <a:t>true random seed</a:t>
            </a:r>
          </a:p>
          <a:p>
            <a:r>
              <a:rPr lang="en-GB" dirty="0"/>
              <a:t>Roll (</a:t>
            </a:r>
            <a:r>
              <a:rPr lang="en-GB" dirty="0">
                <a:latin typeface="APL385 Unicode" panose="020B0709000202000203" pitchFamily="49" charset="0"/>
              </a:rPr>
              <a:t>?</a:t>
            </a:r>
            <a:r>
              <a:rPr lang="en-GB" dirty="0"/>
              <a:t>) 0</a:t>
            </a:r>
          </a:p>
          <a:p>
            <a:r>
              <a:rPr lang="en-GB" dirty="0" smtClean="0"/>
              <a:t>Mix </a:t>
            </a:r>
            <a:r>
              <a:rPr lang="en-GB" dirty="0" smtClean="0"/>
              <a:t>“upgrade</a:t>
            </a:r>
            <a:r>
              <a:rPr lang="en-GB" dirty="0"/>
              <a:t>”</a:t>
            </a:r>
          </a:p>
          <a:p>
            <a:r>
              <a:rPr lang="en-GB" dirty="0"/>
              <a:t>Iota extended to higher rank left argument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59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isc.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Many user command changes</a:t>
            </a:r>
            <a:r>
              <a:rPr lang="en-GB" dirty="0"/>
              <a:t> </a:t>
            </a:r>
            <a:r>
              <a:rPr lang="en-GB" dirty="0" smtClean="0"/>
              <a:t>(e.g. grouping, presentation)</a:t>
            </a:r>
          </a:p>
          <a:p>
            <a:r>
              <a:rPr lang="en-GB" dirty="0" smtClean="0"/>
              <a:t>External functions tips with syntax</a:t>
            </a:r>
          </a:p>
          <a:p>
            <a:r>
              <a:rPr lang="en-GB" dirty="0" smtClean="0"/>
              <a:t>New </a:t>
            </a:r>
            <a:r>
              <a:rPr lang="en-GB" dirty="0" smtClean="0"/>
              <a:t>I-beams</a:t>
            </a:r>
            <a:endParaRPr lang="en-GB" dirty="0" smtClean="0"/>
          </a:p>
          <a:p>
            <a:r>
              <a:rPr lang="en-GB" dirty="0" smtClean="0"/>
              <a:t>WPF: data binding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11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New Language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Rank (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/>
              <a:t>)</a:t>
            </a:r>
            <a:endParaRPr lang="en-GB" dirty="0" smtClean="0"/>
          </a:p>
          <a:p>
            <a:r>
              <a:rPr lang="en-GB" dirty="0"/>
              <a:t>Key (</a:t>
            </a:r>
            <a:r>
              <a:rPr lang="en-GB" dirty="0">
                <a:latin typeface="APL385 Unicode" panose="020B0709000202000203" pitchFamily="49" charset="0"/>
              </a:rPr>
              <a:t>⌸</a:t>
            </a:r>
            <a:r>
              <a:rPr lang="en-GB" dirty="0"/>
              <a:t>)</a:t>
            </a:r>
            <a:endParaRPr lang="en-GB" dirty="0" smtClean="0"/>
          </a:p>
          <a:p>
            <a:r>
              <a:rPr lang="en-GB" dirty="0"/>
              <a:t>Tally (</a:t>
            </a:r>
            <a:r>
              <a:rPr lang="en-GB" dirty="0" smtClean="0">
                <a:latin typeface="APL385 Unicode" panose="020B0709000202000203" pitchFamily="49" charset="0"/>
              </a:rPr>
              <a:t>≢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 new characters (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 smtClean="0"/>
              <a:t> and </a:t>
            </a:r>
            <a:r>
              <a:rPr lang="en-GB" dirty="0">
                <a:latin typeface="APL385 Unicode" panose="020B0709000202000203" pitchFamily="49" charset="0"/>
              </a:rPr>
              <a:t>⌸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9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Named monadic </a:t>
            </a:r>
            <a:r>
              <a:rPr lang="en-GB" dirty="0" smtClean="0"/>
              <a:t>operators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Up until now you could </a:t>
            </a:r>
            <a:r>
              <a:rPr lang="en-GB" b="1" dirty="0" smtClean="0"/>
              <a:t>not</a:t>
            </a:r>
            <a:r>
              <a:rPr lang="en-GB" dirty="0" smtClean="0"/>
              <a:t> name operators: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spawn ← &amp;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SYNTAX ERROR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spawn ← &amp;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^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17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Named monadic </a:t>
            </a:r>
            <a:r>
              <a:rPr lang="en-GB" dirty="0" smtClean="0"/>
              <a:t>operators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But now you can name monadic operators</a:t>
            </a:r>
          </a:p>
          <a:p>
            <a:pPr marL="0" indent="0">
              <a:buNone/>
            </a:pPr>
            <a:r>
              <a:rPr lang="en-GB" dirty="0" smtClean="0"/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spawn ← &amp;	⋄  each ← ¨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⎕←⎕DL   spawn   each  ⍳</a:t>
            </a:r>
            <a:r>
              <a:rPr lang="en-GB" dirty="0">
                <a:latin typeface="APL385 Unicode" panose="020B0709000202000203" pitchFamily="49" charset="0"/>
              </a:rPr>
              <a:t>7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10 11 12 13 14 15 16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)</a:t>
            </a:r>
            <a:r>
              <a:rPr lang="en-GB" dirty="0" err="1">
                <a:latin typeface="APL385 Unicode" panose="020B0709000202000203" pitchFamily="49" charset="0"/>
              </a:rPr>
              <a:t>si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&amp;</a:t>
            </a:r>
            <a:r>
              <a:rPr lang="en-GB" dirty="0"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&amp;13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&amp;15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4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 smtClean="0"/>
              <a:t>Right currying for dyadic </a:t>
            </a:r>
            <a:r>
              <a:rPr lang="en-GB" dirty="0" smtClean="0"/>
              <a:t>operators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You can also bind a function with a dyadic operator to turn it into a monadic operator: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err="1" smtClean="0">
                <a:latin typeface="APL385 Unicode" panose="020B0709000202000203" pitchFamily="49" charset="0"/>
              </a:rPr>
              <a:t>tilSame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← </a:t>
            </a:r>
            <a:r>
              <a:rPr lang="en-GB" sz="3600" b="1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⍣=</a:t>
            </a:r>
            <a:endParaRPr lang="en-GB" sz="3600" b="1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⍝ Golden number: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 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∘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÷ </a:t>
            </a:r>
            <a:r>
              <a:rPr lang="en-GB" dirty="0" smtClean="0">
                <a:latin typeface="APL385 Unicode" panose="020B0709000202000203" pitchFamily="49" charset="0"/>
              </a:rPr>
              <a:t>/ 100</a:t>
            </a:r>
            <a:r>
              <a:rPr lang="en-GB" dirty="0">
                <a:latin typeface="APL385 Unicode" panose="020B0709000202000203" pitchFamily="49" charset="0"/>
              </a:rPr>
              <a:t>⍴1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1.61803398874989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5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1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∘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÷ </a:t>
            </a:r>
            <a:r>
              <a:rPr lang="en-GB" dirty="0" err="1" smtClean="0">
                <a:latin typeface="APL385 Unicode" panose="020B0709000202000203" pitchFamily="49" charset="0"/>
              </a:rPr>
              <a:t>tilSame</a:t>
            </a:r>
            <a:r>
              <a:rPr lang="en-GB" dirty="0" smtClean="0">
                <a:latin typeface="APL385 Unicode" panose="020B0709000202000203" pitchFamily="49" charset="0"/>
              </a:rPr>
              <a:t> 1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1.61803398874989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7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24944"/>
            <a:ext cx="3096344" cy="2127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67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Variant with </a:t>
            </a:r>
            <a:r>
              <a:rPr lang="en-GB" dirty="0" smtClean="0">
                <a:latin typeface="APL385 Unicode" panose="020B0709000202000203" pitchFamily="49" charset="0"/>
              </a:rPr>
              <a:t>⎕XML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⎕XML</a:t>
            </a:r>
            <a:r>
              <a:rPr lang="en-GB" dirty="0" smtClean="0"/>
              <a:t> has always been accepting a left argument specifying options Whitespace, </a:t>
            </a:r>
            <a:r>
              <a:rPr lang="en-GB" dirty="0" err="1" smtClean="0"/>
              <a:t>Markup</a:t>
            </a:r>
            <a:r>
              <a:rPr lang="en-GB" dirty="0" smtClean="0"/>
              <a:t> or </a:t>
            </a:r>
            <a:r>
              <a:rPr lang="en-GB" dirty="0" err="1" smtClean="0"/>
              <a:t>UnknownEntity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These can now be specified </a:t>
            </a:r>
            <a:r>
              <a:rPr lang="en-GB" dirty="0"/>
              <a:t>using Variant (</a:t>
            </a:r>
            <a:r>
              <a:rPr lang="en-GB" dirty="0">
                <a:latin typeface="APL385 Unicode" panose="020B0709000202000203" pitchFamily="49" charset="0"/>
              </a:rPr>
              <a:t>⍠</a:t>
            </a:r>
            <a:r>
              <a:rPr lang="en-GB" dirty="0" smtClean="0"/>
              <a:t>) as in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XWS</a:t>
            </a:r>
            <a:r>
              <a:rPr lang="en-GB" sz="2800" dirty="0" smtClean="0">
                <a:latin typeface="APL385 Unicode" panose="020B0709000202000203" pitchFamily="49" charset="0"/>
              </a:rPr>
              <a:t>← ⎕XML ⍠ 'Whitespace</a:t>
            </a:r>
            <a:r>
              <a:rPr lang="en-GB" sz="2800" dirty="0">
                <a:latin typeface="APL385 Unicode" panose="020B0709000202000203" pitchFamily="49" charset="0"/>
              </a:rPr>
              <a:t>' </a:t>
            </a:r>
            <a:r>
              <a:rPr lang="en-GB" sz="2800" dirty="0" smtClean="0">
                <a:latin typeface="APL385 Unicode" panose="020B0709000202000203" pitchFamily="49" charset="0"/>
              </a:rPr>
              <a:t>'Strip'</a:t>
            </a:r>
            <a:r>
              <a:rPr lang="en-GB" sz="2800" dirty="0" smtClean="0">
                <a:latin typeface="APL385 Unicode" panose="020B0709000202000203" pitchFamily="49" charset="0"/>
              </a:rPr>
              <a:t/>
            </a:r>
            <a:br>
              <a:rPr lang="en-GB" sz="2800" dirty="0" smtClean="0">
                <a:latin typeface="APL385 Unicode" panose="020B0709000202000203" pitchFamily="49" charset="0"/>
              </a:rPr>
            </a:br>
            <a:r>
              <a:rPr lang="en-GB" sz="2800" dirty="0" smtClean="0"/>
              <a:t>instead of</a:t>
            </a:r>
            <a:br>
              <a:rPr lang="en-GB" sz="2800" dirty="0" smtClean="0"/>
            </a:br>
            <a:r>
              <a:rPr lang="en-GB" sz="2800" dirty="0" smtClean="0">
                <a:latin typeface="APL385 Unicode" panose="020B0709000202000203" pitchFamily="49" charset="0"/>
              </a:rPr>
              <a:t>XWS</a:t>
            </a:r>
            <a:r>
              <a:rPr lang="en-GB" sz="2800" dirty="0" smtClean="0">
                <a:latin typeface="APL385 Unicode" panose="020B0709000202000203" pitchFamily="49" charset="0"/>
              </a:rPr>
              <a:t>← 'whitespace</a:t>
            </a:r>
            <a:r>
              <a:rPr lang="en-GB" sz="2800" dirty="0">
                <a:latin typeface="APL385 Unicode" panose="020B0709000202000203" pitchFamily="49" charset="0"/>
              </a:rPr>
              <a:t>' </a:t>
            </a:r>
            <a:r>
              <a:rPr lang="en-GB" sz="2800" dirty="0" smtClean="0">
                <a:latin typeface="APL385 Unicode" panose="020B0709000202000203" pitchFamily="49" charset="0"/>
              </a:rPr>
              <a:t>'strip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  <a:r>
              <a:rPr lang="en-GB" sz="2800" dirty="0" smtClean="0">
                <a:latin typeface="APL385 Unicode" panose="020B0709000202000203" pitchFamily="49" charset="0"/>
              </a:rPr>
              <a:t>∘⎕</a:t>
            </a:r>
            <a:r>
              <a:rPr lang="en-GB" sz="2800" dirty="0">
                <a:latin typeface="APL385 Unicode" panose="020B0709000202000203" pitchFamily="49" charset="0"/>
              </a:rPr>
              <a:t>XML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Random seed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Up until now there was no way to set a true random seed.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  ⎕</a:t>
            </a:r>
            <a:r>
              <a:rPr lang="en-GB" dirty="0">
                <a:latin typeface="APL385 Unicode" panose="020B0709000202000203" pitchFamily="49" charset="0"/>
              </a:rPr>
              <a:t>rl←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67890</a:t>
            </a:r>
            <a:r>
              <a:rPr lang="en-GB" dirty="0">
                <a:latin typeface="APL385 Unicode" panose="020B0709000202000203" pitchFamily="49" charset="0"/>
              </a:rPr>
              <a:t> ⋄ ?1000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279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67890</a:t>
            </a:r>
            <a:r>
              <a:rPr lang="en-GB" dirty="0">
                <a:latin typeface="APL385 Unicode" panose="020B0709000202000203" pitchFamily="49" charset="0"/>
              </a:rPr>
              <a:t> ⋄ ?1000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279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/>
              <a:t>Now you can: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⎕</a:t>
            </a:r>
            <a:r>
              <a:rPr lang="en-GB" dirty="0">
                <a:latin typeface="APL385 Unicode" panose="020B0709000202000203" pitchFamily="49" charset="0"/>
              </a:rPr>
              <a:t>rl←0 ⋄ ?1000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830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⎕rl←0 ⋄ ?1000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507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⎕rl←0 ⋄ ?1000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154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1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Roll (?) 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Up until now </a:t>
            </a:r>
            <a:r>
              <a:rPr lang="en-GB" dirty="0" smtClean="0">
                <a:latin typeface="APL385 Unicode" panose="020B0709000202000203" pitchFamily="49" charset="0"/>
              </a:rPr>
              <a:t>?0</a:t>
            </a:r>
            <a:r>
              <a:rPr lang="en-GB" dirty="0" smtClean="0"/>
              <a:t> was a DOMAIN error.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It now returns a floating point number between 0 and 1.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?0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0.127931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2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Roll (?) 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⎕</a:t>
            </a:r>
            <a:r>
              <a:rPr lang="en-GB" dirty="0">
                <a:latin typeface="APL385 Unicode" panose="020B0709000202000203" pitchFamily="49" charset="0"/>
              </a:rPr>
              <a:t>rl←0 ⋄ ?0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0.52748508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⎕rl←0 ⋄ ?0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0.59372336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</a:t>
            </a:r>
            <a:r>
              <a:rPr lang="en-GB" dirty="0">
                <a:latin typeface="APL385 Unicode" panose="020B0709000202000203" pitchFamily="49" charset="0"/>
              </a:rPr>
              <a:t>⎕rl←0 ⋄ ?0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0.37650812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?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0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100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0.31132960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8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42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18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Many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Mechanism_for_implementing_efficient_key_values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5712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Tally simply returns the number of </a:t>
            </a:r>
            <a:r>
              <a:rPr lang="en-GB" b="1" dirty="0" smtClean="0"/>
              <a:t>major </a:t>
            </a:r>
            <a:r>
              <a:rPr lang="en-GB" dirty="0" smtClean="0"/>
              <a:t>cells.</a:t>
            </a:r>
          </a:p>
          <a:p>
            <a:pPr marL="0" indent="0">
              <a:buNone/>
            </a:pPr>
            <a:r>
              <a:rPr lang="en-GB" dirty="0" smtClean="0"/>
              <a:t>It is a scalar.</a:t>
            </a:r>
          </a:p>
          <a:p>
            <a:pPr marL="0" indent="0">
              <a:buNone/>
            </a:pPr>
            <a:r>
              <a:rPr lang="en-GB" dirty="0" smtClean="0"/>
              <a:t>Examples: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3645024"/>
            <a:ext cx="2376264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3600" dirty="0"/>
              <a:t> </a:t>
            </a:r>
            <a:r>
              <a:rPr lang="en-GB" sz="3600" dirty="0" smtClean="0"/>
              <a:t>   </a:t>
            </a:r>
            <a:endParaRPr lang="en-GB" sz="3600" dirty="0">
              <a:latin typeface="APL385 Unicode" panose="020B0709000202000203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3645023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 </a:t>
            </a:r>
            <a:r>
              <a:rPr lang="en-GB" dirty="0" smtClean="0">
                <a:latin typeface="APL385 Unicode" panose="020B0709000202000203" pitchFamily="49" charset="0"/>
              </a:rPr>
              <a:t>     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896352"/>
              </p:ext>
            </p:extLst>
          </p:nvPr>
        </p:nvGraphicFramePr>
        <p:xfrm>
          <a:off x="611560" y="3875855"/>
          <a:ext cx="8208912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520281"/>
                <a:gridCol w="2952327"/>
              </a:tblGrid>
              <a:tr h="1512168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≢ ⍳8</a:t>
                      </a:r>
                      <a:br>
                        <a:rPr lang="en-GB" sz="320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</a:br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8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PL385 Unicode" panose="020B0709000202000203" pitchFamily="49" charset="0"/>
                        </a:rPr>
                        <a:t>       </a:t>
                      </a:r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≢ 9</a:t>
                      </a:r>
                    </a:p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1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        </a:t>
                      </a:r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≢ 2 8 ⍴ 5</a:t>
                      </a:r>
                    </a:p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2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07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Tally solves a number of problems </a:t>
            </a:r>
            <a:r>
              <a:rPr lang="en-GB" dirty="0"/>
              <a:t> </a:t>
            </a:r>
            <a:r>
              <a:rPr lang="en-GB" i="1" dirty="0" smtClean="0"/>
              <a:t>Shape</a:t>
            </a:r>
            <a:r>
              <a:rPr lang="en-GB" dirty="0" smtClean="0"/>
              <a:t>  was creating.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7544" y="2822738"/>
            <a:ext cx="3384376" cy="261610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3600" dirty="0"/>
              <a:t> </a:t>
            </a:r>
            <a:r>
              <a:rPr lang="en-GB" sz="3600" dirty="0" smtClean="0"/>
              <a:t>    </a:t>
            </a:r>
            <a:r>
              <a:rPr lang="en-GB" sz="3200" dirty="0" smtClean="0">
                <a:latin typeface="APL385 Unicode" panose="020B0709000202000203" pitchFamily="49" charset="0"/>
              </a:rPr>
              <a:t>n ← ⍳3</a:t>
            </a:r>
            <a:r>
              <a:rPr lang="en-GB" sz="3200" dirty="0">
                <a:latin typeface="APL385 Unicode" panose="020B0709000202000203" pitchFamily="49" charset="0"/>
              </a:rPr>
              <a:t/>
            </a:r>
            <a:br>
              <a:rPr lang="en-GB" sz="3200" dirty="0">
                <a:latin typeface="APL385 Unicode" panose="020B0709000202000203" pitchFamily="49" charset="0"/>
              </a:rPr>
            </a:br>
            <a:r>
              <a:rPr lang="en-GB" sz="3200" dirty="0">
                <a:latin typeface="APL385 Unicode" panose="020B0709000202000203" pitchFamily="49" charset="0"/>
              </a:rPr>
              <a:t>  </a:t>
            </a:r>
            <a:r>
              <a:rPr lang="en-GB" sz="3200" dirty="0" smtClean="0">
                <a:latin typeface="APL385 Unicode" panose="020B0709000202000203" pitchFamily="49" charset="0"/>
              </a:rPr>
              <a:t>1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(⍴n) </a:t>
            </a:r>
            <a:r>
              <a:rPr lang="en-GB" sz="3200" dirty="0" smtClean="0">
                <a:latin typeface="APL385 Unicode" panose="020B0709000202000203" pitchFamily="49" charset="0"/>
              </a:rPr>
              <a:t>⍴ 5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DOMERR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  1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(≢n) </a:t>
            </a:r>
            <a:r>
              <a:rPr lang="en-GB" sz="3200" dirty="0" smtClean="0">
                <a:latin typeface="APL385 Unicode" panose="020B0709000202000203" pitchFamily="49" charset="0"/>
              </a:rPr>
              <a:t>⍴5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5 5 5</a:t>
            </a:r>
            <a:endParaRPr lang="en-GB" sz="3200" dirty="0">
              <a:latin typeface="APL385 Unicode" panose="020B0709000202000203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2822737"/>
            <a:ext cx="44644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    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←{(+⌿⍵)÷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⍴</a:t>
            </a:r>
            <a:r>
              <a:rPr lang="en-GB" sz="3200" dirty="0" smtClean="0">
                <a:latin typeface="APL385 Unicode" panose="020B0709000202000203" pitchFamily="49" charset="0"/>
              </a:rPr>
              <a:t>⍵}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 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 7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  </a:t>
            </a:r>
            <a:endParaRPr lang="en-GB" sz="3200" dirty="0">
              <a:latin typeface="APL385 Unicode" panose="020B0709000202000203" pitchFamily="49" charset="0"/>
            </a:endParaRPr>
          </a:p>
          <a:p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←{(+⌿⍵)÷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≢</a:t>
            </a:r>
            <a:r>
              <a:rPr lang="en-GB" sz="3200" dirty="0" smtClean="0">
                <a:latin typeface="APL385 Unicode" panose="020B0709000202000203" pitchFamily="49" charset="0"/>
              </a:rPr>
              <a:t>⍵}</a:t>
            </a:r>
          </a:p>
          <a:p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 7</a:t>
            </a:r>
          </a:p>
          <a:p>
            <a:r>
              <a:rPr lang="en-GB" sz="3200" dirty="0">
                <a:latin typeface="APL385 Unicode" panose="020B0709000202000203" pitchFamily="49" charset="0"/>
              </a:rPr>
              <a:t>7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3933056"/>
            <a:ext cx="432048" cy="44395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 bwMode="auto">
          <a:xfrm flipH="1">
            <a:off x="5940152" y="3777136"/>
            <a:ext cx="1800200" cy="731984"/>
          </a:xfrm>
          <a:prstGeom prst="rightArrow">
            <a:avLst>
              <a:gd name="adj1" fmla="val 50000"/>
              <a:gd name="adj2" fmla="val 9788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Nothing!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32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Function </a:t>
            </a:r>
            <a:r>
              <a:rPr lang="en-GB" dirty="0" smtClean="0"/>
              <a:t>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Function Trains are a series of 2 (Atop) or 3 functions (Fork).</a:t>
            </a:r>
          </a:p>
          <a:p>
            <a:pPr marL="0" indent="0">
              <a:buNone/>
            </a:pPr>
            <a:r>
              <a:rPr lang="en-GB" dirty="0" smtClean="0"/>
              <a:t>The general case is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 smtClean="0"/>
              <a:t>F  G  H		⍝ fork</a:t>
            </a:r>
          </a:p>
          <a:p>
            <a:pPr marL="0" indent="0">
              <a:buNone/>
            </a:pPr>
            <a:r>
              <a:rPr lang="en-GB" dirty="0" smtClean="0"/>
              <a:t>Or </a:t>
            </a:r>
          </a:p>
          <a:p>
            <a:pPr marL="0" indent="0">
              <a:buNone/>
            </a:pPr>
            <a:r>
              <a:rPr lang="en-GB" dirty="0"/>
              <a:t>	 </a:t>
            </a:r>
            <a:r>
              <a:rPr lang="en-GB" dirty="0" smtClean="0"/>
              <a:t>   </a:t>
            </a:r>
            <a:r>
              <a:rPr lang="en-GB" b="1" dirty="0" smtClean="0"/>
              <a:t>G  H		⍝ Atop</a:t>
            </a:r>
          </a:p>
          <a:p>
            <a:pPr marL="0" indent="0">
              <a:buNone/>
            </a:pPr>
            <a:r>
              <a:rPr lang="en-GB" dirty="0" smtClean="0"/>
              <a:t>Where  </a:t>
            </a:r>
            <a:r>
              <a:rPr lang="en-GB" b="1" dirty="0" smtClean="0"/>
              <a:t>H</a:t>
            </a:r>
            <a:r>
              <a:rPr lang="en-GB" dirty="0" smtClean="0"/>
              <a:t>  may be another 3 train function.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13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Function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 3 function train is of the form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/>
              <a:t> </a:t>
            </a:r>
            <a:r>
              <a:rPr lang="en-GB" b="1" dirty="0" smtClean="0"/>
              <a:t>    F	    G  	  H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     </a:t>
            </a:r>
            <a:r>
              <a:rPr lang="en-GB" b="1" dirty="0"/>
              <a:t>+ </a:t>
            </a:r>
            <a:r>
              <a:rPr lang="en-GB" b="1" dirty="0" smtClean="0"/>
              <a:t>	    –       x</a:t>
            </a:r>
          </a:p>
          <a:p>
            <a:pPr marL="0" indent="0">
              <a:buNone/>
            </a:pPr>
            <a:r>
              <a:rPr lang="en-GB" dirty="0" smtClean="0"/>
              <a:t>Which is </a:t>
            </a:r>
          </a:p>
          <a:p>
            <a:pPr marL="0" indent="0">
              <a:buNone/>
            </a:pPr>
            <a:r>
              <a:rPr lang="en-GB" dirty="0" smtClean="0"/>
              <a:t>	(la</a:t>
            </a:r>
            <a:r>
              <a:rPr lang="en-GB" b="1" dirty="0" smtClean="0"/>
              <a:t> + </a:t>
            </a:r>
            <a:r>
              <a:rPr lang="en-GB" dirty="0" err="1" smtClean="0"/>
              <a:t>ra</a:t>
            </a:r>
            <a:r>
              <a:rPr lang="en-GB" dirty="0" smtClean="0"/>
              <a:t>) </a:t>
            </a:r>
            <a:r>
              <a:rPr lang="en-GB" b="1" dirty="0" smtClean="0"/>
              <a:t>–</a:t>
            </a:r>
            <a:r>
              <a:rPr lang="en-GB" dirty="0" smtClean="0"/>
              <a:t> (la</a:t>
            </a:r>
            <a:r>
              <a:rPr lang="en-GB" b="1" dirty="0" smtClean="0"/>
              <a:t> x </a:t>
            </a:r>
            <a:r>
              <a:rPr lang="en-GB" dirty="0" err="1" smtClean="0"/>
              <a:t>ra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Used within an expression you must use ()s, e.g.</a:t>
            </a:r>
          </a:p>
          <a:p>
            <a:pPr marL="0" indent="0">
              <a:buNone/>
            </a:pPr>
            <a:r>
              <a:rPr lang="en-GB" dirty="0" smtClean="0"/>
              <a:t>	3 (</a:t>
            </a:r>
            <a:r>
              <a:rPr lang="en-GB" b="1" dirty="0" smtClean="0"/>
              <a:t>+ - x</a:t>
            </a:r>
            <a:r>
              <a:rPr lang="en-GB" dirty="0" smtClean="0"/>
              <a:t>) 1</a:t>
            </a: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1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Function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 2 function train is of the form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/>
              <a:t> </a:t>
            </a:r>
            <a:r>
              <a:rPr lang="en-GB" b="1" dirty="0" smtClean="0"/>
              <a:t>    	    G  	   H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     </a:t>
            </a:r>
            <a:r>
              <a:rPr lang="en-GB" b="1" dirty="0" smtClean="0"/>
              <a:t> 	    –        x</a:t>
            </a:r>
          </a:p>
          <a:p>
            <a:pPr marL="0" indent="0">
              <a:buNone/>
            </a:pPr>
            <a:r>
              <a:rPr lang="en-GB" dirty="0" smtClean="0"/>
              <a:t>Which is </a:t>
            </a:r>
          </a:p>
          <a:p>
            <a:pPr marL="0" indent="0">
              <a:buNone/>
            </a:pPr>
            <a:r>
              <a:rPr lang="en-GB" dirty="0" smtClean="0"/>
              <a:t>		    </a:t>
            </a:r>
            <a:r>
              <a:rPr lang="en-GB" b="1" dirty="0" smtClean="0"/>
              <a:t>–</a:t>
            </a:r>
            <a:r>
              <a:rPr lang="en-GB" dirty="0" smtClean="0"/>
              <a:t>  (la</a:t>
            </a:r>
            <a:r>
              <a:rPr lang="en-GB" b="1" dirty="0" smtClean="0"/>
              <a:t> x </a:t>
            </a:r>
            <a:r>
              <a:rPr lang="en-GB" dirty="0" err="1" smtClean="0"/>
              <a:t>ra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Used within an expression you must use ()s, e.g.</a:t>
            </a:r>
          </a:p>
          <a:p>
            <a:pPr marL="0" indent="0">
              <a:buNone/>
            </a:pPr>
            <a:r>
              <a:rPr lang="en-GB" dirty="0" smtClean="0"/>
              <a:t>	 3 (</a:t>
            </a:r>
            <a:r>
              <a:rPr lang="en-GB" b="1" dirty="0" smtClean="0"/>
              <a:t>- x</a:t>
            </a:r>
            <a:r>
              <a:rPr lang="en-GB" dirty="0" smtClean="0"/>
              <a:t>) 10</a:t>
            </a: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¯30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83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Function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Careful!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y</a:t>
            </a:r>
            <a:r>
              <a:rPr lang="en-GB" b="1" dirty="0" smtClean="0"/>
              <a:t>     F  G  H  </a:t>
            </a:r>
            <a:r>
              <a:rPr lang="en-GB" dirty="0" smtClean="0"/>
              <a:t>  z    or    y    </a:t>
            </a:r>
            <a:r>
              <a:rPr lang="en-GB" b="1" dirty="0" smtClean="0"/>
              <a:t>G  H</a:t>
            </a:r>
            <a:r>
              <a:rPr lang="en-GB" dirty="0" smtClean="0"/>
              <a:t>     z</a:t>
            </a:r>
          </a:p>
          <a:p>
            <a:pPr marL="0" indent="0">
              <a:buNone/>
            </a:pPr>
            <a:r>
              <a:rPr lang="en-GB" dirty="0" smtClean="0"/>
              <a:t>Is not the same as</a:t>
            </a:r>
          </a:p>
          <a:p>
            <a:pPr marL="0" indent="0">
              <a:buNone/>
            </a:pPr>
            <a:r>
              <a:rPr lang="en-GB" dirty="0"/>
              <a:t>	y</a:t>
            </a:r>
            <a:r>
              <a:rPr lang="en-GB" b="1" dirty="0"/>
              <a:t>    </a:t>
            </a:r>
            <a:r>
              <a:rPr lang="en-GB" b="1" dirty="0" smtClean="0"/>
              <a:t>(F</a:t>
            </a:r>
            <a:r>
              <a:rPr lang="en-GB" b="1" dirty="0"/>
              <a:t> </a:t>
            </a:r>
            <a:r>
              <a:rPr lang="en-GB" b="1" dirty="0" smtClean="0"/>
              <a:t> G  H) </a:t>
            </a:r>
            <a:r>
              <a:rPr lang="en-GB" dirty="0" smtClean="0"/>
              <a:t>  z    or    </a:t>
            </a:r>
            <a:r>
              <a:rPr lang="en-GB" dirty="0"/>
              <a:t>y   </a:t>
            </a:r>
            <a:r>
              <a:rPr lang="en-GB" b="1" dirty="0" smtClean="0"/>
              <a:t>(G  H)</a:t>
            </a:r>
            <a:r>
              <a:rPr lang="en-GB" dirty="0" smtClean="0"/>
              <a:t>   </a:t>
            </a:r>
            <a:r>
              <a:rPr lang="en-GB" dirty="0"/>
              <a:t>z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</a:t>
            </a:r>
            <a:r>
              <a:rPr lang="en-GB" dirty="0" smtClean="0">
                <a:latin typeface="APL385 Unicode" panose="020B0709000202000203" pitchFamily="49" charset="0"/>
              </a:rPr>
              <a:t>4  + </a:t>
            </a:r>
            <a:r>
              <a:rPr lang="en-GB" dirty="0">
                <a:latin typeface="APL385 Unicode" panose="020B0709000202000203" pitchFamily="49" charset="0"/>
              </a:rPr>
              <a:t>- </a:t>
            </a:r>
            <a:r>
              <a:rPr lang="en-GB" dirty="0" smtClean="0">
                <a:latin typeface="APL385 Unicode" panose="020B0709000202000203" pitchFamily="49" charset="0"/>
              </a:rPr>
              <a:t>÷  2   </a:t>
            </a:r>
            <a:r>
              <a:rPr lang="en-GB" dirty="0">
                <a:latin typeface="APL385 Unicode" panose="020B0709000202000203" pitchFamily="49" charset="0"/>
              </a:rPr>
              <a:t>⍝ </a:t>
            </a:r>
            <a:r>
              <a:rPr lang="en-GB" dirty="0" smtClean="0">
                <a:latin typeface="APL385 Unicode" panose="020B0709000202000203" pitchFamily="49" charset="0"/>
              </a:rPr>
              <a:t> 4  + </a:t>
            </a:r>
            <a:r>
              <a:rPr lang="en-GB" dirty="0">
                <a:latin typeface="APL385 Unicode" panose="020B0709000202000203" pitchFamily="49" charset="0"/>
              </a:rPr>
              <a:t>¯0.5</a:t>
            </a:r>
          </a:p>
          <a:p>
            <a:pPr marL="0" indent="0">
              <a:buNone/>
            </a:pPr>
            <a:r>
              <a:rPr lang="en-GB" dirty="0"/>
              <a:t>3.5</a:t>
            </a:r>
          </a:p>
          <a:p>
            <a:pPr marL="0" indent="0">
              <a:buNone/>
            </a:pPr>
            <a:r>
              <a:rPr lang="en-GB" dirty="0"/>
              <a:t>      </a:t>
            </a:r>
            <a:r>
              <a:rPr lang="en-GB" dirty="0">
                <a:latin typeface="APL385 Unicode" panose="020B0709000202000203" pitchFamily="49" charset="0"/>
              </a:rPr>
              <a:t>4 (+ - ÷) 2 </a:t>
            </a:r>
            <a:r>
              <a:rPr lang="en-GB" dirty="0" smtClean="0">
                <a:latin typeface="APL385 Unicode" panose="020B0709000202000203" pitchFamily="49" charset="0"/>
              </a:rPr>
              <a:t>  ⍝ </a:t>
            </a:r>
            <a:r>
              <a:rPr lang="en-GB" dirty="0">
                <a:latin typeface="APL385 Unicode" panose="020B0709000202000203" pitchFamily="49" charset="0"/>
              </a:rPr>
              <a:t>(4+2) - (4÷2)</a:t>
            </a:r>
          </a:p>
          <a:p>
            <a:pPr marL="0" indent="0">
              <a:buNone/>
            </a:pPr>
            <a:r>
              <a:rPr lang="en-GB" dirty="0"/>
              <a:t>4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38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Function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Careful!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operators bind before trains.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 </a:t>
            </a:r>
            <a:r>
              <a:rPr lang="en-GB" dirty="0" smtClean="0">
                <a:solidFill>
                  <a:srgbClr val="FFC000"/>
                </a:solidFill>
              </a:rPr>
              <a:t>+/   </a:t>
            </a:r>
            <a:r>
              <a:rPr lang="en-GB" dirty="0" smtClean="0"/>
              <a:t>÷  </a:t>
            </a:r>
            <a:r>
              <a:rPr lang="en-GB" dirty="0" smtClean="0">
                <a:solidFill>
                  <a:srgbClr val="00B050"/>
                </a:solidFill>
              </a:rPr>
              <a:t>+.×</a:t>
            </a:r>
          </a:p>
          <a:p>
            <a:pPr marL="0" indent="0">
              <a:buNone/>
            </a:pPr>
            <a:r>
              <a:rPr lang="en-GB" dirty="0" smtClean="0"/>
              <a:t>Really is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(</a:t>
            </a:r>
            <a:r>
              <a:rPr lang="en-GB" dirty="0" smtClean="0">
                <a:solidFill>
                  <a:srgbClr val="FFC000"/>
                </a:solidFill>
              </a:rPr>
              <a:t>+/</a:t>
            </a:r>
            <a:r>
              <a:rPr lang="en-GB" dirty="0" smtClean="0"/>
              <a:t>) ÷ (</a:t>
            </a:r>
            <a:r>
              <a:rPr lang="en-GB" dirty="0" smtClean="0">
                <a:solidFill>
                  <a:srgbClr val="00B050"/>
                </a:solidFill>
              </a:rPr>
              <a:t>+.×</a:t>
            </a:r>
            <a:r>
              <a:rPr lang="en-GB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06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Mix (</a:t>
            </a:r>
            <a:r>
              <a:rPr lang="en-GB" b="1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Mix always has padded the individual elements to accommodate the largest one:</a:t>
            </a:r>
          </a:p>
          <a:p>
            <a:pPr marL="0" indent="0">
              <a:buNone/>
            </a:pPr>
            <a:r>
              <a:rPr lang="en-GB" sz="2800" dirty="0" smtClean="0"/>
              <a:t>     </a:t>
            </a:r>
            <a:r>
              <a:rPr lang="en-GB" sz="28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⍴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PL385 Unicode" panose="020B0709000202000203" pitchFamily="49" charset="0"/>
              </a:rPr>
              <a:t>⎕← ↑</a:t>
            </a: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9</a:t>
            </a:r>
            <a:r>
              <a:rPr lang="en-GB" sz="2800" dirty="0" smtClean="0">
                <a:latin typeface="APL385 Unicode" panose="020B0709000202000203" pitchFamily="49" charset="0"/>
              </a:rPr>
              <a:t> (</a:t>
            </a:r>
            <a:r>
              <a:rPr lang="en-GB" sz="2800" dirty="0">
                <a:solidFill>
                  <a:srgbClr val="FFC000"/>
                </a:solidFill>
                <a:latin typeface="APL385 Unicode" panose="020B0709000202000203" pitchFamily="49" charset="0"/>
              </a:rPr>
              <a:t>1 2</a:t>
            </a:r>
            <a:r>
              <a:rPr lang="en-GB" sz="2800" dirty="0" smtClean="0">
                <a:latin typeface="APL385 Unicode" panose="020B0709000202000203" pitchFamily="49" charset="0"/>
              </a:rPr>
              <a:t>)</a:t>
            </a:r>
            <a:endParaRPr lang="en-GB" sz="2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00B050"/>
                </a:solidFill>
                <a:latin typeface="APL385 Unicode" panose="020B0709000202000203" pitchFamily="49" charset="0"/>
              </a:rPr>
              <a:t>9</a:t>
            </a:r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>
                <a:solidFill>
                  <a:schemeClr val="bg1">
                    <a:lumMod val="75000"/>
                  </a:schemeClr>
                </a:solidFill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FFC000"/>
                </a:solidFill>
                <a:latin typeface="APL385 Unicode" panose="020B0709000202000203" pitchFamily="49" charset="0"/>
              </a:rPr>
              <a:t>1 </a:t>
            </a:r>
            <a:r>
              <a:rPr lang="en-GB" sz="28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2</a:t>
            </a:r>
          </a:p>
          <a:p>
            <a:pPr marL="0" indent="0">
              <a:buNone/>
            </a:pPr>
            <a:endParaRPr lang="en-GB" sz="2800" dirty="0" smtClean="0">
              <a:solidFill>
                <a:srgbClr val="FFC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2 2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11960" y="2623398"/>
            <a:ext cx="4680520" cy="328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</a:t>
            </a:r>
            <a:r>
              <a:rPr lang="en-GB" sz="3200" dirty="0" smtClean="0"/>
              <a:t>   </a:t>
            </a: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⍴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PL385 Unicode" panose="020B0709000202000203" pitchFamily="49" charset="0"/>
              </a:rPr>
              <a:t>⎕← ↑</a:t>
            </a: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9 </a:t>
            </a:r>
            <a:r>
              <a:rPr lang="en-GB" sz="2800" dirty="0" smtClean="0">
                <a:latin typeface="APL385 Unicode" panose="020B0709000202000203" pitchFamily="49" charset="0"/>
              </a:rPr>
              <a:t>(</a:t>
            </a:r>
            <a:r>
              <a:rPr lang="en-GB" sz="28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2 2 ⍴ ⍳</a:t>
            </a:r>
            <a:r>
              <a:rPr lang="en-GB" sz="2800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en-GB" sz="2800" dirty="0">
                <a:latin typeface="APL385 Unicode" panose="020B0709000202000203" pitchFamily="49" charset="0"/>
              </a:rPr>
              <a:t>)</a:t>
            </a:r>
          </a:p>
          <a:p>
            <a:r>
              <a:rPr lang="en-GB" sz="2800" dirty="0">
                <a:solidFill>
                  <a:srgbClr val="00B050"/>
                </a:solidFill>
                <a:latin typeface="APL385 Unicode" panose="020B0709000202000203" pitchFamily="49" charset="0"/>
              </a:rPr>
              <a:t>9</a:t>
            </a:r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>
                <a:solidFill>
                  <a:schemeClr val="bg1">
                    <a:lumMod val="75000"/>
                  </a:schemeClr>
                </a:solidFill>
                <a:latin typeface="APL385 Unicode" panose="020B0709000202000203" pitchFamily="49" charset="0"/>
              </a:rPr>
              <a:t>0</a:t>
            </a:r>
          </a:p>
          <a:p>
            <a:r>
              <a:rPr lang="en-GB" sz="2800" dirty="0">
                <a:solidFill>
                  <a:schemeClr val="bg1">
                    <a:lumMod val="75000"/>
                  </a:schemeClr>
                </a:solidFill>
                <a:latin typeface="APL385 Unicode" panose="020B0709000202000203" pitchFamily="49" charset="0"/>
              </a:rPr>
              <a:t>0 0</a:t>
            </a:r>
          </a:p>
          <a:p>
            <a:pPr>
              <a:spcBef>
                <a:spcPts val="900"/>
              </a:spcBef>
            </a:pPr>
            <a:r>
              <a:rPr lang="en-GB" sz="28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 </a:t>
            </a:r>
            <a:r>
              <a:rPr lang="en-GB" sz="2800" dirty="0">
                <a:solidFill>
                  <a:srgbClr val="FFC000"/>
                </a:solidFill>
                <a:latin typeface="APL385 Unicode" panose="020B0709000202000203" pitchFamily="49" charset="0"/>
              </a:rPr>
              <a:t>2</a:t>
            </a:r>
          </a:p>
          <a:p>
            <a:r>
              <a:rPr lang="en-GB" sz="2800" dirty="0">
                <a:solidFill>
                  <a:srgbClr val="FFC000"/>
                </a:solidFill>
                <a:latin typeface="APL385 Unicode" panose="020B0709000202000203" pitchFamily="49" charset="0"/>
              </a:rPr>
              <a:t>3 </a:t>
            </a:r>
            <a:r>
              <a:rPr lang="en-GB" sz="28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</a:p>
          <a:p>
            <a:endParaRPr lang="en-GB" sz="2800" dirty="0">
              <a:solidFill>
                <a:srgbClr val="FFC000"/>
              </a:solidFill>
              <a:latin typeface="APL385 Unicode" panose="020B0709000202000203" pitchFamily="49" charset="0"/>
            </a:endParaRPr>
          </a:p>
          <a:p>
            <a:r>
              <a:rPr lang="en-GB" sz="2800" dirty="0">
                <a:solidFill>
                  <a:srgbClr val="FF0000"/>
                </a:solidFill>
                <a:latin typeface="APL385 Unicode" panose="020B0709000202000203" pitchFamily="49" charset="0"/>
              </a:rPr>
              <a:t>2 2 2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10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Mix (</a:t>
            </a:r>
            <a:r>
              <a:rPr lang="en-GB" b="1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But Mix always has had a problem with mixing ranks:</a:t>
            </a:r>
          </a:p>
          <a:p>
            <a:pPr marL="0" indent="0">
              <a:buNone/>
            </a:pPr>
            <a:r>
              <a:rPr lang="en-GB" dirty="0" smtClean="0"/>
              <a:t>    ↑ (</a:t>
            </a:r>
            <a:r>
              <a:rPr lang="en-GB" dirty="0"/>
              <a:t>1 2 3</a:t>
            </a:r>
            <a:r>
              <a:rPr lang="en-GB" dirty="0" smtClean="0"/>
              <a:t>)  (</a:t>
            </a:r>
            <a:r>
              <a:rPr lang="en-GB" dirty="0"/>
              <a:t>2 2⍴5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RANK ERROR</a:t>
            </a:r>
          </a:p>
          <a:p>
            <a:pPr marL="0" indent="0">
              <a:buNone/>
            </a:pPr>
            <a:r>
              <a:rPr lang="en-GB" dirty="0" smtClean="0"/>
              <a:t>     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 rot="16200000">
            <a:off x="2519773" y="3621765"/>
            <a:ext cx="1368152" cy="1152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Matrix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16200000">
            <a:off x="1223628" y="3623534"/>
            <a:ext cx="1368152" cy="1152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Vector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17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Mix (</a:t>
            </a:r>
            <a:r>
              <a:rPr lang="en-GB" b="1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In V14 Mix no longer has a problem with mixing ranks:</a:t>
            </a:r>
          </a:p>
          <a:p>
            <a:pPr marL="0" indent="0">
              <a:buNone/>
            </a:pPr>
            <a:r>
              <a:rPr lang="en-GB" dirty="0" smtClean="0"/>
              <a:t>    ↑ (</a:t>
            </a:r>
            <a:r>
              <a:rPr lang="en-GB" dirty="0">
                <a:solidFill>
                  <a:srgbClr val="00B050"/>
                </a:solidFill>
              </a:rPr>
              <a:t>1 2 3</a:t>
            </a:r>
            <a:r>
              <a:rPr lang="en-GB" dirty="0" smtClean="0"/>
              <a:t>)  (</a:t>
            </a:r>
            <a:r>
              <a:rPr lang="en-GB" dirty="0">
                <a:solidFill>
                  <a:srgbClr val="FFC000"/>
                </a:solidFill>
              </a:rPr>
              <a:t>2 </a:t>
            </a:r>
            <a:r>
              <a:rPr lang="en-GB" dirty="0" smtClean="0">
                <a:solidFill>
                  <a:srgbClr val="FFC000"/>
                </a:solidFill>
              </a:rPr>
              <a:t>2 ⍴ 5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1 2 3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0 0 0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GB" dirty="0" smtClean="0">
                <a:solidFill>
                  <a:srgbClr val="FFC000"/>
                </a:solidFill>
              </a:rPr>
              <a:t>5 </a:t>
            </a:r>
            <a:r>
              <a:rPr lang="en-GB" dirty="0">
                <a:solidFill>
                  <a:srgbClr val="FFC000"/>
                </a:solidFill>
              </a:rPr>
              <a:t>5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5 5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GB" dirty="0" smtClean="0"/>
              <a:t>    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86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Many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6" y="1412776"/>
            <a:ext cx="7632849" cy="4321075"/>
          </a:xfrm>
        </p:spPr>
        <p:txBody>
          <a:bodyPr/>
          <a:lstStyle/>
          <a:p>
            <a:pPr marL="0" indent="0">
              <a:buNone/>
            </a:pPr>
            <a:r>
              <a:rPr lang="en-GB" sz="1050" dirty="0"/>
              <a:t>keys←?1e6⍴1e6</a:t>
            </a:r>
          </a:p>
          <a:p>
            <a:pPr marL="0" indent="0">
              <a:buNone/>
            </a:pPr>
            <a:r>
              <a:rPr lang="en-GB" sz="1050" dirty="0"/>
              <a:t>       fast←1500⌶keys</a:t>
            </a:r>
          </a:p>
          <a:p>
            <a:pPr marL="0" indent="0">
              <a:buNone/>
            </a:pPr>
            <a:r>
              <a:rPr lang="en-GB" sz="1050" dirty="0"/>
              <a:t>       </a:t>
            </a:r>
            <a:r>
              <a:rPr lang="en-GB" sz="1050" dirty="0" err="1"/>
              <a:t>srch←keys</a:t>
            </a:r>
            <a:r>
              <a:rPr lang="en-GB" sz="1050" dirty="0"/>
              <a:t>∘⍳ ⍝ old mechanism</a:t>
            </a:r>
          </a:p>
          <a:p>
            <a:pPr marL="0" indent="0">
              <a:buNone/>
            </a:pPr>
            <a:r>
              <a:rPr lang="en-GB" sz="1050" dirty="0"/>
              <a:t>       find←¯3↑keys</a:t>
            </a:r>
          </a:p>
          <a:p>
            <a:pPr marL="0" indent="0">
              <a:buNone/>
            </a:pPr>
            <a:r>
              <a:rPr lang="en-GB" sz="1050" dirty="0"/>
              <a:t>       </a:t>
            </a:r>
            <a:r>
              <a:rPr lang="en-GB" sz="1050" dirty="0" err="1"/>
              <a:t>cmpx</a:t>
            </a:r>
            <a:r>
              <a:rPr lang="en-GB" sz="1050" dirty="0"/>
              <a:t> '</a:t>
            </a:r>
            <a:r>
              <a:rPr lang="en-GB" sz="1050" dirty="0" err="1"/>
              <a:t>keys⍳find</a:t>
            </a:r>
            <a:r>
              <a:rPr lang="en-GB" sz="1050" dirty="0"/>
              <a:t>' '</a:t>
            </a:r>
            <a:r>
              <a:rPr lang="en-GB" sz="1050" dirty="0" err="1"/>
              <a:t>srch</a:t>
            </a:r>
            <a:r>
              <a:rPr lang="en-GB" sz="1050" dirty="0"/>
              <a:t> find' '</a:t>
            </a:r>
            <a:r>
              <a:rPr lang="en-GB" sz="1050" dirty="0" err="1"/>
              <a:t>fast⍳find</a:t>
            </a:r>
            <a:r>
              <a:rPr lang="en-GB" sz="1050" dirty="0"/>
              <a:t>'</a:t>
            </a:r>
          </a:p>
          <a:p>
            <a:pPr marL="0" indent="0">
              <a:buNone/>
            </a:pPr>
            <a:r>
              <a:rPr lang="en-GB" sz="1050" dirty="0"/>
              <a:t>  </a:t>
            </a:r>
            <a:r>
              <a:rPr lang="en-GB" sz="1050" dirty="0" err="1"/>
              <a:t>keys⍳find</a:t>
            </a:r>
            <a:r>
              <a:rPr lang="en-GB" sz="1050" dirty="0"/>
              <a:t> → 5.6E¯4 |    0% ⎕⎕⎕⎕⎕⎕⎕⎕⎕⎕⎕⎕⎕⎕⎕⎕⎕⎕⎕⎕⎕⎕⎕⎕⎕⎕⎕⎕⎕⎕⎕⎕⎕⎕⎕⎕⎕⎕⎕⎕</a:t>
            </a:r>
          </a:p>
          <a:p>
            <a:pPr marL="0" indent="0">
              <a:buNone/>
            </a:pPr>
            <a:r>
              <a:rPr lang="en-GB" sz="1050" dirty="0"/>
              <a:t>  </a:t>
            </a:r>
            <a:r>
              <a:rPr lang="en-GB" sz="1050" dirty="0" err="1"/>
              <a:t>srch</a:t>
            </a:r>
            <a:r>
              <a:rPr lang="en-GB" sz="1050" dirty="0"/>
              <a:t> find → 2.4E¯7 | -100%                                         </a:t>
            </a:r>
          </a:p>
          <a:p>
            <a:pPr marL="0" indent="0">
              <a:buNone/>
            </a:pPr>
            <a:r>
              <a:rPr lang="en-GB" sz="1050" dirty="0"/>
              <a:t>  </a:t>
            </a:r>
            <a:r>
              <a:rPr lang="en-GB" sz="1050" dirty="0" err="1"/>
              <a:t>fast⍳find</a:t>
            </a:r>
            <a:r>
              <a:rPr lang="en-GB" sz="1050" dirty="0"/>
              <a:t> → 2.4E¯7 | -100%    </a:t>
            </a:r>
          </a:p>
          <a:p>
            <a:pPr marL="0" indent="0">
              <a:buNone/>
            </a:pPr>
            <a:r>
              <a:rPr lang="en-GB" sz="1050" dirty="0"/>
              <a:t> </a:t>
            </a:r>
          </a:p>
          <a:p>
            <a:pPr marL="0" indent="0">
              <a:buNone/>
            </a:pPr>
            <a:r>
              <a:rPr lang="en-GB" sz="1050" dirty="0"/>
              <a:t>      fast,←4242424 ⍝ you can add a key without having to re-hash the whole key set</a:t>
            </a:r>
          </a:p>
          <a:p>
            <a:pPr marL="0" indent="0">
              <a:buNone/>
            </a:pPr>
            <a:r>
              <a:rPr lang="en-GB" sz="1050" dirty="0"/>
              <a:t>       </a:t>
            </a:r>
            <a:r>
              <a:rPr lang="en-GB" sz="1050" dirty="0" err="1"/>
              <a:t>cmpx</a:t>
            </a:r>
            <a:r>
              <a:rPr lang="en-GB" sz="1050" dirty="0"/>
              <a:t> '</a:t>
            </a:r>
            <a:r>
              <a:rPr lang="en-GB" sz="1050" dirty="0" err="1"/>
              <a:t>keys⍳find</a:t>
            </a:r>
            <a:r>
              <a:rPr lang="en-GB" sz="1050" dirty="0"/>
              <a:t>' '</a:t>
            </a:r>
            <a:r>
              <a:rPr lang="en-GB" sz="1050" dirty="0" err="1"/>
              <a:t>srch</a:t>
            </a:r>
            <a:r>
              <a:rPr lang="en-GB" sz="1050" dirty="0"/>
              <a:t> find' '</a:t>
            </a:r>
            <a:r>
              <a:rPr lang="en-GB" sz="1050" dirty="0" err="1"/>
              <a:t>fast⍳find</a:t>
            </a:r>
            <a:r>
              <a:rPr lang="en-GB" sz="1050" dirty="0"/>
              <a:t>'</a:t>
            </a:r>
          </a:p>
          <a:p>
            <a:pPr marL="0" indent="0">
              <a:buNone/>
            </a:pPr>
            <a:r>
              <a:rPr lang="en-GB" sz="1050" dirty="0"/>
              <a:t>  </a:t>
            </a:r>
            <a:r>
              <a:rPr lang="en-GB" sz="1050" dirty="0" err="1"/>
              <a:t>keys⍳find</a:t>
            </a:r>
            <a:r>
              <a:rPr lang="en-GB" sz="1050" dirty="0"/>
              <a:t> → 5.5E¯4 |    0% ⎕⎕⎕⎕⎕⎕⎕⎕⎕⎕⎕⎕⎕⎕⎕⎕⎕⎕⎕⎕⎕⎕⎕⎕⎕⎕⎕⎕⎕⎕⎕⎕⎕⎕⎕⎕⎕⎕⎕⎕</a:t>
            </a:r>
          </a:p>
          <a:p>
            <a:pPr marL="0" indent="0">
              <a:buNone/>
            </a:pPr>
            <a:r>
              <a:rPr lang="en-GB" sz="1050" dirty="0"/>
              <a:t>  </a:t>
            </a:r>
            <a:r>
              <a:rPr lang="en-GB" sz="1050" dirty="0" err="1"/>
              <a:t>srch</a:t>
            </a:r>
            <a:r>
              <a:rPr lang="en-GB" sz="1050" dirty="0"/>
              <a:t> find → 1.2E¯7 | -100%                                         </a:t>
            </a:r>
          </a:p>
          <a:p>
            <a:pPr marL="0" indent="0">
              <a:buNone/>
            </a:pPr>
            <a:r>
              <a:rPr lang="en-GB" sz="1050" dirty="0"/>
              <a:t>  </a:t>
            </a:r>
            <a:r>
              <a:rPr lang="en-GB" sz="1050" dirty="0" err="1"/>
              <a:t>fast⍳find</a:t>
            </a:r>
            <a:r>
              <a:rPr lang="en-GB" sz="1050" dirty="0"/>
              <a:t> → 1.2E¯7 | -100%</a:t>
            </a:r>
          </a:p>
          <a:p>
            <a:pPr marL="0" indent="0">
              <a:buNone/>
            </a:pPr>
            <a:r>
              <a:rPr lang="en-GB" sz="1050" dirty="0"/>
              <a:t> </a:t>
            </a:r>
          </a:p>
          <a:p>
            <a:pPr marL="0" indent="0">
              <a:buNone/>
            </a:pPr>
            <a:r>
              <a:rPr lang="en-GB" sz="1050" dirty="0"/>
              <a:t>       fast↓⍨←¯1 ⍝ drop also OK</a:t>
            </a:r>
          </a:p>
          <a:p>
            <a:pPr marL="0" indent="0">
              <a:buNone/>
            </a:pPr>
            <a:r>
              <a:rPr lang="en-GB" sz="1050" dirty="0"/>
              <a:t>       </a:t>
            </a:r>
            <a:r>
              <a:rPr lang="en-GB" sz="1050" dirty="0" err="1"/>
              <a:t>cmpx</a:t>
            </a:r>
            <a:r>
              <a:rPr lang="en-GB" sz="1050" dirty="0"/>
              <a:t> '</a:t>
            </a:r>
            <a:r>
              <a:rPr lang="en-GB" sz="1050" dirty="0" err="1"/>
              <a:t>keys⍳find</a:t>
            </a:r>
            <a:r>
              <a:rPr lang="en-GB" sz="1050" dirty="0"/>
              <a:t>' '</a:t>
            </a:r>
            <a:r>
              <a:rPr lang="en-GB" sz="1050" dirty="0" err="1"/>
              <a:t>srch</a:t>
            </a:r>
            <a:r>
              <a:rPr lang="en-GB" sz="1050" dirty="0"/>
              <a:t> find' '</a:t>
            </a:r>
            <a:r>
              <a:rPr lang="en-GB" sz="1050" dirty="0" err="1"/>
              <a:t>fast⍳find</a:t>
            </a:r>
            <a:r>
              <a:rPr lang="en-GB" sz="1050" dirty="0"/>
              <a:t>'</a:t>
            </a:r>
          </a:p>
          <a:p>
            <a:pPr marL="0" indent="0">
              <a:buNone/>
            </a:pPr>
            <a:r>
              <a:rPr lang="en-GB" sz="1050" dirty="0"/>
              <a:t>  </a:t>
            </a:r>
            <a:r>
              <a:rPr lang="en-GB" sz="1050" dirty="0" err="1"/>
              <a:t>keys⍳find</a:t>
            </a:r>
            <a:r>
              <a:rPr lang="en-GB" sz="1050" dirty="0"/>
              <a:t> → 5.5E¯4 |    0% ⎕⎕⎕⎕⎕⎕⎕⎕⎕⎕⎕⎕⎕⎕⎕⎕⎕⎕⎕⎕⎕⎕⎕⎕⎕⎕⎕⎕⎕⎕⎕⎕⎕⎕⎕⎕⎕⎕⎕⎕</a:t>
            </a:r>
          </a:p>
          <a:p>
            <a:pPr marL="0" indent="0">
              <a:buNone/>
            </a:pPr>
            <a:r>
              <a:rPr lang="en-GB" sz="1050" dirty="0"/>
              <a:t>  </a:t>
            </a:r>
            <a:r>
              <a:rPr lang="en-GB" sz="1050" dirty="0" err="1"/>
              <a:t>srch</a:t>
            </a:r>
            <a:r>
              <a:rPr lang="en-GB" sz="1050" dirty="0"/>
              <a:t> find → 2.4E¯7 | -100%                                         </a:t>
            </a:r>
          </a:p>
          <a:p>
            <a:pPr marL="0" indent="0">
              <a:buNone/>
            </a:pPr>
            <a:r>
              <a:rPr lang="en-GB" sz="1050" dirty="0"/>
              <a:t>  </a:t>
            </a:r>
            <a:r>
              <a:rPr lang="en-GB" sz="1050" dirty="0" err="1"/>
              <a:t>fast⍳find</a:t>
            </a:r>
            <a:r>
              <a:rPr lang="en-GB" sz="1050" dirty="0"/>
              <a:t> → 3.7E¯7 | -100%           </a:t>
            </a:r>
          </a:p>
          <a:p>
            <a:pPr marL="0" indent="0">
              <a:buNone/>
            </a:pPr>
            <a:r>
              <a:rPr lang="en-GB" sz="1050" dirty="0"/>
              <a:t>                              </a:t>
            </a:r>
          </a:p>
          <a:p>
            <a:pPr marL="0" indent="0">
              <a:buNone/>
            </a:pPr>
            <a:r>
              <a:rPr lang="en-GB" sz="1050" dirty="0"/>
              <a:t>      fast[1000]←42 ⍝ but this ruins it</a:t>
            </a:r>
          </a:p>
          <a:p>
            <a:pPr marL="0" indent="0">
              <a:buNone/>
            </a:pPr>
            <a:r>
              <a:rPr lang="en-GB" sz="1050" dirty="0"/>
              <a:t>       </a:t>
            </a:r>
            <a:r>
              <a:rPr lang="en-GB" sz="1050" dirty="0" err="1"/>
              <a:t>cmpx</a:t>
            </a:r>
            <a:r>
              <a:rPr lang="en-GB" sz="1050" dirty="0"/>
              <a:t> '</a:t>
            </a:r>
            <a:r>
              <a:rPr lang="en-GB" sz="1050" dirty="0" err="1"/>
              <a:t>keys⍳find</a:t>
            </a:r>
            <a:r>
              <a:rPr lang="en-GB" sz="1050" dirty="0"/>
              <a:t>' '</a:t>
            </a:r>
            <a:r>
              <a:rPr lang="en-GB" sz="1050" dirty="0" err="1"/>
              <a:t>srch</a:t>
            </a:r>
            <a:r>
              <a:rPr lang="en-GB" sz="1050" dirty="0"/>
              <a:t> find' '</a:t>
            </a:r>
            <a:r>
              <a:rPr lang="en-GB" sz="1050" dirty="0" err="1"/>
              <a:t>fast⍳find</a:t>
            </a:r>
            <a:r>
              <a:rPr lang="en-GB" sz="1050" dirty="0"/>
              <a:t>'</a:t>
            </a:r>
          </a:p>
          <a:p>
            <a:pPr marL="0" indent="0">
              <a:buNone/>
            </a:pPr>
            <a:r>
              <a:rPr lang="en-GB" sz="1050" dirty="0"/>
              <a:t>  </a:t>
            </a:r>
            <a:r>
              <a:rPr lang="en-GB" sz="1050" dirty="0" err="1"/>
              <a:t>keys⍳find</a:t>
            </a:r>
            <a:r>
              <a:rPr lang="en-GB" sz="1050" dirty="0"/>
              <a:t> → 5.5E¯4 |    0% ⎕⎕⎕⎕⎕⎕⎕⎕⎕⎕⎕⎕⎕⎕⎕⎕⎕⎕⎕⎕⎕⎕⎕⎕⎕⎕⎕⎕⎕⎕⎕⎕⎕⎕⎕⎕⎕⎕⎕⎕</a:t>
            </a:r>
          </a:p>
          <a:p>
            <a:pPr marL="0" indent="0">
              <a:buNone/>
            </a:pPr>
            <a:r>
              <a:rPr lang="en-GB" sz="1050" dirty="0"/>
              <a:t>  </a:t>
            </a:r>
            <a:r>
              <a:rPr lang="en-GB" sz="1050" dirty="0" err="1"/>
              <a:t>srch</a:t>
            </a:r>
            <a:r>
              <a:rPr lang="en-GB" sz="1050" dirty="0"/>
              <a:t> find → 2.4E¯7 | -100%                                         </a:t>
            </a:r>
          </a:p>
          <a:p>
            <a:pPr marL="0" indent="0">
              <a:buNone/>
            </a:pPr>
            <a:r>
              <a:rPr lang="en-GB" sz="1050" dirty="0"/>
              <a:t>  </a:t>
            </a:r>
            <a:r>
              <a:rPr lang="en-GB" sz="1050" dirty="0" err="1"/>
              <a:t>fast⍳find</a:t>
            </a:r>
            <a:r>
              <a:rPr lang="en-GB" sz="1050" dirty="0"/>
              <a:t> → 5.5E¯4 |   -1% ⎕⎕⎕⎕⎕⎕⎕⎕⎕⎕⎕⎕⎕⎕⎕⎕⎕⎕⎕⎕⎕⎕⎕⎕⎕⎕⎕⎕⎕⎕⎕⎕⎕⎕⎕⎕⎕⎕⎕⎕    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endParaRPr lang="en-GB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299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Rank Operator (</a:t>
            </a:r>
            <a:r>
              <a:rPr lang="en-GB" b="1" dirty="0">
                <a:latin typeface="APL385 Unicode" panose="020B0709000202000203" pitchFamily="49" charset="0"/>
              </a:rPr>
              <a:t>⍤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Breaks the function calls to “cells” of the </a:t>
            </a:r>
            <a:r>
              <a:rPr lang="en-GB" dirty="0" err="1" smtClean="0"/>
              <a:t>arg</a:t>
            </a:r>
            <a:endParaRPr lang="en-GB" dirty="0" smtClean="0"/>
          </a:p>
          <a:p>
            <a:r>
              <a:rPr lang="en-GB" dirty="0" smtClean="0"/>
              <a:t>A “cell” is a sub array of the original array</a:t>
            </a:r>
          </a:p>
          <a:p>
            <a:pPr marL="0" indent="0">
              <a:buNone/>
            </a:pPr>
            <a:r>
              <a:rPr lang="en-GB" dirty="0" smtClean="0"/>
              <a:t>In general functions are either scalar (rank 0) or “structural” (rank non 0, often infinite)</a:t>
            </a:r>
          </a:p>
          <a:p>
            <a:pPr marL="0" indent="0">
              <a:buNone/>
            </a:pPr>
            <a:r>
              <a:rPr lang="en-GB" dirty="0" smtClean="0"/>
              <a:t>For example (</a:t>
            </a:r>
            <a:r>
              <a:rPr lang="en-GB" dirty="0" smtClean="0">
                <a:latin typeface="APL385 Unicode" panose="020B0709000202000203" pitchFamily="49" charset="0"/>
              </a:rPr>
              <a:t>+</a:t>
            </a:r>
            <a:r>
              <a:rPr lang="en-GB" dirty="0" smtClean="0"/>
              <a:t>) is a rank 0 function </a:t>
            </a:r>
            <a:r>
              <a:rPr lang="en-GB" dirty="0"/>
              <a:t>and match (</a:t>
            </a:r>
            <a:r>
              <a:rPr lang="en-GB" dirty="0">
                <a:latin typeface="APL385 Unicode" panose="020B0709000202000203" pitchFamily="49" charset="0"/>
              </a:rPr>
              <a:t>≡</a:t>
            </a:r>
            <a:r>
              <a:rPr lang="en-GB" dirty="0"/>
              <a:t>) </a:t>
            </a:r>
            <a:r>
              <a:rPr lang="en-GB" dirty="0" smtClean="0"/>
              <a:t>is rank infinite.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3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Sub-arrays </a:t>
            </a:r>
            <a:r>
              <a:rPr lang="en-GB" dirty="0" smtClean="0"/>
              <a:t>are sections from the major axes.</a:t>
            </a:r>
          </a:p>
          <a:p>
            <a:pPr marL="0" indent="0">
              <a:buNone/>
            </a:pPr>
            <a:r>
              <a:rPr lang="en-GB" dirty="0" smtClean="0"/>
              <a:t>For </a:t>
            </a:r>
            <a:r>
              <a:rPr lang="en-GB" dirty="0" smtClean="0"/>
              <a:t>example: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A row is a (major) cell of a matrix</a:t>
            </a:r>
          </a:p>
          <a:p>
            <a:pPr>
              <a:buFontTx/>
              <a:buChar char="-"/>
            </a:pPr>
            <a:r>
              <a:rPr lang="en-GB" dirty="0" smtClean="0"/>
              <a:t>A matrix is a cell in a </a:t>
            </a:r>
            <a:r>
              <a:rPr lang="en-GB" dirty="0" smtClean="0"/>
              <a:t>4-D </a:t>
            </a:r>
            <a:r>
              <a:rPr lang="en-GB" dirty="0" smtClean="0"/>
              <a:t>array</a:t>
            </a:r>
          </a:p>
          <a:p>
            <a:pPr>
              <a:buFontTx/>
              <a:buChar char="-"/>
            </a:pPr>
            <a:r>
              <a:rPr lang="en-GB" dirty="0" smtClean="0"/>
              <a:t>A scalar is always a cell of ANY array</a:t>
            </a:r>
          </a:p>
          <a:p>
            <a:pPr>
              <a:buFontTx/>
              <a:buChar char="-"/>
            </a:pPr>
            <a:r>
              <a:rPr lang="en-GB" dirty="0" smtClean="0"/>
              <a:t>An array is (the only of that type) cell of itself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0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Rank reassembles the individual results according to “Mix” rules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31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61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Vector or 5 elements.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There are 5 rank 0 (scalars) cells in this rank 1 array.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47664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339752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131840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923928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716016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10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0.01336 -0.00741 C 0.01632 -0.00926 0.02048 -0.01019 0.025 -0.01019 C 0.0302 -0.01019 0.0342 -0.00926 0.03715 -0.00741 L 0.05121 4.81481E-6 " pathEditMode="relative" rAng="0" ptsTypes="FffFF"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-5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0.02378 0.01875 C 0.02899 0.02338 0.03628 0.02639 0.04427 0.02639 C 0.05347 0.02639 0.06076 0.02338 0.06597 0.01875 L 0.09062 -2.59259E-6 " pathEditMode="relative" rAng="0" ptsTypes="FffFF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131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3316 0.01505 C 0.04028 0.01875 0.05052 0.02106 0.06163 0.02106 C 0.07431 0.02106 0.08455 0.01875 0.09184 0.01505 L 0.12604 0 " pathEditMode="relative" rAng="0" ptsTypes="FffFF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104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59259E-6 L 0.04879 0.00741 C 0.05921 0.00926 0.07448 0.01019 0.09063 0.01019 C 0.10938 0.01019 0.12448 0.00926 0.1349 0.00741 L 0.18507 -2.59259E-6 " pathEditMode="relative" rAng="0" ptsTypes="FffFF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53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Matrix of 2 rows, 3 columns. </a:t>
            </a:r>
          </a:p>
          <a:p>
            <a:pPr marL="0" indent="0">
              <a:buNone/>
            </a:pPr>
            <a:r>
              <a:rPr lang="en-GB" dirty="0" smtClean="0"/>
              <a:t>There are 2 rank 1 (vectors)</a:t>
            </a:r>
          </a:p>
          <a:p>
            <a:pPr marL="0" indent="0">
              <a:buNone/>
            </a:pPr>
            <a:r>
              <a:rPr lang="en-GB" dirty="0" smtClean="0"/>
              <a:t>cells in this rank 2 array.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156176" y="2132856"/>
            <a:ext cx="2160240" cy="720080"/>
            <a:chOff x="6156176" y="2132856"/>
            <a:chExt cx="2160240" cy="720080"/>
          </a:xfrm>
        </p:grpSpPr>
        <p:sp>
          <p:nvSpPr>
            <p:cNvPr id="21" name="Rectangle 20"/>
            <p:cNvSpPr/>
            <p:nvPr/>
          </p:nvSpPr>
          <p:spPr>
            <a:xfrm>
              <a:off x="6156176" y="2132856"/>
              <a:ext cx="2160240" cy="72008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687625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59633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6156176" y="2852936"/>
            <a:ext cx="2160240" cy="720080"/>
            <a:chOff x="6156176" y="2132856"/>
            <a:chExt cx="2160240" cy="720080"/>
          </a:xfrm>
        </p:grpSpPr>
        <p:sp>
          <p:nvSpPr>
            <p:cNvPr id="27" name="Rectangle 26"/>
            <p:cNvSpPr/>
            <p:nvPr/>
          </p:nvSpPr>
          <p:spPr>
            <a:xfrm>
              <a:off x="6156176" y="2132856"/>
              <a:ext cx="2160240" cy="72008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87625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59633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L 5.55556E-7 0.073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Matrix of 2 rows, 3 columns. </a:t>
            </a:r>
          </a:p>
          <a:p>
            <a:pPr marL="0" indent="0">
              <a:buNone/>
            </a:pPr>
            <a:r>
              <a:rPr lang="en-GB" dirty="0" smtClean="0"/>
              <a:t>There is </a:t>
            </a:r>
            <a:r>
              <a:rPr lang="en-GB" dirty="0"/>
              <a:t>1 rank 2 array (itself)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And there are 6 (2 x 3) rank 0 (scalars) </a:t>
            </a:r>
          </a:p>
        </p:txBody>
      </p:sp>
      <p:sp>
        <p:nvSpPr>
          <p:cNvPr id="9" name="Rectangle 8"/>
          <p:cNvSpPr/>
          <p:nvPr/>
        </p:nvSpPr>
        <p:spPr>
          <a:xfrm>
            <a:off x="6084168" y="2060848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76256" y="2060848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668344" y="2060848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084168" y="2852936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876256" y="2852936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668344" y="2852936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8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-0.0118 -0.057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-28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0.01979 0.026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131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0.01979 -0.0576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28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L 0.00487 -0.052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261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-0.01181 0.036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182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1.11111E-6 0.047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3D array of 2 planes, </a:t>
            </a:r>
          </a:p>
          <a:p>
            <a:pPr marL="0" indent="0">
              <a:buNone/>
            </a:pPr>
            <a:r>
              <a:rPr lang="en-GB" dirty="0" smtClean="0"/>
              <a:t>3 rows and 4 columns.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It can be seen as 2 planes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076056" y="1599986"/>
            <a:ext cx="3168352" cy="2387499"/>
            <a:chOff x="5292080" y="2060848"/>
            <a:chExt cx="3168352" cy="2387499"/>
          </a:xfrm>
        </p:grpSpPr>
        <p:sp>
          <p:nvSpPr>
            <p:cNvPr id="9" name="Rectangle 8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84168" y="28529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76256" y="28529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668344" y="28529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92080" y="2864171"/>
              <a:ext cx="792088" cy="78085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84168" y="36450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876256" y="36450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668344" y="36450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92080" y="3645025"/>
              <a:ext cx="792088" cy="80332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292080" y="1844824"/>
            <a:ext cx="3168352" cy="2387499"/>
            <a:chOff x="5444480" y="2213248"/>
            <a:chExt cx="3168352" cy="2387499"/>
          </a:xfrm>
        </p:grpSpPr>
        <p:sp>
          <p:nvSpPr>
            <p:cNvPr id="29" name="Rectangle 28"/>
            <p:cNvSpPr/>
            <p:nvPr/>
          </p:nvSpPr>
          <p:spPr>
            <a:xfrm>
              <a:off x="6236568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28656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820744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236568" y="30053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028656" y="30053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20744" y="30053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444480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44480" y="3005337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236568" y="37974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28656" y="37974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20744" y="37974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44480" y="3797425"/>
              <a:ext cx="792088" cy="80332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57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79191E-6 L -0.01701 0.337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1" y="168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It can be seen as 6</a:t>
            </a:r>
          </a:p>
          <a:p>
            <a:pPr marL="0" indent="0">
              <a:buNone/>
            </a:pPr>
            <a:r>
              <a:rPr lang="en-GB" dirty="0" smtClean="0"/>
              <a:t>(2 x 3) rows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292080" y="2060848"/>
            <a:ext cx="3168352" cy="792088"/>
            <a:chOff x="5292080" y="2060848"/>
            <a:chExt cx="3168352" cy="792088"/>
          </a:xfrm>
        </p:grpSpPr>
        <p:sp>
          <p:nvSpPr>
            <p:cNvPr id="9" name="Rectangle 8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292080" y="2852936"/>
            <a:ext cx="3168352" cy="792088"/>
            <a:chOff x="5292080" y="2060848"/>
            <a:chExt cx="3168352" cy="792088"/>
          </a:xfrm>
        </p:grpSpPr>
        <p:sp>
          <p:nvSpPr>
            <p:cNvPr id="42" name="Rectangle 41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292080" y="3645024"/>
            <a:ext cx="3168352" cy="792088"/>
            <a:chOff x="5292080" y="2060848"/>
            <a:chExt cx="3168352" cy="792088"/>
          </a:xfrm>
        </p:grpSpPr>
        <p:sp>
          <p:nvSpPr>
            <p:cNvPr id="47" name="Rectangle 46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444480" y="2213248"/>
            <a:ext cx="3168352" cy="792088"/>
            <a:chOff x="5292080" y="2060848"/>
            <a:chExt cx="3168352" cy="792088"/>
          </a:xfrm>
        </p:grpSpPr>
        <p:sp>
          <p:nvSpPr>
            <p:cNvPr id="67" name="Rectangle 66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44480" y="3005336"/>
            <a:ext cx="3168352" cy="792088"/>
            <a:chOff x="5292080" y="2060848"/>
            <a:chExt cx="3168352" cy="792088"/>
          </a:xfrm>
        </p:grpSpPr>
        <p:sp>
          <p:nvSpPr>
            <p:cNvPr id="72" name="Rectangle 71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44480" y="3797424"/>
            <a:ext cx="3168352" cy="792088"/>
            <a:chOff x="5292080" y="2060848"/>
            <a:chExt cx="3168352" cy="792088"/>
          </a:xfrm>
        </p:grpSpPr>
        <p:sp>
          <p:nvSpPr>
            <p:cNvPr id="77" name="Rectangle 76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63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13873E-6 L -0.01563 -0.089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44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21387E-6 L -0.01562 -0.047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23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6.93642E-7 L -0.01563 -0.026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31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13873E-6 L -0.01563 -0.0890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446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21387E-6 L -0.01562 -0.047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235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6.93642E-7 L -0.01563 -0.0261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It can be seen as 24</a:t>
            </a:r>
          </a:p>
          <a:p>
            <a:pPr marL="0" indent="0">
              <a:buNone/>
            </a:pPr>
            <a:r>
              <a:rPr lang="en-GB" dirty="0" smtClean="0"/>
              <a:t>(2 x 3 x 4) scalars</a:t>
            </a:r>
          </a:p>
        </p:txBody>
      </p:sp>
      <p:sp>
        <p:nvSpPr>
          <p:cNvPr id="9" name="Rectangle 8"/>
          <p:cNvSpPr/>
          <p:nvPr/>
        </p:nvSpPr>
        <p:spPr>
          <a:xfrm>
            <a:off x="5868144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660232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452320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076056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868144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660232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452320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076056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868144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660232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452320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076056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020544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812632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7604720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228456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020544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6812632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604720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228456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020544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812632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7604720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228456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92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19653E-6 L 0.0592 -0.021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0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19653E-6 L -0.07483 -0.0212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106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19653E-6 L -0.01546 -0.021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06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19653E-6 L 0.01198 -0.0212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106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5607E-6 L 0.0592 -0.0023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1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5607E-6 L -0.06702 -0.002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-11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89017E-7 L -0.02743 0.003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6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231 L 0.01979 1.15607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11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56647E-6 L 0.05139 0.0291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145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56647E-6 L -0.06702 0.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92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56647E-6 L -0.01164 0.0291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145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87283E-6 L 0.0158 0.0231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15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19653E-6 L 0.0592 -0.0212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06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19653E-6 L -0.07483 -0.0212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106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19653E-6 L -0.01546 -0.0212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06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19653E-6 L 0.01198 -0.0212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106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5607E-6 L 0.0592 -0.0023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1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5607E-6 L -0.06702 -0.0023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-11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89017E-7 L -0.02743 0.0032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6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231 L 0.01979 1.15607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11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56647E-6 L 0.05139 0.0291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145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56647E-6 L -0.06702 0.018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925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56647E-6 L -0.01164 0.0291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145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87283E-6 L 0.0158 0.0231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  </a:t>
            </a:r>
            <a:r>
              <a:rPr lang="en-GB" dirty="0" smtClean="0"/>
              <a:t>   </a:t>
            </a:r>
            <a:r>
              <a:rPr lang="en-GB" dirty="0" smtClean="0">
                <a:latin typeface="APL385 Unicode" panose="020B0709000202000203" pitchFamily="49" charset="0"/>
              </a:rPr>
              <a:t>]</a:t>
            </a:r>
            <a:r>
              <a:rPr lang="en-GB" dirty="0" err="1">
                <a:latin typeface="APL385 Unicode" panose="020B0709000202000203" pitchFamily="49" charset="0"/>
              </a:rPr>
              <a:t>disp</a:t>
            </a:r>
            <a:r>
              <a:rPr lang="en-GB" dirty="0">
                <a:latin typeface="APL385 Unicode" panose="020B0709000202000203" pitchFamily="49" charset="0"/>
              </a:rPr>
              <a:t> m←2 3⍴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';' 3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(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⍳3)'sad' 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┌→────┬───┬─┐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↓</a:t>
            </a:r>
            <a:r>
              <a:rPr lang="en-GB" dirty="0">
                <a:solidFill>
                  <a:srgbClr val="00B050"/>
                </a:solidFill>
                <a:latin typeface="APL385 Unicode" panose="020B0709000202000203" pitchFamily="49" charset="0"/>
              </a:rPr>
              <a:t>1    │;  │3</a:t>
            </a:r>
            <a:r>
              <a:rPr lang="en-GB" dirty="0" smtClean="0">
                <a:latin typeface="APL385 Unicode" panose="020B0709000202000203" pitchFamily="49" charset="0"/>
              </a:rPr>
              <a:t>│ 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├~────┼───┼─┤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│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1 2 3│sad│0</a:t>
            </a:r>
            <a:r>
              <a:rPr lang="en-GB" dirty="0">
                <a:latin typeface="APL385 Unicode" panose="020B0709000202000203" pitchFamily="49" charset="0"/>
              </a:rPr>
              <a:t>│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└~───→┴──→┴─┘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dirty="0" smtClean="0">
                <a:latin typeface="APL385 Unicode" panose="020B0709000202000203" pitchFamily="49" charset="0"/>
              </a:rPr>
              <a:t>⍤</a:t>
            </a:r>
            <a:r>
              <a:rPr lang="en-GB" dirty="0">
                <a:latin typeface="APL385 Unicode" panose="020B0709000202000203" pitchFamily="49" charset="0"/>
              </a:rPr>
              <a:t>1 ⊢</a:t>
            </a:r>
            <a:r>
              <a:rPr lang="en-GB" dirty="0" smtClean="0">
                <a:latin typeface="APL385 Unicode" panose="020B0709000202000203" pitchFamily="49" charset="0"/>
              </a:rPr>
              <a:t>m ⍝ apply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dirty="0" smtClean="0">
                <a:latin typeface="APL385 Unicode" panose="020B0709000202000203" pitchFamily="49" charset="0"/>
              </a:rPr>
              <a:t> on each row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2518365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sz="32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‘;’ 3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4351" y="3553452"/>
            <a:ext cx="32079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sz="32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(⍳3)‘sad’ 0</a:t>
            </a:r>
            <a:endParaRPr lang="en-GB" sz="3200" dirty="0">
              <a:solidFill>
                <a:srgbClr val="FFC000"/>
              </a:solidFill>
              <a:latin typeface="APL385 Unicode" panose="020B0709000202000203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064" y="5580529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atin typeface="APL385 Unicode" panose="020B0709000202000203" pitchFamily="49" charset="0"/>
              </a:rPr>
              <a:t>1</a:t>
            </a:r>
            <a:endParaRPr lang="en-GB" sz="3200" b="1" dirty="0">
              <a:latin typeface="APL385 Unicode" panose="020B0709000202000203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6743" y="5580529"/>
            <a:ext cx="6783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atin typeface="APL385 Unicode" panose="020B0709000202000203" pitchFamily="49" charset="0"/>
              </a:rPr>
              <a:t>¯2</a:t>
            </a:r>
            <a:endParaRPr lang="en-GB" sz="3200" b="1" dirty="0">
              <a:latin typeface="APL385 Unicode" panose="020B0709000202000203" pitchFamily="49" charset="0"/>
            </a:endParaRPr>
          </a:p>
          <a:p>
            <a:endParaRPr lang="en-GB" sz="3200" dirty="0">
              <a:latin typeface="APL385 Unicode" panose="020B0709000202000203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8120" y="1340768"/>
            <a:ext cx="1716008" cy="7200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876528" y="1340768"/>
            <a:ext cx="2799928" cy="720080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33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b="1" dirty="0"/>
              <a:t>performance</a:t>
            </a:r>
            <a:r>
              <a:rPr lang="en-US" dirty="0"/>
              <a:t> – idioms, parallel features, </a:t>
            </a:r>
            <a:r>
              <a:rPr lang="en-US" dirty="0" smtClean="0"/>
              <a:t>compiler and </a:t>
            </a:r>
            <a:r>
              <a:rPr lang="en-US" dirty="0"/>
              <a:t>other speed ups</a:t>
            </a:r>
            <a:endParaRPr lang="en-GB" dirty="0"/>
          </a:p>
          <a:p>
            <a:pPr lvl="0"/>
            <a:r>
              <a:rPr lang="en-US" b="1" dirty="0"/>
              <a:t>language features</a:t>
            </a:r>
            <a:r>
              <a:rPr lang="en-US" dirty="0"/>
              <a:t> – trains, rank and key operators, tally, index of, and others</a:t>
            </a:r>
            <a:endParaRPr lang="en-GB" dirty="0"/>
          </a:p>
          <a:p>
            <a:pPr lvl="0"/>
            <a:r>
              <a:rPr lang="en-US" b="1" dirty="0"/>
              <a:t>development environment</a:t>
            </a:r>
            <a:r>
              <a:rPr lang="en-US" dirty="0"/>
              <a:t> – new user commands, changes to the IDE, introducing the </a:t>
            </a:r>
            <a:r>
              <a:rPr lang="en-US" dirty="0" smtClean="0"/>
              <a:t>RIDE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24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400050" lvl="1" indent="0">
              <a:buNone/>
            </a:pPr>
            <a:r>
              <a:rPr lang="en-GB" sz="3200" b="1" dirty="0" smtClean="0"/>
              <a:t>Some things can be done with [n]</a:t>
            </a:r>
            <a:endParaRPr lang="en-GB" sz="3200" b="1" dirty="0"/>
          </a:p>
          <a:p>
            <a:pPr marL="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im←3 4⍴⍳12 </a:t>
            </a:r>
            <a:r>
              <a:rPr lang="en-GB" sz="3000" dirty="0">
                <a:latin typeface="APL385 Unicode" panose="020B0709000202000203" pitchFamily="49" charset="0"/>
              </a:rPr>
              <a:t>⍝ add </a:t>
            </a:r>
            <a:r>
              <a:rPr lang="en-GB" sz="3000" dirty="0" smtClean="0">
                <a:latin typeface="APL385 Unicode" panose="020B0709000202000203" pitchFamily="49" charset="0"/>
              </a:rPr>
              <a:t>100×⍳4 </a:t>
            </a:r>
            <a:r>
              <a:rPr lang="en-GB" sz="3000" dirty="0">
                <a:latin typeface="APL385 Unicode" panose="020B0709000202000203" pitchFamily="49" charset="0"/>
              </a:rPr>
              <a:t>to each </a:t>
            </a:r>
            <a:r>
              <a:rPr lang="en-GB" sz="3000" dirty="0" smtClean="0">
                <a:latin typeface="APL385 Unicode" panose="020B0709000202000203" pitchFamily="49" charset="0"/>
              </a:rPr>
              <a:t>row</a:t>
            </a:r>
            <a:endParaRPr lang="de-DE" sz="30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im  +[</a:t>
            </a:r>
            <a:r>
              <a:rPr lang="de-DE" dirty="0">
                <a:latin typeface="APL385 Unicode" panose="020B0709000202000203" pitchFamily="49" charset="0"/>
              </a:rPr>
              <a:t>2]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 smtClean="0">
                <a:latin typeface="APL385 Unicode" panose="020B0709000202000203" pitchFamily="49" charset="0"/>
              </a:rPr>
              <a:t>00</a:t>
            </a:r>
            <a:endParaRPr lang="de-DE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 smtClean="0"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</a:t>
            </a:r>
            <a:r>
              <a:rPr lang="de-DE" dirty="0">
                <a:latin typeface="APL385 Unicode" panose="020B0709000202000203" pitchFamily="49" charset="0"/>
              </a:rPr>
              <a:t>im (+⍤1)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00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12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483768" y="2564904"/>
            <a:ext cx="4464496" cy="10391"/>
          </a:xfrm>
          <a:prstGeom prst="straightConnector1">
            <a:avLst/>
          </a:prstGeom>
          <a:ln w="76200">
            <a:solidFill>
              <a:srgbClr val="00B050">
                <a:alpha val="34118"/>
              </a:srgb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dirty="0" smtClean="0"/>
              <a:t> </a:t>
            </a:r>
            <a:endParaRPr lang="en-GB" sz="3200" dirty="0"/>
          </a:p>
          <a:p>
            <a:pPr marL="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im←3 4⍴⍳12 </a:t>
            </a:r>
          </a:p>
          <a:p>
            <a:pPr marL="0" lvl="1" indent="0">
              <a:buNone/>
            </a:pPr>
            <a:r>
              <a:rPr lang="de-DE" sz="3000" dirty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 </a:t>
            </a:r>
            <a:r>
              <a:rPr lang="de-DE" dirty="0" smtClean="0">
                <a:latin typeface="APL385 Unicode" panose="020B0709000202000203" pitchFamily="49" charset="0"/>
              </a:rPr>
              <a:t>im </a:t>
            </a:r>
            <a:r>
              <a:rPr lang="de-DE" dirty="0">
                <a:latin typeface="APL385 Unicode" panose="020B0709000202000203" pitchFamily="49" charset="0"/>
              </a:rPr>
              <a:t>(+⍤1) </a:t>
            </a:r>
            <a:r>
              <a:rPr lang="de-DE" dirty="0" smtClean="0">
                <a:latin typeface="APL385 Unicode" panose="020B0709000202000203" pitchFamily="49" charset="0"/>
              </a:rPr>
              <a:t>100 200 300 400</a:t>
            </a:r>
            <a:endParaRPr lang="de-DE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930" y="3212976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  2  3  4  +  100  200  300  400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8930" y="3797749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  6  7  8  +  100  200  300  400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1754" y="4419001"/>
            <a:ext cx="58368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  10  11  12  +  100  200  300  400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3275" y="3212975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latin typeface="APL385 Unicode" panose="020B0709000202000203" pitchFamily="49" charset="0"/>
              </a:rPr>
              <a:t>101 202 303 </a:t>
            </a:r>
            <a:r>
              <a:rPr lang="de-DE" sz="3200" dirty="0" smtClean="0">
                <a:latin typeface="APL385 Unicode" panose="020B0709000202000203" pitchFamily="49" charset="0"/>
              </a:rPr>
              <a:t>404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7363" y="3797747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105 206 307 408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364" y="4415810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109 210 311 412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7792" y="3229995"/>
            <a:ext cx="31067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PL385 Unicode" panose="020B0709000202000203" pitchFamily="49" charset="0"/>
              </a:rPr>
              <a:t>1  2  3  4</a:t>
            </a:r>
          </a:p>
          <a:p>
            <a:r>
              <a:rPr lang="en-GB" sz="3600" dirty="0">
                <a:latin typeface="APL385 Unicode" panose="020B0709000202000203" pitchFamily="49" charset="0"/>
              </a:rPr>
              <a:t>5  6  7  8</a:t>
            </a:r>
          </a:p>
          <a:p>
            <a:r>
              <a:rPr lang="en-GB" sz="3600" dirty="0">
                <a:latin typeface="APL385 Unicode" panose="020B0709000202000203" pitchFamily="49" charset="0"/>
              </a:rPr>
              <a:t>9 10 11 12</a:t>
            </a:r>
          </a:p>
          <a:p>
            <a:endParaRPr lang="en-GB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268608" y="3276277"/>
            <a:ext cx="2767888" cy="584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269712" y="3804280"/>
            <a:ext cx="2767888" cy="584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258664" y="4365104"/>
            <a:ext cx="2767888" cy="584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52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9" grpId="0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400050" lvl="1" indent="0">
              <a:buNone/>
            </a:pPr>
            <a:r>
              <a:rPr lang="en-GB" sz="3200" b="1" dirty="0" smtClean="0"/>
              <a:t>Some things can be done with [n]</a:t>
            </a:r>
            <a:endParaRPr lang="en-GB" sz="3200" b="1" dirty="0"/>
          </a:p>
          <a:p>
            <a:pPr marL="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im←</a:t>
            </a:r>
            <a:r>
              <a:rPr lang="de-DE" sz="30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sz="3000" dirty="0" smtClean="0">
                <a:latin typeface="APL385 Unicode" panose="020B0709000202000203" pitchFamily="49" charset="0"/>
              </a:rPr>
              <a:t> 4⍴⍳12 </a:t>
            </a:r>
            <a:r>
              <a:rPr lang="en-GB" sz="3000" dirty="0">
                <a:latin typeface="APL385 Unicode" panose="020B0709000202000203" pitchFamily="49" charset="0"/>
              </a:rPr>
              <a:t>⍝ add </a:t>
            </a:r>
            <a:r>
              <a:rPr lang="en-GB" sz="3000" dirty="0" smtClean="0">
                <a:latin typeface="APL385 Unicode" panose="020B0709000202000203" pitchFamily="49" charset="0"/>
              </a:rPr>
              <a:t>100×⍳</a:t>
            </a:r>
            <a:r>
              <a:rPr lang="en-GB" sz="30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en-GB" sz="3000" dirty="0" smtClean="0">
                <a:latin typeface="APL385 Unicode" panose="020B0709000202000203" pitchFamily="49" charset="0"/>
              </a:rPr>
              <a:t> </a:t>
            </a:r>
            <a:r>
              <a:rPr lang="en-GB" sz="3000" dirty="0">
                <a:latin typeface="APL385 Unicode" panose="020B0709000202000203" pitchFamily="49" charset="0"/>
              </a:rPr>
              <a:t>to each </a:t>
            </a:r>
            <a:r>
              <a:rPr lang="en-GB" sz="3000" dirty="0" smtClean="0">
                <a:latin typeface="APL385 Unicode" panose="020B0709000202000203" pitchFamily="49" charset="0"/>
              </a:rPr>
              <a:t>col</a:t>
            </a:r>
            <a:endParaRPr lang="de-DE" sz="30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im +[1]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00</a:t>
            </a:r>
            <a:endParaRPr lang="de-DE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</a:t>
            </a:r>
            <a:r>
              <a:rPr lang="de-DE" dirty="0">
                <a:latin typeface="APL385 Unicode" panose="020B0709000202000203" pitchFamily="49" charset="0"/>
              </a:rPr>
              <a:t>im (+⍤</a:t>
            </a:r>
            <a:r>
              <a:rPr lang="de-DE" dirty="0" smtClean="0">
                <a:latin typeface="APL385 Unicode" panose="020B0709000202000203" pitchFamily="49" charset="0"/>
              </a:rPr>
              <a:t>1 0)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00</a:t>
            </a:r>
          </a:p>
          <a:p>
            <a:pPr marL="0" indent="0">
              <a:buNone/>
            </a:pP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12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67744" y="2586757"/>
            <a:ext cx="0" cy="1490315"/>
          </a:xfrm>
          <a:prstGeom prst="straightConnector1">
            <a:avLst/>
          </a:prstGeom>
          <a:ln w="76200">
            <a:solidFill>
              <a:srgbClr val="00B050">
                <a:alpha val="34118"/>
              </a:srgb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82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endParaRPr lang="de-DE" sz="3000" dirty="0" smtClean="0">
              <a:latin typeface="APL385 Unicode" panose="020B0709000202000203" pitchFamily="49" charset="0"/>
            </a:endParaRPr>
          </a:p>
          <a:p>
            <a:pPr marL="400050" lvl="1" indent="0">
              <a:buNone/>
            </a:pPr>
            <a:r>
              <a:rPr lang="de-DE" sz="3000" dirty="0" smtClean="0">
                <a:latin typeface="APL385 Unicode" panose="020B0709000202000203" pitchFamily="49" charset="0"/>
              </a:rPr>
              <a:t>Im ← </a:t>
            </a:r>
            <a:r>
              <a:rPr lang="de-DE" sz="30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sz="3000" dirty="0" smtClean="0">
                <a:latin typeface="APL385 Unicode" panose="020B0709000202000203" pitchFamily="49" charset="0"/>
              </a:rPr>
              <a:t> 4 ⍴ ⍳12 </a:t>
            </a:r>
          </a:p>
          <a:p>
            <a:pPr marL="0" lvl="1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im </a:t>
            </a:r>
            <a:r>
              <a:rPr lang="de-DE" dirty="0">
                <a:latin typeface="APL385 Unicode" panose="020B0709000202000203" pitchFamily="49" charset="0"/>
              </a:rPr>
              <a:t>(+⍤</a:t>
            </a:r>
            <a:r>
              <a:rPr lang="de-DE" dirty="0" smtClean="0">
                <a:latin typeface="APL385 Unicode" panose="020B0709000202000203" pitchFamily="49" charset="0"/>
              </a:rPr>
              <a:t>1 0)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 ⍴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100</a:t>
            </a:r>
            <a:r>
              <a:rPr lang="de-DE" dirty="0" smtClean="0">
                <a:latin typeface="APL385 Unicode" panose="020B0709000202000203" pitchFamily="49" charset="0"/>
              </a:rPr>
              <a:t>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200</a:t>
            </a:r>
            <a:r>
              <a:rPr lang="de-DE" dirty="0" smtClean="0">
                <a:latin typeface="APL385 Unicode" panose="020B0709000202000203" pitchFamily="49" charset="0"/>
              </a:rPr>
              <a:t>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300 </a:t>
            </a:r>
            <a:r>
              <a:rPr lang="de-DE" dirty="0" smtClean="0">
                <a:latin typeface="APL385 Unicode" panose="020B0709000202000203" pitchFamily="49" charset="0"/>
              </a:rPr>
              <a:t> </a:t>
            </a:r>
          </a:p>
          <a:p>
            <a:pPr marL="0" lvl="1" indent="0">
              <a:buNone/>
            </a:pPr>
            <a:endParaRPr lang="de-DE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930" y="3212976"/>
            <a:ext cx="2778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  2  3  4  +  100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8930" y="3797749"/>
            <a:ext cx="2778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  6  7  8  +  200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1754" y="4419001"/>
            <a:ext cx="3403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  10  11  12  +  300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31754" y="3212972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latin typeface="APL385 Unicode" panose="020B0709000202000203" pitchFamily="49" charset="0"/>
              </a:rPr>
              <a:t>101 </a:t>
            </a:r>
            <a:r>
              <a:rPr lang="de-DE" sz="3200" dirty="0" smtClean="0">
                <a:latin typeface="APL385 Unicode" panose="020B0709000202000203" pitchFamily="49" charset="0"/>
              </a:rPr>
              <a:t>102 103 104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515" y="3797751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205 206 207 208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930" y="4433065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309 310 311 312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3212976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PL385 Unicode" panose="020B0709000202000203" pitchFamily="49" charset="0"/>
              </a:rPr>
              <a:t>1  </a:t>
            </a:r>
            <a:r>
              <a:rPr lang="en-GB" sz="3600" dirty="0">
                <a:latin typeface="APL385 Unicode" panose="020B0709000202000203" pitchFamily="49" charset="0"/>
              </a:rPr>
              <a:t>2  3  </a:t>
            </a:r>
            <a:r>
              <a:rPr lang="en-GB" sz="3600" dirty="0" smtClean="0">
                <a:latin typeface="APL385 Unicode" panose="020B0709000202000203" pitchFamily="49" charset="0"/>
              </a:rPr>
              <a:t>4+</a:t>
            </a:r>
            <a:r>
              <a:rPr lang="en-GB" sz="36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100</a:t>
            </a:r>
            <a:endParaRPr lang="en-GB" sz="3600" dirty="0">
              <a:latin typeface="APL385 Unicode" panose="020B0709000202000203" pitchFamily="49" charset="0"/>
            </a:endParaRPr>
          </a:p>
          <a:p>
            <a:r>
              <a:rPr lang="en-GB" sz="3600" dirty="0" smtClean="0">
                <a:latin typeface="APL385 Unicode" panose="020B0709000202000203" pitchFamily="49" charset="0"/>
              </a:rPr>
              <a:t>5  </a:t>
            </a:r>
            <a:r>
              <a:rPr lang="en-GB" sz="3600" dirty="0">
                <a:latin typeface="APL385 Unicode" panose="020B0709000202000203" pitchFamily="49" charset="0"/>
              </a:rPr>
              <a:t>6  7  </a:t>
            </a:r>
            <a:r>
              <a:rPr lang="en-GB" sz="3600" dirty="0" smtClean="0">
                <a:latin typeface="APL385 Unicode" panose="020B0709000202000203" pitchFamily="49" charset="0"/>
              </a:rPr>
              <a:t>8+</a:t>
            </a:r>
            <a:r>
              <a:rPr lang="en-GB" sz="36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200</a:t>
            </a:r>
            <a:endParaRPr lang="en-GB" sz="3600" dirty="0">
              <a:latin typeface="APL385 Unicode" panose="020B0709000202000203" pitchFamily="49" charset="0"/>
            </a:endParaRPr>
          </a:p>
          <a:p>
            <a:r>
              <a:rPr lang="en-GB" sz="3600" dirty="0" smtClean="0">
                <a:latin typeface="APL385 Unicode" panose="020B0709000202000203" pitchFamily="49" charset="0"/>
              </a:rPr>
              <a:t>9 </a:t>
            </a:r>
            <a:r>
              <a:rPr lang="en-GB" sz="3600" dirty="0">
                <a:latin typeface="APL385 Unicode" panose="020B0709000202000203" pitchFamily="49" charset="0"/>
              </a:rPr>
              <a:t>10 11 </a:t>
            </a:r>
            <a:r>
              <a:rPr lang="en-GB" sz="3600" dirty="0" smtClean="0">
                <a:latin typeface="APL385 Unicode" panose="020B0709000202000203" pitchFamily="49" charset="0"/>
              </a:rPr>
              <a:t>12+</a:t>
            </a:r>
            <a:r>
              <a:rPr lang="en-GB" sz="36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300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1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latin typeface="APL385 Unicode" panose="020B0709000202000203" pitchFamily="49" charset="0"/>
              </a:rPr>
              <a:t>ca ←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2</a:t>
            </a:r>
            <a:r>
              <a:rPr lang="en-GB" dirty="0" smtClean="0">
                <a:latin typeface="APL385 Unicode" panose="020B0709000202000203" pitchFamily="49" charset="0"/>
              </a:rPr>
              <a:t> 3 4 ⍴ ⎕a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6980" y="1844260"/>
            <a:ext cx="654057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</a:t>
            </a:r>
            <a:r>
              <a:rPr lang="en-GB" sz="2800" dirty="0" smtClean="0">
                <a:latin typeface="APL385 Unicode" panose="020B0709000202000203" pitchFamily="49" charset="0"/>
              </a:rPr>
              <a:t>ca </a:t>
            </a:r>
            <a:r>
              <a:rPr lang="en-GB" sz="2800" dirty="0">
                <a:latin typeface="APL385 Unicode" panose="020B0709000202000203" pitchFamily="49" charset="0"/>
              </a:rPr>
              <a:t>(⍪⍤</a:t>
            </a:r>
            <a:r>
              <a:rPr lang="en-GB" sz="2800" b="1" dirty="0">
                <a:latin typeface="APL385 Unicode" panose="020B0709000202000203" pitchFamily="49" charset="0"/>
              </a:rPr>
              <a:t>2 1</a:t>
            </a:r>
            <a:r>
              <a:rPr lang="en-GB" sz="2800" dirty="0">
                <a:latin typeface="APL385 Unicode" panose="020B0709000202000203" pitchFamily="49" charset="0"/>
              </a:rPr>
              <a:t>) </a:t>
            </a:r>
            <a:r>
              <a:rPr lang="en-GB" sz="2800" dirty="0">
                <a:solidFill>
                  <a:srgbClr val="FFC000"/>
                </a:solidFill>
                <a:latin typeface="APL385 Unicode" panose="020B0709000202000203" pitchFamily="49" charset="0"/>
              </a:rPr>
              <a:t>2</a:t>
            </a:r>
            <a:r>
              <a:rPr lang="en-GB" sz="2800" dirty="0">
                <a:latin typeface="APL385 Unicode" panose="020B0709000202000203" pitchFamily="49" charset="0"/>
              </a:rPr>
              <a:t> 4 ⍴ '</a:t>
            </a:r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r>
              <a:rPr lang="en-GB" sz="28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efgh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UVWX</a:t>
            </a:r>
          </a:p>
          <a:p>
            <a:r>
              <a:rPr lang="en-GB" sz="2800" dirty="0" err="1" smtClean="0">
                <a:solidFill>
                  <a:srgbClr val="00B050"/>
                </a:solidFill>
                <a:latin typeface="APL385 Unicode" panose="020B0709000202000203" pitchFamily="49" charset="0"/>
              </a:rPr>
              <a:t>efgh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1800" y="2745794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Same as </a:t>
            </a:r>
          </a:p>
          <a:p>
            <a:r>
              <a:rPr lang="en-GB" sz="3200" dirty="0">
                <a:latin typeface="APL385 Unicode" panose="020B0709000202000203" pitchFamily="49" charset="0"/>
              </a:rPr>
              <a:t>c</a:t>
            </a:r>
            <a:r>
              <a:rPr lang="en-GB" sz="3200" dirty="0" smtClean="0">
                <a:latin typeface="APL385 Unicode" panose="020B0709000202000203" pitchFamily="49" charset="0"/>
              </a:rPr>
              <a:t>a ,[</a:t>
            </a:r>
            <a:r>
              <a:rPr lang="en-GB" sz="3200" dirty="0">
                <a:latin typeface="APL385 Unicode" panose="020B0709000202000203" pitchFamily="49" charset="0"/>
              </a:rPr>
              <a:t>2</a:t>
            </a:r>
            <a:r>
              <a:rPr lang="en-GB" sz="3200" dirty="0" smtClean="0">
                <a:latin typeface="APL385 Unicode" panose="020B0709000202000203" pitchFamily="49" charset="0"/>
              </a:rPr>
              <a:t>] 2 </a:t>
            </a:r>
            <a:r>
              <a:rPr lang="en-GB" sz="3200" dirty="0">
                <a:latin typeface="APL385 Unicode" panose="020B0709000202000203" pitchFamily="49" charset="0"/>
              </a:rPr>
              <a:t>4 ⍴ '</a:t>
            </a:r>
            <a:r>
              <a:rPr lang="en-GB" sz="3200" dirty="0" err="1">
                <a:latin typeface="APL385 Unicode" panose="020B0709000202000203" pitchFamily="49" charset="0"/>
              </a:rPr>
              <a:t>abcdefgh</a:t>
            </a:r>
            <a:r>
              <a:rPr lang="en-GB" sz="3200" dirty="0">
                <a:latin typeface="APL385 Unicode" panose="020B0709000202000203" pitchFamily="49" charset="0"/>
              </a:rPr>
              <a:t>'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80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b="1" dirty="0" smtClean="0"/>
              <a:t>Some things cannot be done with [n]</a:t>
            </a:r>
          </a:p>
          <a:p>
            <a:pPr marL="40005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	</a:t>
            </a:r>
            <a:r>
              <a:rPr lang="en-GB" sz="3200" dirty="0" smtClean="0">
                <a:latin typeface="APL385 Unicode" panose="020B0709000202000203" pitchFamily="49" charset="0"/>
              </a:rPr>
              <a:t>cm ← 3 4 ⍴ ⎕a</a:t>
            </a:r>
          </a:p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⍝ </a:t>
            </a:r>
            <a:r>
              <a:rPr lang="en-GB" sz="3200" dirty="0" err="1" smtClean="0">
                <a:latin typeface="APL385 Unicode" panose="020B0709000202000203" pitchFamily="49" charset="0"/>
              </a:rPr>
              <a:t>catenate</a:t>
            </a:r>
            <a:r>
              <a:rPr lang="en-GB" sz="3200" dirty="0" smtClean="0">
                <a:latin typeface="APL385 Unicode" panose="020B0709000202000203" pitchFamily="49" charset="0"/>
              </a:rPr>
              <a:t> ‘</a:t>
            </a:r>
            <a:r>
              <a:rPr lang="en-GB" sz="3200" dirty="0" err="1" smtClean="0">
                <a:latin typeface="APL385 Unicode" panose="020B0709000202000203" pitchFamily="49" charset="0"/>
              </a:rPr>
              <a:t>abc</a:t>
            </a:r>
            <a:r>
              <a:rPr lang="en-GB" sz="3200" dirty="0" smtClean="0">
                <a:latin typeface="APL385 Unicode" panose="020B0709000202000203" pitchFamily="49" charset="0"/>
              </a:rPr>
              <a:t>’ to each row</a:t>
            </a:r>
            <a:endParaRPr lang="en-GB" sz="32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cm (,</a:t>
            </a:r>
            <a:r>
              <a:rPr lang="en-GB" dirty="0">
                <a:latin typeface="APL385 Unicode" panose="020B0709000202000203" pitchFamily="49" charset="0"/>
              </a:rPr>
              <a:t>⍤1) '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GB" dirty="0" err="1">
                <a:latin typeface="APL385 Unicode" panose="020B0709000202000203" pitchFamily="49" charset="0"/>
              </a:rPr>
              <a:t>ABCD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APL385 Unicode" panose="020B0709000202000203" pitchFamily="49" charset="0"/>
              </a:rPr>
              <a:t>EFGH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APL385 Unicode" panose="020B0709000202000203" pitchFamily="49" charset="0"/>
              </a:rPr>
              <a:t>IJKL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3286" y="5733256"/>
            <a:ext cx="6603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APL385 Unicode" panose="020B0709000202000203" pitchFamily="49" charset="0"/>
              </a:rPr>
              <a:t>cm {⍺,((1↑⍴⍺),⍴⍵)⍴⍵} </a:t>
            </a:r>
            <a:r>
              <a:rPr lang="en-GB" sz="3200" dirty="0" smtClean="0">
                <a:latin typeface="APL385 Unicode" panose="020B0709000202000203" pitchFamily="49" charset="0"/>
              </a:rPr>
              <a:t>'</a:t>
            </a:r>
            <a:r>
              <a:rPr lang="en-GB" sz="3200" dirty="0" err="1" smtClean="0">
                <a:latin typeface="APL385 Unicode" panose="020B0709000202000203" pitchFamily="49" charset="0"/>
              </a:rPr>
              <a:t>abc</a:t>
            </a:r>
            <a:r>
              <a:rPr lang="en-GB" sz="3200" dirty="0" smtClean="0">
                <a:latin typeface="APL385 Unicode" panose="020B0709000202000203" pitchFamily="49" charset="0"/>
              </a:rPr>
              <a:t>'</a:t>
            </a:r>
            <a:endParaRPr lang="en-GB" sz="3200" dirty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68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c</a:t>
            </a:r>
            <a:r>
              <a:rPr lang="en-GB" dirty="0" smtClean="0">
                <a:latin typeface="APL385 Unicode" panose="020B0709000202000203" pitchFamily="49" charset="0"/>
              </a:rPr>
              <a:t>a ← 2 3 4 ⍴ ⎕a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916831"/>
            <a:ext cx="8640960" cy="526297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 ca </a:t>
            </a:r>
            <a:r>
              <a:rPr lang="en-GB" sz="2800" dirty="0">
                <a:latin typeface="APL385 Unicode" panose="020B0709000202000203" pitchFamily="49" charset="0"/>
              </a:rPr>
              <a:t>(⍪⍤</a:t>
            </a:r>
            <a:r>
              <a:rPr lang="en-GB" sz="2800" b="1" dirty="0">
                <a:latin typeface="APL385 Unicode" panose="020B0709000202000203" pitchFamily="49" charset="0"/>
              </a:rPr>
              <a:t>2 1</a:t>
            </a:r>
            <a:r>
              <a:rPr lang="en-GB" sz="2800" dirty="0" smtClean="0">
                <a:latin typeface="APL385 Unicode" panose="020B0709000202000203" pitchFamily="49" charset="0"/>
              </a:rPr>
              <a:t>)'</a:t>
            </a:r>
            <a:r>
              <a:rPr lang="en-GB" sz="2800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MNOP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UVWX</a:t>
            </a:r>
          </a:p>
          <a:p>
            <a:r>
              <a:rPr lang="en-GB" sz="2800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 smtClean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   ca </a:t>
            </a:r>
            <a:r>
              <a:rPr lang="en-GB" sz="2800" dirty="0">
                <a:latin typeface="APL385 Unicode" panose="020B0709000202000203" pitchFamily="49" charset="0"/>
              </a:rPr>
              <a:t>(⍪⍤</a:t>
            </a:r>
            <a:r>
              <a:rPr lang="en-GB" sz="2800" b="1" dirty="0" smtClean="0">
                <a:latin typeface="APL385 Unicode" panose="020B0709000202000203" pitchFamily="49" charset="0"/>
              </a:rPr>
              <a:t>2</a:t>
            </a:r>
            <a:r>
              <a:rPr lang="en-GB" sz="2800" dirty="0" smtClean="0">
                <a:latin typeface="APL385 Unicode" panose="020B0709000202000203" pitchFamily="49" charset="0"/>
              </a:rPr>
              <a:t>) 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UVWX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 smtClean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05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 ca ← 2 3 4 ⍴ ⎕a</a:t>
            </a:r>
            <a:endParaRPr lang="en-GB" sz="3200" dirty="0">
              <a:latin typeface="APL385 Unicode" panose="020B0709000202000203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916831"/>
            <a:ext cx="6048672" cy="44627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 </a:t>
            </a:r>
            <a:r>
              <a:rPr lang="en-GB" sz="3200" dirty="0" smtClean="0">
                <a:latin typeface="APL385 Unicode" panose="020B0709000202000203" pitchFamily="49" charset="0"/>
              </a:rPr>
              <a:t>ca (,⍤</a:t>
            </a:r>
            <a:r>
              <a:rPr lang="en-GB" sz="3200" b="1" dirty="0" smtClean="0">
                <a:latin typeface="APL385 Unicode" panose="020B0709000202000203" pitchFamily="49" charset="0"/>
              </a:rPr>
              <a:t>2</a:t>
            </a:r>
            <a:r>
              <a:rPr lang="en-GB" sz="3200" dirty="0" smtClean="0">
                <a:latin typeface="APL385 Unicode" panose="020B0709000202000203" pitchFamily="49" charset="0"/>
              </a:rPr>
              <a:t>) '</a:t>
            </a:r>
            <a:r>
              <a:rPr lang="en-GB" sz="3200" dirty="0" err="1" smtClean="0">
                <a:solidFill>
                  <a:srgbClr val="00B050"/>
                </a:solidFill>
                <a:latin typeface="APL385 Unicode" panose="020B0709000202000203" pitchFamily="49" charset="0"/>
              </a:rPr>
              <a:t>abc</a:t>
            </a:r>
            <a:r>
              <a:rPr lang="en-GB" sz="3200" dirty="0" smtClean="0">
                <a:latin typeface="APL385 Unicode" panose="020B0709000202000203" pitchFamily="49" charset="0"/>
              </a:rPr>
              <a:t>'</a:t>
            </a:r>
            <a:endParaRPr lang="en-GB" sz="3200" dirty="0"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ABCD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a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EFGH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b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IJKL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c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>
                <a:latin typeface="APL385 Unicode" panose="020B0709000202000203" pitchFamily="49" charset="0"/>
              </a:rPr>
              <a:t>     </a:t>
            </a:r>
          </a:p>
          <a:p>
            <a:r>
              <a:rPr lang="en-GB" sz="3200" dirty="0" err="1">
                <a:latin typeface="APL385 Unicode" panose="020B0709000202000203" pitchFamily="49" charset="0"/>
              </a:rPr>
              <a:t>MNOP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a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QRST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b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UVWX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c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2818" y="5733369"/>
            <a:ext cx="7117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APL385 Unicode" panose="020B0709000202000203" pitchFamily="49" charset="0"/>
              </a:rPr>
              <a:t>ca {</a:t>
            </a:r>
            <a:r>
              <a:rPr lang="en-GB" sz="3600" dirty="0">
                <a:latin typeface="APL385 Unicode" panose="020B0709000202000203" pitchFamily="49" charset="0"/>
              </a:rPr>
              <a:t>⍺,((1↑⍴⍺),⍴⍵)⍴⍵</a:t>
            </a:r>
            <a:r>
              <a:rPr lang="en-GB" sz="3600" dirty="0" smtClean="0">
                <a:latin typeface="APL385 Unicode" panose="020B0709000202000203" pitchFamily="49" charset="0"/>
              </a:rPr>
              <a:t>}'</a:t>
            </a:r>
            <a:r>
              <a:rPr lang="en-GB" sz="3600" dirty="0" err="1" smtClean="0">
                <a:latin typeface="APL385 Unicode" panose="020B0709000202000203" pitchFamily="49" charset="0"/>
              </a:rPr>
              <a:t>abc</a:t>
            </a:r>
            <a:r>
              <a:rPr lang="en-GB" sz="3600" dirty="0">
                <a:latin typeface="APL385 Unicode" panose="020B0709000202000203" pitchFamily="49" charset="0"/>
              </a:rPr>
              <a:t>'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  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1 2 3 (⍴⍤0) 1 2 3</a:t>
            </a:r>
          </a:p>
          <a:p>
            <a:pPr marL="400050" lvl="1" indent="0">
              <a:buNone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1</a:t>
            </a: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  <a:latin typeface="APL385 Unicode" panose="020B0709000202000203" pitchFamily="49" charset="0"/>
              </a:rPr>
              <a:t>0 0</a:t>
            </a:r>
          </a:p>
          <a:p>
            <a:pPr marL="400050" lvl="1" indent="0">
              <a:buNone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2 2 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  <a:latin typeface="APL385 Unicode" panose="020B0709000202000203" pitchFamily="49" charset="0"/>
              </a:rPr>
              <a:t>0</a:t>
            </a:r>
          </a:p>
          <a:p>
            <a:pPr marL="400050" lvl="1" indent="0">
              <a:buNone/>
            </a:pP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3 3 3</a:t>
            </a:r>
          </a:p>
          <a:p>
            <a:pPr marL="400050" lvl="1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5085184"/>
            <a:ext cx="4613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 </a:t>
            </a:r>
            <a:r>
              <a:rPr lang="en-GB" sz="3600" dirty="0">
                <a:latin typeface="APL385 Unicode" panose="020B0709000202000203" pitchFamily="49" charset="0"/>
              </a:rPr>
              <a:t>↑ 1 2 3 ⍴¨ 1 2 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7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5" y="1412776"/>
            <a:ext cx="7632849" cy="460851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dirty="0" smtClean="0"/>
              <a:t>Recreate a structure with same shape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916831"/>
            <a:ext cx="8136904" cy="440120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2800" dirty="0" smtClean="0"/>
              <a:t>	</a:t>
            </a:r>
            <a:r>
              <a:rPr lang="en-GB" sz="2800" dirty="0" smtClean="0">
                <a:latin typeface="+mn-lt"/>
              </a:rPr>
              <a:t>Instead of doing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	 ((¯1↓⍴cm),⍴t)⍴t←</a:t>
            </a:r>
            <a:r>
              <a:rPr lang="en-GB" sz="2800" dirty="0" smtClean="0">
                <a:latin typeface="APL385 Unicode" panose="020B0709000202000203" pitchFamily="49" charset="0"/>
              </a:rPr>
              <a:t>'</a:t>
            </a:r>
            <a:r>
              <a:rPr lang="en-GB" sz="2800" dirty="0" err="1" smtClean="0">
                <a:latin typeface="APL385 Unicode" panose="020B0709000202000203" pitchFamily="49" charset="0"/>
              </a:rPr>
              <a:t>abc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 err="1" smtClean="0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/>
              <a:t>	</a:t>
            </a:r>
            <a:r>
              <a:rPr lang="en-GB" sz="2800" dirty="0" smtClean="0">
                <a:latin typeface="+mn-lt"/>
              </a:rPr>
              <a:t>Do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     </a:t>
            </a:r>
            <a:r>
              <a:rPr lang="en-GB" sz="2800" dirty="0">
                <a:latin typeface="APL385 Unicode" panose="020B0709000202000203" pitchFamily="49" charset="0"/>
              </a:rPr>
              <a:t>cm (⊢⍤1) '</a:t>
            </a:r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17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b="1" dirty="0"/>
              <a:t>interfaces</a:t>
            </a:r>
            <a:r>
              <a:rPr lang="en-US" dirty="0"/>
              <a:t> – R Project for Statistical Computing, .NET enhancements</a:t>
            </a:r>
            <a:endParaRPr lang="en-GB" dirty="0"/>
          </a:p>
          <a:p>
            <a:pPr lvl="0"/>
            <a:r>
              <a:rPr lang="en-US" b="1" dirty="0"/>
              <a:t>tools and utilities </a:t>
            </a:r>
            <a:r>
              <a:rPr lang="en-US" dirty="0"/>
              <a:t>– Chart Wizard, JSON, XML, WPF</a:t>
            </a:r>
            <a:endParaRPr lang="en-GB" dirty="0"/>
          </a:p>
          <a:p>
            <a:pPr lvl="0"/>
            <a:r>
              <a:rPr lang="en-US" b="1" dirty="0"/>
              <a:t>customer support</a:t>
            </a:r>
            <a:r>
              <a:rPr lang="en-US" dirty="0"/>
              <a:t> </a:t>
            </a:r>
            <a:r>
              <a:rPr lang="en-US" dirty="0" smtClean="0"/>
              <a:t>– new </a:t>
            </a:r>
            <a:r>
              <a:rPr lang="en-US" dirty="0" err="1" smtClean="0"/>
              <a:t>MyDyalog</a:t>
            </a:r>
            <a:r>
              <a:rPr lang="en-US" dirty="0" smtClean="0"/>
              <a:t> Web site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07975" y="845096"/>
            <a:ext cx="7632849" cy="8536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kern="0" smtClean="0"/>
              <a:t>New Features</a:t>
            </a:r>
            <a:endParaRPr lang="en-GB" kern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61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Rank </a:t>
            </a:r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Matrix inverse is limited to matrices.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</a:t>
            </a:r>
            <a:r>
              <a:rPr lang="en-GB" dirty="0" smtClean="0">
                <a:latin typeface="APL385 Unicode" panose="020B0709000202000203" pitchFamily="49" charset="0"/>
              </a:rPr>
              <a:t>⍴ fa</a:t>
            </a:r>
            <a:r>
              <a:rPr lang="en-GB" dirty="0">
                <a:latin typeface="APL385 Unicode" panose="020B0709000202000203" pitchFamily="49" charset="0"/>
              </a:rPr>
              <a:t>←</a:t>
            </a:r>
            <a:r>
              <a:rPr lang="en-GB" dirty="0" smtClean="0">
                <a:latin typeface="APL385 Unicode" panose="020B0709000202000203" pitchFamily="49" charset="0"/>
              </a:rPr>
              <a:t>÷ 10  20 ∘.+ iv ∘.+ iv← ⍳</a:t>
            </a:r>
            <a:r>
              <a:rPr lang="en-GB" dirty="0">
                <a:latin typeface="APL385 Unicode" panose="020B0709000202000203" pitchFamily="49" charset="0"/>
              </a:rPr>
              <a:t>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2 </a:t>
            </a:r>
            <a:r>
              <a:rPr lang="en-GB" dirty="0" smtClean="0">
                <a:latin typeface="APL385 Unicode" panose="020B0709000202000203" pitchFamily="49" charset="0"/>
              </a:rPr>
              <a:t>4 4 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⌹ fa  ⍝ doesn’t work on 2&lt;⍴⍴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RANK ERROR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⍴ r← ↑ ⌹¨ ⊂</a:t>
            </a:r>
            <a:r>
              <a:rPr lang="en-GB" dirty="0">
                <a:latin typeface="APL385 Unicode" panose="020B0709000202000203" pitchFamily="49" charset="0"/>
              </a:rPr>
              <a:t>[2 3</a:t>
            </a:r>
            <a:r>
              <a:rPr lang="en-GB" dirty="0" smtClean="0">
                <a:latin typeface="APL385 Unicode" panose="020B0709000202000203" pitchFamily="49" charset="0"/>
              </a:rPr>
              <a:t>] fa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2 </a:t>
            </a:r>
            <a:r>
              <a:rPr lang="en-GB" dirty="0" smtClean="0">
                <a:latin typeface="APL385 Unicode" panose="020B0709000202000203" pitchFamily="49" charset="0"/>
              </a:rPr>
              <a:t>4 </a:t>
            </a:r>
            <a:r>
              <a:rPr lang="en-GB" dirty="0">
                <a:latin typeface="APL385 Unicode" panose="020B0709000202000203" pitchFamily="49" charset="0"/>
              </a:rPr>
              <a:t>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r ≡ (⌹⍤2) </a:t>
            </a:r>
            <a:r>
              <a:rPr lang="en-GB" dirty="0" err="1" smtClean="0">
                <a:latin typeface="APL385 Unicode" panose="020B0709000202000203" pitchFamily="49" charset="0"/>
              </a:rPr>
              <a:t>fa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00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Rank: reassemble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Like Mix: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↑ </a:t>
            </a:r>
            <a:r>
              <a:rPr lang="en-GB" dirty="0">
                <a:latin typeface="APL385 Unicode" panose="020B0709000202000203" pitchFamily="49" charset="0"/>
              </a:rPr>
              <a:t>(</a:t>
            </a:r>
            <a:r>
              <a:rPr lang="en-GB" dirty="0">
                <a:solidFill>
                  <a:srgbClr val="00B050"/>
                </a:solidFill>
                <a:latin typeface="APL385 Unicode" panose="020B0709000202000203" pitchFamily="49" charset="0"/>
              </a:rPr>
              <a:t>1 2 3</a:t>
            </a:r>
            <a:r>
              <a:rPr lang="en-GB" dirty="0">
                <a:latin typeface="APL385 Unicode" panose="020B0709000202000203" pitchFamily="49" charset="0"/>
              </a:rPr>
              <a:t>) (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2 2⍴5</a:t>
            </a:r>
            <a:r>
              <a:rPr lang="en-GB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1 2 3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0 0 0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GB" dirty="0">
                <a:solidFill>
                  <a:srgbClr val="FFC000"/>
                </a:solidFill>
              </a:rPr>
              <a:t>5 5 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0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5 5 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0</a:t>
            </a:r>
            <a:r>
              <a:rPr lang="en-GB" dirty="0"/>
              <a:t>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30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Rank: reassemble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Like Mix:</a:t>
            </a:r>
          </a:p>
          <a:p>
            <a:pPr marL="0" indent="0">
              <a:buNone/>
            </a:pPr>
            <a:r>
              <a:rPr lang="en-GB" dirty="0"/>
              <a:t> 	</a:t>
            </a:r>
            <a:r>
              <a:rPr lang="en-GB" dirty="0" err="1" smtClean="0">
                <a:latin typeface="APL385 Unicode" panose="020B0709000202000203" pitchFamily="49" charset="0"/>
              </a:rPr>
              <a:t>ia</a:t>
            </a:r>
            <a:r>
              <a:rPr lang="en-GB" dirty="0" smtClean="0">
                <a:latin typeface="APL385 Unicode" panose="020B0709000202000203" pitchFamily="49" charset="0"/>
              </a:rPr>
              <a:t> ← ↑ 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(1 2 3) (2 2⍴5)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	</a:t>
            </a:r>
            <a:r>
              <a:rPr lang="en-GB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ia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 ≡ (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⊃⍤0) (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1 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2 3) (2 2⍴5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1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15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Key solves problems related to a common situation.</a:t>
            </a:r>
          </a:p>
          <a:p>
            <a:pPr marL="0" indent="0">
              <a:buNone/>
            </a:pPr>
            <a:r>
              <a:rPr lang="en-GB" dirty="0" smtClean="0"/>
              <a:t>When we want to apply a function to items of the same nature.</a:t>
            </a:r>
          </a:p>
          <a:p>
            <a:pPr marL="0" indent="0">
              <a:buNone/>
            </a:pPr>
            <a:r>
              <a:rPr lang="en-GB" dirty="0" smtClean="0"/>
              <a:t>For </a:t>
            </a:r>
            <a:r>
              <a:rPr lang="en-GB" dirty="0" smtClean="0"/>
              <a:t>example </a:t>
            </a:r>
            <a:r>
              <a:rPr lang="en-GB" dirty="0" smtClean="0"/>
              <a:t>we want to know the indices of each unique </a:t>
            </a:r>
            <a:r>
              <a:rPr lang="en-GB" dirty="0" smtClean="0"/>
              <a:t>name </a:t>
            </a:r>
            <a:r>
              <a:rPr lang="en-GB" dirty="0" smtClean="0"/>
              <a:t>in a group or the sum of their associated scores, etc.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6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names    ⍝ 12, some repeat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</a:t>
            </a:r>
            <a:r>
              <a:rPr lang="en-GB" sz="17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Pete  </a:t>
            </a:r>
            <a:r>
              <a:rPr lang="en-GB" sz="1700" b="1" dirty="0">
                <a:solidFill>
                  <a:srgbClr val="FFC000"/>
                </a:solidFill>
                <a:latin typeface="APL385 Unicode" panose="020B0709000202000203" pitchFamily="49" charset="0"/>
              </a:rPr>
              <a:t>Jay</a:t>
            </a:r>
            <a:r>
              <a:rPr lang="en-GB" sz="17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  </a:t>
            </a:r>
            <a:r>
              <a:rPr lang="en-GB" sz="1700" b="1" dirty="0">
                <a:solidFill>
                  <a:srgbClr val="FF0000"/>
                </a:solidFill>
                <a:latin typeface="APL385 Unicode" panose="020B0709000202000203" pitchFamily="49" charset="0"/>
              </a:rPr>
              <a:t>Bob</a:t>
            </a:r>
            <a:r>
              <a:rPr lang="en-GB" sz="17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  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  </a:t>
            </a:r>
            <a:r>
              <a:rPr lang="en-GB" sz="1700" b="1" dirty="0" err="1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  Jay  </a:t>
            </a:r>
            <a:r>
              <a:rPr lang="en-GB" sz="1700" b="1" dirty="0">
                <a:solidFill>
                  <a:srgbClr val="002060"/>
                </a:solidFill>
                <a:latin typeface="APL385 Unicode" panose="020B0709000202000203" pitchFamily="49" charset="0"/>
              </a:rPr>
              <a:t>Jim</a:t>
            </a:r>
            <a:r>
              <a:rPr lang="en-GB" sz="1700" b="1" dirty="0">
                <a:latin typeface="APL385 Unicode" panose="020B0709000202000203" pitchFamily="49" charset="0"/>
              </a:rPr>
              <a:t>  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  </a:t>
            </a:r>
            <a:r>
              <a:rPr lang="en-GB" sz="1700" b="1" dirty="0" err="1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  Jim  Pete  </a:t>
            </a:r>
            <a:r>
              <a:rPr lang="en-GB" sz="1700" b="1" dirty="0" err="1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 </a:t>
            </a:r>
            <a:endParaRPr lang="en-GB" sz="1700" b="1" dirty="0" smtClean="0">
              <a:solidFill>
                <a:schemeClr val="bg1">
                  <a:lumMod val="50000"/>
                </a:schemeClr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(∪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) ∘</a:t>
            </a:r>
            <a:r>
              <a:rPr lang="fr-FR" dirty="0">
                <a:latin typeface="APL385 Unicode" panose="020B0709000202000203" pitchFamily="49" charset="0"/>
              </a:rPr>
              <a:t>.</a:t>
            </a:r>
            <a:r>
              <a:rPr lang="fr-FR" dirty="0" smtClean="0">
                <a:latin typeface="APL385 Unicode" panose="020B0709000202000203" pitchFamily="49" charset="0"/>
              </a:rPr>
              <a:t>≡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1 0 0 1 1 0 0 1 1 0 1 </a:t>
            </a:r>
            <a:r>
              <a:rPr lang="fr-FR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   ⍝ 6 Pete</a:t>
            </a:r>
            <a:endParaRPr lang="fr-FR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FFC000"/>
                </a:solidFill>
                <a:latin typeface="APL385 Unicode" panose="020B0709000202000203" pitchFamily="49" charset="0"/>
              </a:rPr>
              <a:t>0 1 0 0 0 1 0 0 0 0 0 </a:t>
            </a:r>
            <a:r>
              <a:rPr lang="fr-FR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0    ⍝ 2 Jay</a:t>
            </a:r>
            <a:endParaRPr lang="fr-FR" dirty="0">
              <a:solidFill>
                <a:srgbClr val="FFC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  <a:latin typeface="APL385 Unicode" panose="020B0709000202000203" pitchFamily="49" charset="0"/>
              </a:rPr>
              <a:t>0 0 1 0 0 0 0 0 0 0 0 </a:t>
            </a:r>
            <a:r>
              <a:rPr lang="fr-FR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0    ⍝ 1 Bob</a:t>
            </a:r>
            <a:endParaRPr lang="fr-FR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  <a:latin typeface="APL385 Unicode" panose="020B0709000202000203" pitchFamily="49" charset="0"/>
              </a:rPr>
              <a:t>0 0 0 0 0 0 1 0 0 1 0 </a:t>
            </a:r>
            <a:r>
              <a:rPr lang="fr-FR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0    </a:t>
            </a:r>
            <a:r>
              <a:rPr lang="en-GB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⍝ </a:t>
            </a:r>
            <a:r>
              <a:rPr lang="fr-FR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2 Jim</a:t>
            </a:r>
            <a:endParaRPr lang="fr-FR" dirty="0">
              <a:solidFill>
                <a:srgbClr val="00206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scores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66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FFC000"/>
                </a:solidFill>
                <a:latin typeface="APL385 Unicode" panose="020B0709000202000203" pitchFamily="49" charset="0"/>
              </a:rPr>
              <a:t>75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FF0000"/>
                </a:solidFill>
                <a:latin typeface="APL385 Unicode" panose="020B0709000202000203" pitchFamily="49" charset="0"/>
              </a:rPr>
              <a:t>71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100 22 </a:t>
            </a:r>
            <a:r>
              <a:rPr lang="fr-FR" dirty="0">
                <a:solidFill>
                  <a:srgbClr val="FFC000"/>
                </a:solidFill>
                <a:latin typeface="APL385 Unicode" panose="020B0709000202000203" pitchFamily="49" charset="0"/>
              </a:rPr>
              <a:t>10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APL385 Unicode" panose="020B0709000202000203" pitchFamily="49" charset="0"/>
              </a:rPr>
              <a:t>67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77 55 </a:t>
            </a:r>
            <a:r>
              <a:rPr lang="fr-FR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42</a:t>
            </a:r>
            <a:r>
              <a:rPr lang="fr-FR" dirty="0" smtClean="0">
                <a:latin typeface="APL385 Unicode" panose="020B0709000202000203" pitchFamily="49" charset="0"/>
              </a:rPr>
              <a:t> </a:t>
            </a:r>
            <a:r>
              <a:rPr lang="fr-FR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1 78</a:t>
            </a:r>
            <a:endParaRPr lang="en-GB" dirty="0">
              <a:solidFill>
                <a:srgbClr val="00B050"/>
              </a:solidFill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5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b</a:t>
            </a:r>
            <a:r>
              <a:rPr lang="fr-FR" dirty="0" smtClean="0">
                <a:latin typeface="APL385 Unicode" panose="020B0709000202000203" pitchFamily="49" charset="0"/>
              </a:rPr>
              <a:t>← ↓ (∪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) ∘</a:t>
            </a:r>
            <a:r>
              <a:rPr lang="fr-FR" dirty="0">
                <a:latin typeface="APL385 Unicode" panose="020B0709000202000203" pitchFamily="49" charset="0"/>
              </a:rPr>
              <a:t>.</a:t>
            </a:r>
            <a:r>
              <a:rPr lang="fr-FR" dirty="0" smtClean="0">
                <a:latin typeface="APL385 Unicode" panose="020B0709000202000203" pitchFamily="49" charset="0"/>
              </a:rPr>
              <a:t>≡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endParaRPr lang="fr-FR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	]</a:t>
            </a:r>
            <a:r>
              <a:rPr lang="en-GB" dirty="0" err="1">
                <a:latin typeface="APL385 Unicode" panose="020B0709000202000203" pitchFamily="49" charset="0"/>
              </a:rPr>
              <a:t>disp</a:t>
            </a:r>
            <a:r>
              <a:rPr lang="en-GB" dirty="0">
                <a:latin typeface="APL385 Unicode" panose="020B0709000202000203" pitchFamily="49" charset="0"/>
              </a:rPr>
              <a:t> b/¨⊂⍳12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┌→──────────────┬───┬─┬────┐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│1 4 5 8 9 11 12│2 6│3│7 10│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└~─────────────→┴~─→┴→┴~──→┘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+/¨</a:t>
            </a:r>
            <a:r>
              <a:rPr lang="en-GB" dirty="0">
                <a:latin typeface="APL385 Unicode" panose="020B0709000202000203" pitchFamily="49" charset="0"/>
              </a:rPr>
              <a:t>b/¨⊂scores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399 85 71 109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65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]</a:t>
            </a:r>
            <a:r>
              <a:rPr lang="fr-FR" dirty="0" err="1">
                <a:latin typeface="APL385 Unicode" panose="020B0709000202000203" pitchFamily="49" charset="0"/>
              </a:rPr>
              <a:t>disp</a:t>
            </a:r>
            <a:r>
              <a:rPr lang="fr-FR" dirty="0">
                <a:latin typeface="APL385 Unicode" panose="020B0709000202000203" pitchFamily="49" charset="0"/>
              </a:rPr>
              <a:t> {⊂⍵}</a:t>
            </a:r>
            <a:r>
              <a:rPr lang="fr-FR" dirty="0" smtClean="0">
                <a:latin typeface="APL385 Unicode" panose="020B0709000202000203" pitchFamily="49" charset="0"/>
              </a:rPr>
              <a:t>⌸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┌→──────────────┬───┬─┬────┐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│1 4 5 8 9 11 12│2 6│3│7 10│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└~─────────────→┴~─→┴→┴~──→┘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 {+/⍵}⌸ scores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399 </a:t>
            </a:r>
            <a:r>
              <a:rPr lang="fr-FR" dirty="0">
                <a:latin typeface="APL385 Unicode" panose="020B0709000202000203" pitchFamily="49" charset="0"/>
              </a:rPr>
              <a:t>85 71 109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9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 </a:t>
            </a:r>
            <a:r>
              <a:rPr lang="fr-FR" dirty="0" smtClean="0">
                <a:latin typeface="APL385 Unicode" panose="020B0709000202000203" pitchFamily="49" charset="0"/>
              </a:rPr>
              <a:t>⍴ ⎕← </a:t>
            </a:r>
            <a:r>
              <a:rPr lang="fr-FR" dirty="0">
                <a:latin typeface="APL385 Unicode" panose="020B0709000202000203" pitchFamily="49" charset="0"/>
              </a:rPr>
              <a:t>{⍺ ⍵}⌸ </a:t>
            </a:r>
            <a:r>
              <a:rPr lang="fr-FR" dirty="0" err="1">
                <a:latin typeface="APL385 Unicode" panose="020B0709000202000203" pitchFamily="49" charset="0"/>
              </a:rPr>
              <a:t>names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Pete   1 4 5 8 9 11 12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Jay    2 6            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Bob    3              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Jim    7 </a:t>
            </a:r>
            <a:r>
              <a:rPr lang="fr-FR" dirty="0" smtClean="0">
                <a:latin typeface="APL385 Unicode" panose="020B0709000202000203" pitchFamily="49" charset="0"/>
              </a:rPr>
              <a:t>10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4 2 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</a:t>
            </a:r>
            <a:r>
              <a:rPr lang="fr-FR" dirty="0" err="1" smtClean="0">
                <a:latin typeface="APL385 Unicode" panose="020B0709000202000203" pitchFamily="49" charset="0"/>
              </a:rPr>
              <a:t>avg</a:t>
            </a:r>
            <a:r>
              <a:rPr lang="fr-FR" dirty="0" smtClean="0">
                <a:latin typeface="APL385 Unicode" panose="020B0709000202000203" pitchFamily="49" charset="0"/>
              </a:rPr>
              <a:t> ← +⌿ ÷ ≢  ⍝ a train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 {</a:t>
            </a:r>
            <a:r>
              <a:rPr lang="fr-FR" dirty="0" err="1" smtClean="0">
                <a:latin typeface="APL385 Unicode" panose="020B0709000202000203" pitchFamily="49" charset="0"/>
              </a:rPr>
              <a:t>avg</a:t>
            </a:r>
            <a:r>
              <a:rPr lang="fr-FR" dirty="0" smtClean="0">
                <a:latin typeface="APL385 Unicode" panose="020B0709000202000203" pitchFamily="49" charset="0"/>
              </a:rPr>
              <a:t> ⍵</a:t>
            </a:r>
            <a:r>
              <a:rPr lang="fr-FR" dirty="0">
                <a:latin typeface="APL385 Unicode" panose="020B0709000202000203" pitchFamily="49" charset="0"/>
              </a:rPr>
              <a:t>}⌸ scores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57 42.5 71 </a:t>
            </a:r>
            <a:r>
              <a:rPr lang="en-GB" dirty="0" smtClean="0">
                <a:latin typeface="APL385 Unicode" panose="020B0709000202000203" pitchFamily="49" charset="0"/>
              </a:rPr>
              <a:t>54.5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8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monadic definition of key is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array F </a:t>
            </a:r>
            <a:r>
              <a:rPr lang="fr-FR" dirty="0">
                <a:latin typeface="APL385 Unicode" panose="020B0709000202000203" pitchFamily="49" charset="0"/>
              </a:rPr>
              <a:t>⌸</a:t>
            </a:r>
            <a:r>
              <a:rPr lang="en-GB" dirty="0" smtClean="0">
                <a:latin typeface="APL385 Unicode" panose="020B0709000202000203" pitchFamily="49" charset="0"/>
              </a:rPr>
              <a:t> ⍳≢array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/>
              <a:t>This is the same as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      </a:t>
            </a:r>
            <a:r>
              <a:rPr lang="en-GB" dirty="0">
                <a:latin typeface="APL385 Unicode" panose="020B0709000202000203" pitchFamily="49" charset="0"/>
              </a:rPr>
              <a:t>F </a:t>
            </a:r>
            <a:r>
              <a:rPr lang="fr-FR" dirty="0">
                <a:latin typeface="APL385 Unicode" panose="020B0709000202000203" pitchFamily="49" charset="0"/>
              </a:rPr>
              <a:t>⌸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array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45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Performance </a:t>
            </a:r>
            <a:r>
              <a:rPr lang="en-GB" dirty="0" smtClean="0"/>
              <a:t>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⌊</a:t>
            </a:r>
            <a:r>
              <a:rPr lang="en-GB" dirty="0" smtClean="0">
                <a:latin typeface="APL385 Unicode" panose="020B0709000202000203" pitchFamily="49" charset="0"/>
              </a:rPr>
              <a:t>0.5+NA </a:t>
            </a:r>
            <a:r>
              <a:rPr lang="en-GB" dirty="0" smtClean="0"/>
              <a:t>is a new idiom</a:t>
            </a:r>
          </a:p>
          <a:p>
            <a:r>
              <a:rPr lang="en-GB" dirty="0" smtClean="0"/>
              <a:t>Many </a:t>
            </a:r>
            <a:r>
              <a:rPr lang="en-GB" dirty="0"/>
              <a:t>Boolean Operations </a:t>
            </a:r>
            <a:r>
              <a:rPr lang="en-GB" dirty="0" smtClean="0"/>
              <a:t>are </a:t>
            </a:r>
            <a:r>
              <a:rPr lang="en-GB" dirty="0" smtClean="0"/>
              <a:t>faster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69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6" y="1412776"/>
            <a:ext cx="7632849" cy="432107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It has been modified to work on “higher rank than vector” arrays.</a:t>
            </a:r>
          </a:p>
          <a:p>
            <a:pPr marL="0" indent="0">
              <a:buNone/>
            </a:pPr>
            <a:r>
              <a:rPr lang="en-GB" dirty="0" smtClean="0"/>
              <a:t>Previously, doing </a:t>
            </a:r>
            <a:r>
              <a:rPr lang="en-GB" b="1" i="1" dirty="0" smtClean="0"/>
              <a:t>matrix</a:t>
            </a:r>
            <a:r>
              <a:rPr lang="en-GB" b="1" dirty="0" smtClean="0"/>
              <a:t> </a:t>
            </a:r>
            <a:r>
              <a:rPr lang="en-GB" b="1" dirty="0" smtClean="0">
                <a:latin typeface="APL385 Unicode" panose="020B0709000202000203" pitchFamily="49" charset="0"/>
              </a:rPr>
              <a:t>⍳</a:t>
            </a:r>
            <a:r>
              <a:rPr lang="en-GB" b="1" dirty="0" smtClean="0"/>
              <a:t> anything</a:t>
            </a:r>
            <a:r>
              <a:rPr lang="en-GB" dirty="0" smtClean="0"/>
              <a:t> was a RANK error. Now it is allowed, assuming the LENGTHs match.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⍴ cm3 ← ↑'</a:t>
            </a:r>
            <a:r>
              <a:rPr lang="el-GR" dirty="0" smtClean="0"/>
              <a:t>π</a:t>
            </a:r>
            <a:r>
              <a:rPr lang="en-GB" dirty="0" smtClean="0"/>
              <a:t>R'  'Jean'  '</a:t>
            </a:r>
            <a:r>
              <a:rPr lang="en-GB" dirty="0" err="1" smtClean="0"/>
              <a:t>Jak</a:t>
            </a:r>
            <a:r>
              <a:rPr lang="en-GB" dirty="0" smtClean="0"/>
              <a:t>'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3</a:t>
            </a:r>
            <a:r>
              <a:rPr lang="en-GB" dirty="0" smtClean="0">
                <a:latin typeface="APL385 Unicode" panose="020B0709000202000203" pitchFamily="49" charset="0"/>
              </a:rPr>
              <a:t> 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 cm3 ⍳ ↑'Don''</a:t>
            </a:r>
            <a:r>
              <a:rPr lang="el-GR" dirty="0"/>
              <a:t>π</a:t>
            </a:r>
            <a:r>
              <a:rPr lang="en-GB" dirty="0"/>
              <a:t>R'  </a:t>
            </a:r>
            <a:r>
              <a:rPr lang="en-GB" dirty="0" smtClean="0"/>
              <a:t>'</a:t>
            </a:r>
            <a:r>
              <a:rPr lang="en-GB" dirty="0" err="1" smtClean="0"/>
              <a:t>Jak</a:t>
            </a:r>
            <a:r>
              <a:rPr lang="en-GB" dirty="0" smtClean="0"/>
              <a:t>' </a:t>
            </a:r>
            <a:r>
              <a:rPr lang="en-GB" dirty="0" smtClean="0">
                <a:latin typeface="APL385 Unicode" panose="020B0709000202000203" pitchFamily="49" charset="0"/>
              </a:rPr>
              <a:t>'Dan '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4 1 3 4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6" y="1412776"/>
            <a:ext cx="7632849" cy="432107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X2 ←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2 6 </a:t>
            </a:r>
            <a:r>
              <a:rPr lang="en-GB" dirty="0" smtClean="0">
                <a:latin typeface="APL385 Unicode" panose="020B0709000202000203" pitchFamily="49" charset="0"/>
              </a:rPr>
              <a:t>⍴ ⍳12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⍴ X3 ← 0 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100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1000 ∘.+ X2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3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2 6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X3  ⍳   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100</a:t>
            </a:r>
            <a:r>
              <a:rPr lang="en-GB" dirty="0" smtClean="0">
                <a:latin typeface="APL385 Unicode" panose="020B0709000202000203" pitchFamily="49" charset="0"/>
              </a:rPr>
              <a:t>    1 ∘</a:t>
            </a:r>
            <a:r>
              <a:rPr lang="en-GB" dirty="0">
                <a:latin typeface="APL385 Unicode" panose="020B0709000202000203" pitchFamily="49" charset="0"/>
              </a:rPr>
              <a:t>.+ </a:t>
            </a:r>
            <a:r>
              <a:rPr lang="en-GB" dirty="0" smtClean="0">
                <a:latin typeface="APL385 Unicode" panose="020B0709000202000203" pitchFamily="49" charset="0"/>
              </a:rPr>
              <a:t>X2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2 4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⍴⍴ X3 ⍳ X2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sz="2800" dirty="0"/>
              <a:t>The result of iota is </a:t>
            </a:r>
            <a:r>
              <a:rPr lang="en-GB" sz="2800" dirty="0" smtClean="0"/>
              <a:t>always an </a:t>
            </a:r>
            <a:r>
              <a:rPr lang="en-GB" sz="2800" dirty="0"/>
              <a:t>array of the same shape as the </a:t>
            </a:r>
            <a:r>
              <a:rPr lang="en-GB" sz="2800" dirty="0">
                <a:latin typeface="APL385 Unicode" panose="020B0709000202000203" pitchFamily="49" charset="0"/>
              </a:rPr>
              <a:t>(-(⍴⍴⍺)-1)↓⍴⍵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44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Previously finding names in a matrix was done like this: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(↓matrix) ⍳ ↓names</a:t>
            </a:r>
          </a:p>
          <a:p>
            <a:pPr marL="0" indent="0">
              <a:buNone/>
            </a:pPr>
            <a:r>
              <a:rPr lang="en-GB" dirty="0" smtClean="0"/>
              <a:t>Now it can be simply done like this: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matrix ⍳ names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/>
              <a:t>But the last dimensions MUST </a:t>
            </a:r>
            <a:r>
              <a:rPr lang="en-GB" dirty="0" smtClean="0"/>
              <a:t>agree or a LENGTH error will be reported</a:t>
            </a:r>
            <a:endParaRPr lang="en-GB" dirty="0"/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42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Exercises – </a:t>
            </a:r>
            <a:r>
              <a:rPr lang="en-GB" dirty="0" smtClean="0"/>
              <a:t>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 smtClean="0"/>
              <a:t>Topics</a:t>
            </a:r>
          </a:p>
          <a:p>
            <a:pPr lvl="0"/>
            <a:r>
              <a:rPr lang="en-US" dirty="0" smtClean="0">
                <a:hlinkClick r:id="rId3" action="ppaction://hlinksldjump"/>
              </a:rPr>
              <a:t>parallel features</a:t>
            </a:r>
            <a:r>
              <a:rPr lang="en-US" dirty="0" smtClean="0"/>
              <a:t> (isolates)</a:t>
            </a:r>
            <a:endParaRPr lang="en-GB" dirty="0"/>
          </a:p>
          <a:p>
            <a:pPr lvl="0"/>
            <a:r>
              <a:rPr lang="en-US" dirty="0" smtClean="0">
                <a:hlinkClick r:id="rId4" action="ppaction://hlinksldjump"/>
              </a:rPr>
              <a:t>trains</a:t>
            </a:r>
            <a:r>
              <a:rPr lang="en-US" dirty="0">
                <a:hlinkClick r:id="rId4" action="ppaction://hlinksldjump"/>
              </a:rPr>
              <a:t>, rank and key operators</a:t>
            </a:r>
            <a:r>
              <a:rPr lang="en-US" dirty="0"/>
              <a:t>, tally, index </a:t>
            </a:r>
            <a:r>
              <a:rPr lang="en-US" dirty="0" smtClean="0"/>
              <a:t>of</a:t>
            </a:r>
            <a:endParaRPr lang="en-GB" dirty="0"/>
          </a:p>
          <a:p>
            <a:pPr lvl="0"/>
            <a:r>
              <a:rPr lang="en-US" dirty="0" smtClean="0">
                <a:hlinkClick r:id="rId5" action="ppaction://hlinksldjump"/>
              </a:rPr>
              <a:t>new </a:t>
            </a:r>
            <a:r>
              <a:rPr lang="en-US" dirty="0">
                <a:hlinkClick r:id="rId5" action="ppaction://hlinksldjump"/>
              </a:rPr>
              <a:t>user commands</a:t>
            </a:r>
            <a:r>
              <a:rPr lang="en-US" dirty="0"/>
              <a:t>, changes to the IDE, </a:t>
            </a:r>
            <a:r>
              <a:rPr lang="en-US" dirty="0" smtClean="0"/>
              <a:t>the </a:t>
            </a:r>
            <a:r>
              <a:rPr lang="en-US" dirty="0">
                <a:hlinkClick r:id="rId6" action="ppaction://hlinksldjump"/>
              </a:rPr>
              <a:t>RIDE</a:t>
            </a:r>
            <a:endParaRPr lang="en-GB" dirty="0"/>
          </a:p>
          <a:p>
            <a:pPr lvl="0"/>
            <a:r>
              <a:rPr lang="en-US" dirty="0" smtClean="0">
                <a:hlinkClick r:id="rId7" action="ppaction://hlinksldjump"/>
              </a:rPr>
              <a:t>R </a:t>
            </a:r>
            <a:r>
              <a:rPr lang="en-US" dirty="0">
                <a:hlinkClick r:id="rId7" action="ppaction://hlinksldjump"/>
              </a:rPr>
              <a:t>Project</a:t>
            </a:r>
            <a:r>
              <a:rPr lang="en-US" dirty="0"/>
              <a:t> for </a:t>
            </a:r>
            <a:r>
              <a:rPr lang="en-US" dirty="0" smtClean="0"/>
              <a:t>Statistics, </a:t>
            </a:r>
            <a:r>
              <a:rPr lang="en-US" dirty="0"/>
              <a:t>.</a:t>
            </a:r>
            <a:r>
              <a:rPr lang="en-US" dirty="0">
                <a:hlinkClick r:id="rId8" action="ppaction://hlinksldjump"/>
              </a:rPr>
              <a:t>NET enhancements</a:t>
            </a:r>
            <a:endParaRPr lang="en-GB" dirty="0"/>
          </a:p>
          <a:p>
            <a:pPr lvl="0"/>
            <a:r>
              <a:rPr lang="en-US" dirty="0" smtClean="0">
                <a:hlinkClick r:id="rId9" action="ppaction://hlinksldjump"/>
              </a:rPr>
              <a:t>Chart </a:t>
            </a:r>
            <a:r>
              <a:rPr lang="en-US" dirty="0">
                <a:hlinkClick r:id="rId9" action="ppaction://hlinksldjump"/>
              </a:rPr>
              <a:t>Wizard</a:t>
            </a:r>
            <a:r>
              <a:rPr lang="en-US" dirty="0"/>
              <a:t>, </a:t>
            </a:r>
            <a:r>
              <a:rPr lang="en-US" dirty="0">
                <a:hlinkClick r:id="rId10" action="ppaction://hlinksldjump"/>
              </a:rPr>
              <a:t>JSON</a:t>
            </a:r>
            <a:r>
              <a:rPr lang="en-US" dirty="0"/>
              <a:t>, XML, </a:t>
            </a:r>
            <a:r>
              <a:rPr lang="en-US" dirty="0" smtClean="0">
                <a:hlinkClick r:id="rId11" action="ppaction://hlinksldjump"/>
              </a:rPr>
              <a:t>WPF</a:t>
            </a:r>
            <a:endParaRPr lang="en-US" dirty="0" smtClean="0"/>
          </a:p>
          <a:p>
            <a:pPr lvl="0"/>
            <a:r>
              <a:rPr lang="en-US" dirty="0" err="1" smtClean="0">
                <a:hlinkClick r:id="rId12" action="ppaction://hlinksldjump"/>
              </a:rPr>
              <a:t>MyDyalog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11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Parallel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An </a:t>
            </a:r>
            <a:r>
              <a:rPr lang="en-GB" i="1" dirty="0" smtClean="0"/>
              <a:t>Isolate</a:t>
            </a:r>
            <a:r>
              <a:rPr lang="en-GB" dirty="0" smtClean="0"/>
              <a:t> is a namespace where code executes in parallel with the current process.</a:t>
            </a:r>
          </a:p>
          <a:p>
            <a:pPr marL="0" indent="0">
              <a:buNone/>
            </a:pPr>
            <a:r>
              <a:rPr lang="en-GB" dirty="0" smtClean="0"/>
              <a:t>Code executed within it </a:t>
            </a:r>
            <a:r>
              <a:rPr lang="en-GB" smtClean="0"/>
              <a:t>returns immediately a </a:t>
            </a:r>
            <a:r>
              <a:rPr lang="en-GB" i="1" dirty="0" smtClean="0"/>
              <a:t>future,</a:t>
            </a:r>
            <a:r>
              <a:rPr lang="en-GB" dirty="0" smtClean="0"/>
              <a:t> a reference to a result.</a:t>
            </a:r>
          </a:p>
          <a:p>
            <a:pPr marL="0" indent="0">
              <a:buNone/>
            </a:pPr>
            <a:r>
              <a:rPr lang="en-GB" dirty="0" smtClean="0"/>
              <a:t>They can be handled without blocking as long as no reference is made to the value.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30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Parallel </a:t>
            </a:r>
            <a:r>
              <a:rPr lang="en-GB" dirty="0" smtClean="0"/>
              <a:t>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611561" y="1700213"/>
            <a:ext cx="8352928" cy="432107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Instructor:</a:t>
            </a:r>
          </a:p>
          <a:p>
            <a:r>
              <a:rPr lang="en-GB" dirty="0" smtClean="0"/>
              <a:t>Start APL</a:t>
            </a:r>
          </a:p>
          <a:p>
            <a:r>
              <a:rPr lang="en-GB" sz="2400" dirty="0">
                <a:latin typeface="APL385 Unicode" panose="020B0709000202000203" pitchFamily="49" charset="0"/>
              </a:rPr>
              <a:t>]demo  C:\</a:t>
            </a:r>
            <a:r>
              <a:rPr lang="en-GB" sz="2400" dirty="0" smtClean="0">
                <a:latin typeface="APL385 Unicode" panose="020B0709000202000203" pitchFamily="49" charset="0"/>
              </a:rPr>
              <a:t>APL\training\conf2014\isolates\1</a:t>
            </a:r>
            <a:endParaRPr lang="en-GB" sz="24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1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err="1" smtClean="0"/>
              <a:t>Exercices</a:t>
            </a:r>
            <a:r>
              <a:rPr lang="en-GB" dirty="0" smtClean="0"/>
              <a:t> </a:t>
            </a:r>
            <a:r>
              <a:rPr lang="en-GB" dirty="0" smtClean="0"/>
              <a:t>– </a:t>
            </a:r>
            <a:r>
              <a:rPr lang="en-GB" dirty="0" smtClean="0"/>
              <a:t>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Write functions to </a:t>
            </a:r>
          </a:p>
          <a:p>
            <a:r>
              <a:rPr lang="en-GB" dirty="0" smtClean="0"/>
              <a:t>find the average </a:t>
            </a:r>
          </a:p>
          <a:p>
            <a:r>
              <a:rPr lang="en-GB" dirty="0" smtClean="0"/>
              <a:t>find </a:t>
            </a:r>
            <a:r>
              <a:rPr lang="en-GB" dirty="0"/>
              <a:t>the </a:t>
            </a:r>
            <a:r>
              <a:rPr lang="en-GB" dirty="0" smtClean="0"/>
              <a:t>geometric average</a:t>
            </a:r>
            <a:br>
              <a:rPr lang="en-GB" dirty="0" smtClean="0"/>
            </a:br>
            <a:r>
              <a:rPr lang="en-GB" dirty="0" smtClean="0"/>
              <a:t>hint: </a:t>
            </a:r>
            <a:r>
              <a:rPr lang="en-GB" dirty="0" smtClean="0">
                <a:latin typeface="APL385 Unicode" panose="020B0709000202000203" pitchFamily="49" charset="0"/>
              </a:rPr>
              <a:t>{(×/⍵) * ÷≢⍵}</a:t>
            </a:r>
          </a:p>
          <a:p>
            <a:r>
              <a:rPr lang="en-GB" dirty="0" smtClean="0"/>
              <a:t>add 1÷x to x</a:t>
            </a:r>
          </a:p>
          <a:p>
            <a:r>
              <a:rPr lang="en-GB" dirty="0"/>
              <a:t>f</a:t>
            </a:r>
            <a:r>
              <a:rPr lang="en-GB" dirty="0" smtClean="0"/>
              <a:t>ind the sum of the product. Hint: </a:t>
            </a:r>
            <a:r>
              <a:rPr lang="en-GB" dirty="0" smtClean="0">
                <a:latin typeface="APL385 Unicode" panose="020B0709000202000203" pitchFamily="49" charset="0"/>
              </a:rPr>
              <a:t>{+/⍺×⍵}</a:t>
            </a:r>
          </a:p>
          <a:p>
            <a:r>
              <a:rPr lang="en-GB" dirty="0" smtClean="0"/>
              <a:t>ravel and add 15% to its argument </a:t>
            </a:r>
          </a:p>
          <a:p>
            <a:r>
              <a:rPr lang="en-GB" dirty="0" smtClean="0"/>
              <a:t>find the square of the SINE. Hint </a:t>
            </a:r>
            <a:r>
              <a:rPr lang="en-GB" dirty="0" smtClean="0">
                <a:latin typeface="APL385 Unicode" panose="020B0709000202000203" pitchFamily="49" charset="0"/>
              </a:rPr>
              <a:t>{(1○⍵)*2}</a:t>
            </a:r>
          </a:p>
          <a:p>
            <a:r>
              <a:rPr lang="en-GB" dirty="0" smtClean="0"/>
              <a:t>split </a:t>
            </a:r>
            <a:r>
              <a:rPr lang="en-GB" dirty="0"/>
              <a:t>a </a:t>
            </a:r>
            <a:r>
              <a:rPr lang="en-GB" dirty="0" smtClean="0"/>
              <a:t>list at </a:t>
            </a:r>
            <a:r>
              <a:rPr lang="en-GB" dirty="0"/>
              <a:t>a specific </a:t>
            </a:r>
            <a:r>
              <a:rPr lang="en-GB" dirty="0" smtClean="0"/>
              <a:t>position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83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Exercises </a:t>
            </a:r>
            <a:r>
              <a:rPr lang="en-GB" dirty="0" smtClean="0"/>
              <a:t>-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Find the range (max-min) of a list</a:t>
            </a:r>
          </a:p>
          <a:p>
            <a:r>
              <a:rPr lang="en-GB" dirty="0" smtClean="0"/>
              <a:t>Transform Fahrenheit </a:t>
            </a:r>
            <a:r>
              <a:rPr lang="en-GB" dirty="0"/>
              <a:t>from </a:t>
            </a:r>
            <a:r>
              <a:rPr lang="en-GB" dirty="0" smtClean="0"/>
              <a:t>Celsius (or vice versa)</a:t>
            </a:r>
          </a:p>
          <a:p>
            <a:r>
              <a:rPr lang="en-GB" dirty="0" smtClean="0"/>
              <a:t>Sort a list</a:t>
            </a:r>
          </a:p>
          <a:p>
            <a:r>
              <a:rPr lang="en-GB" dirty="0" smtClean="0"/>
              <a:t>Perform integer division</a:t>
            </a:r>
          </a:p>
          <a:p>
            <a:r>
              <a:rPr lang="en-GB" dirty="0" smtClean="0"/>
              <a:t>Sum all the elements of an array</a:t>
            </a:r>
          </a:p>
          <a:p>
            <a:r>
              <a:rPr lang="en-GB" dirty="0" smtClean="0"/>
              <a:t>Find the numbers making up a rational 	fraction, e.g. </a:t>
            </a:r>
            <a:r>
              <a:rPr lang="en-GB" smtClean="0"/>
              <a:t>2/9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9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Exercises </a:t>
            </a:r>
            <a:r>
              <a:rPr lang="en-GB" dirty="0" smtClean="0"/>
              <a:t>–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)LOAD </a:t>
            </a:r>
            <a:r>
              <a:rPr lang="en-GB" dirty="0" err="1" smtClean="0">
                <a:latin typeface="APL385 Unicode" panose="020B0709000202000203" pitchFamily="49" charset="0"/>
              </a:rPr>
              <a:t>newfeatures</a:t>
            </a:r>
            <a:endParaRPr lang="en-GB" dirty="0" smtClean="0">
              <a:latin typeface="APL385 Unicode" panose="020B0709000202000203" pitchFamily="49" charset="0"/>
            </a:endParaRPr>
          </a:p>
          <a:p>
            <a:r>
              <a:rPr lang="en-GB" dirty="0" smtClean="0"/>
              <a:t>Find the position </a:t>
            </a:r>
            <a:r>
              <a:rPr lang="en-GB" dirty="0"/>
              <a:t>in </a:t>
            </a:r>
            <a:r>
              <a:rPr lang="en-GB" i="1" dirty="0"/>
              <a:t>employees </a:t>
            </a:r>
            <a:r>
              <a:rPr lang="en-GB" dirty="0" smtClean="0"/>
              <a:t>of each row in matrix </a:t>
            </a:r>
            <a:r>
              <a:rPr lang="en-GB" i="1" dirty="0" smtClean="0"/>
              <a:t>names</a:t>
            </a:r>
          </a:p>
          <a:p>
            <a:r>
              <a:rPr lang="en-GB" dirty="0"/>
              <a:t>Find which plane </a:t>
            </a:r>
            <a:r>
              <a:rPr lang="en-GB" dirty="0" smtClean="0"/>
              <a:t>(the index) of </a:t>
            </a:r>
            <a:r>
              <a:rPr lang="en-GB" dirty="0"/>
              <a:t>3D array </a:t>
            </a:r>
            <a:r>
              <a:rPr lang="en-GB" i="1" dirty="0" smtClean="0"/>
              <a:t>cities</a:t>
            </a:r>
            <a:r>
              <a:rPr lang="en-GB" dirty="0" smtClean="0"/>
              <a:t> </a:t>
            </a:r>
            <a:r>
              <a:rPr lang="en-GB" dirty="0"/>
              <a:t>is matrix </a:t>
            </a:r>
            <a:r>
              <a:rPr lang="en-GB" i="1" dirty="0"/>
              <a:t>P1 </a:t>
            </a:r>
          </a:p>
          <a:p>
            <a:r>
              <a:rPr lang="en-GB" dirty="0"/>
              <a:t>Find which </a:t>
            </a:r>
            <a:r>
              <a:rPr lang="en-GB" dirty="0" smtClean="0"/>
              <a:t>planes (the </a:t>
            </a:r>
            <a:r>
              <a:rPr lang="en-GB" dirty="0" err="1" smtClean="0"/>
              <a:t>indicies</a:t>
            </a:r>
            <a:r>
              <a:rPr lang="en-GB" dirty="0" smtClean="0"/>
              <a:t>) of </a:t>
            </a:r>
            <a:r>
              <a:rPr lang="en-GB" dirty="0"/>
              <a:t>3D array </a:t>
            </a:r>
            <a:r>
              <a:rPr lang="en-GB" i="1" dirty="0" smtClean="0"/>
              <a:t>cities</a:t>
            </a:r>
            <a:r>
              <a:rPr lang="en-GB" dirty="0" smtClean="0"/>
              <a:t> </a:t>
            </a:r>
            <a:r>
              <a:rPr lang="en-GB" dirty="0"/>
              <a:t>is </a:t>
            </a:r>
            <a:r>
              <a:rPr lang="en-GB" dirty="0" smtClean="0"/>
              <a:t>3D array </a:t>
            </a:r>
            <a:r>
              <a:rPr lang="en-GB" i="1" dirty="0" smtClean="0"/>
              <a:t>cities2</a:t>
            </a:r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02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Exercises </a:t>
            </a:r>
            <a:r>
              <a:rPr lang="en-GB" dirty="0" smtClean="0"/>
              <a:t>– 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Find the position of each unique name in </a:t>
            </a:r>
            <a:r>
              <a:rPr lang="en-GB" i="1" dirty="0" smtClean="0"/>
              <a:t>colours</a:t>
            </a:r>
          </a:p>
          <a:p>
            <a:pPr lvl="1"/>
            <a:r>
              <a:rPr lang="en-GB" dirty="0" smtClean="0"/>
              <a:t>… each enclosed</a:t>
            </a:r>
          </a:p>
          <a:p>
            <a:pPr lvl="1"/>
            <a:r>
              <a:rPr lang="en-GB" dirty="0" smtClean="0"/>
              <a:t>… with the colour names</a:t>
            </a:r>
          </a:p>
          <a:p>
            <a:pPr lvl="1"/>
            <a:r>
              <a:rPr lang="en-GB" dirty="0" smtClean="0"/>
              <a:t>… with their number of occurrences</a:t>
            </a:r>
          </a:p>
          <a:p>
            <a:r>
              <a:rPr lang="en-GB" dirty="0" smtClean="0"/>
              <a:t>Find the sum of the </a:t>
            </a:r>
            <a:r>
              <a:rPr lang="en-GB" i="1" dirty="0" smtClean="0"/>
              <a:t>scores</a:t>
            </a:r>
            <a:r>
              <a:rPr lang="en-GB" dirty="0" smtClean="0"/>
              <a:t> associated with each colour</a:t>
            </a:r>
          </a:p>
          <a:p>
            <a:pPr lvl="1"/>
            <a:r>
              <a:rPr lang="en-GB" dirty="0" smtClean="0"/>
              <a:t>With each colour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89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Performance </a:t>
            </a:r>
            <a:r>
              <a:rPr lang="en-GB" dirty="0" smtClean="0"/>
              <a:t>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^.=, +.= </a:t>
            </a:r>
            <a:r>
              <a:rPr lang="en-GB" dirty="0" smtClean="0"/>
              <a:t>(</a:t>
            </a:r>
            <a:r>
              <a:rPr lang="en-GB" dirty="0" err="1" smtClean="0"/>
              <a:t>ints</a:t>
            </a:r>
            <a:r>
              <a:rPr lang="en-GB" dirty="0" smtClean="0"/>
              <a:t>)</a:t>
            </a:r>
          </a:p>
          <a:p>
            <a:r>
              <a:rPr lang="en-GB" dirty="0">
                <a:latin typeface="APL385 Unicode" panose="020B0709000202000203" pitchFamily="49" charset="0"/>
              </a:rPr>
              <a:t>b⊂[⎕</a:t>
            </a:r>
            <a:r>
              <a:rPr lang="en-GB" dirty="0" err="1" smtClean="0">
                <a:latin typeface="APL385 Unicode" panose="020B0709000202000203" pitchFamily="49" charset="0"/>
              </a:rPr>
              <a:t>io</a:t>
            </a:r>
            <a:r>
              <a:rPr lang="en-GB" dirty="0" smtClean="0">
                <a:latin typeface="APL385 Unicode" panose="020B0709000202000203" pitchFamily="49" charset="0"/>
              </a:rPr>
              <a:t>]x</a:t>
            </a:r>
          </a:p>
          <a:p>
            <a:r>
              <a:rPr lang="en-GB" dirty="0" err="1">
                <a:latin typeface="APL385 Unicode" panose="020B0709000202000203" pitchFamily="49" charset="0"/>
              </a:rPr>
              <a:t>s⍴</a:t>
            </a:r>
            <a:r>
              <a:rPr lang="en-GB" dirty="0" err="1" smtClean="0">
                <a:latin typeface="APL385 Unicode" panose="020B0709000202000203" pitchFamily="49" charset="0"/>
              </a:rPr>
              <a:t>x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r>
              <a:rPr lang="en-GB" dirty="0" smtClean="0"/>
              <a:t>(non pointer)</a:t>
            </a:r>
          </a:p>
          <a:p>
            <a:r>
              <a:rPr lang="en-GB" dirty="0">
                <a:latin typeface="APL385 Unicode" panose="020B0709000202000203" pitchFamily="49" charset="0"/>
              </a:rPr>
              <a:t>⍋</a:t>
            </a:r>
            <a:r>
              <a:rPr lang="en-GB" dirty="0" smtClean="0">
                <a:latin typeface="APL385 Unicode" panose="020B0709000202000203" pitchFamily="49" charset="0"/>
              </a:rPr>
              <a:t>b </a:t>
            </a:r>
            <a:r>
              <a:rPr lang="en-GB" dirty="0" smtClean="0"/>
              <a:t>(bool or 1 byte items)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+/ </a:t>
            </a:r>
            <a:r>
              <a:rPr lang="en-GB" dirty="0" smtClean="0"/>
              <a:t>(</a:t>
            </a:r>
            <a:r>
              <a:rPr lang="en-GB" dirty="0" err="1" smtClean="0"/>
              <a:t>int</a:t>
            </a:r>
            <a:r>
              <a:rPr lang="en-GB" dirty="0" smtClean="0"/>
              <a:t> vectors), </a:t>
            </a:r>
            <a:r>
              <a:rPr lang="en-GB" dirty="0" smtClean="0">
                <a:latin typeface="APL385 Unicode" panose="020B0709000202000203" pitchFamily="49" charset="0"/>
              </a:rPr>
              <a:t>⌈</a:t>
            </a:r>
            <a:r>
              <a:rPr lang="en-GB" dirty="0">
                <a:latin typeface="APL385 Unicode" panose="020B0709000202000203" pitchFamily="49" charset="0"/>
              </a:rPr>
              <a:t>/ </a:t>
            </a:r>
            <a:r>
              <a:rPr lang="en-GB" dirty="0" smtClean="0"/>
              <a:t>(vectors)</a:t>
            </a:r>
          </a:p>
          <a:p>
            <a:r>
              <a:rPr lang="en-GB" dirty="0" err="1">
                <a:latin typeface="APL385 Unicode" panose="020B0709000202000203" pitchFamily="49" charset="0"/>
              </a:rPr>
              <a:t>x⍳</a:t>
            </a:r>
            <a:r>
              <a:rPr lang="en-GB" dirty="0" err="1" smtClean="0">
                <a:latin typeface="APL385 Unicode" panose="020B0709000202000203" pitchFamily="49" charset="0"/>
              </a:rPr>
              <a:t>y</a:t>
            </a:r>
            <a:r>
              <a:rPr lang="en-GB" dirty="0" smtClean="0"/>
              <a:t>, </a:t>
            </a:r>
            <a:r>
              <a:rPr lang="en-GB" dirty="0" err="1">
                <a:latin typeface="APL385 Unicode" panose="020B0709000202000203" pitchFamily="49" charset="0"/>
              </a:rPr>
              <a:t>y</a:t>
            </a:r>
            <a:r>
              <a:rPr lang="en-GB" dirty="0" err="1" smtClean="0">
                <a:latin typeface="APL385 Unicode" panose="020B0709000202000203" pitchFamily="49" charset="0"/>
              </a:rPr>
              <a:t>∊x</a:t>
            </a:r>
            <a:r>
              <a:rPr lang="en-GB" dirty="0" smtClean="0"/>
              <a:t>, </a:t>
            </a:r>
            <a:r>
              <a:rPr lang="en-GB" dirty="0">
                <a:latin typeface="APL385 Unicode" panose="020B0709000202000203" pitchFamily="49" charset="0"/>
              </a:rPr>
              <a:t>∪</a:t>
            </a:r>
            <a:r>
              <a:rPr lang="en-GB" dirty="0" smtClean="0">
                <a:latin typeface="APL385 Unicode" panose="020B0709000202000203" pitchFamily="49" charset="0"/>
              </a:rPr>
              <a:t>x </a:t>
            </a:r>
            <a:r>
              <a:rPr lang="en-GB" dirty="0" smtClean="0"/>
              <a:t>(4 bytes major cells)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x(8</a:t>
            </a:r>
            <a:r>
              <a:rPr lang="en-GB" dirty="0">
                <a:latin typeface="APL385 Unicode" panose="020B0709000202000203" pitchFamily="49" charset="0"/>
              </a:rPr>
              <a:t>⌶</a:t>
            </a:r>
            <a:r>
              <a:rPr lang="en-GB" dirty="0" smtClean="0">
                <a:latin typeface="APL385 Unicode" panose="020B0709000202000203" pitchFamily="49" charset="0"/>
              </a:rPr>
              <a:t>)y</a:t>
            </a:r>
            <a:endParaRPr lang="en-GB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/>
              <a:t>		</a:t>
            </a:r>
            <a:r>
              <a:rPr lang="en-GB" dirty="0"/>
              <a:t>	</a:t>
            </a:r>
            <a:r>
              <a:rPr lang="en-GB" dirty="0" smtClean="0"/>
              <a:t>…a</a:t>
            </a:r>
            <a:r>
              <a:rPr lang="en-GB" dirty="0" smtClean="0"/>
              <a:t>nd </a:t>
            </a:r>
            <a:r>
              <a:rPr lang="en-GB" dirty="0" smtClean="0"/>
              <a:t>many more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99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UCMDs, IDE, the RIDE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New UCMDS:</a:t>
            </a:r>
          </a:p>
          <a:p>
            <a:r>
              <a:rPr lang="en-GB" sz="2400" dirty="0" err="1" smtClean="0"/>
              <a:t>FindOutput</a:t>
            </a:r>
            <a:r>
              <a:rPr lang="en-GB" sz="2400" dirty="0" smtClean="0"/>
              <a:t> </a:t>
            </a:r>
            <a:r>
              <a:rPr lang="en-GB" sz="2400" dirty="0" smtClean="0"/>
              <a:t>(14.1)</a:t>
            </a:r>
            <a:endParaRPr lang="en-GB" sz="2400" dirty="0"/>
          </a:p>
          <a:p>
            <a:r>
              <a:rPr lang="en-GB" sz="2400" dirty="0" smtClean="0"/>
              <a:t>Caption (14.1)</a:t>
            </a:r>
            <a:endParaRPr lang="en-GB" sz="2400" dirty="0"/>
          </a:p>
          <a:p>
            <a:r>
              <a:rPr lang="en-GB" sz="2400" dirty="0" smtClean="0"/>
              <a:t>PivotTable</a:t>
            </a:r>
            <a:endParaRPr lang="en-GB" sz="2400" dirty="0"/>
          </a:p>
          <a:p>
            <a:r>
              <a:rPr lang="en-GB" sz="2400" dirty="0" smtClean="0"/>
              <a:t>Box</a:t>
            </a:r>
            <a:endParaRPr lang="en-GB" sz="2400" dirty="0"/>
          </a:p>
          <a:p>
            <a:r>
              <a:rPr lang="en-GB" sz="2400" dirty="0" smtClean="0"/>
              <a:t>Boxing</a:t>
            </a:r>
            <a:endParaRPr lang="en-GB" sz="2400" dirty="0"/>
          </a:p>
          <a:p>
            <a:r>
              <a:rPr lang="en-GB" sz="2400" dirty="0" err="1" smtClean="0"/>
              <a:t>SpaceNeeded</a:t>
            </a:r>
            <a:endParaRPr lang="en-GB" sz="2400" dirty="0"/>
          </a:p>
          <a:p>
            <a:r>
              <a:rPr lang="en-GB" sz="2400" dirty="0" smtClean="0"/>
              <a:t>Chart</a:t>
            </a:r>
            <a:endParaRPr lang="en-GB" sz="2400" dirty="0"/>
          </a:p>
          <a:p>
            <a:r>
              <a:rPr lang="en-GB" sz="2400" dirty="0" err="1" smtClean="0"/>
              <a:t>CopyReg</a:t>
            </a:r>
            <a:r>
              <a:rPr lang="en-GB" sz="2400" dirty="0" smtClean="0"/>
              <a:t> </a:t>
            </a:r>
            <a:r>
              <a:rPr lang="en-GB" sz="2400" dirty="0" smtClean="0"/>
              <a:t>(14.1)</a:t>
            </a:r>
            <a:endParaRPr lang="en-GB" sz="2400" dirty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9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UCMDs, IDE, the RIDE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You can now align the comments at the cursor position</a:t>
            </a:r>
          </a:p>
          <a:p>
            <a:r>
              <a:rPr lang="en-GB" dirty="0" smtClean="0"/>
              <a:t>Skip comments</a:t>
            </a:r>
          </a:p>
          <a:p>
            <a:r>
              <a:rPr lang="en-GB" dirty="0" smtClean="0"/>
              <a:t>Skip blank lines</a:t>
            </a:r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70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8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The RIDE</a:t>
            </a:r>
            <a:br>
              <a:rPr lang="en-GB" dirty="0" smtClean="0"/>
            </a:br>
            <a:r>
              <a:rPr lang="en-GB" dirty="0" smtClean="0"/>
              <a:t>(Remote Interface Dev </a:t>
            </a:r>
            <a:r>
              <a:rPr lang="en-GB" dirty="0" err="1" smtClean="0"/>
              <a:t>Envir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5" y="2204864"/>
            <a:ext cx="7632849" cy="381642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RIDE is a separate program allowing you to interact with a Dyalog APL (remote) session.</a:t>
            </a:r>
          </a:p>
          <a:p>
            <a:pPr marL="0" indent="0">
              <a:buNone/>
            </a:pPr>
            <a:r>
              <a:rPr lang="en-GB" dirty="0" smtClean="0"/>
              <a:t>You can download the RIDE from my.dyalog.com, downloads section.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71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24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The RIDE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Once installed you can "talk" to session that are RIDE enabled.</a:t>
            </a:r>
          </a:p>
          <a:p>
            <a:pPr marL="0" indent="0">
              <a:buNone/>
            </a:pPr>
            <a:r>
              <a:rPr lang="en-GB" dirty="0" smtClean="0"/>
              <a:t>To make a session RIDE enabled you should start it with the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–ride </a:t>
            </a:r>
            <a:r>
              <a:rPr lang="en-GB" dirty="0" smtClean="0"/>
              <a:t>switch as in </a:t>
            </a:r>
          </a:p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dyalog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–ride</a:t>
            </a:r>
          </a:p>
          <a:p>
            <a:pPr marL="0" indent="0">
              <a:buNone/>
            </a:pPr>
            <a:r>
              <a:rPr lang="en-GB" dirty="0" smtClean="0"/>
              <a:t>You can then start RIDE and you should be able to connect to it.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72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10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The RIDE - </a:t>
            </a:r>
            <a:r>
              <a:rPr lang="en-GB" dirty="0"/>
              <a:t>Example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73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560840" cy="4749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1763688" y="4221088"/>
            <a:ext cx="1440160" cy="72008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19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The RIDE - </a:t>
            </a:r>
            <a:r>
              <a:rPr lang="en-GB" dirty="0"/>
              <a:t>Example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74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80" y="1556790"/>
            <a:ext cx="6696744" cy="4664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2195736" y="4581128"/>
            <a:ext cx="1944216" cy="72008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13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Compiler </a:t>
            </a:r>
            <a:r>
              <a:rPr lang="en-GB" dirty="0" smtClean="0"/>
              <a:t>(experimental)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Works only on </a:t>
            </a:r>
            <a:r>
              <a:rPr lang="en-GB" dirty="0" err="1" smtClean="0"/>
              <a:t>dfns</a:t>
            </a:r>
            <a:endParaRPr lang="en-GB" dirty="0" smtClean="0"/>
          </a:p>
          <a:p>
            <a:r>
              <a:rPr lang="en-GB" dirty="0">
                <a:latin typeface="APL385 Unicode" panose="020B0709000202000203" pitchFamily="49" charset="0"/>
              </a:rPr>
              <a:t>encode←{(⎕A,⎕D)⍳⍵} </a:t>
            </a:r>
            <a:r>
              <a:rPr lang="en-GB" dirty="0" smtClean="0">
                <a:latin typeface="APL385 Unicode" panose="020B0709000202000203" pitchFamily="49" charset="0"/>
              </a:rPr>
              <a:t/>
            </a:r>
            <a:br>
              <a:rPr lang="en-GB" dirty="0" smtClean="0">
                <a:latin typeface="APL385 Unicode" panose="020B0709000202000203" pitchFamily="49" charset="0"/>
              </a:rPr>
            </a:br>
            <a:r>
              <a:rPr lang="en-GB" dirty="0" smtClean="0">
                <a:latin typeface="APL385 Unicode" panose="020B0709000202000203" pitchFamily="49" charset="0"/>
              </a:rPr>
              <a:t>⍝ </a:t>
            </a:r>
            <a:r>
              <a:rPr lang="en-GB" dirty="0">
                <a:latin typeface="APL385 Unicode" panose="020B0709000202000203" pitchFamily="49" charset="0"/>
              </a:rPr>
              <a:t>⎕A</a:t>
            </a:r>
            <a:r>
              <a:rPr lang="en-GB" dirty="0" smtClean="0">
                <a:latin typeface="APL385 Unicode" panose="020B0709000202000203" pitchFamily="49" charset="0"/>
              </a:rPr>
              <a:t>, ⎕</a:t>
            </a:r>
            <a:r>
              <a:rPr lang="en-GB" dirty="0">
                <a:latin typeface="APL385 Unicode" panose="020B0709000202000203" pitchFamily="49" charset="0"/>
              </a:rPr>
              <a:t>D </a:t>
            </a:r>
            <a:r>
              <a:rPr lang="en-GB" dirty="0" smtClean="0">
                <a:latin typeface="APL385 Unicode" panose="020B0709000202000203" pitchFamily="49" charset="0"/>
              </a:rPr>
              <a:t>evaluated </a:t>
            </a:r>
            <a:r>
              <a:rPr lang="en-GB" dirty="0">
                <a:latin typeface="APL385 Unicode" panose="020B0709000202000203" pitchFamily="49" charset="0"/>
              </a:rPr>
              <a:t>at compile time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No </a:t>
            </a:r>
            <a:r>
              <a:rPr lang="en-GB" dirty="0" smtClean="0"/>
              <a:t>thread </a:t>
            </a:r>
            <a:r>
              <a:rPr lang="en-GB" dirty="0"/>
              <a:t>switching will </a:t>
            </a:r>
            <a:r>
              <a:rPr lang="en-GB" dirty="0" smtClean="0"/>
              <a:t>occur </a:t>
            </a:r>
            <a:r>
              <a:rPr lang="en-GB" dirty="0"/>
              <a:t>between lines of code after a function has been compiled.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75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44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Compiler </a:t>
            </a:r>
            <a:r>
              <a:rPr lang="en-GB" dirty="0" smtClean="0"/>
              <a:t>(experimental)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⎕FX '</a:t>
            </a:r>
            <a:r>
              <a:rPr lang="en-GB" dirty="0" err="1" smtClean="0">
                <a:latin typeface="APL385 Unicode" panose="020B0709000202000203" pitchFamily="49" charset="0"/>
              </a:rPr>
              <a:t>r</a:t>
            </a:r>
            <a:r>
              <a:rPr lang="en-GB" dirty="0" err="1">
                <a:latin typeface="APL385 Unicode" panose="020B0709000202000203" pitchFamily="49" charset="0"/>
              </a:rPr>
              <a:t>←foo</a:t>
            </a:r>
            <a:r>
              <a:rPr lang="en-GB" dirty="0">
                <a:latin typeface="APL385 Unicode" panose="020B0709000202000203" pitchFamily="49" charset="0"/>
              </a:rPr>
              <a:t> y' ... ⍝ define foo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foo </a:t>
            </a:r>
            <a:r>
              <a:rPr lang="en-GB" dirty="0">
                <a:latin typeface="APL385 Unicode" panose="020B0709000202000203" pitchFamily="49" charset="0"/>
              </a:rPr>
              <a:t>99 ⍝ execute the </a:t>
            </a:r>
            <a:r>
              <a:rPr lang="en-GB" dirty="0" err="1">
                <a:latin typeface="APL385 Unicode" panose="020B0709000202000203" pitchFamily="49" charset="0"/>
              </a:rPr>
              <a:t>uncompiled</a:t>
            </a:r>
            <a:r>
              <a:rPr lang="en-GB" dirty="0">
                <a:latin typeface="APL385 Unicode" panose="020B0709000202000203" pitchFamily="49" charset="0"/>
              </a:rPr>
              <a:t> code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2 (400</a:t>
            </a:r>
            <a:r>
              <a:rPr lang="en-GB" dirty="0">
                <a:latin typeface="APL385 Unicode" panose="020B0709000202000203" pitchFamily="49" charset="0"/>
              </a:rPr>
              <a:t>⌶</a:t>
            </a:r>
            <a:r>
              <a:rPr lang="en-GB" dirty="0" smtClean="0">
                <a:latin typeface="APL385 Unicode" panose="020B0709000202000203" pitchFamily="49" charset="0"/>
              </a:rPr>
              <a:t>) 'foo</a:t>
            </a:r>
            <a:r>
              <a:rPr lang="en-GB" dirty="0">
                <a:latin typeface="APL385 Unicode" panose="020B0709000202000203" pitchFamily="49" charset="0"/>
              </a:rPr>
              <a:t>' ⍝ compile it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foo </a:t>
            </a:r>
            <a:r>
              <a:rPr lang="en-GB" dirty="0">
                <a:latin typeface="APL385 Unicode" panose="020B0709000202000203" pitchFamily="49" charset="0"/>
              </a:rPr>
              <a:t>99 ⍝ execute the compiled code </a:t>
            </a:r>
            <a:endParaRPr lang="en-GB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Use ]runtime to see CPU usage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5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assumes you have R installed.</a:t>
            </a:r>
          </a:p>
          <a:p>
            <a:pPr marL="0" indent="0">
              <a:buNone/>
            </a:pPr>
            <a:r>
              <a:rPr lang="en-GB" dirty="0" smtClean="0"/>
              <a:t>R </a:t>
            </a:r>
            <a:r>
              <a:rPr lang="en-GB" dirty="0"/>
              <a:t>is supported under Windows and </a:t>
            </a:r>
            <a:r>
              <a:rPr lang="en-GB" dirty="0" smtClean="0"/>
              <a:t>Linux.</a:t>
            </a:r>
          </a:p>
          <a:p>
            <a:r>
              <a:rPr lang="en-GB" dirty="0" smtClean="0"/>
              <a:t>R </a:t>
            </a:r>
            <a:r>
              <a:rPr lang="en-GB" dirty="0" smtClean="0"/>
              <a:t>functions </a:t>
            </a:r>
            <a:r>
              <a:rPr lang="en-GB" dirty="0"/>
              <a:t>can be called directly from within a Dyalog APL session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contents of APL variables can be transferred to and from equivalent R variables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77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67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You can get R from the Web. Search for R for your operating system </a:t>
            </a:r>
            <a:br>
              <a:rPr lang="en-GB" dirty="0" smtClean="0"/>
            </a:br>
            <a:r>
              <a:rPr lang="en-GB" dirty="0" smtClean="0"/>
              <a:t>(http</a:t>
            </a:r>
            <a:r>
              <a:rPr lang="en-GB" dirty="0"/>
              <a:t>://www.r-project.org/ 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NOTE</a:t>
            </a:r>
            <a:r>
              <a:rPr lang="en-GB" dirty="0" smtClean="0"/>
              <a:t>: you should use the Dyalog APL version matching your operating system size.</a:t>
            </a:r>
          </a:p>
          <a:p>
            <a:pPr marL="0" indent="0">
              <a:buNone/>
            </a:pPr>
            <a:r>
              <a:rPr lang="en-GB" dirty="0" smtClean="0"/>
              <a:t>If your system is </a:t>
            </a:r>
            <a:r>
              <a:rPr lang="en-GB" dirty="0" smtClean="0"/>
              <a:t>64-bit </a:t>
            </a:r>
            <a:r>
              <a:rPr lang="en-GB" dirty="0" smtClean="0"/>
              <a:t>you should use Dyalog APL </a:t>
            </a:r>
            <a:r>
              <a:rPr lang="en-GB" dirty="0" smtClean="0"/>
              <a:t>64-bit </a:t>
            </a:r>
            <a:r>
              <a:rPr lang="en-GB" dirty="0" smtClean="0"/>
              <a:t>(Unicode).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78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6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Component file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920881" cy="4321075"/>
          </a:xfrm>
        </p:spPr>
        <p:txBody>
          <a:bodyPr/>
          <a:lstStyle/>
          <a:p>
            <a:r>
              <a:rPr lang="en-GB" dirty="0"/>
              <a:t>The performance of reading and writing APL components has been </a:t>
            </a:r>
            <a:r>
              <a:rPr lang="en-GB" dirty="0" smtClean="0"/>
              <a:t>improved</a:t>
            </a:r>
          </a:p>
          <a:p>
            <a:r>
              <a:rPr lang="en-GB" dirty="0"/>
              <a:t>Component files </a:t>
            </a:r>
            <a:r>
              <a:rPr lang="en-GB" dirty="0" smtClean="0">
                <a:latin typeface="APL385 Unicode" panose="020B0709000202000203" pitchFamily="49" charset="0"/>
              </a:rPr>
              <a:t>⎕NREAD</a:t>
            </a:r>
            <a:r>
              <a:rPr lang="en-GB" dirty="0" smtClean="0"/>
              <a:t> </a:t>
            </a:r>
            <a:r>
              <a:rPr lang="en-GB" dirty="0"/>
              <a:t>can read several components at </a:t>
            </a:r>
            <a:r>
              <a:rPr lang="en-GB" dirty="0" smtClean="0"/>
              <a:t>once, e.g. </a:t>
            </a:r>
            <a:br>
              <a:rPr lang="en-GB" dirty="0" smtClean="0"/>
            </a:b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>
                <a:latin typeface="APL385 Unicode" panose="020B0709000202000203" pitchFamily="49" charset="0"/>
              </a:rPr>
              <a:t>FREAD 1 (⍳10</a:t>
            </a:r>
            <a:r>
              <a:rPr lang="en-GB" dirty="0" smtClean="0">
                <a:latin typeface="APL385 Unicode" panose="020B0709000202000203" pitchFamily="49" charset="0"/>
              </a:rPr>
              <a:t>) ⍝ atomic &amp; safe</a:t>
            </a:r>
            <a:endParaRPr lang="en-GB" dirty="0">
              <a:latin typeface="APL385 Unicode" panose="020B0709000202000203" pitchFamily="49" charset="0"/>
            </a:endParaRPr>
          </a:p>
          <a:p>
            <a:r>
              <a:rPr lang="en-GB" dirty="0" smtClean="0"/>
              <a:t>Components can </a:t>
            </a:r>
            <a:r>
              <a:rPr lang="en-GB" dirty="0"/>
              <a:t>be compressed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32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6" y="1340768"/>
            <a:ext cx="7632849" cy="432107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session (</a:t>
            </a:r>
            <a:r>
              <a:rPr lang="en-GB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r.x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executes in R)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sz="2800" dirty="0" smtClean="0">
                <a:latin typeface="APL385 Unicode" panose="020B0709000202000203" pitchFamily="49" charset="0"/>
              </a:rPr>
              <a:t>⎕←</a:t>
            </a:r>
            <a:r>
              <a:rPr lang="en-GB" sz="2800" dirty="0" err="1">
                <a:latin typeface="APL385 Unicode" panose="020B0709000202000203" pitchFamily="49" charset="0"/>
              </a:rPr>
              <a:t>r.x</a:t>
            </a:r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'1+2</a:t>
            </a:r>
            <a:r>
              <a:rPr lang="en-GB" sz="2800" dirty="0">
                <a:latin typeface="APL385 Unicode" panose="020B0709000202000203" pitchFamily="49" charset="0"/>
              </a:rPr>
              <a:t>' ⍝ Add two </a:t>
            </a:r>
            <a:r>
              <a:rPr lang="en-GB" sz="2800" dirty="0" smtClean="0">
                <a:latin typeface="APL385 Unicode" panose="020B0709000202000203" pitchFamily="49" charset="0"/>
              </a:rPr>
              <a:t>scalars </a:t>
            </a:r>
            <a:endParaRPr lang="en-GB" sz="2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	⎕←</a:t>
            </a:r>
            <a:r>
              <a:rPr lang="en-GB" sz="2800" dirty="0" err="1">
                <a:latin typeface="APL385 Unicode" panose="020B0709000202000203" pitchFamily="49" charset="0"/>
              </a:rPr>
              <a:t>r.x</a:t>
            </a:r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'c(1,2,3</a:t>
            </a:r>
            <a:r>
              <a:rPr lang="en-GB" sz="2800" dirty="0">
                <a:latin typeface="APL385 Unicode" panose="020B0709000202000203" pitchFamily="49" charset="0"/>
              </a:rPr>
              <a:t>)*c(10,20,30)' ⍝ </a:t>
            </a:r>
            <a:r>
              <a:rPr lang="en-GB" sz="2800" dirty="0" smtClean="0">
                <a:latin typeface="APL385 Unicode" panose="020B0709000202000203" pitchFamily="49" charset="0"/>
              </a:rPr>
              <a:t>V1×V2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>
                <a:latin typeface="APL385 Unicode" panose="020B0709000202000203" pitchFamily="49" charset="0"/>
              </a:rPr>
              <a:t>10 40 90 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	⎕←</a:t>
            </a:r>
            <a:r>
              <a:rPr lang="en-GB" sz="2800" dirty="0" err="1" smtClean="0">
                <a:latin typeface="APL385 Unicode" panose="020B0709000202000203" pitchFamily="49" charset="0"/>
              </a:rPr>
              <a:t>r.x</a:t>
            </a:r>
            <a:r>
              <a:rPr lang="en-GB" sz="2800" dirty="0" smtClean="0">
                <a:latin typeface="APL385 Unicode" panose="020B0709000202000203" pitchFamily="49" charset="0"/>
              </a:rPr>
              <a:t>  'matrix(1:12,3)' ⍝ ⍉4 3⍴⍳12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>
                <a:latin typeface="APL385 Unicode" panose="020B0709000202000203" pitchFamily="49" charset="0"/>
              </a:rPr>
              <a:t>1 4 7 10 </a:t>
            </a:r>
            <a:endParaRPr lang="en-GB" sz="2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2 </a:t>
            </a:r>
            <a:r>
              <a:rPr lang="en-GB" sz="2800" dirty="0">
                <a:latin typeface="APL385 Unicode" panose="020B0709000202000203" pitchFamily="49" charset="0"/>
              </a:rPr>
              <a:t>5 8 11 </a:t>
            </a:r>
            <a:endParaRPr lang="en-GB" sz="2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3 </a:t>
            </a:r>
            <a:r>
              <a:rPr lang="en-GB" sz="2800" dirty="0">
                <a:latin typeface="APL385 Unicode" panose="020B0709000202000203" pitchFamily="49" charset="0"/>
              </a:rPr>
              <a:t>6 9 12 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79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6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There are many statistical programs for use, e.g. '</a:t>
            </a:r>
            <a:r>
              <a:rPr lang="en-GB" dirty="0" err="1" smtClean="0"/>
              <a:t>rnorm</a:t>
            </a:r>
            <a:r>
              <a:rPr lang="en-GB" dirty="0" smtClean="0"/>
              <a:t>' for normal distributions.</a:t>
            </a:r>
          </a:p>
          <a:p>
            <a:pPr marL="0" indent="0">
              <a:buNone/>
            </a:pPr>
            <a:r>
              <a:rPr lang="en-GB" dirty="0" err="1" smtClean="0"/>
              <a:t>r.p</a:t>
            </a:r>
            <a:r>
              <a:rPr lang="en-GB" dirty="0" smtClean="0"/>
              <a:t> puts a value in R, e.g. 'variable' </a:t>
            </a:r>
            <a:r>
              <a:rPr lang="en-GB" dirty="0" err="1" smtClean="0"/>
              <a:t>r.p</a:t>
            </a:r>
            <a:r>
              <a:rPr lang="en-GB" dirty="0" smtClean="0"/>
              <a:t> value</a:t>
            </a:r>
          </a:p>
          <a:p>
            <a:pPr marL="0" indent="0">
              <a:buNone/>
            </a:pPr>
            <a:r>
              <a:rPr lang="en-GB" dirty="0" err="1" smtClean="0"/>
              <a:t>r.g</a:t>
            </a:r>
            <a:r>
              <a:rPr lang="en-GB" dirty="0" smtClean="0"/>
              <a:t> gets a value from R, e.g. </a:t>
            </a:r>
            <a:r>
              <a:rPr lang="en-GB" dirty="0" err="1" smtClean="0"/>
              <a:t>r.g</a:t>
            </a:r>
            <a:r>
              <a:rPr lang="en-GB" dirty="0" smtClean="0"/>
              <a:t> 'variable'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See the </a:t>
            </a:r>
            <a:r>
              <a:rPr lang="en-GB" i="1" dirty="0" smtClean="0"/>
              <a:t>R </a:t>
            </a:r>
            <a:r>
              <a:rPr lang="en-GB" i="1" dirty="0" smtClean="0"/>
              <a:t>Interface </a:t>
            </a:r>
            <a:r>
              <a:rPr lang="en-GB" i="1" dirty="0"/>
              <a:t>G</a:t>
            </a:r>
            <a:r>
              <a:rPr lang="en-GB" i="1" dirty="0" smtClean="0"/>
              <a:t>uide </a:t>
            </a:r>
            <a:r>
              <a:rPr lang="en-GB" dirty="0" smtClean="0"/>
              <a:t>(PDF) in the help folder of Dyalog APL.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14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R - 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)LOAD </a:t>
            </a:r>
            <a:r>
              <a:rPr lang="en-GB" dirty="0" err="1" smtClean="0">
                <a:latin typeface="APL385 Unicode" panose="020B0709000202000203" pitchFamily="49" charset="0"/>
              </a:rPr>
              <a:t>rconnect</a:t>
            </a:r>
            <a:endParaRPr lang="en-GB" dirty="0" smtClean="0">
              <a:latin typeface="APL385 Unicode" panose="020B0709000202000203" pitchFamily="49" charset="0"/>
            </a:endParaRPr>
          </a:p>
          <a:p>
            <a:r>
              <a:rPr lang="en-GB" dirty="0" smtClean="0"/>
              <a:t>Get a </a:t>
            </a:r>
            <a:r>
              <a:rPr lang="en-GB" dirty="0"/>
              <a:t>normal distribution </a:t>
            </a:r>
            <a:r>
              <a:rPr lang="en-GB" dirty="0" smtClean="0"/>
              <a:t>for a vector of 1000 elements, with mean=100 and standard dev=10 (use '</a:t>
            </a:r>
            <a:r>
              <a:rPr lang="en-GB" dirty="0" err="1" smtClean="0"/>
              <a:t>rnorm</a:t>
            </a:r>
            <a:r>
              <a:rPr lang="en-GB" dirty="0" smtClean="0"/>
              <a:t>')</a:t>
            </a:r>
          </a:p>
          <a:p>
            <a:r>
              <a:rPr lang="en-GB" dirty="0" smtClean="0"/>
              <a:t>Assign it to variable X</a:t>
            </a:r>
          </a:p>
          <a:p>
            <a:r>
              <a:rPr lang="en-GB" dirty="0" smtClean="0"/>
              <a:t>Move the data back to R</a:t>
            </a:r>
          </a:p>
          <a:p>
            <a:r>
              <a:rPr lang="en-GB" dirty="0" smtClean="0"/>
              <a:t>Apply 'summary' to it.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28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.</a:t>
            </a:r>
            <a:r>
              <a:rPr lang="en-GB" dirty="0" smtClean="0"/>
              <a:t>NET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new enhancements:</a:t>
            </a:r>
          </a:p>
          <a:p>
            <a:r>
              <a:rPr lang="en-GB" dirty="0" smtClean="0"/>
              <a:t>Overloads </a:t>
            </a:r>
            <a:endParaRPr lang="en-GB" dirty="0" smtClean="0"/>
          </a:p>
          <a:p>
            <a:r>
              <a:rPr lang="en-GB" dirty="0" smtClean="0"/>
              <a:t>Casts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7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.</a:t>
            </a:r>
            <a:r>
              <a:rPr lang="en-GB" dirty="0" smtClean="0"/>
              <a:t>NET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Overloads </a:t>
            </a:r>
          </a:p>
          <a:p>
            <a:pPr marL="0" indent="0">
              <a:buNone/>
            </a:pPr>
            <a:r>
              <a:rPr lang="en-GB" dirty="0"/>
              <a:t>To force APL to call the double version of function foo() regardless of the type </a:t>
            </a:r>
            <a:r>
              <a:rPr lang="en-GB" dirty="0" smtClean="0"/>
              <a:t>of the </a:t>
            </a:r>
            <a:r>
              <a:rPr lang="en-GB" dirty="0"/>
              <a:t>argument </a:t>
            </a:r>
            <a:r>
              <a:rPr lang="en-GB" dirty="0" err="1"/>
              <a:t>val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sz="2800" dirty="0" smtClean="0"/>
              <a:t>	</a:t>
            </a:r>
            <a:r>
              <a:rPr lang="en-GB" sz="2400" dirty="0" smtClean="0">
                <a:latin typeface="APL385 Unicode" panose="020B0709000202000203" pitchFamily="49" charset="0"/>
              </a:rPr>
              <a:t>(</a:t>
            </a:r>
            <a:r>
              <a:rPr lang="en-GB" sz="2400" dirty="0">
                <a:latin typeface="APL385 Unicode" panose="020B0709000202000203" pitchFamily="49" charset="0"/>
              </a:rPr>
              <a:t>foo ⍠('</a:t>
            </a:r>
            <a:r>
              <a:rPr lang="en-GB" sz="2400" dirty="0" err="1">
                <a:latin typeface="APL385 Unicode" panose="020B0709000202000203" pitchFamily="49" charset="0"/>
              </a:rPr>
              <a:t>OverloadTypes'Double</a:t>
            </a:r>
            <a:r>
              <a:rPr lang="en-GB" sz="2400" dirty="0">
                <a:latin typeface="APL385 Unicode" panose="020B0709000202000203" pitchFamily="49" charset="0"/>
              </a:rPr>
              <a:t>))</a:t>
            </a:r>
            <a:r>
              <a:rPr lang="en-GB" sz="2400" dirty="0" err="1">
                <a:latin typeface="APL385 Unicode" panose="020B0709000202000203" pitchFamily="49" charset="0"/>
              </a:rPr>
              <a:t>val</a:t>
            </a: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/>
              <a:t>or more simply:</a:t>
            </a:r>
          </a:p>
          <a:p>
            <a:pPr marL="0" indent="0">
              <a:buNone/>
            </a:pPr>
            <a:r>
              <a:rPr lang="en-GB" sz="2800" dirty="0" smtClean="0"/>
              <a:t>	</a:t>
            </a:r>
            <a:r>
              <a:rPr lang="en-GB" sz="2400" dirty="0" smtClean="0">
                <a:latin typeface="APL385 Unicode" panose="020B0709000202000203" pitchFamily="49" charset="0"/>
              </a:rPr>
              <a:t>(</a:t>
            </a:r>
            <a:r>
              <a:rPr lang="en-GB" sz="2400" dirty="0">
                <a:latin typeface="APL385 Unicode" panose="020B0709000202000203" pitchFamily="49" charset="0"/>
              </a:rPr>
              <a:t>foo ⍠Double)</a:t>
            </a:r>
            <a:r>
              <a:rPr lang="en-GB" sz="2400" dirty="0" err="1">
                <a:latin typeface="APL385 Unicode" panose="020B0709000202000203" pitchFamily="49" charset="0"/>
              </a:rPr>
              <a:t>val</a:t>
            </a:r>
            <a:endParaRPr lang="en-GB" sz="24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PL385 Unicode" panose="020B0709000202000203" pitchFamily="49" charset="0"/>
              </a:rPr>
              <a:t>	⎕</a:t>
            </a:r>
            <a:r>
              <a:rPr lang="en-GB" sz="2400" dirty="0" err="1">
                <a:latin typeface="APL385 Unicode" panose="020B0709000202000203" pitchFamily="49" charset="0"/>
              </a:rPr>
              <a:t>USING←'System</a:t>
            </a:r>
            <a:r>
              <a:rPr lang="en-GB" sz="2400" dirty="0" smtClean="0">
                <a:latin typeface="APL385 Unicode" panose="020B0709000202000203" pitchFamily="49" charset="0"/>
              </a:rPr>
              <a:t>' ⋄ Double</a:t>
            </a: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(</a:t>
            </a:r>
            <a:r>
              <a:rPr lang="en-GB" sz="2400" dirty="0" err="1">
                <a:latin typeface="APL385 Unicode" panose="020B0709000202000203" pitchFamily="49" charset="0"/>
              </a:rPr>
              <a:t>System.Double</a:t>
            </a:r>
            <a:r>
              <a:rPr lang="en-GB" sz="24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3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.</a:t>
            </a:r>
            <a:r>
              <a:rPr lang="en-GB" dirty="0" smtClean="0"/>
              <a:t>NET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6" y="1484784"/>
            <a:ext cx="7632849" cy="4321075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Casts</a:t>
            </a:r>
          </a:p>
          <a:p>
            <a:pPr marL="0" indent="0">
              <a:buNone/>
            </a:pPr>
            <a:r>
              <a:rPr lang="en-GB" sz="2800" dirty="0" smtClean="0"/>
              <a:t>  </a:t>
            </a:r>
            <a:r>
              <a:rPr lang="en-GB" sz="2400" dirty="0" smtClean="0">
                <a:latin typeface="APL385 Unicode" panose="020B0709000202000203" pitchFamily="49" charset="0"/>
              </a:rPr>
              <a:t>⎕</a:t>
            </a:r>
            <a:r>
              <a:rPr lang="en-GB" sz="2400" dirty="0" err="1">
                <a:latin typeface="APL385 Unicode" panose="020B0709000202000203" pitchFamily="49" charset="0"/>
              </a:rPr>
              <a:t>USING←'System</a:t>
            </a:r>
            <a:r>
              <a:rPr lang="en-GB" sz="2400" dirty="0" smtClean="0">
                <a:latin typeface="APL385 Unicode" panose="020B0709000202000203" pitchFamily="49" charset="0"/>
              </a:rPr>
              <a:t>' ⍝ make Bool </a:t>
            </a:r>
            <a:r>
              <a:rPr lang="en-GB" sz="2400" dirty="0">
                <a:latin typeface="APL385 Unicode" panose="020B0709000202000203" pitchFamily="49" charset="0"/>
              </a:rPr>
              <a:t>array </a:t>
            </a:r>
            <a:r>
              <a:rPr lang="en-GB" sz="2400" dirty="0" smtClean="0">
                <a:latin typeface="APL385 Unicode" panose="020B0709000202000203" pitchFamily="49" charset="0"/>
              </a:rPr>
              <a:t>of 2 </a:t>
            </a:r>
            <a:r>
              <a:rPr lang="en-GB" sz="2400" dirty="0" err="1" smtClean="0">
                <a:latin typeface="APL385 Unicode" panose="020B0709000202000203" pitchFamily="49" charset="0"/>
              </a:rPr>
              <a:t>elem</a:t>
            </a:r>
            <a:endParaRPr lang="en-GB" sz="24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PL385 Unicode" panose="020B0709000202000203" pitchFamily="49" charset="0"/>
              </a:rPr>
              <a:t>  </a:t>
            </a:r>
            <a:r>
              <a:rPr lang="en-GB" sz="2400" dirty="0" err="1" smtClean="0">
                <a:latin typeface="APL385 Unicode" panose="020B0709000202000203" pitchFamily="49" charset="0"/>
              </a:rPr>
              <a:t>BA</a:t>
            </a:r>
            <a:r>
              <a:rPr lang="en-GB" sz="2400" dirty="0" err="1">
                <a:latin typeface="APL385 Unicode" panose="020B0709000202000203" pitchFamily="49" charset="0"/>
              </a:rPr>
              <a:t>←Array.CreateInstance</a:t>
            </a:r>
            <a:r>
              <a:rPr lang="en-GB" sz="2400" dirty="0">
                <a:latin typeface="APL385 Unicode" panose="020B0709000202000203" pitchFamily="49" charset="0"/>
              </a:rPr>
              <a:t> Boolean 2</a:t>
            </a:r>
          </a:p>
          <a:p>
            <a:pPr marL="0" indent="0">
              <a:buNone/>
            </a:pPr>
            <a:r>
              <a:rPr lang="en-GB" sz="2400" dirty="0" smtClean="0">
                <a:latin typeface="APL385 Unicode" panose="020B0709000202000203" pitchFamily="49" charset="0"/>
              </a:rPr>
              <a:t>  </a:t>
            </a:r>
            <a:r>
              <a:rPr lang="en-GB" sz="2400" dirty="0" err="1" smtClean="0">
                <a:latin typeface="APL385 Unicode" panose="020B0709000202000203" pitchFamily="49" charset="0"/>
              </a:rPr>
              <a:t>BA.GetValue</a:t>
            </a:r>
            <a:r>
              <a:rPr lang="en-GB" sz="2400" dirty="0" smtClean="0">
                <a:latin typeface="APL385 Unicode" panose="020B0709000202000203" pitchFamily="49" charset="0"/>
              </a:rPr>
              <a:t> </a:t>
            </a:r>
            <a:r>
              <a:rPr lang="en-GB" sz="2400" dirty="0">
                <a:latin typeface="APL385 Unicode" panose="020B0709000202000203" pitchFamily="49" charset="0"/>
              </a:rPr>
              <a:t>0 ⍝ get the 0th element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sz="2400" dirty="0" smtClean="0">
                <a:latin typeface="APL385 Unicode" panose="020B0709000202000203" pitchFamily="49" charset="0"/>
              </a:rPr>
              <a:t>  ⍝ </a:t>
            </a:r>
            <a:r>
              <a:rPr lang="en-GB" sz="2400" dirty="0">
                <a:latin typeface="APL385 Unicode" panose="020B0709000202000203" pitchFamily="49" charset="0"/>
              </a:rPr>
              <a:t>attempt to set the 0th element to 1 (AKA true)</a:t>
            </a:r>
          </a:p>
          <a:p>
            <a:pPr marL="0" indent="0">
              <a:buNone/>
            </a:pPr>
            <a:r>
              <a:rPr lang="en-GB" sz="2400" dirty="0" smtClean="0">
                <a:latin typeface="APL385 Unicode" panose="020B0709000202000203" pitchFamily="49" charset="0"/>
              </a:rPr>
              <a:t>  </a:t>
            </a:r>
            <a:r>
              <a:rPr lang="en-GB" sz="2400" dirty="0" err="1" smtClean="0">
                <a:latin typeface="APL385 Unicode" panose="020B0709000202000203" pitchFamily="49" charset="0"/>
              </a:rPr>
              <a:t>BA.SetValue</a:t>
            </a:r>
            <a:r>
              <a:rPr lang="en-GB" sz="2400" dirty="0" smtClean="0">
                <a:latin typeface="APL385 Unicode" panose="020B0709000202000203" pitchFamily="49" charset="0"/>
              </a:rPr>
              <a:t> </a:t>
            </a:r>
            <a:r>
              <a:rPr lang="en-GB" sz="2400" dirty="0">
                <a:latin typeface="APL385 Unicode" panose="020B0709000202000203" pitchFamily="49" charset="0"/>
              </a:rPr>
              <a:t>1 0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EXCEPTION: Cannot widen from source type to target </a:t>
            </a:r>
            <a:r>
              <a:rPr lang="en-GB" sz="2400" dirty="0" smtClean="0">
                <a:latin typeface="APL385 Unicode" panose="020B0709000202000203" pitchFamily="49" charset="0"/>
              </a:rPr>
              <a:t>type</a:t>
            </a:r>
            <a:endParaRPr lang="en-GB" sz="2400" b="1" dirty="0" smtClean="0">
              <a:latin typeface="APL385 Unicode" panose="020B0709000202000203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2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.</a:t>
            </a:r>
            <a:r>
              <a:rPr lang="en-GB" dirty="0" smtClean="0"/>
              <a:t>NET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Casts</a:t>
            </a:r>
          </a:p>
          <a:p>
            <a:pPr marL="0" indent="0">
              <a:buNone/>
            </a:pPr>
            <a:r>
              <a:rPr lang="en-GB" sz="2800" dirty="0" smtClean="0"/>
              <a:t> To </a:t>
            </a:r>
            <a:r>
              <a:rPr lang="en-GB" sz="2800" dirty="0"/>
              <a:t>rectify the situation, APL must be told to cast the argument to a Boolean as follows</a:t>
            </a:r>
            <a:r>
              <a:rPr lang="en-GB" sz="2800" dirty="0" smtClean="0"/>
              <a:t>: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  </a:t>
            </a:r>
            <a:r>
              <a:rPr lang="en-GB" sz="2400" dirty="0" smtClean="0">
                <a:latin typeface="APL385 Unicode" panose="020B0709000202000203" pitchFamily="49" charset="0"/>
              </a:rPr>
              <a:t>(</a:t>
            </a:r>
            <a:r>
              <a:rPr lang="en-GB" sz="2400" dirty="0" err="1">
                <a:latin typeface="APL385 Unicode" panose="020B0709000202000203" pitchFamily="49" charset="0"/>
              </a:rPr>
              <a:t>BA.SetValue</a:t>
            </a:r>
            <a:r>
              <a:rPr lang="en-GB" sz="2400" dirty="0">
                <a:latin typeface="APL385 Unicode" panose="020B0709000202000203" pitchFamily="49" charset="0"/>
              </a:rPr>
              <a:t> ⍠ ('</a:t>
            </a:r>
            <a:r>
              <a:rPr lang="en-GB" sz="2400" dirty="0" err="1">
                <a:latin typeface="APL385 Unicode" panose="020B0709000202000203" pitchFamily="49" charset="0"/>
              </a:rPr>
              <a:t>CastToTypes</a:t>
            </a:r>
            <a:r>
              <a:rPr lang="en-GB" sz="2400" dirty="0">
                <a:latin typeface="APL385 Unicode" panose="020B0709000202000203" pitchFamily="49" charset="0"/>
              </a:rPr>
              <a:t>'(Boolean Int32)))1 0</a:t>
            </a:r>
          </a:p>
          <a:p>
            <a:pPr marL="0" indent="0">
              <a:buNone/>
            </a:pPr>
            <a:r>
              <a:rPr lang="en-GB" sz="2400" dirty="0" smtClean="0">
                <a:latin typeface="APL385 Unicode" panose="020B0709000202000203" pitchFamily="49" charset="0"/>
              </a:rPr>
              <a:t>  </a:t>
            </a:r>
            <a:r>
              <a:rPr lang="en-GB" sz="2400" dirty="0" err="1" smtClean="0">
                <a:latin typeface="APL385 Unicode" panose="020B0709000202000203" pitchFamily="49" charset="0"/>
              </a:rPr>
              <a:t>BA.GetValue</a:t>
            </a:r>
            <a:r>
              <a:rPr lang="en-GB" sz="2400" dirty="0" smtClean="0">
                <a:latin typeface="APL385 Unicode" panose="020B0709000202000203" pitchFamily="49" charset="0"/>
              </a:rPr>
              <a:t> </a:t>
            </a:r>
            <a:r>
              <a:rPr lang="en-GB" sz="2400" dirty="0">
                <a:latin typeface="APL385 Unicode" panose="020B0709000202000203" pitchFamily="49" charset="0"/>
              </a:rPr>
              <a:t>0 ⍝ get the 0th element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1</a:t>
            </a:r>
            <a:endParaRPr lang="en-GB" sz="2400" b="1" dirty="0" smtClean="0">
              <a:latin typeface="APL385 Unicode" panose="020B0709000202000203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9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The Chart Wizard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>
                <a:latin typeface="APL385 Unicode" panose="020B0709000202000203" pitchFamily="49" charset="0"/>
              </a:rPr>
              <a:t>]chart   </a:t>
            </a:r>
            <a:r>
              <a:rPr lang="en-GB" dirty="0" smtClean="0">
                <a:latin typeface="APL385 Unicode" panose="020B0709000202000203" pitchFamily="49" charset="0"/>
              </a:rPr>
              <a:t>*0.05</a:t>
            </a:r>
            <a:r>
              <a:rPr lang="en-GB" dirty="0">
                <a:latin typeface="APL385 Unicode" panose="020B0709000202000203" pitchFamily="49" charset="0"/>
              </a:rPr>
              <a:t>×⍳</a:t>
            </a:r>
            <a:r>
              <a:rPr lang="en-GB" dirty="0" smtClean="0">
                <a:latin typeface="APL385 Unicode" panose="020B0709000202000203" pitchFamily="49" charset="0"/>
              </a:rPr>
              <a:t>99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86</a:t>
            </a:fld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0" y="2420888"/>
            <a:ext cx="58674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144" y="1412776"/>
            <a:ext cx="60198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83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The Chart Wizard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</a:t>
            </a:r>
            <a:r>
              <a:rPr lang="en-GB" sz="2400" dirty="0" smtClean="0">
                <a:latin typeface="APL385 Unicode" panose="020B0709000202000203" pitchFamily="49" charset="0"/>
              </a:rPr>
              <a:t>x</a:t>
            </a:r>
            <a:r>
              <a:rPr lang="en-GB" sz="2400" dirty="0">
                <a:latin typeface="APL385 Unicode" panose="020B0709000202000203" pitchFamily="49" charset="0"/>
              </a:rPr>
              <a:t>←¯10 10 {⍺[1]++\0,⍵⍴(|-/⍺)÷⍵} </a:t>
            </a:r>
            <a:r>
              <a:rPr lang="en-GB" sz="2400" dirty="0" smtClean="0">
                <a:latin typeface="APL385 Unicode" panose="020B0709000202000203" pitchFamily="49" charset="0"/>
              </a:rPr>
              <a:t>50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</a:t>
            </a:r>
            <a:r>
              <a:rPr lang="en-GB" sz="2400" dirty="0" smtClean="0">
                <a:latin typeface="APL385 Unicode" panose="020B0709000202000203" pitchFamily="49" charset="0"/>
              </a:rPr>
              <a:t>     </a:t>
            </a:r>
            <a:r>
              <a:rPr lang="en-GB" sz="2400" dirty="0" err="1" smtClean="0">
                <a:latin typeface="APL385 Unicode" panose="020B0709000202000203" pitchFamily="49" charset="0"/>
              </a:rPr>
              <a:t>z</a:t>
            </a:r>
            <a:r>
              <a:rPr lang="en-GB" sz="2400" dirty="0" err="1">
                <a:latin typeface="APL385 Unicode" panose="020B0709000202000203" pitchFamily="49" charset="0"/>
              </a:rPr>
              <a:t>←x</a:t>
            </a:r>
            <a:r>
              <a:rPr lang="en-GB" sz="2400" dirty="0">
                <a:latin typeface="APL385 Unicode" panose="020B0709000202000203" pitchFamily="49" charset="0"/>
              </a:rPr>
              <a:t>∘.{{10×(1○⍵)÷⍵}((⍺*2)+⍵*2)*.5}x </a:t>
            </a:r>
            <a:endParaRPr lang="en-GB" sz="24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     </a:t>
            </a:r>
            <a:r>
              <a:rPr lang="en-GB" sz="2400" dirty="0" err="1">
                <a:latin typeface="APL385 Unicode" panose="020B0709000202000203" pitchFamily="49" charset="0"/>
              </a:rPr>
              <a:t>y←x</a:t>
            </a:r>
            <a:r>
              <a:rPr lang="en-GB" sz="2400" dirty="0">
                <a:latin typeface="APL385 Unicode" panose="020B0709000202000203" pitchFamily="49" charset="0"/>
              </a:rPr>
              <a:t> x </a:t>
            </a:r>
            <a:r>
              <a:rPr lang="en-GB" sz="2400" dirty="0" smtClean="0">
                <a:latin typeface="APL385 Unicode" panose="020B0709000202000203" pitchFamily="49" charset="0"/>
              </a:rPr>
              <a:t>z</a:t>
            </a:r>
          </a:p>
          <a:p>
            <a:pPr marL="0" indent="0">
              <a:buNone/>
            </a:pPr>
            <a:r>
              <a:rPr lang="en-GB" dirty="0" smtClean="0"/>
              <a:t>(put cursor over 'y' and hit this button:       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87</a:t>
            </a:fld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733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283" y="819150"/>
            <a:ext cx="6019800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0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</a:t>
            </a:r>
            <a:r>
              <a:rPr lang="en-GB" sz="1400" dirty="0" smtClean="0">
                <a:latin typeface="APL385 Unicode" panose="020B0709000202000203" pitchFamily="49" charset="0"/>
              </a:rPr>
              <a:t>      ]</a:t>
            </a:r>
            <a:r>
              <a:rPr lang="en-GB" sz="1400" dirty="0">
                <a:latin typeface="APL385 Unicode" panose="020B0709000202000203" pitchFamily="49" charset="0"/>
              </a:rPr>
              <a:t>list tools -recursive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Type   Name                      Versions   Size  Last Update        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&lt;DIR&gt;  tools\code                                 2015/04/07 10:45:09 </a:t>
            </a:r>
          </a:p>
          <a:p>
            <a:pPr marL="0" indent="0">
              <a:buNone/>
            </a:pPr>
            <a:r>
              <a:rPr lang="en-GB" sz="1400" dirty="0" smtClean="0">
                <a:latin typeface="APL385 Unicode" panose="020B0709000202000203" pitchFamily="49" charset="0"/>
              </a:rPr>
              <a:t>…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tools\code\</a:t>
            </a:r>
            <a:r>
              <a:rPr lang="en-GB" sz="1400" dirty="0" err="1">
                <a:latin typeface="APL385 Unicode" panose="020B0709000202000203" pitchFamily="49" charset="0"/>
              </a:rPr>
              <a:t>partScan</a:t>
            </a:r>
            <a:r>
              <a:rPr lang="en-GB" sz="1400" dirty="0">
                <a:latin typeface="APL385 Unicode" panose="020B0709000202000203" pitchFamily="49" charset="0"/>
              </a:rPr>
              <a:t>                  4340  2014/05/24  6:44:44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tools\code\</a:t>
            </a:r>
            <a:r>
              <a:rPr lang="en-GB" sz="1400" dirty="0" err="1">
                <a:latin typeface="APL385 Unicode" panose="020B0709000202000203" pitchFamily="49" charset="0"/>
              </a:rPr>
              <a:t>textUtils</a:t>
            </a:r>
            <a:r>
              <a:rPr lang="en-GB" sz="1400" dirty="0">
                <a:latin typeface="APL385 Unicode" panose="020B0709000202000203" pitchFamily="49" charset="0"/>
              </a:rPr>
              <a:t>                 6758  2014/05/24  6:44:44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&lt;DIR&gt;  tools\data                                 2015/04/07 10:45:09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tools\data\Clock                     1339  2014/08/05 20:10:39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tools\data\Person                    9958  2014/08/05 20:10:39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tools\data\Tools                    11661  2014/05/24  6:44:44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tools\data\names                    36318  2014/12/14 15:46:36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&lt;DIR&gt;  tools\</a:t>
            </a:r>
            <a:r>
              <a:rPr lang="en-GB" sz="1400" dirty="0" err="1">
                <a:latin typeface="APL385 Unicode" panose="020B0709000202000203" pitchFamily="49" charset="0"/>
              </a:rPr>
              <a:t>Inet</a:t>
            </a:r>
            <a:r>
              <a:rPr lang="en-GB" sz="1400" dirty="0">
                <a:latin typeface="APL385 Unicode" panose="020B0709000202000203" pitchFamily="49" charset="0"/>
              </a:rPr>
              <a:t>                                 2015/04/07 10:45:09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</a:t>
            </a:r>
            <a:r>
              <a:rPr lang="en-GB" sz="1400" dirty="0" err="1">
                <a:latin typeface="APL385 Unicode" panose="020B0709000202000203" pitchFamily="49" charset="0"/>
              </a:rPr>
              <a:t>Inet</a:t>
            </a:r>
            <a:r>
              <a:rPr lang="en-GB" sz="1400" dirty="0">
                <a:latin typeface="APL385 Unicode" panose="020B0709000202000203" pitchFamily="49" charset="0"/>
              </a:rPr>
              <a:t>\</a:t>
            </a:r>
            <a:r>
              <a:rPr lang="en-GB" sz="1400" dirty="0" err="1">
                <a:latin typeface="APL385 Unicode" panose="020B0709000202000203" pitchFamily="49" charset="0"/>
              </a:rPr>
              <a:t>HTMLdoc</a:t>
            </a:r>
            <a:r>
              <a:rPr lang="en-GB" sz="1400" dirty="0">
                <a:latin typeface="APL385 Unicode" panose="020B0709000202000203" pitchFamily="49" charset="0"/>
              </a:rPr>
              <a:t>                  10108  2014/05/24  6:44:44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</a:t>
            </a:r>
            <a:r>
              <a:rPr lang="en-GB" sz="1400" b="1" dirty="0">
                <a:latin typeface="APL385 Unicode" panose="020B0709000202000203" pitchFamily="49" charset="0"/>
              </a:rPr>
              <a:t>tools\</a:t>
            </a:r>
            <a:r>
              <a:rPr lang="en-GB" sz="1400" b="1" dirty="0" err="1">
                <a:latin typeface="APL385 Unicode" panose="020B0709000202000203" pitchFamily="49" charset="0"/>
              </a:rPr>
              <a:t>Inet</a:t>
            </a:r>
            <a:r>
              <a:rPr lang="en-GB" sz="1400" b="1" dirty="0">
                <a:latin typeface="APL385 Unicode" panose="020B0709000202000203" pitchFamily="49" charset="0"/>
              </a:rPr>
              <a:t>\JSON </a:t>
            </a:r>
            <a:r>
              <a:rPr lang="en-GB" sz="1400" dirty="0">
                <a:latin typeface="APL385 Unicode" panose="020B0709000202000203" pitchFamily="49" charset="0"/>
              </a:rPr>
              <a:t>                    24825  2014/12/09  7:31:34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&lt;DIR&gt;  tools\special                              2015/04/07 10:45:09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tools\special\asymmetric             8270  2014/12/14 15:47:39 </a:t>
            </a:r>
            <a:endParaRPr lang="en-GB" sz="14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APL385 Unicode" panose="020B0709000202000203" pitchFamily="49" charset="0"/>
              </a:rPr>
              <a:t>…</a:t>
            </a:r>
            <a:endParaRPr lang="en-GB" sz="1400" dirty="0">
              <a:latin typeface="APL385 Unicode" panose="020B0709000202000203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9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Various IDE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There are 2 new user commands:</a:t>
            </a:r>
          </a:p>
          <a:p>
            <a:pPr lvl="1"/>
            <a:r>
              <a:rPr lang="en-GB" dirty="0" smtClean="0">
                <a:latin typeface="APL385 Unicode" panose="020B0709000202000203" pitchFamily="49" charset="0"/>
              </a:rPr>
              <a:t>]Box </a:t>
            </a:r>
            <a:r>
              <a:rPr lang="en-GB" dirty="0" smtClean="0"/>
              <a:t>to box output</a:t>
            </a:r>
          </a:p>
          <a:p>
            <a:pPr lvl="1"/>
            <a:r>
              <a:rPr lang="en-GB" dirty="0" smtClean="0">
                <a:latin typeface="APL385 Unicode" panose="020B0709000202000203" pitchFamily="49" charset="0"/>
              </a:rPr>
              <a:t>]Rows </a:t>
            </a:r>
            <a:r>
              <a:rPr lang="en-GB" dirty="0" smtClean="0"/>
              <a:t>to limit the output</a:t>
            </a:r>
          </a:p>
          <a:p>
            <a:pPr marL="365125" lvl="1" indent="-365125">
              <a:buFont typeface="Arial" panose="020B0604020202020204" pitchFamily="34" charset="0"/>
              <a:buChar char="•"/>
            </a:pPr>
            <a:r>
              <a:rPr lang="en-GB" sz="3200" dirty="0"/>
              <a:t>Skip blank </a:t>
            </a:r>
            <a:r>
              <a:rPr lang="en-GB" sz="3200" dirty="0" smtClean="0"/>
              <a:t>lines/comments </a:t>
            </a:r>
            <a:r>
              <a:rPr lang="en-GB" sz="3200" dirty="0"/>
              <a:t>when </a:t>
            </a:r>
            <a:r>
              <a:rPr lang="en-GB" sz="3200" dirty="0" smtClean="0"/>
              <a:t>tracing</a:t>
            </a:r>
          </a:p>
          <a:p>
            <a:pPr marL="365125" lvl="1" indent="-365125">
              <a:buFont typeface="Arial" panose="020B0604020202020204" pitchFamily="34" charset="0"/>
              <a:buChar char="•"/>
            </a:pPr>
            <a:r>
              <a:rPr lang="en-GB" sz="3200" dirty="0" smtClean="0"/>
              <a:t>Allow search to wrap</a:t>
            </a:r>
          </a:p>
          <a:p>
            <a:pPr marL="365125" lvl="1" indent="-365125">
              <a:buFont typeface="Arial" panose="020B0604020202020204" pitchFamily="34" charset="0"/>
              <a:buChar char="•"/>
            </a:pPr>
            <a:r>
              <a:rPr lang="en-GB" sz="3200" dirty="0" smtClean="0"/>
              <a:t>Chart wizard</a:t>
            </a:r>
          </a:p>
          <a:p>
            <a:pPr marL="365125" lvl="1" indent="-365125">
              <a:buFont typeface="Arial" panose="020B0604020202020204" pitchFamily="34" charset="0"/>
              <a:buChar char="•"/>
            </a:pPr>
            <a:r>
              <a:rPr lang="en-GB" sz="3200" dirty="0" smtClean="0"/>
              <a:t>Align </a:t>
            </a:r>
            <a:r>
              <a:rPr lang="en-GB" sz="3200" dirty="0"/>
              <a:t>comments</a:t>
            </a:r>
          </a:p>
          <a:p>
            <a:pPr marL="0" lvl="1" indent="0">
              <a:buNone/>
            </a:pPr>
            <a:endParaRPr lang="en-GB" sz="3200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8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5" y="1268760"/>
            <a:ext cx="7632849" cy="4752529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]load tools\</a:t>
            </a:r>
            <a:r>
              <a:rPr lang="en-GB" sz="1800" dirty="0" err="1" smtClean="0">
                <a:latin typeface="APL385 Unicode" panose="020B0709000202000203" pitchFamily="49" charset="0"/>
              </a:rPr>
              <a:t>Inet</a:t>
            </a:r>
            <a:r>
              <a:rPr lang="en-GB" sz="1800" dirty="0" smtClean="0">
                <a:latin typeface="APL385 Unicode" panose="020B0709000202000203" pitchFamily="49" charset="0"/>
              </a:rPr>
              <a:t>\JSON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#.JSON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</a:t>
            </a:r>
            <a:r>
              <a:rPr lang="en-GB" sz="1800" dirty="0">
                <a:latin typeface="APL385 Unicode" panose="020B0709000202000203" pitchFamily="49" charset="0"/>
              </a:rPr>
              <a:t>box 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Was OFF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>
                <a:latin typeface="APL385 Unicode" panose="020B0709000202000203" pitchFamily="49" charset="0"/>
              </a:rPr>
              <a:t>⎕←v1←JSON.toAPL '[[1,1],[1,2],[1,3],[2,1],[2,2],[2,3]]'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┌───┬───┬───┬───┬───┬───┐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│</a:t>
            </a:r>
            <a:r>
              <a:rPr lang="en-GB" sz="1800" dirty="0">
                <a:latin typeface="APL385 Unicode" panose="020B0709000202000203" pitchFamily="49" charset="0"/>
              </a:rPr>
              <a:t>1 1│1 2│1 3│2 1│2 2│2 3</a:t>
            </a:r>
            <a:r>
              <a:rPr lang="en-GB" sz="1800" dirty="0" smtClean="0">
                <a:latin typeface="APL385 Unicode" panose="020B0709000202000203" pitchFamily="49" charset="0"/>
              </a:rPr>
              <a:t>│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└───┴───┴───┴───┴───┴───┘ 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 err="1">
                <a:latin typeface="APL385 Unicode" panose="020B0709000202000203" pitchFamily="49" charset="0"/>
              </a:rPr>
              <a:t>JSON.fromAPL</a:t>
            </a:r>
            <a:r>
              <a:rPr lang="en-GB" sz="1800" dirty="0">
                <a:latin typeface="APL385 Unicode" panose="020B0709000202000203" pitchFamily="49" charset="0"/>
              </a:rPr>
              <a:t> v1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[[1,1],[1,2],[1,3],[2,1],[2,2],[2,3</a:t>
            </a:r>
            <a:r>
              <a:rPr lang="en-GB" sz="1800" dirty="0" smtClean="0">
                <a:latin typeface="APL385 Unicode" panose="020B0709000202000203" pitchFamily="49" charset="0"/>
              </a:rPr>
              <a:t>]]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</a:t>
            </a:r>
            <a:r>
              <a:rPr lang="en-GB" sz="1800" dirty="0" err="1" smtClean="0">
                <a:latin typeface="APL385 Unicode" panose="020B0709000202000203" pitchFamily="49" charset="0"/>
              </a:rPr>
              <a:t>JSON.fromAPL</a:t>
            </a:r>
            <a:r>
              <a:rPr lang="en-GB" sz="1800" dirty="0" smtClean="0">
                <a:latin typeface="APL385 Unicode" panose="020B0709000202000203" pitchFamily="49" charset="0"/>
              </a:rPr>
              <a:t> ⎕←</a:t>
            </a:r>
            <a:r>
              <a:rPr lang="en-GB" sz="1800" dirty="0" err="1" smtClean="0">
                <a:latin typeface="APL385 Unicode" panose="020B0709000202000203" pitchFamily="49" charset="0"/>
              </a:rPr>
              <a:t>JSON.toAPL</a:t>
            </a:r>
            <a:r>
              <a:rPr lang="en-GB" sz="1800" dirty="0" smtClean="0">
                <a:latin typeface="APL385 Unicode" panose="020B0709000202000203" pitchFamily="49" charset="0"/>
              </a:rPr>
              <a:t> </a:t>
            </a:r>
            <a:r>
              <a:rPr lang="en-GB" sz="1800" dirty="0">
                <a:latin typeface="APL385 Unicode" panose="020B0709000202000203" pitchFamily="49" charset="0"/>
              </a:rPr>
              <a:t>'[null,[]]'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┌──────┬┐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│</a:t>
            </a:r>
            <a:r>
              <a:rPr lang="en-GB" sz="1800" dirty="0">
                <a:latin typeface="APL385 Unicode" panose="020B0709000202000203" pitchFamily="49" charset="0"/>
              </a:rPr>
              <a:t>[Null]</a:t>
            </a:r>
            <a:r>
              <a:rPr lang="en-GB" sz="1800" dirty="0" smtClean="0">
                <a:latin typeface="APL385 Unicode" panose="020B0709000202000203" pitchFamily="49" charset="0"/>
              </a:rPr>
              <a:t>││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└──────┴┘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[null,[]]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89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7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⎕←v1←JSON.toAPL '{"z1":"dsa"}'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#.[Namespace]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v1.⎕nl-2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┌──┐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│</a:t>
            </a:r>
            <a:r>
              <a:rPr lang="en-GB" sz="1800" dirty="0">
                <a:latin typeface="APL385 Unicode" panose="020B0709000202000203" pitchFamily="49" charset="0"/>
              </a:rPr>
              <a:t>z1</a:t>
            </a:r>
            <a:r>
              <a:rPr lang="en-GB" sz="1800" dirty="0" smtClean="0">
                <a:latin typeface="APL385 Unicode" panose="020B0709000202000203" pitchFamily="49" charset="0"/>
              </a:rPr>
              <a:t>│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└──┘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v1.z1</a:t>
            </a:r>
          </a:p>
          <a:p>
            <a:pPr marL="0" indent="0">
              <a:buNone/>
            </a:pPr>
            <a:r>
              <a:rPr lang="en-GB" sz="1800" dirty="0" err="1">
                <a:latin typeface="APL385 Unicode" panose="020B0709000202000203" pitchFamily="49" charset="0"/>
              </a:rPr>
              <a:t>dsa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</a:t>
            </a:r>
            <a:r>
              <a:rPr lang="en-GB" sz="1800" dirty="0" err="1">
                <a:latin typeface="APL385 Unicode" panose="020B0709000202000203" pitchFamily="49" charset="0"/>
              </a:rPr>
              <a:t>JSON.fromAPL</a:t>
            </a:r>
            <a:r>
              <a:rPr lang="en-GB" sz="1800" dirty="0">
                <a:latin typeface="APL385 Unicode" panose="020B0709000202000203" pitchFamily="49" charset="0"/>
              </a:rPr>
              <a:t> v1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{z1:"dsa"}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90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4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55575" y="1340768"/>
            <a:ext cx="7632849" cy="468052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]load tools\</a:t>
            </a:r>
            <a:r>
              <a:rPr lang="en-GB" sz="1800" dirty="0" err="1" smtClean="0">
                <a:latin typeface="APL385 Unicode" panose="020B0709000202000203" pitchFamily="49" charset="0"/>
              </a:rPr>
              <a:t>Inet</a:t>
            </a:r>
            <a:r>
              <a:rPr lang="en-GB" sz="1800" dirty="0" smtClean="0">
                <a:latin typeface="APL385 Unicode" panose="020B0709000202000203" pitchFamily="49" charset="0"/>
              </a:rPr>
              <a:t>\JSON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#.JSON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</a:t>
            </a:r>
            <a:r>
              <a:rPr lang="en-GB" sz="1800" dirty="0">
                <a:latin typeface="APL385 Unicode" panose="020B0709000202000203" pitchFamily="49" charset="0"/>
              </a:rPr>
              <a:t>box 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Was OFF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>
                <a:latin typeface="APL385 Unicode" panose="020B0709000202000203" pitchFamily="49" charset="0"/>
              </a:rPr>
              <a:t>⎕←v1←JSON.toAPL '[[1,1],[1,2],[1,3],[2,1],[2,2],[2,3]]'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┌───┬───┬───┬───┬───┬───┐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│</a:t>
            </a:r>
            <a:r>
              <a:rPr lang="en-GB" sz="1800" dirty="0">
                <a:latin typeface="APL385 Unicode" panose="020B0709000202000203" pitchFamily="49" charset="0"/>
              </a:rPr>
              <a:t>1 1│1 2│1 3│2 1│2 2│2 3</a:t>
            </a:r>
            <a:r>
              <a:rPr lang="en-GB" sz="1800" dirty="0" smtClean="0">
                <a:latin typeface="APL385 Unicode" panose="020B0709000202000203" pitchFamily="49" charset="0"/>
              </a:rPr>
              <a:t>│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└───┴───┴───┴───┴───┴───┘ 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 err="1">
                <a:latin typeface="APL385 Unicode" panose="020B0709000202000203" pitchFamily="49" charset="0"/>
              </a:rPr>
              <a:t>JSON.fromAPL</a:t>
            </a:r>
            <a:r>
              <a:rPr lang="en-GB" sz="1800" dirty="0">
                <a:latin typeface="APL385 Unicode" panose="020B0709000202000203" pitchFamily="49" charset="0"/>
              </a:rPr>
              <a:t> v1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[[1,1],[1,2],[1,3],[2,1],[2,2],[2,3</a:t>
            </a:r>
            <a:r>
              <a:rPr lang="en-GB" sz="1800" dirty="0" smtClean="0">
                <a:latin typeface="APL385 Unicode" panose="020B0709000202000203" pitchFamily="49" charset="0"/>
              </a:rPr>
              <a:t>]]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</a:t>
            </a:r>
            <a:r>
              <a:rPr lang="en-GB" sz="1800" dirty="0" err="1" smtClean="0">
                <a:latin typeface="APL385 Unicode" panose="020B0709000202000203" pitchFamily="49" charset="0"/>
              </a:rPr>
              <a:t>JSON.fromAPL</a:t>
            </a:r>
            <a:r>
              <a:rPr lang="en-GB" sz="1800" dirty="0" smtClean="0">
                <a:latin typeface="APL385 Unicode" panose="020B0709000202000203" pitchFamily="49" charset="0"/>
              </a:rPr>
              <a:t> ⎕←</a:t>
            </a:r>
            <a:r>
              <a:rPr lang="en-GB" sz="1800" dirty="0" err="1" smtClean="0">
                <a:latin typeface="APL385 Unicode" panose="020B0709000202000203" pitchFamily="49" charset="0"/>
              </a:rPr>
              <a:t>JSON.toAPL</a:t>
            </a:r>
            <a:r>
              <a:rPr lang="en-GB" sz="1800" dirty="0" smtClean="0">
                <a:latin typeface="APL385 Unicode" panose="020B0709000202000203" pitchFamily="49" charset="0"/>
              </a:rPr>
              <a:t> </a:t>
            </a:r>
            <a:r>
              <a:rPr lang="en-GB" sz="1800" dirty="0">
                <a:latin typeface="APL385 Unicode" panose="020B0709000202000203" pitchFamily="49" charset="0"/>
              </a:rPr>
              <a:t>'[null,[]]'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┌──────┬┐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│</a:t>
            </a:r>
            <a:r>
              <a:rPr lang="en-GB" sz="1800" dirty="0">
                <a:latin typeface="APL385 Unicode" panose="020B0709000202000203" pitchFamily="49" charset="0"/>
              </a:rPr>
              <a:t>[Null]</a:t>
            </a:r>
            <a:r>
              <a:rPr lang="en-GB" sz="1800" dirty="0" smtClean="0">
                <a:latin typeface="APL385 Unicode" panose="020B0709000202000203" pitchFamily="49" charset="0"/>
              </a:rPr>
              <a:t>││</a:t>
            </a:r>
            <a:br>
              <a:rPr lang="en-GB" sz="1800" dirty="0" smtClean="0">
                <a:latin typeface="APL385 Unicode" panose="020B0709000202000203" pitchFamily="49" charset="0"/>
              </a:rPr>
            </a:br>
            <a:r>
              <a:rPr lang="en-GB" sz="1800" dirty="0" smtClean="0">
                <a:latin typeface="APL385 Unicode" panose="020B0709000202000203" pitchFamily="49" charset="0"/>
              </a:rPr>
              <a:t>└──────┴┘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[null,[]]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91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97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]load tools\</a:t>
            </a:r>
            <a:r>
              <a:rPr lang="en-GB" sz="1800" dirty="0" err="1" smtClean="0">
                <a:latin typeface="APL385 Unicode" panose="020B0709000202000203" pitchFamily="49" charset="0"/>
              </a:rPr>
              <a:t>Inet</a:t>
            </a:r>
            <a:r>
              <a:rPr lang="en-GB" sz="1800" dirty="0" smtClean="0">
                <a:latin typeface="APL385 Unicode" panose="020B0709000202000203" pitchFamily="49" charset="0"/>
              </a:rPr>
              <a:t>\JSON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#.JSON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</a:t>
            </a:r>
            <a:r>
              <a:rPr lang="en-GB" sz="1800" dirty="0">
                <a:latin typeface="APL385 Unicode" panose="020B0709000202000203" pitchFamily="49" charset="0"/>
              </a:rPr>
              <a:t>box 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Was OFF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</a:t>
            </a:r>
            <a:r>
              <a:rPr lang="en-GB" sz="1800" dirty="0" err="1">
                <a:latin typeface="APL385 Unicode" panose="020B0709000202000203" pitchFamily="49" charset="0"/>
              </a:rPr>
              <a:t>JSON.fromXML</a:t>
            </a:r>
            <a:r>
              <a:rPr lang="en-GB" sz="1800" dirty="0">
                <a:latin typeface="APL385 Unicode" panose="020B0709000202000203" pitchFamily="49" charset="0"/>
              </a:rPr>
              <a:t> ⎕← </a:t>
            </a:r>
            <a:r>
              <a:rPr lang="en-GB" sz="1800" dirty="0" err="1" smtClean="0">
                <a:latin typeface="APL385 Unicode" panose="020B0709000202000203" pitchFamily="49" charset="0"/>
              </a:rPr>
              <a:t>JSON.toXML</a:t>
            </a:r>
            <a:r>
              <a:rPr lang="en-GB" sz="1800" dirty="0" smtClean="0">
                <a:latin typeface="APL385 Unicode" panose="020B0709000202000203" pitchFamily="49" charset="0"/>
              </a:rPr>
              <a:t>'{"</a:t>
            </a:r>
            <a:r>
              <a:rPr lang="en-GB" sz="1800" dirty="0">
                <a:latin typeface="APL385 Unicode" panose="020B0709000202000203" pitchFamily="49" charset="0"/>
              </a:rPr>
              <a:t>z1":"dsa","cxz":[1,2,[33,44]]}'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&lt;</a:t>
            </a:r>
            <a:r>
              <a:rPr lang="en-GB" sz="1800" dirty="0" err="1">
                <a:latin typeface="APL385 Unicode" panose="020B0709000202000203" pitchFamily="49" charset="0"/>
              </a:rPr>
              <a:t>json</a:t>
            </a:r>
            <a:r>
              <a:rPr lang="en-GB" sz="1800" dirty="0">
                <a:latin typeface="APL385 Unicode" panose="020B0709000202000203" pitchFamily="49" charset="0"/>
              </a:rPr>
              <a:t> type="object"&gt;&lt;z1&gt;</a:t>
            </a:r>
            <a:r>
              <a:rPr lang="en-GB" sz="1800" dirty="0" err="1">
                <a:latin typeface="APL385 Unicode" panose="020B0709000202000203" pitchFamily="49" charset="0"/>
              </a:rPr>
              <a:t>dsa</a:t>
            </a:r>
            <a:r>
              <a:rPr lang="en-GB" sz="1800" dirty="0">
                <a:latin typeface="APL385 Unicode" panose="020B0709000202000203" pitchFamily="49" charset="0"/>
              </a:rPr>
              <a:t>&lt;/z1&gt;&lt;</a:t>
            </a:r>
            <a:r>
              <a:rPr lang="en-GB" sz="1800" dirty="0" err="1">
                <a:latin typeface="APL385 Unicode" panose="020B0709000202000203" pitchFamily="49" charset="0"/>
              </a:rPr>
              <a:t>cxz</a:t>
            </a:r>
            <a:r>
              <a:rPr lang="en-GB" sz="1800" dirty="0">
                <a:latin typeface="APL385 Unicode" panose="020B0709000202000203" pitchFamily="49" charset="0"/>
              </a:rPr>
              <a:t> type="array"&gt;&lt;item type="number"&gt;1&lt;/item&gt;&lt;item type="number"&gt;2&lt;/item&gt;&lt;item type="array</a:t>
            </a:r>
            <a:r>
              <a:rPr lang="en-GB" sz="1800" dirty="0" smtClean="0">
                <a:latin typeface="APL385 Unicode" panose="020B0709000202000203" pitchFamily="49" charset="0"/>
              </a:rPr>
              <a:t>"&gt;&lt;</a:t>
            </a:r>
            <a:r>
              <a:rPr lang="en-GB" sz="1800" dirty="0">
                <a:latin typeface="APL385 Unicode" panose="020B0709000202000203" pitchFamily="49" charset="0"/>
              </a:rPr>
              <a:t>item type="number"&gt;33&lt;/item&gt;&lt;item type="number"&gt;44&lt;/item&gt;&lt;/item&gt;&lt;/</a:t>
            </a:r>
            <a:r>
              <a:rPr lang="en-GB" sz="1800" dirty="0" err="1">
                <a:latin typeface="APL385 Unicode" panose="020B0709000202000203" pitchFamily="49" charset="0"/>
              </a:rPr>
              <a:t>cxz</a:t>
            </a:r>
            <a:r>
              <a:rPr lang="en-GB" sz="1800" dirty="0">
                <a:latin typeface="APL385 Unicode" panose="020B0709000202000203" pitchFamily="49" charset="0"/>
              </a:rPr>
              <a:t>&gt;&lt;/</a:t>
            </a:r>
            <a:r>
              <a:rPr lang="en-GB" sz="1800" dirty="0" err="1">
                <a:latin typeface="APL385 Unicode" panose="020B0709000202000203" pitchFamily="49" charset="0"/>
              </a:rPr>
              <a:t>json</a:t>
            </a:r>
            <a:r>
              <a:rPr lang="en-GB" sz="1800" dirty="0">
                <a:latin typeface="APL385 Unicode" panose="020B0709000202000203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{z1:"dsa",cxz:[1,2,[33,44]]}</a:t>
            </a:r>
          </a:p>
          <a:p>
            <a:pPr marL="0" indent="0">
              <a:buNone/>
            </a:pPr>
            <a:endParaRPr lang="en-GB" sz="1800" dirty="0">
              <a:latin typeface="APL385 Unicode" panose="020B0709000202000203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92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1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WPF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WPF is a glorified version of .</a:t>
            </a:r>
            <a:r>
              <a:rPr lang="en-GB" dirty="0" smtClean="0"/>
              <a:t>NET </a:t>
            </a:r>
            <a:r>
              <a:rPr lang="en-GB" dirty="0" smtClean="0"/>
              <a:t>Windows forms.</a:t>
            </a:r>
          </a:p>
          <a:p>
            <a:pPr marL="0" indent="0">
              <a:buNone/>
            </a:pPr>
            <a:r>
              <a:rPr lang="en-GB" dirty="0" smtClean="0"/>
              <a:t>In Dyalog you can bind variables to windows properties.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93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8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WPF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Use WPF to create a window displaying stock quotes in a moving text window.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the workspace </a:t>
            </a:r>
            <a:r>
              <a:rPr lang="en-GB" i="1" dirty="0" err="1" smtClean="0">
                <a:solidFill>
                  <a:srgbClr val="00B050"/>
                </a:solidFill>
              </a:rPr>
              <a:t>stockTicker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there is </a:t>
            </a:r>
            <a:r>
              <a:rPr lang="en-GB" dirty="0"/>
              <a:t>a program, </a:t>
            </a:r>
            <a:r>
              <a:rPr lang="en-GB" i="1" dirty="0" err="1" smtClean="0">
                <a:solidFill>
                  <a:srgbClr val="00B050"/>
                </a:solidFill>
              </a:rPr>
              <a:t>runMarketBG</a:t>
            </a:r>
            <a:r>
              <a:rPr lang="en-GB" dirty="0" smtClean="0"/>
              <a:t>, that will simulate market activity in the background.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94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23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WPF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program also updates regularly a variable, </a:t>
            </a:r>
            <a:r>
              <a:rPr lang="en-GB" i="1" dirty="0" err="1" smtClean="0">
                <a:solidFill>
                  <a:srgbClr val="00B050"/>
                </a:solidFill>
              </a:rPr>
              <a:t>STString</a:t>
            </a:r>
            <a:r>
              <a:rPr lang="en-GB" dirty="0" smtClean="0"/>
              <a:t>, containing the latest stock changes. </a:t>
            </a:r>
          </a:p>
          <a:p>
            <a:pPr marL="0" indent="0">
              <a:buNone/>
            </a:pPr>
            <a:r>
              <a:rPr lang="en-GB" dirty="0" smtClean="0"/>
              <a:t>You should write a WPF program to display this string in a long panel (a window) updated every once in a while to reflect changes.</a:t>
            </a:r>
          </a:p>
          <a:p>
            <a:pPr marL="0" indent="0">
              <a:buNone/>
            </a:pPr>
            <a:r>
              <a:rPr lang="en-GB" dirty="0" smtClean="0"/>
              <a:t>You should run </a:t>
            </a:r>
            <a:r>
              <a:rPr lang="en-GB" i="1" dirty="0" err="1">
                <a:solidFill>
                  <a:srgbClr val="00B050"/>
                </a:solidFill>
              </a:rPr>
              <a:t>runMarketBG</a:t>
            </a:r>
            <a:r>
              <a:rPr lang="en-GB" dirty="0" smtClean="0"/>
              <a:t> before running your program.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95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93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my.dyalog.com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96</a:t>
            </a:fld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63" y="1343025"/>
            <a:ext cx="5545137" cy="510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my.dyalog.com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97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86" y="1369695"/>
            <a:ext cx="592455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4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my.dyalog.com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C5247-1380-4B3E-B810-9062047DCCED}" type="slidenum">
              <a:rPr lang="en-GB" smtClean="0"/>
              <a:t>98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55551"/>
            <a:ext cx="592455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Recent Language Enhancements - Spring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46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dyalog15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ctr">
          <a:defRPr sz="3200" dirty="0" smtClean="0">
            <a:latin typeface="+mj-lt"/>
          </a:defRPr>
        </a:defPPr>
      </a:lstStyle>
    </a:tx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aster Powerpoint template 19 aug 2014.potx" id="{0049EF10-ADAC-4A86-823C-08B6527A6A7B}" vid="{CA850941-80F2-41C4-9D9B-50111ED156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Presentation_dyalog15</Template>
  <TotalTime>7244</TotalTime>
  <Words>4146</Words>
  <Application>Microsoft Office PowerPoint</Application>
  <PresentationFormat>On-screen Show (4:3)</PresentationFormat>
  <Paragraphs>1002</Paragraphs>
  <Slides>99</Slides>
  <Notes>41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0" baseType="lpstr">
      <vt:lpstr>Presentation_dyalog15</vt:lpstr>
      <vt:lpstr>Recent Language Enhancements</vt:lpstr>
      <vt:lpstr>Many new features</vt:lpstr>
      <vt:lpstr>Many new features</vt:lpstr>
      <vt:lpstr>New Features</vt:lpstr>
      <vt:lpstr>PowerPoint Presentation</vt:lpstr>
      <vt:lpstr>Performance Improvements</vt:lpstr>
      <vt:lpstr>Performance Improvements</vt:lpstr>
      <vt:lpstr>Component file system</vt:lpstr>
      <vt:lpstr>Various IDE enhancements</vt:lpstr>
      <vt:lpstr>Language Enhancements</vt:lpstr>
      <vt:lpstr>Misc.</vt:lpstr>
      <vt:lpstr>New Language features</vt:lpstr>
      <vt:lpstr>Named monadic operators</vt:lpstr>
      <vt:lpstr>Named monadic operators</vt:lpstr>
      <vt:lpstr>Right currying for dyadic operators</vt:lpstr>
      <vt:lpstr>Variant with ⎕XML</vt:lpstr>
      <vt:lpstr>Random seed</vt:lpstr>
      <vt:lpstr>Roll (?) 0</vt:lpstr>
      <vt:lpstr>Roll (?) 0</vt:lpstr>
      <vt:lpstr>Tally</vt:lpstr>
      <vt:lpstr>Tally</vt:lpstr>
      <vt:lpstr>Function Trains</vt:lpstr>
      <vt:lpstr>Function trains</vt:lpstr>
      <vt:lpstr>Function trains</vt:lpstr>
      <vt:lpstr>Function trains</vt:lpstr>
      <vt:lpstr>Function trains</vt:lpstr>
      <vt:lpstr>Mix (↑)</vt:lpstr>
      <vt:lpstr>Mix (↑)</vt:lpstr>
      <vt:lpstr>Mix (↑)</vt:lpstr>
      <vt:lpstr>The Rank Operator (⍤)</vt:lpstr>
      <vt:lpstr>Rank</vt:lpstr>
      <vt:lpstr>Rank</vt:lpstr>
      <vt:lpstr>Rank</vt:lpstr>
      <vt:lpstr>Rank</vt:lpstr>
      <vt:lpstr>Rank</vt:lpstr>
      <vt:lpstr>Rank</vt:lpstr>
      <vt:lpstr>Rank</vt:lpstr>
      <vt:lpstr>Rank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Rank: reassemble results</vt:lpstr>
      <vt:lpstr>Rank: reassemble results</vt:lpstr>
      <vt:lpstr>Key</vt:lpstr>
      <vt:lpstr>Key</vt:lpstr>
      <vt:lpstr>Key</vt:lpstr>
      <vt:lpstr>Key</vt:lpstr>
      <vt:lpstr>Key</vt:lpstr>
      <vt:lpstr>Key</vt:lpstr>
      <vt:lpstr>Key</vt:lpstr>
      <vt:lpstr>Dyadic iota</vt:lpstr>
      <vt:lpstr>Dyadic iota</vt:lpstr>
      <vt:lpstr>Dyadic iota</vt:lpstr>
      <vt:lpstr>Exercises – Choices</vt:lpstr>
      <vt:lpstr>Parallel features</vt:lpstr>
      <vt:lpstr>Parallel Features</vt:lpstr>
      <vt:lpstr>Exercices – Trains</vt:lpstr>
      <vt:lpstr>Exercises - Trains</vt:lpstr>
      <vt:lpstr>Exercises – Iota</vt:lpstr>
      <vt:lpstr>Exercises – Key</vt:lpstr>
      <vt:lpstr>UCMDs, IDE, the RIDE</vt:lpstr>
      <vt:lpstr>UCMDs, IDE, the RIDE</vt:lpstr>
      <vt:lpstr>The RIDE (Remote Interface Dev Envir)</vt:lpstr>
      <vt:lpstr>The RIDE</vt:lpstr>
      <vt:lpstr>The RIDE - Example </vt:lpstr>
      <vt:lpstr>The RIDE - Example </vt:lpstr>
      <vt:lpstr>The Compiler (experimental)</vt:lpstr>
      <vt:lpstr>The Compiler (experimental)</vt:lpstr>
      <vt:lpstr>R</vt:lpstr>
      <vt:lpstr>R</vt:lpstr>
      <vt:lpstr>R</vt:lpstr>
      <vt:lpstr>R</vt:lpstr>
      <vt:lpstr>R - exercises</vt:lpstr>
      <vt:lpstr>.NET Enhancements</vt:lpstr>
      <vt:lpstr>.NET Enhancements</vt:lpstr>
      <vt:lpstr>.NET Enhancements</vt:lpstr>
      <vt:lpstr>.NET Enhancements</vt:lpstr>
      <vt:lpstr>The Chart Wizard</vt:lpstr>
      <vt:lpstr>The Chart Wizard</vt:lpstr>
      <vt:lpstr>JSON</vt:lpstr>
      <vt:lpstr>JSON</vt:lpstr>
      <vt:lpstr>JSON</vt:lpstr>
      <vt:lpstr>JSON</vt:lpstr>
      <vt:lpstr>XML</vt:lpstr>
      <vt:lpstr>WPF</vt:lpstr>
      <vt:lpstr>WPF Applications</vt:lpstr>
      <vt:lpstr>WPF Applications</vt:lpstr>
      <vt:lpstr>my.dyalog.com</vt:lpstr>
      <vt:lpstr>my.dyalog.com</vt:lpstr>
      <vt:lpstr>my.dyalog.com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Fiona Smith</cp:lastModifiedBy>
  <cp:revision>147</cp:revision>
  <cp:lastPrinted>2014-08-15T09:52:37Z</cp:lastPrinted>
  <dcterms:created xsi:type="dcterms:W3CDTF">2015-07-28T13:03:29Z</dcterms:created>
  <dcterms:modified xsi:type="dcterms:W3CDTF">2016-03-22T11:19:16Z</dcterms:modified>
</cp:coreProperties>
</file>