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0" r:id="rId1"/>
  </p:sldMasterIdLst>
  <p:notesMasterIdLst>
    <p:notesMasterId r:id="rId27"/>
  </p:notesMasterIdLst>
  <p:sldIdLst>
    <p:sldId id="256" r:id="rId2"/>
    <p:sldId id="258" r:id="rId3"/>
    <p:sldId id="298" r:id="rId4"/>
    <p:sldId id="301" r:id="rId5"/>
    <p:sldId id="302" r:id="rId6"/>
    <p:sldId id="297" r:id="rId7"/>
    <p:sldId id="309" r:id="rId8"/>
    <p:sldId id="310" r:id="rId9"/>
    <p:sldId id="311" r:id="rId10"/>
    <p:sldId id="304" r:id="rId11"/>
    <p:sldId id="312" r:id="rId12"/>
    <p:sldId id="313" r:id="rId13"/>
    <p:sldId id="314" r:id="rId14"/>
    <p:sldId id="316" r:id="rId15"/>
    <p:sldId id="315" r:id="rId16"/>
    <p:sldId id="305" r:id="rId17"/>
    <p:sldId id="321" r:id="rId18"/>
    <p:sldId id="319" r:id="rId19"/>
    <p:sldId id="323" r:id="rId20"/>
    <p:sldId id="324" r:id="rId21"/>
    <p:sldId id="307" r:id="rId22"/>
    <p:sldId id="322" r:id="rId23"/>
    <p:sldId id="318" r:id="rId24"/>
    <p:sldId id="320" r:id="rId25"/>
    <p:sldId id="325" r:id="rId26"/>
  </p:sldIdLst>
  <p:sldSz cx="9144000" cy="6858000" type="screen4x3"/>
  <p:notesSz cx="6718300" cy="9855200"/>
  <p:defaultTextStyle>
    <a:defPPr>
      <a:defRPr lang="en-US"/>
    </a:defPPr>
    <a:lvl1pPr algn="l" rtl="0" fontAlgn="base">
      <a:spcBef>
        <a:spcPct val="0"/>
      </a:spcBef>
      <a:spcAft>
        <a:spcPct val="0"/>
      </a:spcAft>
      <a:defRPr sz="2400" kern="1200">
        <a:solidFill>
          <a:schemeClr val="tx1"/>
        </a:solidFill>
        <a:latin typeface="Times" pitchFamily="18" charset="0"/>
        <a:ea typeface="+mn-ea"/>
        <a:cs typeface="Arial" charset="0"/>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51" autoAdjust="0"/>
  </p:normalViewPr>
  <p:slideViewPr>
    <p:cSldViewPr>
      <p:cViewPr varScale="1">
        <p:scale>
          <a:sx n="61" d="100"/>
          <a:sy n="61" d="100"/>
        </p:scale>
        <p:origin x="198" y="78"/>
      </p:cViewPr>
      <p:guideLst>
        <p:guide orient="horz" pos="2160"/>
        <p:guide pos="2880"/>
      </p:guideLst>
    </p:cSldViewPr>
  </p:slideViewPr>
  <p:outlineViewPr>
    <p:cViewPr>
      <p:scale>
        <a:sx n="33" d="100"/>
        <a:sy n="33" d="100"/>
      </p:scale>
      <p:origin x="0" y="-13902"/>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11263" cy="4927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05482" y="0"/>
            <a:ext cx="2911263" cy="4927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895350" y="739775"/>
            <a:ext cx="4927600" cy="3695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71830" y="4681220"/>
            <a:ext cx="5374640" cy="44348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360730"/>
            <a:ext cx="2911263" cy="49276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05482" y="9360730"/>
            <a:ext cx="2911263" cy="49276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1CB69223-2A7E-4679-8394-C16FA4EA79F3}" type="slidenum">
              <a:rPr lang="en-US"/>
              <a:pPr>
                <a:defRPr/>
              </a:pPr>
              <a:t>‹#›</a:t>
            </a:fld>
            <a:endParaRPr lang="en-US"/>
          </a:p>
        </p:txBody>
      </p:sp>
    </p:spTree>
    <p:extLst>
      <p:ext uri="{BB962C8B-B14F-4D97-AF65-F5344CB8AC3E}">
        <p14:creationId xmlns:p14="http://schemas.microsoft.com/office/powerpoint/2010/main" val="13460066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CB69223-2A7E-4679-8394-C16FA4EA79F3}" type="slidenum">
              <a:rPr lang="en-US" smtClean="0"/>
              <a:pPr>
                <a:defRPr/>
              </a:pPr>
              <a:t>1</a:t>
            </a:fld>
            <a:endParaRPr lang="en-US"/>
          </a:p>
        </p:txBody>
      </p:sp>
    </p:spTree>
    <p:extLst>
      <p:ext uri="{BB962C8B-B14F-4D97-AF65-F5344CB8AC3E}">
        <p14:creationId xmlns:p14="http://schemas.microsoft.com/office/powerpoint/2010/main" val="1546972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CB69223-2A7E-4679-8394-C16FA4EA79F3}" type="slidenum">
              <a:rPr lang="en-US" smtClean="0"/>
              <a:pPr>
                <a:defRPr/>
              </a:pPr>
              <a:t>2</a:t>
            </a:fld>
            <a:endParaRPr lang="en-US"/>
          </a:p>
        </p:txBody>
      </p:sp>
    </p:spTree>
    <p:extLst>
      <p:ext uri="{BB962C8B-B14F-4D97-AF65-F5344CB8AC3E}">
        <p14:creationId xmlns:p14="http://schemas.microsoft.com/office/powerpoint/2010/main" val="1734629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CB69223-2A7E-4679-8394-C16FA4EA79F3}" type="slidenum">
              <a:rPr lang="en-US" smtClean="0"/>
              <a:pPr>
                <a:defRPr/>
              </a:pPr>
              <a:t>17</a:t>
            </a:fld>
            <a:endParaRPr lang="en-US"/>
          </a:p>
        </p:txBody>
      </p:sp>
    </p:spTree>
    <p:extLst>
      <p:ext uri="{BB962C8B-B14F-4D97-AF65-F5344CB8AC3E}">
        <p14:creationId xmlns:p14="http://schemas.microsoft.com/office/powerpoint/2010/main" val="37744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CB69223-2A7E-4679-8394-C16FA4EA79F3}" type="slidenum">
              <a:rPr lang="en-US" smtClean="0"/>
              <a:pPr>
                <a:defRPr/>
              </a:pPr>
              <a:t>22</a:t>
            </a:fld>
            <a:endParaRPr lang="en-US"/>
          </a:p>
        </p:txBody>
      </p:sp>
    </p:spTree>
    <p:extLst>
      <p:ext uri="{BB962C8B-B14F-4D97-AF65-F5344CB8AC3E}">
        <p14:creationId xmlns:p14="http://schemas.microsoft.com/office/powerpoint/2010/main" val="4035937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ABBE9214-3ED5-4300-A258-259CDE26A703}" type="slidenum">
              <a:rPr lang="en-US" altLang="en-US" sz="1200">
                <a:latin typeface="Times New Roman" panose="02020603050405020304" pitchFamily="18" charset="0"/>
              </a:rPr>
              <a:pPr/>
              <a:t>23</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28482962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slide only">
    <p:spTree>
      <p:nvGrpSpPr>
        <p:cNvPr id="1" name=""/>
        <p:cNvGrpSpPr/>
        <p:nvPr/>
      </p:nvGrpSpPr>
      <p:grpSpPr>
        <a:xfrm>
          <a:off x="0" y="0"/>
          <a:ext cx="0" cy="0"/>
          <a:chOff x="0" y="0"/>
          <a:chExt cx="0" cy="0"/>
        </a:xfrm>
      </p:grpSpPr>
      <p:sp>
        <p:nvSpPr>
          <p:cNvPr id="7" name="Slide Number Placeholder 2"/>
          <p:cNvSpPr>
            <a:spLocks noGrp="1"/>
          </p:cNvSpPr>
          <p:nvPr>
            <p:ph type="sldNum" sz="quarter" idx="4"/>
          </p:nvPr>
        </p:nvSpPr>
        <p:spPr>
          <a:xfrm>
            <a:off x="7884368" y="116632"/>
            <a:ext cx="958965" cy="365125"/>
          </a:xfrm>
          <a:prstGeom prst="rect">
            <a:avLst/>
          </a:prstGeom>
        </p:spPr>
        <p:txBody>
          <a:bodyPr vert="horz" lIns="91440" tIns="45720" rIns="91440" bIns="45720" rtlCol="0" anchor="ctr"/>
          <a:lstStyle>
            <a:lvl1pPr algn="ctr">
              <a:defRPr sz="1600">
                <a:solidFill>
                  <a:schemeClr val="bg1"/>
                </a:solidFill>
                <a:latin typeface="+mn-lt"/>
              </a:defRPr>
            </a:lvl1pPr>
          </a:lstStyle>
          <a:p>
            <a:pPr algn="r"/>
            <a:fld id="{4D6A1F21-6DDA-4D75-917B-3675E7404BBE}" type="slidenum">
              <a:rPr lang="en-GB" smtClean="0"/>
              <a:pPr algn="r"/>
              <a:t>‹#›</a:t>
            </a:fld>
            <a:endParaRPr lang="en-GB" dirty="0"/>
          </a:p>
        </p:txBody>
      </p:sp>
      <p:pic>
        <p:nvPicPr>
          <p:cNvPr id="13" name="Picture 4" descr="C:\Users\fiona\Desktop\test.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823"/>
          <a:stretch/>
        </p:blipFill>
        <p:spPr bwMode="auto">
          <a:xfrm>
            <a:off x="2987824" y="2708920"/>
            <a:ext cx="2950384" cy="3348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3"/>
          <p:cNvSpPr>
            <a:spLocks noGrp="1"/>
          </p:cNvSpPr>
          <p:nvPr>
            <p:ph type="title" hasCustomPrompt="1"/>
          </p:nvPr>
        </p:nvSpPr>
        <p:spPr>
          <a:xfrm>
            <a:off x="755575" y="620689"/>
            <a:ext cx="7632849" cy="720079"/>
          </a:xfrm>
          <a:prstGeom prst="rect">
            <a:avLst/>
          </a:prstGeom>
        </p:spPr>
        <p:txBody>
          <a:bodyPr/>
          <a:lstStyle>
            <a:lvl1pPr algn="ctr">
              <a:defRPr/>
            </a:lvl1pPr>
          </a:lstStyle>
          <a:p>
            <a:r>
              <a:rPr lang="en-US" dirty="0" smtClean="0"/>
              <a:t>Click to edit title</a:t>
            </a:r>
            <a:endParaRPr lang="en-GB" dirty="0"/>
          </a:p>
        </p:txBody>
      </p:sp>
      <p:sp>
        <p:nvSpPr>
          <p:cNvPr id="12" name="Text Placeholder 7"/>
          <p:cNvSpPr>
            <a:spLocks noGrp="1"/>
          </p:cNvSpPr>
          <p:nvPr>
            <p:ph type="body" sz="quarter" idx="11" hasCustomPrompt="1"/>
          </p:nvPr>
        </p:nvSpPr>
        <p:spPr>
          <a:xfrm>
            <a:off x="755576" y="1484784"/>
            <a:ext cx="7632849" cy="648667"/>
          </a:xfrm>
          <a:prstGeom prst="rect">
            <a:avLst/>
          </a:prstGeom>
        </p:spPr>
        <p:txBody>
          <a:bodyPr/>
          <a:lstStyle>
            <a:lvl1pPr marL="0" indent="0" algn="ctr">
              <a:buNone/>
              <a:defRPr/>
            </a:lvl1pPr>
          </a:lstStyle>
          <a:p>
            <a:pPr lvl="0"/>
            <a:r>
              <a:rPr lang="en-US" dirty="0" smtClean="0"/>
              <a:t>Click to edit name</a:t>
            </a:r>
            <a:endParaRPr lang="en-GB" dirty="0"/>
          </a:p>
        </p:txBody>
      </p:sp>
    </p:spTree>
    <p:extLst>
      <p:ext uri="{BB962C8B-B14F-4D97-AF65-F5344CB8AC3E}">
        <p14:creationId xmlns:p14="http://schemas.microsoft.com/office/powerpoint/2010/main" val="6259291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r"/>
            <a:fld id="{4D6A1F21-6DDA-4D75-917B-3675E7404BBE}" type="slidenum">
              <a:rPr lang="en-GB" smtClean="0"/>
              <a:pPr algn="r"/>
              <a:t>‹#›</a:t>
            </a:fld>
            <a:endParaRPr lang="en-GB" dirty="0"/>
          </a:p>
        </p:txBody>
      </p:sp>
      <p:sp>
        <p:nvSpPr>
          <p:cNvPr id="4" name="Title 3"/>
          <p:cNvSpPr>
            <a:spLocks noGrp="1"/>
          </p:cNvSpPr>
          <p:nvPr>
            <p:ph type="title"/>
          </p:nvPr>
        </p:nvSpPr>
        <p:spPr>
          <a:xfrm>
            <a:off x="755575" y="692696"/>
            <a:ext cx="7632849" cy="853676"/>
          </a:xfrm>
          <a:prstGeom prst="rect">
            <a:avLst/>
          </a:prstGeom>
        </p:spPr>
        <p:txBody>
          <a:bodyPr/>
          <a:lstStyle>
            <a:lvl1pPr algn="l">
              <a:defRPr/>
            </a:lvl1pPr>
          </a:lstStyle>
          <a:p>
            <a:r>
              <a:rPr lang="en-US" smtClean="0"/>
              <a:t>Click to edit Master title style</a:t>
            </a:r>
            <a:endParaRPr lang="en-GB" dirty="0"/>
          </a:p>
        </p:txBody>
      </p:sp>
      <p:sp>
        <p:nvSpPr>
          <p:cNvPr id="5" name="Text Placeholder 7"/>
          <p:cNvSpPr>
            <a:spLocks noGrp="1"/>
          </p:cNvSpPr>
          <p:nvPr>
            <p:ph type="body" sz="quarter" idx="11"/>
          </p:nvPr>
        </p:nvSpPr>
        <p:spPr>
          <a:xfrm>
            <a:off x="755575" y="1700213"/>
            <a:ext cx="7632849" cy="432107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68279" y="5701275"/>
            <a:ext cx="875054" cy="936104"/>
          </a:xfrm>
          <a:prstGeom prst="rect">
            <a:avLst/>
          </a:prstGeom>
        </p:spPr>
      </p:pic>
      <p:sp>
        <p:nvSpPr>
          <p:cNvPr id="8" name="Footer Placeholder 1"/>
          <p:cNvSpPr>
            <a:spLocks noGrp="1"/>
          </p:cNvSpPr>
          <p:nvPr>
            <p:ph type="ftr" sz="quarter" idx="3"/>
          </p:nvPr>
        </p:nvSpPr>
        <p:spPr>
          <a:xfrm>
            <a:off x="2411760" y="6356350"/>
            <a:ext cx="432048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GB" smtClean="0"/>
              <a:t>Technical Road Map - Spring 2016</a:t>
            </a:r>
            <a:endParaRPr lang="en-GB" dirty="0"/>
          </a:p>
        </p:txBody>
      </p:sp>
    </p:spTree>
    <p:extLst>
      <p:ext uri="{BB962C8B-B14F-4D97-AF65-F5344CB8AC3E}">
        <p14:creationId xmlns:p14="http://schemas.microsoft.com/office/powerpoint/2010/main" val="192384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p:cNvSpPr>
            <a:spLocks noGrp="1"/>
          </p:cNvSpPr>
          <p:nvPr>
            <p:ph type="title"/>
          </p:nvPr>
        </p:nvSpPr>
        <p:spPr>
          <a:xfrm>
            <a:off x="755575" y="692696"/>
            <a:ext cx="7632849" cy="853676"/>
          </a:xfrm>
          <a:prstGeom prst="rect">
            <a:avLst/>
          </a:prstGeom>
        </p:spPr>
        <p:txBody>
          <a:bodyPr/>
          <a:lstStyle>
            <a:lvl1pPr algn="l">
              <a:defRPr/>
            </a:lvl1pPr>
          </a:lstStyle>
          <a:p>
            <a:r>
              <a:rPr lang="en-US" smtClean="0"/>
              <a:t>Click to edit Master title style</a:t>
            </a:r>
            <a:endParaRPr lang="en-GB" dirty="0"/>
          </a:p>
        </p:txBody>
      </p:sp>
      <p:sp>
        <p:nvSpPr>
          <p:cNvPr id="5" name="Content Placeholder 2"/>
          <p:cNvSpPr>
            <a:spLocks noGrp="1"/>
          </p:cNvSpPr>
          <p:nvPr>
            <p:ph sz="half" idx="1"/>
          </p:nvPr>
        </p:nvSpPr>
        <p:spPr>
          <a:xfrm>
            <a:off x="755576" y="1628800"/>
            <a:ext cx="3672408" cy="4392488"/>
          </a:xfrm>
          <a:prstGeom prst="rect">
            <a:avLst/>
          </a:prstGeom>
        </p:spPr>
        <p:txBody>
          <a:bodyPr/>
          <a:lstStyle/>
          <a:p>
            <a:pPr lvl="0"/>
            <a:r>
              <a:rPr lang="en-US" smtClean="0"/>
              <a:t>Click to edit Master text styles</a:t>
            </a:r>
          </a:p>
        </p:txBody>
      </p:sp>
      <p:sp>
        <p:nvSpPr>
          <p:cNvPr id="6" name="Content Placeholder 2"/>
          <p:cNvSpPr>
            <a:spLocks noGrp="1"/>
          </p:cNvSpPr>
          <p:nvPr>
            <p:ph sz="half" idx="11"/>
          </p:nvPr>
        </p:nvSpPr>
        <p:spPr>
          <a:xfrm>
            <a:off x="4716016" y="1654690"/>
            <a:ext cx="3672408" cy="4366598"/>
          </a:xfrm>
          <a:prstGeom prst="rect">
            <a:avLst/>
          </a:prstGeom>
        </p:spPr>
        <p:txBody>
          <a:bodyPr/>
          <a:lstStyle/>
          <a:p>
            <a:pPr lvl="0"/>
            <a:r>
              <a:rPr lang="en-US" smtClean="0"/>
              <a:t>Click to edit Master text styles</a:t>
            </a:r>
          </a:p>
        </p:txBody>
      </p:sp>
      <p:sp>
        <p:nvSpPr>
          <p:cNvPr id="9" name="Slide Number Placeholder 2"/>
          <p:cNvSpPr>
            <a:spLocks noGrp="1"/>
          </p:cNvSpPr>
          <p:nvPr>
            <p:ph type="sldNum" sz="quarter" idx="4"/>
          </p:nvPr>
        </p:nvSpPr>
        <p:spPr>
          <a:xfrm>
            <a:off x="7884368" y="116632"/>
            <a:ext cx="958965" cy="365125"/>
          </a:xfrm>
          <a:prstGeom prst="rect">
            <a:avLst/>
          </a:prstGeom>
        </p:spPr>
        <p:txBody>
          <a:bodyPr vert="horz" lIns="91440" tIns="45720" rIns="91440" bIns="45720" rtlCol="0" anchor="ctr"/>
          <a:lstStyle>
            <a:lvl1pPr algn="ctr">
              <a:defRPr sz="1600">
                <a:solidFill>
                  <a:schemeClr val="bg1"/>
                </a:solidFill>
                <a:latin typeface="+mn-lt"/>
              </a:defRPr>
            </a:lvl1pPr>
          </a:lstStyle>
          <a:p>
            <a:pPr algn="r"/>
            <a:fld id="{4D6A1F21-6DDA-4D75-917B-3675E7404BBE}" type="slidenum">
              <a:rPr lang="en-GB" smtClean="0"/>
              <a:pPr algn="r"/>
              <a:t>‹#›</a:t>
            </a:fld>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68279" y="5701275"/>
            <a:ext cx="875054" cy="936104"/>
          </a:xfrm>
          <a:prstGeom prst="rect">
            <a:avLst/>
          </a:prstGeom>
        </p:spPr>
      </p:pic>
      <p:sp>
        <p:nvSpPr>
          <p:cNvPr id="10" name="Footer Placeholder 1"/>
          <p:cNvSpPr>
            <a:spLocks noGrp="1"/>
          </p:cNvSpPr>
          <p:nvPr>
            <p:ph type="ftr" sz="quarter" idx="3"/>
          </p:nvPr>
        </p:nvSpPr>
        <p:spPr>
          <a:xfrm>
            <a:off x="2411760" y="6356350"/>
            <a:ext cx="432048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GB" smtClean="0"/>
              <a:t>Technical Road Map - Spring 2016</a:t>
            </a:r>
            <a:endParaRPr lang="en-GB" dirty="0"/>
          </a:p>
        </p:txBody>
      </p:sp>
    </p:spTree>
    <p:extLst>
      <p:ext uri="{BB962C8B-B14F-4D97-AF65-F5344CB8AC3E}">
        <p14:creationId xmlns:p14="http://schemas.microsoft.com/office/powerpoint/2010/main" val="32467099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
          </p:nvPr>
        </p:nvSpPr>
        <p:spPr>
          <a:xfrm>
            <a:off x="7884368" y="116632"/>
            <a:ext cx="958965" cy="365125"/>
          </a:xfrm>
          <a:prstGeom prst="rect">
            <a:avLst/>
          </a:prstGeom>
        </p:spPr>
        <p:txBody>
          <a:bodyPr vert="horz" lIns="91440" tIns="45720" rIns="91440" bIns="45720" rtlCol="0" anchor="ctr"/>
          <a:lstStyle>
            <a:lvl1pPr algn="ctr">
              <a:defRPr sz="1600">
                <a:solidFill>
                  <a:schemeClr val="bg1"/>
                </a:solidFill>
                <a:latin typeface="+mn-lt"/>
              </a:defRPr>
            </a:lvl1pPr>
          </a:lstStyle>
          <a:p>
            <a:pPr algn="r"/>
            <a:fld id="{4D6A1F21-6DDA-4D75-917B-3675E7404BBE}" type="slidenum">
              <a:rPr lang="en-GB" smtClean="0"/>
              <a:pPr algn="r"/>
              <a:t>‹#›</a:t>
            </a:fld>
            <a:endParaRPr lang="en-GB" dirty="0"/>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705" y="6470302"/>
            <a:ext cx="1224135" cy="172040"/>
          </a:xfrm>
          <a:prstGeom prst="rect">
            <a:avLst/>
          </a:prstGeom>
        </p:spPr>
      </p:pic>
      <p:sp>
        <p:nvSpPr>
          <p:cNvPr id="2" name="Footer Placeholder 1"/>
          <p:cNvSpPr>
            <a:spLocks noGrp="1"/>
          </p:cNvSpPr>
          <p:nvPr>
            <p:ph type="ftr" sz="quarter" idx="3"/>
          </p:nvPr>
        </p:nvSpPr>
        <p:spPr>
          <a:xfrm>
            <a:off x="2411760" y="6356350"/>
            <a:ext cx="432048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GB" smtClean="0"/>
              <a:t>Technical Road Map - Spring 2016</a:t>
            </a:r>
            <a:endParaRPr lang="en-GB" dirty="0"/>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6" r:id="rId3"/>
  </p:sldLayoutIdLst>
  <p:timing>
    <p:tnLst>
      <p:par>
        <p:cTn id="1" dur="indefinite" restart="never" nodeType="tmRoot"/>
      </p:par>
    </p:tnLst>
  </p:timing>
  <p:hf hdr="0" dt="0"/>
  <p:txStyles>
    <p:titleStyle>
      <a:lvl1pPr algn="ctr" rtl="0" eaLnBrk="1" fontAlgn="base" hangingPunct="1">
        <a:spcBef>
          <a:spcPct val="0"/>
        </a:spcBef>
        <a:spcAft>
          <a:spcPct val="0"/>
        </a:spcAft>
        <a:defRPr sz="4000" b="1" baseline="0">
          <a:solidFill>
            <a:srgbClr val="333333"/>
          </a:solidFill>
          <a:latin typeface="+mj-lt"/>
          <a:ea typeface="+mj-ea"/>
          <a:cs typeface="+mj-cs"/>
        </a:defRPr>
      </a:lvl1pPr>
      <a:lvl2pPr algn="l" rtl="0" eaLnBrk="1" fontAlgn="base" hangingPunct="1">
        <a:spcBef>
          <a:spcPct val="0"/>
        </a:spcBef>
        <a:spcAft>
          <a:spcPct val="0"/>
        </a:spcAft>
        <a:defRPr sz="4400" b="1">
          <a:solidFill>
            <a:srgbClr val="333333"/>
          </a:solidFill>
          <a:latin typeface="Geneva"/>
        </a:defRPr>
      </a:lvl2pPr>
      <a:lvl3pPr algn="l" rtl="0" eaLnBrk="1" fontAlgn="base" hangingPunct="1">
        <a:spcBef>
          <a:spcPct val="0"/>
        </a:spcBef>
        <a:spcAft>
          <a:spcPct val="0"/>
        </a:spcAft>
        <a:defRPr sz="4400" b="1">
          <a:solidFill>
            <a:srgbClr val="333333"/>
          </a:solidFill>
          <a:latin typeface="Geneva"/>
        </a:defRPr>
      </a:lvl3pPr>
      <a:lvl4pPr algn="l" rtl="0" eaLnBrk="1" fontAlgn="base" hangingPunct="1">
        <a:spcBef>
          <a:spcPct val="0"/>
        </a:spcBef>
        <a:spcAft>
          <a:spcPct val="0"/>
        </a:spcAft>
        <a:defRPr sz="4400" b="1">
          <a:solidFill>
            <a:srgbClr val="333333"/>
          </a:solidFill>
          <a:latin typeface="Geneva"/>
        </a:defRPr>
      </a:lvl4pPr>
      <a:lvl5pPr algn="l" rtl="0" eaLnBrk="1" fontAlgn="base" hangingPunct="1">
        <a:spcBef>
          <a:spcPct val="0"/>
        </a:spcBef>
        <a:spcAft>
          <a:spcPct val="0"/>
        </a:spcAft>
        <a:defRPr sz="4400" b="1">
          <a:solidFill>
            <a:srgbClr val="333333"/>
          </a:solidFill>
          <a:latin typeface="Geneva"/>
        </a:defRPr>
      </a:lvl5pPr>
      <a:lvl6pPr marL="457200" algn="l" rtl="0" eaLnBrk="1" fontAlgn="base" hangingPunct="1">
        <a:spcBef>
          <a:spcPct val="0"/>
        </a:spcBef>
        <a:spcAft>
          <a:spcPct val="0"/>
        </a:spcAft>
        <a:defRPr sz="4400" b="1">
          <a:solidFill>
            <a:srgbClr val="333333"/>
          </a:solidFill>
          <a:latin typeface="Geneva"/>
        </a:defRPr>
      </a:lvl6pPr>
      <a:lvl7pPr marL="914400" algn="l" rtl="0" eaLnBrk="1" fontAlgn="base" hangingPunct="1">
        <a:spcBef>
          <a:spcPct val="0"/>
        </a:spcBef>
        <a:spcAft>
          <a:spcPct val="0"/>
        </a:spcAft>
        <a:defRPr sz="4400" b="1">
          <a:solidFill>
            <a:srgbClr val="333333"/>
          </a:solidFill>
          <a:latin typeface="Geneva"/>
        </a:defRPr>
      </a:lvl7pPr>
      <a:lvl8pPr marL="1371600" algn="l" rtl="0" eaLnBrk="1" fontAlgn="base" hangingPunct="1">
        <a:spcBef>
          <a:spcPct val="0"/>
        </a:spcBef>
        <a:spcAft>
          <a:spcPct val="0"/>
        </a:spcAft>
        <a:defRPr sz="4400" b="1">
          <a:solidFill>
            <a:srgbClr val="333333"/>
          </a:solidFill>
          <a:latin typeface="Geneva"/>
        </a:defRPr>
      </a:lvl8pPr>
      <a:lvl9pPr marL="1828800" algn="l" rtl="0" eaLnBrk="1" fontAlgn="base" hangingPunct="1">
        <a:spcBef>
          <a:spcPct val="0"/>
        </a:spcBef>
        <a:spcAft>
          <a:spcPct val="0"/>
        </a:spcAft>
        <a:defRPr sz="4400" b="1">
          <a:solidFill>
            <a:srgbClr val="333333"/>
          </a:solidFill>
          <a:latin typeface="Geneva"/>
        </a:defRPr>
      </a:lvl9pPr>
    </p:titleStyle>
    <p:bodyStyle>
      <a:lvl1pPr marL="342900" indent="-342900" algn="l" rtl="0" eaLnBrk="1" fontAlgn="base" hangingPunct="1">
        <a:spcBef>
          <a:spcPct val="20000"/>
        </a:spcBef>
        <a:spcAft>
          <a:spcPct val="0"/>
        </a:spcAft>
        <a:buClr>
          <a:srgbClr val="FF8000"/>
        </a:buClr>
        <a:buChar char="•"/>
        <a:defRPr sz="3200">
          <a:solidFill>
            <a:srgbClr val="333333"/>
          </a:solidFill>
          <a:latin typeface="+mn-lt"/>
          <a:ea typeface="+mn-ea"/>
          <a:cs typeface="+mn-cs"/>
        </a:defRPr>
      </a:lvl1pPr>
      <a:lvl2pPr marL="742950" indent="-285750" algn="l" rtl="0" eaLnBrk="1" fontAlgn="base" hangingPunct="1">
        <a:spcBef>
          <a:spcPct val="20000"/>
        </a:spcBef>
        <a:spcAft>
          <a:spcPct val="0"/>
        </a:spcAft>
        <a:buClr>
          <a:srgbClr val="FF8000"/>
        </a:buClr>
        <a:buChar char="–"/>
        <a:defRPr sz="2800">
          <a:solidFill>
            <a:srgbClr val="333333"/>
          </a:solidFill>
          <a:latin typeface="+mn-lt"/>
        </a:defRPr>
      </a:lvl2pPr>
      <a:lvl3pPr marL="1143000" indent="-228600" algn="l" rtl="0" eaLnBrk="1" fontAlgn="base" hangingPunct="1">
        <a:spcBef>
          <a:spcPct val="20000"/>
        </a:spcBef>
        <a:spcAft>
          <a:spcPct val="0"/>
        </a:spcAft>
        <a:buClr>
          <a:srgbClr val="FF8000"/>
        </a:buClr>
        <a:buChar char="•"/>
        <a:defRPr sz="2400">
          <a:solidFill>
            <a:srgbClr val="333333"/>
          </a:solidFill>
          <a:latin typeface="+mn-lt"/>
        </a:defRPr>
      </a:lvl3pPr>
      <a:lvl4pPr marL="1600200" indent="-228600" algn="l" rtl="0" eaLnBrk="1" fontAlgn="base" hangingPunct="1">
        <a:spcBef>
          <a:spcPct val="20000"/>
        </a:spcBef>
        <a:spcAft>
          <a:spcPct val="0"/>
        </a:spcAft>
        <a:buClr>
          <a:srgbClr val="FF8000"/>
        </a:buClr>
        <a:buChar char="–"/>
        <a:defRPr sz="2000">
          <a:solidFill>
            <a:srgbClr val="333333"/>
          </a:solidFill>
          <a:latin typeface="+mn-lt"/>
        </a:defRPr>
      </a:lvl4pPr>
      <a:lvl5pPr marL="2057400" indent="-228600" algn="l" rtl="0" eaLnBrk="1" fontAlgn="base" hangingPunct="1">
        <a:spcBef>
          <a:spcPct val="20000"/>
        </a:spcBef>
        <a:spcAft>
          <a:spcPct val="0"/>
        </a:spcAft>
        <a:buClr>
          <a:srgbClr val="FF8000"/>
        </a:buClr>
        <a:buChar char="»"/>
        <a:defRPr sz="2000">
          <a:solidFill>
            <a:srgbClr val="333333"/>
          </a:solidFill>
          <a:latin typeface="+mn-lt"/>
        </a:defRPr>
      </a:lvl5pPr>
      <a:lvl6pPr marL="2514600" indent="-228600" algn="l" rtl="0" eaLnBrk="1" fontAlgn="base" hangingPunct="1">
        <a:spcBef>
          <a:spcPct val="20000"/>
        </a:spcBef>
        <a:spcAft>
          <a:spcPct val="0"/>
        </a:spcAft>
        <a:buClr>
          <a:srgbClr val="FF8000"/>
        </a:buClr>
        <a:buChar char="»"/>
        <a:defRPr sz="2000">
          <a:solidFill>
            <a:srgbClr val="333333"/>
          </a:solidFill>
          <a:latin typeface="+mn-lt"/>
        </a:defRPr>
      </a:lvl6pPr>
      <a:lvl7pPr marL="2971800" indent="-228600" algn="l" rtl="0" eaLnBrk="1" fontAlgn="base" hangingPunct="1">
        <a:spcBef>
          <a:spcPct val="20000"/>
        </a:spcBef>
        <a:spcAft>
          <a:spcPct val="0"/>
        </a:spcAft>
        <a:buClr>
          <a:srgbClr val="FF8000"/>
        </a:buClr>
        <a:buChar char="»"/>
        <a:defRPr sz="2000">
          <a:solidFill>
            <a:srgbClr val="333333"/>
          </a:solidFill>
          <a:latin typeface="+mn-lt"/>
        </a:defRPr>
      </a:lvl7pPr>
      <a:lvl8pPr marL="3429000" indent="-228600" algn="l" rtl="0" eaLnBrk="1" fontAlgn="base" hangingPunct="1">
        <a:spcBef>
          <a:spcPct val="20000"/>
        </a:spcBef>
        <a:spcAft>
          <a:spcPct val="0"/>
        </a:spcAft>
        <a:buClr>
          <a:srgbClr val="FF8000"/>
        </a:buClr>
        <a:buChar char="»"/>
        <a:defRPr sz="2000">
          <a:solidFill>
            <a:srgbClr val="333333"/>
          </a:solidFill>
          <a:latin typeface="+mn-lt"/>
        </a:defRPr>
      </a:lvl8pPr>
      <a:lvl9pPr marL="3886200" indent="-228600" algn="l" rtl="0" eaLnBrk="1" fontAlgn="base" hangingPunct="1">
        <a:spcBef>
          <a:spcPct val="20000"/>
        </a:spcBef>
        <a:spcAft>
          <a:spcPct val="0"/>
        </a:spcAft>
        <a:buClr>
          <a:srgbClr val="FF8000"/>
        </a:buClr>
        <a:buChar char="»"/>
        <a:defRPr sz="2000">
          <a:solidFill>
            <a:srgbClr val="333333"/>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User_experienc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github.com/Dyalog/vecdb"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FC2014%20Social%20Media%20Capture.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535" y="908720"/>
            <a:ext cx="7632849" cy="720079"/>
          </a:xfrm>
        </p:spPr>
        <p:txBody>
          <a:bodyPr/>
          <a:lstStyle/>
          <a:p>
            <a:r>
              <a:rPr lang="en-GB" dirty="0" err="1"/>
              <a:t>Feuille</a:t>
            </a:r>
            <a:r>
              <a:rPr lang="en-GB" dirty="0"/>
              <a:t> de </a:t>
            </a:r>
            <a:r>
              <a:rPr lang="en-GB" smtClean="0"/>
              <a:t>Route [Technique]</a:t>
            </a:r>
            <a:endParaRPr lang="en-GB" dirty="0"/>
          </a:p>
        </p:txBody>
      </p:sp>
      <p:sp>
        <p:nvSpPr>
          <p:cNvPr id="3" name="Text Placeholder 2"/>
          <p:cNvSpPr>
            <a:spLocks noGrp="1"/>
          </p:cNvSpPr>
          <p:nvPr>
            <p:ph type="body" sz="quarter" idx="11"/>
          </p:nvPr>
        </p:nvSpPr>
        <p:spPr>
          <a:xfrm>
            <a:off x="2050350" y="2060848"/>
            <a:ext cx="5101221" cy="504650"/>
          </a:xfrm>
        </p:spPr>
        <p:txBody>
          <a:bodyPr/>
          <a:lstStyle/>
          <a:p>
            <a:r>
              <a:rPr lang="en-GB" sz="2400" dirty="0" smtClean="0"/>
              <a:t>Morten Kromberg, </a:t>
            </a:r>
            <a:r>
              <a:rPr lang="en-GB" sz="2800" dirty="0" smtClean="0">
                <a:solidFill>
                  <a:srgbClr val="FF0000"/>
                </a:solidFill>
              </a:rPr>
              <a:t>CXO</a:t>
            </a:r>
            <a:endParaRPr lang="en-GB" sz="2400" dirty="0">
              <a:solidFill>
                <a:srgbClr val="FF0000"/>
              </a:solidFill>
            </a:endParaRPr>
          </a:p>
        </p:txBody>
      </p:sp>
      <p:sp>
        <p:nvSpPr>
          <p:cNvPr id="4" name="Slide Number Placeholder 3"/>
          <p:cNvSpPr>
            <a:spLocks noGrp="1"/>
          </p:cNvSpPr>
          <p:nvPr>
            <p:ph type="sldNum" sz="quarter" idx="4"/>
          </p:nvPr>
        </p:nvSpPr>
        <p:spPr/>
        <p:txBody>
          <a:bodyPr/>
          <a:lstStyle/>
          <a:p>
            <a:pPr algn="r"/>
            <a:fld id="{4D6A1F21-6DDA-4D75-917B-3675E7404BBE}" type="slidenum">
              <a:rPr lang="en-GB" smtClean="0"/>
              <a:pPr algn="r"/>
              <a:t>0</a:t>
            </a:fld>
            <a:endParaRPr lang="en-GB" dirty="0"/>
          </a:p>
        </p:txBody>
      </p:sp>
    </p:spTree>
    <p:extLst>
      <p:ext uri="{BB962C8B-B14F-4D97-AF65-F5344CB8AC3E}">
        <p14:creationId xmlns:p14="http://schemas.microsoft.com/office/powerpoint/2010/main" val="1322777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4D6A1F21-6DDA-4D75-917B-3675E7404BBE}" type="slidenum">
              <a:rPr lang="en-GB" smtClean="0"/>
              <a:pPr algn="r"/>
              <a:t>9</a:t>
            </a:fld>
            <a:endParaRPr lang="en-GB" dirty="0"/>
          </a:p>
        </p:txBody>
      </p:sp>
      <p:sp>
        <p:nvSpPr>
          <p:cNvPr id="3" name="Title 2"/>
          <p:cNvSpPr>
            <a:spLocks noGrp="1"/>
          </p:cNvSpPr>
          <p:nvPr>
            <p:ph type="title"/>
          </p:nvPr>
        </p:nvSpPr>
        <p:spPr/>
        <p:txBody>
          <a:bodyPr/>
          <a:lstStyle/>
          <a:p>
            <a:r>
              <a:rPr lang="en-GB" dirty="0" smtClean="0"/>
              <a:t>Cross-Platform Integration</a:t>
            </a:r>
            <a:endParaRPr lang="en-GB" dirty="0"/>
          </a:p>
        </p:txBody>
      </p:sp>
      <p:sp>
        <p:nvSpPr>
          <p:cNvPr id="4" name="Text Placeholder 3"/>
          <p:cNvSpPr>
            <a:spLocks noGrp="1"/>
          </p:cNvSpPr>
          <p:nvPr>
            <p:ph type="body" sz="quarter" idx="11"/>
          </p:nvPr>
        </p:nvSpPr>
        <p:spPr/>
        <p:txBody>
          <a:bodyPr/>
          <a:lstStyle/>
          <a:p>
            <a:pPr marL="0" indent="0">
              <a:buNone/>
            </a:pPr>
            <a:r>
              <a:rPr lang="en-GB" sz="2800" dirty="0" smtClean="0"/>
              <a:t>Historically, Dyalog has integrated with Microsoft infrastructure: DDE, OLE/COM, and Microsoft.NET.</a:t>
            </a:r>
          </a:p>
          <a:p>
            <a:pPr marL="0" indent="0">
              <a:buNone/>
            </a:pPr>
            <a:r>
              <a:rPr lang="en-GB" sz="2800" dirty="0" smtClean="0"/>
              <a:t>In the future, we need to support cross-platform mechanisms, such as:</a:t>
            </a:r>
            <a:endParaRPr lang="en-GB" dirty="0" smtClean="0"/>
          </a:p>
          <a:p>
            <a:r>
              <a:rPr lang="en-GB" dirty="0" smtClean="0"/>
              <a:t>Call APL as a shared library (.</a:t>
            </a:r>
            <a:r>
              <a:rPr lang="en-GB" dirty="0" err="1" smtClean="0"/>
              <a:t>dll</a:t>
            </a:r>
            <a:r>
              <a:rPr lang="en-GB" dirty="0" smtClean="0"/>
              <a:t>/.so)</a:t>
            </a:r>
          </a:p>
          <a:p>
            <a:r>
              <a:rPr lang="en-GB" dirty="0" smtClean="0"/>
              <a:t>Use APL as a “scripting language”</a:t>
            </a:r>
          </a:p>
          <a:p>
            <a:r>
              <a:rPr lang="en-GB" dirty="0" smtClean="0"/>
              <a:t>Support </a:t>
            </a:r>
            <a:r>
              <a:rPr lang="en-GB" dirty="0" err="1" smtClean="0"/>
              <a:t>emacs</a:t>
            </a:r>
            <a:r>
              <a:rPr lang="en-GB" dirty="0" smtClean="0"/>
              <a:t>, vim, Eclipse, </a:t>
            </a:r>
            <a:r>
              <a:rPr lang="en-GB" dirty="0" err="1" smtClean="0"/>
              <a:t>etc</a:t>
            </a:r>
            <a:endParaRPr lang="en-GB" dirty="0" smtClean="0"/>
          </a:p>
          <a:p>
            <a:r>
              <a:rPr lang="en-GB" dirty="0" smtClean="0"/>
              <a:t>Web service frameworks + JSON</a:t>
            </a:r>
          </a:p>
        </p:txBody>
      </p:sp>
      <p:sp>
        <p:nvSpPr>
          <p:cNvPr id="5" name="Footer Placeholder 4"/>
          <p:cNvSpPr>
            <a:spLocks noGrp="1"/>
          </p:cNvSpPr>
          <p:nvPr>
            <p:ph type="ftr" sz="quarter" idx="3"/>
          </p:nvPr>
        </p:nvSpPr>
        <p:spPr/>
        <p:txBody>
          <a:bodyPr/>
          <a:lstStyle/>
          <a:p>
            <a:r>
              <a:rPr lang="en-GB" smtClean="0"/>
              <a:t>Technical Road Map - Spring 2016</a:t>
            </a:r>
            <a:endParaRPr lang="en-GB" dirty="0"/>
          </a:p>
        </p:txBody>
      </p:sp>
    </p:spTree>
    <p:extLst>
      <p:ext uri="{BB962C8B-B14F-4D97-AF65-F5344CB8AC3E}">
        <p14:creationId xmlns:p14="http://schemas.microsoft.com/office/powerpoint/2010/main" val="1834025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4D6A1F21-6DDA-4D75-917B-3675E7404BBE}" type="slidenum">
              <a:rPr lang="en-GB" smtClean="0"/>
              <a:pPr algn="r"/>
              <a:t>10</a:t>
            </a:fld>
            <a:endParaRPr lang="en-GB" dirty="0"/>
          </a:p>
        </p:txBody>
      </p:sp>
      <p:sp>
        <p:nvSpPr>
          <p:cNvPr id="3" name="Title 2"/>
          <p:cNvSpPr>
            <a:spLocks noGrp="1"/>
          </p:cNvSpPr>
          <p:nvPr>
            <p:ph type="title"/>
          </p:nvPr>
        </p:nvSpPr>
        <p:spPr/>
        <p:txBody>
          <a:bodyPr/>
          <a:lstStyle/>
          <a:p>
            <a:r>
              <a:rPr lang="en-GB" dirty="0" smtClean="0"/>
              <a:t>Integration (1 of 4)</a:t>
            </a:r>
            <a:endParaRPr lang="en-GB" dirty="0"/>
          </a:p>
        </p:txBody>
      </p:sp>
      <p:sp>
        <p:nvSpPr>
          <p:cNvPr id="4" name="Text Placeholder 3"/>
          <p:cNvSpPr>
            <a:spLocks noGrp="1"/>
          </p:cNvSpPr>
          <p:nvPr>
            <p:ph type="body" sz="quarter" idx="11"/>
          </p:nvPr>
        </p:nvSpPr>
        <p:spPr/>
        <p:txBody>
          <a:bodyPr/>
          <a:lstStyle/>
          <a:p>
            <a:pPr marL="0" indent="0">
              <a:buNone/>
            </a:pPr>
            <a:r>
              <a:rPr lang="en-GB" dirty="0" smtClean="0"/>
              <a:t>Call APL as a shared library (.</a:t>
            </a:r>
            <a:r>
              <a:rPr lang="en-GB" dirty="0" err="1" smtClean="0"/>
              <a:t>dll</a:t>
            </a:r>
            <a:r>
              <a:rPr lang="en-GB" dirty="0" smtClean="0"/>
              <a:t>/.so)</a:t>
            </a:r>
          </a:p>
          <a:p>
            <a:r>
              <a:rPr lang="en-GB" dirty="0" smtClean="0"/>
              <a:t>“Reverse </a:t>
            </a:r>
            <a:r>
              <a:rPr lang="en-GB" dirty="0" smtClean="0">
                <a:latin typeface="APL385 Unicode" panose="020B0709000202000203" pitchFamily="49" charset="0"/>
              </a:rPr>
              <a:t>⎕NA</a:t>
            </a:r>
            <a:r>
              <a:rPr lang="en-GB" dirty="0" smtClean="0"/>
              <a:t>”</a:t>
            </a:r>
          </a:p>
          <a:p>
            <a:r>
              <a:rPr lang="en-GB" dirty="0" smtClean="0"/>
              <a:t>Allow C, or any language with a “foreign function interface”, to call APL</a:t>
            </a:r>
          </a:p>
        </p:txBody>
      </p:sp>
      <p:sp>
        <p:nvSpPr>
          <p:cNvPr id="5" name="Footer Placeholder 4"/>
          <p:cNvSpPr>
            <a:spLocks noGrp="1"/>
          </p:cNvSpPr>
          <p:nvPr>
            <p:ph type="ftr" sz="quarter" idx="3"/>
          </p:nvPr>
        </p:nvSpPr>
        <p:spPr/>
        <p:txBody>
          <a:bodyPr/>
          <a:lstStyle/>
          <a:p>
            <a:r>
              <a:rPr lang="en-GB" smtClean="0"/>
              <a:t>Technical Road Map - Spring 2016</a:t>
            </a:r>
            <a:endParaRPr lang="en-GB" dirty="0"/>
          </a:p>
        </p:txBody>
      </p:sp>
    </p:spTree>
    <p:extLst>
      <p:ext uri="{BB962C8B-B14F-4D97-AF65-F5344CB8AC3E}">
        <p14:creationId xmlns:p14="http://schemas.microsoft.com/office/powerpoint/2010/main" val="3013331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4D6A1F21-6DDA-4D75-917B-3675E7404BBE}" type="slidenum">
              <a:rPr lang="en-GB" smtClean="0"/>
              <a:pPr algn="r"/>
              <a:t>11</a:t>
            </a:fld>
            <a:endParaRPr lang="en-GB" dirty="0"/>
          </a:p>
        </p:txBody>
      </p:sp>
      <p:sp>
        <p:nvSpPr>
          <p:cNvPr id="3" name="Title 2"/>
          <p:cNvSpPr>
            <a:spLocks noGrp="1"/>
          </p:cNvSpPr>
          <p:nvPr>
            <p:ph type="title"/>
          </p:nvPr>
        </p:nvSpPr>
        <p:spPr/>
        <p:txBody>
          <a:bodyPr/>
          <a:lstStyle/>
          <a:p>
            <a:r>
              <a:rPr lang="en-GB" dirty="0" smtClean="0"/>
              <a:t>Integration (2 of 4)</a:t>
            </a:r>
            <a:endParaRPr lang="en-GB" dirty="0"/>
          </a:p>
        </p:txBody>
      </p:sp>
      <p:sp>
        <p:nvSpPr>
          <p:cNvPr id="4" name="Text Placeholder 3"/>
          <p:cNvSpPr>
            <a:spLocks noGrp="1"/>
          </p:cNvSpPr>
          <p:nvPr>
            <p:ph type="body" sz="quarter" idx="11"/>
          </p:nvPr>
        </p:nvSpPr>
        <p:spPr/>
        <p:txBody>
          <a:bodyPr/>
          <a:lstStyle/>
          <a:p>
            <a:pPr marL="0" indent="0">
              <a:buNone/>
            </a:pPr>
            <a:r>
              <a:rPr lang="en-GB" dirty="0" smtClean="0"/>
              <a:t>Use APL as a “scripting language”</a:t>
            </a:r>
          </a:p>
          <a:p>
            <a:r>
              <a:rPr lang="en-GB" dirty="0" smtClean="0"/>
              <a:t>Support UNIX/Linux scripts starting with</a:t>
            </a:r>
            <a:br>
              <a:rPr lang="en-GB" dirty="0" smtClean="0"/>
            </a:br>
            <a:r>
              <a:rPr lang="en-GB" dirty="0" smtClean="0"/>
              <a:t>#!</a:t>
            </a:r>
            <a:r>
              <a:rPr lang="en-GB" dirty="0" err="1" smtClean="0"/>
              <a:t>dyalog</a:t>
            </a:r>
            <a:endParaRPr lang="en-GB" dirty="0" smtClean="0"/>
          </a:p>
          <a:p>
            <a:r>
              <a:rPr lang="en-GB" dirty="0" smtClean="0"/>
              <a:t>Support other editors (next slide)</a:t>
            </a:r>
          </a:p>
        </p:txBody>
      </p:sp>
      <p:sp>
        <p:nvSpPr>
          <p:cNvPr id="5" name="Footer Placeholder 4"/>
          <p:cNvSpPr>
            <a:spLocks noGrp="1"/>
          </p:cNvSpPr>
          <p:nvPr>
            <p:ph type="ftr" sz="quarter" idx="3"/>
          </p:nvPr>
        </p:nvSpPr>
        <p:spPr/>
        <p:txBody>
          <a:bodyPr/>
          <a:lstStyle/>
          <a:p>
            <a:r>
              <a:rPr lang="en-GB" smtClean="0"/>
              <a:t>Technical Road Map - Spring 2016</a:t>
            </a:r>
            <a:endParaRPr lang="en-GB" dirty="0"/>
          </a:p>
        </p:txBody>
      </p:sp>
    </p:spTree>
    <p:extLst>
      <p:ext uri="{BB962C8B-B14F-4D97-AF65-F5344CB8AC3E}">
        <p14:creationId xmlns:p14="http://schemas.microsoft.com/office/powerpoint/2010/main" val="1325371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4D6A1F21-6DDA-4D75-917B-3675E7404BBE}" type="slidenum">
              <a:rPr lang="en-GB" smtClean="0"/>
              <a:pPr algn="r"/>
              <a:t>12</a:t>
            </a:fld>
            <a:endParaRPr lang="en-GB" dirty="0"/>
          </a:p>
        </p:txBody>
      </p:sp>
      <p:sp>
        <p:nvSpPr>
          <p:cNvPr id="3" name="Title 2"/>
          <p:cNvSpPr>
            <a:spLocks noGrp="1"/>
          </p:cNvSpPr>
          <p:nvPr>
            <p:ph type="title"/>
          </p:nvPr>
        </p:nvSpPr>
        <p:spPr/>
        <p:txBody>
          <a:bodyPr/>
          <a:lstStyle/>
          <a:p>
            <a:r>
              <a:rPr lang="en-GB" dirty="0" smtClean="0"/>
              <a:t>Integration (3 of 4)</a:t>
            </a:r>
            <a:endParaRPr lang="en-GB" dirty="0"/>
          </a:p>
        </p:txBody>
      </p:sp>
      <p:sp>
        <p:nvSpPr>
          <p:cNvPr id="4" name="Text Placeholder 3"/>
          <p:cNvSpPr>
            <a:spLocks noGrp="1"/>
          </p:cNvSpPr>
          <p:nvPr>
            <p:ph type="body" sz="quarter" idx="11"/>
          </p:nvPr>
        </p:nvSpPr>
        <p:spPr/>
        <p:txBody>
          <a:bodyPr/>
          <a:lstStyle/>
          <a:p>
            <a:pPr marL="0" indent="0">
              <a:buNone/>
            </a:pPr>
            <a:r>
              <a:rPr lang="en-GB" dirty="0" smtClean="0"/>
              <a:t>Support external editors &amp; debuggers with plugins based on RIDE protocol:</a:t>
            </a:r>
          </a:p>
          <a:p>
            <a:r>
              <a:rPr lang="en-GB" dirty="0" err="1" smtClean="0"/>
              <a:t>Emacs</a:t>
            </a:r>
            <a:endParaRPr lang="en-GB" dirty="0"/>
          </a:p>
          <a:p>
            <a:r>
              <a:rPr lang="en-GB" dirty="0" smtClean="0"/>
              <a:t>VIM</a:t>
            </a:r>
          </a:p>
          <a:p>
            <a:r>
              <a:rPr lang="en-GB" dirty="0" smtClean="0"/>
              <a:t>Eclipse (intern at Dyalog this summer)</a:t>
            </a:r>
          </a:p>
          <a:p>
            <a:r>
              <a:rPr lang="en-GB" dirty="0" smtClean="0"/>
              <a:t>Visual Studio</a:t>
            </a:r>
          </a:p>
          <a:p>
            <a:pPr marL="0" indent="0">
              <a:buNone/>
            </a:pPr>
            <a:r>
              <a:rPr lang="en-GB" dirty="0" smtClean="0"/>
              <a:t>Will make it easier for many young people to get started using an editor they know.</a:t>
            </a:r>
          </a:p>
        </p:txBody>
      </p:sp>
      <p:sp>
        <p:nvSpPr>
          <p:cNvPr id="5" name="Footer Placeholder 4"/>
          <p:cNvSpPr>
            <a:spLocks noGrp="1"/>
          </p:cNvSpPr>
          <p:nvPr>
            <p:ph type="ftr" sz="quarter" idx="3"/>
          </p:nvPr>
        </p:nvSpPr>
        <p:spPr/>
        <p:txBody>
          <a:bodyPr/>
          <a:lstStyle/>
          <a:p>
            <a:r>
              <a:rPr lang="en-GB" smtClean="0"/>
              <a:t>Technical Road Map - Spring 2016</a:t>
            </a:r>
            <a:endParaRPr lang="en-GB" dirty="0"/>
          </a:p>
        </p:txBody>
      </p:sp>
    </p:spTree>
    <p:extLst>
      <p:ext uri="{BB962C8B-B14F-4D97-AF65-F5344CB8AC3E}">
        <p14:creationId xmlns:p14="http://schemas.microsoft.com/office/powerpoint/2010/main" val="1526901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4D6A1F21-6DDA-4D75-917B-3675E7404BBE}" type="slidenum">
              <a:rPr lang="en-GB" smtClean="0"/>
              <a:pPr algn="r"/>
              <a:t>13</a:t>
            </a:fld>
            <a:endParaRPr lang="en-GB" dirty="0"/>
          </a:p>
        </p:txBody>
      </p:sp>
      <p:sp>
        <p:nvSpPr>
          <p:cNvPr id="3" name="Title 2"/>
          <p:cNvSpPr>
            <a:spLocks noGrp="1"/>
          </p:cNvSpPr>
          <p:nvPr>
            <p:ph type="title"/>
          </p:nvPr>
        </p:nvSpPr>
        <p:spPr/>
        <p:txBody>
          <a:bodyPr/>
          <a:lstStyle/>
          <a:p>
            <a:r>
              <a:rPr lang="en-GB" dirty="0" smtClean="0"/>
              <a:t>Publish new RIDE Protocol</a:t>
            </a:r>
            <a:endParaRPr lang="en-GB" dirty="0"/>
          </a:p>
        </p:txBody>
      </p:sp>
      <p:sp>
        <p:nvSpPr>
          <p:cNvPr id="4" name="Text Placeholder 3"/>
          <p:cNvSpPr>
            <a:spLocks noGrp="1"/>
          </p:cNvSpPr>
          <p:nvPr>
            <p:ph type="body" sz="quarter" idx="11"/>
          </p:nvPr>
        </p:nvSpPr>
        <p:spPr>
          <a:xfrm>
            <a:off x="755575" y="1546372"/>
            <a:ext cx="7632849" cy="4321075"/>
          </a:xfrm>
        </p:spPr>
        <p:txBody>
          <a:bodyPr/>
          <a:lstStyle/>
          <a:p>
            <a:r>
              <a:rPr lang="en-GB" dirty="0" smtClean="0"/>
              <a:t>API is based on JSON, for example:</a:t>
            </a:r>
          </a:p>
          <a:p>
            <a:pPr marL="0" indent="0">
              <a:buNone/>
            </a:pPr>
            <a:r>
              <a:rPr lang="en-GB" sz="2400" b="1" dirty="0"/>
              <a:t>When the user presses &lt;ED</a:t>
            </a:r>
            <a:r>
              <a:rPr lang="en-GB" sz="2400" b="1" dirty="0" smtClean="0"/>
              <a:t>&gt;, </a:t>
            </a:r>
            <a:r>
              <a:rPr lang="en-GB" sz="2400" b="1" dirty="0"/>
              <a:t>RIDE should </a:t>
            </a:r>
            <a:r>
              <a:rPr lang="en-GB" sz="2400" b="1" dirty="0" smtClean="0"/>
              <a:t>send e.g.: </a:t>
            </a:r>
            <a:r>
              <a:rPr lang="en-GB" sz="2000" dirty="0">
                <a:latin typeface="APL385 Unicode" panose="020B0709000202000203" pitchFamily="49" charset="0"/>
                <a:cs typeface="Courier New" panose="02070309020205020404" pitchFamily="49" charset="0"/>
              </a:rPr>
              <a:t>["Edit",{"win":123</a:t>
            </a:r>
            <a:r>
              <a:rPr lang="en-GB" sz="2000" dirty="0" smtClean="0">
                <a:latin typeface="APL385 Unicode" panose="020B0709000202000203" pitchFamily="49" charset="0"/>
                <a:cs typeface="Courier New" panose="02070309020205020404" pitchFamily="49" charset="0"/>
              </a:rPr>
              <a:t>, "</a:t>
            </a:r>
            <a:r>
              <a:rPr lang="en-GB" sz="2000" dirty="0">
                <a:latin typeface="APL385 Unicode" panose="020B0709000202000203" pitchFamily="49" charset="0"/>
                <a:cs typeface="Courier New" panose="02070309020205020404" pitchFamily="49" charset="0"/>
              </a:rPr>
              <a:t>text":"a←b+c×d</a:t>
            </a:r>
            <a:r>
              <a:rPr lang="en-GB" sz="2000" dirty="0" smtClean="0">
                <a:latin typeface="APL385 Unicode" panose="020B0709000202000203" pitchFamily="49" charset="0"/>
                <a:cs typeface="Courier New" panose="02070309020205020404" pitchFamily="49" charset="0"/>
              </a:rPr>
              <a:t>",</a:t>
            </a:r>
            <a:br>
              <a:rPr lang="en-GB" sz="2000" dirty="0" smtClean="0">
                <a:latin typeface="APL385 Unicode" panose="020B0709000202000203" pitchFamily="49" charset="0"/>
                <a:cs typeface="Courier New" panose="02070309020205020404" pitchFamily="49" charset="0"/>
              </a:rPr>
            </a:br>
            <a:r>
              <a:rPr lang="en-GB" sz="2000" dirty="0" smtClean="0">
                <a:latin typeface="APL385 Unicode" panose="020B0709000202000203" pitchFamily="49" charset="0"/>
                <a:cs typeface="Courier New" panose="02070309020205020404" pitchFamily="49" charset="0"/>
              </a:rPr>
              <a:t>"</a:t>
            </a:r>
            <a:r>
              <a:rPr lang="en-GB" sz="2000" dirty="0">
                <a:latin typeface="APL385 Unicode" panose="020B0709000202000203" pitchFamily="49" charset="0"/>
                <a:cs typeface="Courier New" panose="02070309020205020404" pitchFamily="49" charset="0"/>
              </a:rPr>
              <a:t>pos":4</a:t>
            </a:r>
            <a:r>
              <a:rPr lang="en-GB" sz="2000" dirty="0" smtClean="0">
                <a:latin typeface="APL385 Unicode" panose="020B0709000202000203" pitchFamily="49" charset="0"/>
                <a:cs typeface="Courier New" panose="02070309020205020404" pitchFamily="49" charset="0"/>
              </a:rPr>
              <a:t>, "</a:t>
            </a:r>
            <a:r>
              <a:rPr lang="en-GB" sz="2000" dirty="0">
                <a:latin typeface="APL385 Unicode" panose="020B0709000202000203" pitchFamily="49" charset="0"/>
                <a:cs typeface="Courier New" panose="02070309020205020404" pitchFamily="49" charset="0"/>
              </a:rPr>
              <a:t>unsaved":{"124":"f"}}] </a:t>
            </a:r>
            <a:endParaRPr lang="en-GB" sz="2000" dirty="0" smtClean="0">
              <a:latin typeface="APL385 Unicode" panose="020B0709000202000203" pitchFamily="49" charset="0"/>
              <a:cs typeface="Courier New" panose="02070309020205020404" pitchFamily="49" charset="0"/>
            </a:endParaRPr>
          </a:p>
          <a:p>
            <a:pPr marL="0" indent="0">
              <a:buNone/>
            </a:pPr>
            <a:r>
              <a:rPr lang="en-GB" sz="2400" dirty="0" smtClean="0"/>
              <a:t/>
            </a:r>
            <a:br>
              <a:rPr lang="en-GB" sz="2400" dirty="0" smtClean="0"/>
            </a:br>
            <a:r>
              <a:rPr lang="en-GB" sz="2400" b="1" dirty="0" smtClean="0"/>
              <a:t>The </a:t>
            </a:r>
            <a:r>
              <a:rPr lang="en-GB" sz="2400" b="1" dirty="0"/>
              <a:t>interpreter </a:t>
            </a:r>
            <a:r>
              <a:rPr lang="en-GB" sz="2400" b="1" dirty="0" smtClean="0"/>
              <a:t>will </a:t>
            </a:r>
            <a:r>
              <a:rPr lang="en-GB" sz="2400" b="1" dirty="0"/>
              <a:t>respond </a:t>
            </a:r>
            <a:r>
              <a:rPr lang="en-GB" sz="2400" b="1" dirty="0" smtClean="0"/>
              <a:t>with something like:</a:t>
            </a:r>
          </a:p>
          <a:p>
            <a:pPr marL="0" indent="0">
              <a:buNone/>
            </a:pPr>
            <a:r>
              <a:rPr lang="en-GB" sz="2000" dirty="0" smtClean="0">
                <a:latin typeface="APL385 Unicode" panose="020B0709000202000203" pitchFamily="49" charset="0"/>
                <a:cs typeface="Courier New" panose="02070309020205020404" pitchFamily="49" charset="0"/>
              </a:rPr>
              <a:t>["</a:t>
            </a:r>
            <a:r>
              <a:rPr lang="en-GB" sz="2000" dirty="0" err="1">
                <a:latin typeface="APL385 Unicode" panose="020B0709000202000203" pitchFamily="49" charset="0"/>
                <a:cs typeface="Courier New" panose="02070309020205020404" pitchFamily="49" charset="0"/>
              </a:rPr>
              <a:t>OpenWindow</a:t>
            </a:r>
            <a:r>
              <a:rPr lang="en-GB" sz="2000" dirty="0">
                <a:latin typeface="APL385 Unicode" panose="020B0709000202000203" pitchFamily="49" charset="0"/>
                <a:cs typeface="Courier New" panose="02070309020205020404" pitchFamily="49" charset="0"/>
              </a:rPr>
              <a:t>",{"</a:t>
            </a:r>
            <a:r>
              <a:rPr lang="en-GB" sz="2000" dirty="0" err="1">
                <a:latin typeface="APL385 Unicode" panose="020B0709000202000203" pitchFamily="49" charset="0"/>
                <a:cs typeface="Courier New" panose="02070309020205020404" pitchFamily="49" charset="0"/>
              </a:rPr>
              <a:t>name":"f</a:t>
            </a:r>
            <a:r>
              <a:rPr lang="en-GB" sz="2000" dirty="0" smtClean="0">
                <a:latin typeface="APL385 Unicode" panose="020B0709000202000203" pitchFamily="49" charset="0"/>
                <a:cs typeface="Courier New" panose="02070309020205020404" pitchFamily="49" charset="0"/>
              </a:rPr>
              <a:t>",</a:t>
            </a:r>
            <a:br>
              <a:rPr lang="en-GB" sz="2000" dirty="0" smtClean="0">
                <a:latin typeface="APL385 Unicode" panose="020B0709000202000203" pitchFamily="49" charset="0"/>
                <a:cs typeface="Courier New" panose="02070309020205020404" pitchFamily="49" charset="0"/>
              </a:rPr>
            </a:br>
            <a:r>
              <a:rPr lang="en-GB" sz="2000" dirty="0" smtClean="0">
                <a:latin typeface="APL385 Unicode" panose="020B0709000202000203" pitchFamily="49" charset="0"/>
                <a:cs typeface="Courier New" panose="02070309020205020404" pitchFamily="49" charset="0"/>
              </a:rPr>
              <a:t>"</a:t>
            </a:r>
            <a:r>
              <a:rPr lang="en-GB" sz="2000" dirty="0">
                <a:latin typeface="APL385 Unicode" panose="020B0709000202000203" pitchFamily="49" charset="0"/>
                <a:cs typeface="Courier New" panose="02070309020205020404" pitchFamily="49" charset="0"/>
              </a:rPr>
              <a:t>text":["</a:t>
            </a:r>
            <a:r>
              <a:rPr lang="en-GB" sz="2000" dirty="0" err="1">
                <a:latin typeface="APL385 Unicode" panose="020B0709000202000203" pitchFamily="49" charset="0"/>
                <a:cs typeface="Courier New" panose="02070309020205020404" pitchFamily="49" charset="0"/>
              </a:rPr>
              <a:t>r←f</a:t>
            </a:r>
            <a:r>
              <a:rPr lang="en-GB" sz="2000" dirty="0">
                <a:latin typeface="APL385 Unicode" panose="020B0709000202000203" pitchFamily="49" charset="0"/>
                <a:cs typeface="Courier New" panose="02070309020205020404" pitchFamily="49" charset="0"/>
              </a:rPr>
              <a:t> a</a:t>
            </a:r>
            <a:r>
              <a:rPr lang="en-GB" sz="2000" dirty="0" smtClean="0">
                <a:latin typeface="APL385 Unicode" panose="020B0709000202000203" pitchFamily="49" charset="0"/>
                <a:cs typeface="Courier New" panose="02070309020205020404" pitchFamily="49" charset="0"/>
              </a:rPr>
              <a:t>", "</a:t>
            </a:r>
            <a:r>
              <a:rPr lang="en-GB" sz="2000" dirty="0">
                <a:latin typeface="APL385 Unicode" panose="020B0709000202000203" pitchFamily="49" charset="0"/>
                <a:cs typeface="Courier New" panose="02070309020205020404" pitchFamily="49" charset="0"/>
              </a:rPr>
              <a:t>r←(+ ÷≢)a</a:t>
            </a:r>
            <a:r>
              <a:rPr lang="en-GB" sz="2000" dirty="0" smtClean="0">
                <a:latin typeface="APL385 Unicode" panose="020B0709000202000203" pitchFamily="49" charset="0"/>
                <a:cs typeface="Courier New" panose="02070309020205020404" pitchFamily="49" charset="0"/>
              </a:rPr>
              <a:t>"],</a:t>
            </a:r>
            <a:br>
              <a:rPr lang="en-GB" sz="2000" dirty="0" smtClean="0">
                <a:latin typeface="APL385 Unicode" panose="020B0709000202000203" pitchFamily="49" charset="0"/>
                <a:cs typeface="Courier New" panose="02070309020205020404" pitchFamily="49" charset="0"/>
              </a:rPr>
            </a:br>
            <a:r>
              <a:rPr lang="en-GB" sz="2000" dirty="0" smtClean="0">
                <a:latin typeface="APL385 Unicode" panose="020B0709000202000203" pitchFamily="49" charset="0"/>
                <a:cs typeface="Courier New" panose="02070309020205020404" pitchFamily="49" charset="0"/>
              </a:rPr>
              <a:t>"</a:t>
            </a:r>
            <a:r>
              <a:rPr lang="en-GB" sz="2000" dirty="0">
                <a:latin typeface="APL385 Unicode" panose="020B0709000202000203" pitchFamily="49" charset="0"/>
                <a:cs typeface="Courier New" panose="02070309020205020404" pitchFamily="49" charset="0"/>
              </a:rPr>
              <a:t>token":123</a:t>
            </a:r>
            <a:r>
              <a:rPr lang="en-GB" sz="2000" dirty="0" smtClean="0">
                <a:latin typeface="APL385 Unicode" panose="020B0709000202000203" pitchFamily="49" charset="0"/>
                <a:cs typeface="Courier New" panose="02070309020205020404" pitchFamily="49" charset="0"/>
              </a:rPr>
              <a:t>, "</a:t>
            </a:r>
            <a:r>
              <a:rPr lang="en-GB" sz="2000" dirty="0">
                <a:latin typeface="APL385 Unicode" panose="020B0709000202000203" pitchFamily="49" charset="0"/>
                <a:cs typeface="Courier New" panose="02070309020205020404" pitchFamily="49" charset="0"/>
              </a:rPr>
              <a:t>currentRow":0</a:t>
            </a:r>
            <a:r>
              <a:rPr lang="en-GB" sz="2000" dirty="0" smtClean="0">
                <a:latin typeface="APL385 Unicode" panose="020B0709000202000203" pitchFamily="49" charset="0"/>
                <a:cs typeface="Courier New" panose="02070309020205020404" pitchFamily="49" charset="0"/>
              </a:rPr>
              <a:t>, "</a:t>
            </a:r>
            <a:r>
              <a:rPr lang="en-GB" sz="2000" dirty="0">
                <a:latin typeface="APL385 Unicode" panose="020B0709000202000203" pitchFamily="49" charset="0"/>
                <a:cs typeface="Courier New" panose="02070309020205020404" pitchFamily="49" charset="0"/>
              </a:rPr>
              <a:t>debugger":false,               "entityType":1</a:t>
            </a:r>
            <a:r>
              <a:rPr lang="en-GB" sz="2000" dirty="0" smtClean="0">
                <a:latin typeface="APL385 Unicode" panose="020B0709000202000203" pitchFamily="49" charset="0"/>
                <a:cs typeface="Courier New" panose="02070309020205020404" pitchFamily="49" charset="0"/>
              </a:rPr>
              <a:t>, "</a:t>
            </a:r>
            <a:r>
              <a:rPr lang="en-GB" sz="2000" dirty="0">
                <a:latin typeface="APL385 Unicode" panose="020B0709000202000203" pitchFamily="49" charset="0"/>
                <a:cs typeface="Courier New" panose="02070309020205020404" pitchFamily="49" charset="0"/>
              </a:rPr>
              <a:t>offset":0</a:t>
            </a:r>
            <a:r>
              <a:rPr lang="en-GB" sz="2000" dirty="0" smtClean="0">
                <a:latin typeface="APL385 Unicode" panose="020B0709000202000203" pitchFamily="49" charset="0"/>
                <a:cs typeface="Courier New" panose="02070309020205020404" pitchFamily="49" charset="0"/>
              </a:rPr>
              <a:t>,</a:t>
            </a:r>
            <a:br>
              <a:rPr lang="en-GB" sz="2000" dirty="0" smtClean="0">
                <a:latin typeface="APL385 Unicode" panose="020B0709000202000203" pitchFamily="49" charset="0"/>
                <a:cs typeface="Courier New" panose="02070309020205020404" pitchFamily="49" charset="0"/>
              </a:rPr>
            </a:br>
            <a:r>
              <a:rPr lang="en-GB" sz="2000" dirty="0" smtClean="0">
                <a:latin typeface="APL385 Unicode" panose="020B0709000202000203" pitchFamily="49" charset="0"/>
                <a:cs typeface="Courier New" panose="02070309020205020404" pitchFamily="49" charset="0"/>
              </a:rPr>
              <a:t>"</a:t>
            </a:r>
            <a:r>
              <a:rPr lang="en-GB" sz="2000" dirty="0">
                <a:latin typeface="APL385 Unicode" panose="020B0709000202000203" pitchFamily="49" charset="0"/>
                <a:cs typeface="Courier New" panose="02070309020205020404" pitchFamily="49" charset="0"/>
              </a:rPr>
              <a:t>readOnly":false</a:t>
            </a:r>
            <a:r>
              <a:rPr lang="en-GB" sz="2000" dirty="0" smtClean="0">
                <a:latin typeface="APL385 Unicode" panose="020B0709000202000203" pitchFamily="49" charset="0"/>
                <a:cs typeface="Courier New" panose="02070309020205020404" pitchFamily="49" charset="0"/>
              </a:rPr>
              <a:t>, "</a:t>
            </a:r>
            <a:r>
              <a:rPr lang="en-GB" sz="2000" dirty="0">
                <a:latin typeface="APL385 Unicode" panose="020B0709000202000203" pitchFamily="49" charset="0"/>
                <a:cs typeface="Courier New" panose="02070309020205020404" pitchFamily="49" charset="0"/>
              </a:rPr>
              <a:t>size":0</a:t>
            </a:r>
            <a:r>
              <a:rPr lang="en-GB" sz="2000" dirty="0" smtClean="0">
                <a:latin typeface="APL385 Unicode" panose="020B0709000202000203" pitchFamily="49" charset="0"/>
                <a:cs typeface="Courier New" panose="02070309020205020404" pitchFamily="49" charset="0"/>
              </a:rPr>
              <a:t>,</a:t>
            </a:r>
            <a:br>
              <a:rPr lang="en-GB" sz="2000" dirty="0" smtClean="0">
                <a:latin typeface="APL385 Unicode" panose="020B0709000202000203" pitchFamily="49" charset="0"/>
                <a:cs typeface="Courier New" panose="02070309020205020404" pitchFamily="49" charset="0"/>
              </a:rPr>
            </a:br>
            <a:r>
              <a:rPr lang="en-GB" sz="2000" dirty="0" smtClean="0">
                <a:latin typeface="APL385 Unicode" panose="020B0709000202000203" pitchFamily="49" charset="0"/>
                <a:cs typeface="Courier New" panose="02070309020205020404" pitchFamily="49" charset="0"/>
              </a:rPr>
              <a:t>"</a:t>
            </a:r>
            <a:r>
              <a:rPr lang="en-GB" sz="2000" dirty="0">
                <a:latin typeface="APL385 Unicode" panose="020B0709000202000203" pitchFamily="49" charset="0"/>
                <a:cs typeface="Courier New" panose="02070309020205020404" pitchFamily="49" charset="0"/>
              </a:rPr>
              <a:t>stop":[1], </a:t>
            </a:r>
            <a:r>
              <a:rPr lang="en-GB" sz="2000" dirty="0" smtClean="0">
                <a:latin typeface="APL385 Unicode" panose="020B0709000202000203" pitchFamily="49" charset="0"/>
                <a:cs typeface="Courier New" panose="02070309020205020404" pitchFamily="49" charset="0"/>
              </a:rPr>
              <a:t>"</a:t>
            </a:r>
            <a:r>
              <a:rPr lang="en-GB" sz="2000" dirty="0">
                <a:latin typeface="APL385 Unicode" panose="020B0709000202000203" pitchFamily="49" charset="0"/>
                <a:cs typeface="Courier New" panose="02070309020205020404" pitchFamily="49" charset="0"/>
              </a:rPr>
              <a:t>tid":0</a:t>
            </a:r>
            <a:r>
              <a:rPr lang="en-GB" sz="2000" dirty="0" smtClean="0">
                <a:latin typeface="APL385 Unicode" panose="020B0709000202000203" pitchFamily="49" charset="0"/>
                <a:cs typeface="Courier New" panose="02070309020205020404" pitchFamily="49" charset="0"/>
              </a:rPr>
              <a:t>, "</a:t>
            </a:r>
            <a:r>
              <a:rPr lang="en-GB" sz="2000" dirty="0">
                <a:latin typeface="APL385 Unicode" panose="020B0709000202000203" pitchFamily="49" charset="0"/>
                <a:cs typeface="Courier New" panose="02070309020205020404" pitchFamily="49" charset="0"/>
              </a:rPr>
              <a:t>tname":"Tid:0</a:t>
            </a:r>
            <a:r>
              <a:rPr lang="en-GB" sz="2000" dirty="0" smtClean="0">
                <a:latin typeface="APL385 Unicode" panose="020B0709000202000203" pitchFamily="49" charset="0"/>
                <a:cs typeface="Courier New" panose="02070309020205020404" pitchFamily="49" charset="0"/>
              </a:rPr>
              <a:t>"}]</a:t>
            </a:r>
            <a:endParaRPr lang="en-GB" sz="2000" dirty="0">
              <a:latin typeface="APL385 Unicode" panose="020B0709000202000203" pitchFamily="49" charset="0"/>
              <a:cs typeface="Courier New" panose="02070309020205020404" pitchFamily="49" charset="0"/>
            </a:endParaRPr>
          </a:p>
        </p:txBody>
      </p:sp>
      <p:sp>
        <p:nvSpPr>
          <p:cNvPr id="5" name="Footer Placeholder 4"/>
          <p:cNvSpPr>
            <a:spLocks noGrp="1"/>
          </p:cNvSpPr>
          <p:nvPr>
            <p:ph type="ftr" sz="quarter" idx="3"/>
          </p:nvPr>
        </p:nvSpPr>
        <p:spPr/>
        <p:txBody>
          <a:bodyPr/>
          <a:lstStyle/>
          <a:p>
            <a:r>
              <a:rPr lang="en-GB" smtClean="0"/>
              <a:t>Technical Road Map - Spring 2016</a:t>
            </a:r>
            <a:endParaRPr lang="en-GB" dirty="0"/>
          </a:p>
        </p:txBody>
      </p:sp>
    </p:spTree>
    <p:extLst>
      <p:ext uri="{BB962C8B-B14F-4D97-AF65-F5344CB8AC3E}">
        <p14:creationId xmlns:p14="http://schemas.microsoft.com/office/powerpoint/2010/main" val="1680493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4D6A1F21-6DDA-4D75-917B-3675E7404BBE}" type="slidenum">
              <a:rPr lang="en-GB" smtClean="0"/>
              <a:pPr algn="r"/>
              <a:t>14</a:t>
            </a:fld>
            <a:endParaRPr lang="en-GB" dirty="0"/>
          </a:p>
        </p:txBody>
      </p:sp>
      <p:sp>
        <p:nvSpPr>
          <p:cNvPr id="3" name="Title 2"/>
          <p:cNvSpPr>
            <a:spLocks noGrp="1"/>
          </p:cNvSpPr>
          <p:nvPr>
            <p:ph type="title"/>
          </p:nvPr>
        </p:nvSpPr>
        <p:spPr/>
        <p:txBody>
          <a:bodyPr/>
          <a:lstStyle/>
          <a:p>
            <a:r>
              <a:rPr lang="en-GB" dirty="0" smtClean="0"/>
              <a:t>Integration (4 of 4)</a:t>
            </a:r>
            <a:endParaRPr lang="en-GB" dirty="0"/>
          </a:p>
        </p:txBody>
      </p:sp>
      <p:sp>
        <p:nvSpPr>
          <p:cNvPr id="4" name="Text Placeholder 3"/>
          <p:cNvSpPr>
            <a:spLocks noGrp="1"/>
          </p:cNvSpPr>
          <p:nvPr>
            <p:ph type="body" sz="quarter" idx="11"/>
          </p:nvPr>
        </p:nvSpPr>
        <p:spPr/>
        <p:txBody>
          <a:bodyPr/>
          <a:lstStyle/>
          <a:p>
            <a:pPr marL="0" indent="0">
              <a:buNone/>
            </a:pPr>
            <a:r>
              <a:rPr lang="en-GB" dirty="0" smtClean="0"/>
              <a:t>Web service frameworks + JSON</a:t>
            </a:r>
          </a:p>
          <a:p>
            <a:r>
              <a:rPr lang="en-GB" dirty="0" smtClean="0"/>
              <a:t>Microsoft.NET Web Service Support</a:t>
            </a:r>
          </a:p>
          <a:p>
            <a:r>
              <a:rPr lang="en-GB" dirty="0" err="1" smtClean="0"/>
              <a:t>MiServer</a:t>
            </a:r>
            <a:r>
              <a:rPr lang="en-GB" dirty="0" smtClean="0"/>
              <a:t> 3.0 Supports RESTful services</a:t>
            </a:r>
          </a:p>
          <a:p>
            <a:r>
              <a:rPr lang="en-GB" dirty="0" smtClean="0"/>
              <a:t>Conga HTTP support &amp; other goodies</a:t>
            </a:r>
          </a:p>
          <a:p>
            <a:endParaRPr lang="en-GB" dirty="0"/>
          </a:p>
          <a:p>
            <a:r>
              <a:rPr lang="en-GB" dirty="0" smtClean="0"/>
              <a:t>CXO’s Dream: APL to serve web requests “out of the box”</a:t>
            </a:r>
          </a:p>
        </p:txBody>
      </p:sp>
      <p:sp>
        <p:nvSpPr>
          <p:cNvPr id="5" name="Footer Placeholder 4"/>
          <p:cNvSpPr>
            <a:spLocks noGrp="1"/>
          </p:cNvSpPr>
          <p:nvPr>
            <p:ph type="ftr" sz="quarter" idx="3"/>
          </p:nvPr>
        </p:nvSpPr>
        <p:spPr/>
        <p:txBody>
          <a:bodyPr/>
          <a:lstStyle/>
          <a:p>
            <a:r>
              <a:rPr lang="en-GB" smtClean="0"/>
              <a:t>Technical Road Map - Spring 2016</a:t>
            </a:r>
            <a:endParaRPr lang="en-GB" dirty="0"/>
          </a:p>
        </p:txBody>
      </p:sp>
    </p:spTree>
    <p:extLst>
      <p:ext uri="{BB962C8B-B14F-4D97-AF65-F5344CB8AC3E}">
        <p14:creationId xmlns:p14="http://schemas.microsoft.com/office/powerpoint/2010/main" val="35242308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4D6A1F21-6DDA-4D75-917B-3675E7404BBE}" type="slidenum">
              <a:rPr lang="en-GB" smtClean="0"/>
              <a:pPr algn="r"/>
              <a:t>15</a:t>
            </a:fld>
            <a:endParaRPr lang="en-GB" dirty="0"/>
          </a:p>
        </p:txBody>
      </p:sp>
      <p:sp>
        <p:nvSpPr>
          <p:cNvPr id="3" name="Title 2"/>
          <p:cNvSpPr>
            <a:spLocks noGrp="1"/>
          </p:cNvSpPr>
          <p:nvPr>
            <p:ph type="title"/>
          </p:nvPr>
        </p:nvSpPr>
        <p:spPr/>
        <p:txBody>
          <a:bodyPr/>
          <a:lstStyle/>
          <a:p>
            <a:r>
              <a:rPr lang="en-GB" dirty="0" smtClean="0"/>
              <a:t>Cross Platform Tools</a:t>
            </a:r>
            <a:endParaRPr lang="en-GB" dirty="0"/>
          </a:p>
        </p:txBody>
      </p:sp>
      <p:sp>
        <p:nvSpPr>
          <p:cNvPr id="4" name="Text Placeholder 3"/>
          <p:cNvSpPr>
            <a:spLocks noGrp="1"/>
          </p:cNvSpPr>
          <p:nvPr>
            <p:ph type="body" sz="quarter" idx="11"/>
          </p:nvPr>
        </p:nvSpPr>
        <p:spPr>
          <a:xfrm>
            <a:off x="755575" y="1580305"/>
            <a:ext cx="7632849" cy="4321075"/>
          </a:xfrm>
        </p:spPr>
        <p:txBody>
          <a:bodyPr/>
          <a:lstStyle/>
          <a:p>
            <a:r>
              <a:rPr lang="en-GB" sz="2800" dirty="0" smtClean="0"/>
              <a:t>UI: </a:t>
            </a:r>
            <a:r>
              <a:rPr lang="en-GB" sz="2800" dirty="0" err="1" smtClean="0"/>
              <a:t>MiServer</a:t>
            </a:r>
            <a:r>
              <a:rPr lang="en-GB" sz="2800" dirty="0" smtClean="0"/>
              <a:t> &amp;</a:t>
            </a:r>
            <a:r>
              <a:rPr lang="en-GB" sz="2800" baseline="0" dirty="0" smtClean="0"/>
              <a:t> HTML</a:t>
            </a:r>
            <a:r>
              <a:rPr lang="en-GB" sz="2800" dirty="0" smtClean="0"/>
              <a:t> Rendering Engine, Graphics with </a:t>
            </a:r>
            <a:r>
              <a:rPr lang="en-GB" sz="2800" dirty="0" err="1" smtClean="0"/>
              <a:t>SharpPlot</a:t>
            </a:r>
            <a:r>
              <a:rPr lang="en-GB" sz="2800" dirty="0" smtClean="0"/>
              <a:t> (&amp; </a:t>
            </a:r>
            <a:r>
              <a:rPr lang="en-GB" sz="2800" dirty="0" err="1" smtClean="0"/>
              <a:t>Javascript</a:t>
            </a:r>
            <a:r>
              <a:rPr lang="en-GB" sz="2800" dirty="0" smtClean="0"/>
              <a:t>)</a:t>
            </a:r>
            <a:endParaRPr lang="en-GB" sz="2800" baseline="0" dirty="0" smtClean="0"/>
          </a:p>
          <a:p>
            <a:r>
              <a:rPr lang="en-GB" sz="2800" baseline="0" dirty="0" smtClean="0"/>
              <a:t>SQAPL (ODBC</a:t>
            </a:r>
            <a:r>
              <a:rPr lang="en-GB" sz="2800" dirty="0" smtClean="0"/>
              <a:t> interface to </a:t>
            </a:r>
            <a:r>
              <a:rPr lang="en-GB" sz="2800" baseline="0" dirty="0" smtClean="0"/>
              <a:t>SQL databases)</a:t>
            </a:r>
          </a:p>
          <a:p>
            <a:r>
              <a:rPr lang="en-GB" sz="2800" dirty="0" smtClean="0"/>
              <a:t>Vector Database: “</a:t>
            </a:r>
            <a:r>
              <a:rPr lang="en-GB" sz="2800" dirty="0" err="1" smtClean="0"/>
              <a:t>vecdb</a:t>
            </a:r>
            <a:r>
              <a:rPr lang="en-GB" sz="2800" dirty="0" smtClean="0"/>
              <a:t>” in pure APL</a:t>
            </a:r>
            <a:endParaRPr lang="en-GB" sz="2800" baseline="0" dirty="0" smtClean="0"/>
          </a:p>
          <a:p>
            <a:r>
              <a:rPr lang="en-GB" sz="2800" baseline="0" dirty="0" smtClean="0"/>
              <a:t>CONGA (TCP), Crypto Library</a:t>
            </a:r>
          </a:p>
          <a:p>
            <a:r>
              <a:rPr lang="en-GB" sz="2800" baseline="0" dirty="0" smtClean="0"/>
              <a:t>JSON</a:t>
            </a:r>
            <a:r>
              <a:rPr lang="en-GB" sz="2800" dirty="0"/>
              <a:t> </a:t>
            </a:r>
            <a:r>
              <a:rPr lang="en-GB" sz="2800" dirty="0" smtClean="0"/>
              <a:t>&amp;</a:t>
            </a:r>
            <a:r>
              <a:rPr lang="en-GB" sz="2800" baseline="0" dirty="0" smtClean="0"/>
              <a:t> XML conversion</a:t>
            </a:r>
            <a:r>
              <a:rPr lang="en-GB" sz="2800" dirty="0" smtClean="0"/>
              <a:t> functions</a:t>
            </a:r>
            <a:endParaRPr lang="en-GB" sz="2800" baseline="0" dirty="0" smtClean="0"/>
          </a:p>
          <a:p>
            <a:r>
              <a:rPr lang="en-GB" sz="2800" baseline="0" dirty="0" smtClean="0"/>
              <a:t>V15.0 File Functions</a:t>
            </a:r>
          </a:p>
          <a:p>
            <a:pPr lvl="1"/>
            <a:r>
              <a:rPr lang="en-GB" sz="2400" dirty="0" smtClean="0"/>
              <a:t>NINFO, NMKDIR, NDELETE, …</a:t>
            </a:r>
            <a:endParaRPr lang="en-GB" sz="2400" baseline="0" dirty="0" smtClean="0"/>
          </a:p>
          <a:p>
            <a:r>
              <a:rPr lang="en-GB" sz="2800" baseline="0" dirty="0" smtClean="0"/>
              <a:t>Interfaces to R, Python</a:t>
            </a:r>
          </a:p>
        </p:txBody>
      </p:sp>
      <p:sp>
        <p:nvSpPr>
          <p:cNvPr id="5" name="Footer Placeholder 4"/>
          <p:cNvSpPr>
            <a:spLocks noGrp="1"/>
          </p:cNvSpPr>
          <p:nvPr>
            <p:ph type="ftr" sz="quarter" idx="3"/>
          </p:nvPr>
        </p:nvSpPr>
        <p:spPr/>
        <p:txBody>
          <a:bodyPr/>
          <a:lstStyle/>
          <a:p>
            <a:r>
              <a:rPr lang="en-GB" dirty="0" smtClean="0"/>
              <a:t>Technical Road Map - Spring 2016</a:t>
            </a:r>
            <a:endParaRPr lang="en-GB" dirty="0"/>
          </a:p>
        </p:txBody>
      </p:sp>
    </p:spTree>
    <p:extLst>
      <p:ext uri="{BB962C8B-B14F-4D97-AF65-F5344CB8AC3E}">
        <p14:creationId xmlns:p14="http://schemas.microsoft.com/office/powerpoint/2010/main" val="28536728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4D6A1F21-6DDA-4D75-917B-3675E7404BBE}" type="slidenum">
              <a:rPr lang="en-GB" smtClean="0"/>
              <a:pPr algn="r"/>
              <a:t>16</a:t>
            </a:fld>
            <a:endParaRPr lang="en-GB" dirty="0"/>
          </a:p>
        </p:txBody>
      </p:sp>
      <p:sp>
        <p:nvSpPr>
          <p:cNvPr id="3" name="Title 2"/>
          <p:cNvSpPr>
            <a:spLocks noGrp="1"/>
          </p:cNvSpPr>
          <p:nvPr>
            <p:ph type="title"/>
          </p:nvPr>
        </p:nvSpPr>
        <p:spPr/>
        <p:txBody>
          <a:bodyPr/>
          <a:lstStyle/>
          <a:p>
            <a:r>
              <a:rPr lang="en-GB" dirty="0" smtClean="0"/>
              <a:t>Demo: Future UI Development</a:t>
            </a:r>
            <a:endParaRPr lang="en-GB" dirty="0"/>
          </a:p>
        </p:txBody>
      </p:sp>
      <p:sp>
        <p:nvSpPr>
          <p:cNvPr id="4" name="Text Placeholder 3"/>
          <p:cNvSpPr>
            <a:spLocks noGrp="1"/>
          </p:cNvSpPr>
          <p:nvPr>
            <p:ph type="body" sz="quarter" idx="11"/>
          </p:nvPr>
        </p:nvSpPr>
        <p:spPr/>
        <p:txBody>
          <a:bodyPr/>
          <a:lstStyle/>
          <a:p>
            <a:endParaRPr lang="en-GB"/>
          </a:p>
        </p:txBody>
      </p:sp>
      <p:sp>
        <p:nvSpPr>
          <p:cNvPr id="5" name="Footer Placeholder 4"/>
          <p:cNvSpPr>
            <a:spLocks noGrp="1"/>
          </p:cNvSpPr>
          <p:nvPr>
            <p:ph type="ftr" sz="quarter" idx="3"/>
          </p:nvPr>
        </p:nvSpPr>
        <p:spPr/>
        <p:txBody>
          <a:bodyPr/>
          <a:lstStyle/>
          <a:p>
            <a:r>
              <a:rPr lang="en-GB" smtClean="0"/>
              <a:t>Technical Road Map - Spring 2016</a:t>
            </a:r>
            <a:endParaRPr lang="en-GB" dirty="0"/>
          </a:p>
        </p:txBody>
      </p:sp>
    </p:spTree>
    <p:extLst>
      <p:ext uri="{BB962C8B-B14F-4D97-AF65-F5344CB8AC3E}">
        <p14:creationId xmlns:p14="http://schemas.microsoft.com/office/powerpoint/2010/main" val="2936745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468660" y="1805426"/>
            <a:ext cx="3599284" cy="1670549"/>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Dyalog</a:t>
            </a:r>
            <a:r>
              <a:rPr kumimoji="0" lang="en-U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APL</a:t>
            </a:r>
            <a:r>
              <a:rPr kumimoji="0" lang="en-US" sz="2400" b="0" i="0" u="none" strike="noStrike" cap="none" normalizeH="0" dirty="0" smtClean="0">
                <a:ln>
                  <a:noFill/>
                </a:ln>
                <a:solidFill>
                  <a:schemeClr val="tx1"/>
                </a:solidFill>
                <a:effectLst/>
                <a:latin typeface="Arial" panose="020B0604020202020204" pitchFamily="34" charset="0"/>
                <a:cs typeface="Arial" panose="020B0604020202020204" pitchFamily="34" charset="0"/>
              </a:rPr>
              <a:t> Server</a:t>
            </a:r>
            <a:endParaRPr kumimoji="0" lang="en-U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26" name="Rectangle 25"/>
          <p:cNvSpPr/>
          <p:nvPr/>
        </p:nvSpPr>
        <p:spPr bwMode="auto">
          <a:xfrm>
            <a:off x="4747685" y="1805427"/>
            <a:ext cx="3598168" cy="4215862"/>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Dyalog</a:t>
            </a:r>
            <a:r>
              <a:rPr kumimoji="0" lang="en-U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APL</a:t>
            </a:r>
            <a:r>
              <a:rPr kumimoji="0" lang="en-US" sz="2400" b="0" i="0" u="none" strike="noStrike" cap="none" normalizeH="0" dirty="0" smtClean="0">
                <a:ln>
                  <a:noFill/>
                </a:ln>
                <a:solidFill>
                  <a:schemeClr val="tx1"/>
                </a:solidFill>
                <a:effectLst/>
                <a:latin typeface="Arial" panose="020B0604020202020204" pitchFamily="34" charset="0"/>
                <a:cs typeface="Arial" panose="020B0604020202020204" pitchFamily="34" charset="0"/>
              </a:rPr>
              <a:t> + RIDE</a:t>
            </a:r>
            <a:br>
              <a:rPr kumimoji="0" lang="en-US" sz="2400" b="0" i="0" u="none" strike="noStrike" cap="none" normalizeH="0" dirty="0" smtClean="0">
                <a:ln>
                  <a:noFill/>
                </a:ln>
                <a:solidFill>
                  <a:schemeClr val="tx1"/>
                </a:solidFill>
                <a:effectLst/>
                <a:latin typeface="Arial" panose="020B0604020202020204" pitchFamily="34" charset="0"/>
                <a:cs typeface="Arial" panose="020B0604020202020204" pitchFamily="34" charset="0"/>
              </a:rPr>
            </a:br>
            <a:r>
              <a:rPr kumimoji="0" lang="en-US" sz="1800" b="0" i="0" u="none" strike="noStrike" cap="none" normalizeH="0" dirty="0" smtClean="0">
                <a:ln>
                  <a:noFill/>
                </a:ln>
                <a:solidFill>
                  <a:schemeClr val="tx1"/>
                </a:solidFill>
                <a:effectLst/>
                <a:latin typeface="Arial" panose="020B0604020202020204" pitchFamily="34" charset="0"/>
                <a:cs typeface="Arial" panose="020B0604020202020204" pitchFamily="34" charset="0"/>
              </a:rPr>
              <a:t>(Windows, UNIX, Mac,</a:t>
            </a:r>
            <a:br>
              <a:rPr kumimoji="0" lang="en-US" sz="1800" b="0" i="0" u="none" strike="noStrike" cap="none" normalizeH="0" dirty="0" smtClean="0">
                <a:ln>
                  <a:noFill/>
                </a:ln>
                <a:solidFill>
                  <a:schemeClr val="tx1"/>
                </a:solidFill>
                <a:effectLst/>
                <a:latin typeface="Arial" panose="020B0604020202020204" pitchFamily="34" charset="0"/>
                <a:cs typeface="Arial" panose="020B0604020202020204" pitchFamily="34" charset="0"/>
              </a:rPr>
            </a:br>
            <a:r>
              <a:rPr kumimoji="0" lang="en-US" sz="1800" b="0" i="0" u="none" strike="noStrike" cap="none" normalizeH="0" dirty="0" smtClean="0">
                <a:ln>
                  <a:noFill/>
                </a:ln>
                <a:solidFill>
                  <a:schemeClr val="tx1"/>
                </a:solidFill>
                <a:effectLst/>
                <a:latin typeface="Arial" panose="020B0604020202020204" pitchFamily="34" charset="0"/>
                <a:cs typeface="Arial" panose="020B0604020202020204" pitchFamily="34" charset="0"/>
              </a:rPr>
              <a:t>Android, </a:t>
            </a:r>
            <a:r>
              <a:rPr kumimoji="0" lang="en-US" sz="1800" b="0" i="0" u="none" strike="noStrike" cap="none" normalizeH="0" dirty="0" err="1" smtClean="0">
                <a:ln>
                  <a:noFill/>
                </a:ln>
                <a:solidFill>
                  <a:schemeClr val="tx1"/>
                </a:solidFill>
                <a:effectLst/>
                <a:latin typeface="Arial" panose="020B0604020202020204" pitchFamily="34" charset="0"/>
                <a:cs typeface="Arial" panose="020B0604020202020204" pitchFamily="34" charset="0"/>
              </a:rPr>
              <a:t>etc</a:t>
            </a:r>
            <a:r>
              <a:rPr kumimoji="0" lang="en-US" sz="1800" b="0" i="0" u="none" strike="noStrike" cap="none" normalizeH="0" dirty="0" smtClean="0">
                <a:ln>
                  <a:noFill/>
                </a:ln>
                <a:solidFill>
                  <a:schemeClr val="tx1"/>
                </a:solidFill>
                <a:effectLst/>
                <a:latin typeface="Arial" panose="020B0604020202020204" pitchFamily="34" charset="0"/>
                <a:cs typeface="Arial" panose="020B0604020202020204" pitchFamily="34" charset="0"/>
              </a:rPr>
              <a:t>)</a:t>
            </a:r>
            <a:endParaRPr kumimoji="0" lang="en-U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0"/>
          </p:nvPr>
        </p:nvSpPr>
        <p:spPr/>
        <p:txBody>
          <a:bodyPr/>
          <a:lstStyle/>
          <a:p>
            <a:pPr>
              <a:defRPr/>
            </a:pPr>
            <a:fld id="{BCCDEE4C-F9F1-481E-A617-5C7709786851}" type="slidenum">
              <a:rPr lang="da-DK" smtClean="0"/>
              <a:pPr>
                <a:defRPr/>
              </a:pPr>
              <a:t>17</a:t>
            </a:fld>
            <a:endParaRPr lang="da-DK"/>
          </a:p>
        </p:txBody>
      </p:sp>
      <p:sp>
        <p:nvSpPr>
          <p:cNvPr id="2" name="Title 1"/>
          <p:cNvSpPr>
            <a:spLocks noGrp="1"/>
          </p:cNvSpPr>
          <p:nvPr>
            <p:ph type="title"/>
          </p:nvPr>
        </p:nvSpPr>
        <p:spPr/>
        <p:txBody>
          <a:bodyPr/>
          <a:lstStyle/>
          <a:p>
            <a:r>
              <a:rPr lang="da-DK" dirty="0" smtClean="0"/>
              <a:t>Portable User Interfaces</a:t>
            </a:r>
            <a:endParaRPr lang="en-GB" dirty="0"/>
          </a:p>
        </p:txBody>
      </p:sp>
      <p:sp>
        <p:nvSpPr>
          <p:cNvPr id="5" name="Footer Placeholder 4"/>
          <p:cNvSpPr>
            <a:spLocks noGrp="1"/>
          </p:cNvSpPr>
          <p:nvPr>
            <p:ph type="ftr" sz="quarter" idx="3"/>
          </p:nvPr>
        </p:nvSpPr>
        <p:spPr>
          <a:prstGeom prst="rect">
            <a:avLst/>
          </a:prstGeom>
        </p:spPr>
        <p:txBody>
          <a:bodyPr/>
          <a:lstStyle/>
          <a:p>
            <a:pPr>
              <a:defRPr/>
            </a:pPr>
            <a:r>
              <a:rPr lang="en-GB" smtClean="0"/>
              <a:t>Technical Road Map - Spring 2016</a:t>
            </a:r>
            <a:endParaRPr lang="da-DK" dirty="0"/>
          </a:p>
        </p:txBody>
      </p:sp>
      <p:sp>
        <p:nvSpPr>
          <p:cNvPr id="7" name="Rectangle 6"/>
          <p:cNvSpPr/>
          <p:nvPr/>
        </p:nvSpPr>
        <p:spPr bwMode="auto">
          <a:xfrm>
            <a:off x="827584" y="2298498"/>
            <a:ext cx="2880320"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MiServer</a:t>
            </a:r>
            <a:r>
              <a:rPr kumimoji="0" lang="en-US" sz="2400" b="0" i="0" u="none" strike="noStrike" cap="none" normalizeH="0" dirty="0" smtClean="0">
                <a:ln>
                  <a:noFill/>
                </a:ln>
                <a:solidFill>
                  <a:schemeClr val="tx1"/>
                </a:solidFill>
                <a:effectLst/>
                <a:latin typeface="Arial" panose="020B0604020202020204" pitchFamily="34" charset="0"/>
                <a:cs typeface="Arial" panose="020B0604020202020204" pitchFamily="34" charset="0"/>
              </a:rPr>
              <a:t> or other</a:t>
            </a:r>
            <a:br>
              <a:rPr kumimoji="0" lang="en-US" sz="2400" b="0" i="0" u="none" strike="noStrike" cap="none" normalizeH="0" dirty="0" smtClean="0">
                <a:ln>
                  <a:noFill/>
                </a:ln>
                <a:solidFill>
                  <a:schemeClr val="tx1"/>
                </a:solidFill>
                <a:effectLst/>
                <a:latin typeface="Arial" panose="020B0604020202020204" pitchFamily="34" charset="0"/>
                <a:cs typeface="Arial" panose="020B0604020202020204" pitchFamily="34" charset="0"/>
              </a:rPr>
            </a:br>
            <a:r>
              <a:rPr kumimoji="0" lang="en-US" sz="2400" b="0" i="0" u="none" strike="noStrike" cap="none" normalizeH="0" dirty="0" smtClean="0">
                <a:ln>
                  <a:noFill/>
                </a:ln>
                <a:solidFill>
                  <a:schemeClr val="tx1"/>
                </a:solidFill>
                <a:effectLst/>
                <a:latin typeface="Arial" panose="020B0604020202020204" pitchFamily="34" charset="0"/>
                <a:cs typeface="Arial" panose="020B0604020202020204" pitchFamily="34" charset="0"/>
              </a:rPr>
              <a:t>HTML/JS Generator</a:t>
            </a:r>
            <a:endParaRPr kumimoji="0" lang="en-U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8" name="Rectangle 7"/>
          <p:cNvSpPr/>
          <p:nvPr/>
        </p:nvSpPr>
        <p:spPr bwMode="auto">
          <a:xfrm>
            <a:off x="827584" y="4509120"/>
            <a:ext cx="2880320" cy="151216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Web Browser</a:t>
            </a:r>
          </a:p>
        </p:txBody>
      </p:sp>
      <p:cxnSp>
        <p:nvCxnSpPr>
          <p:cNvPr id="10" name="Straight Arrow Connector 9"/>
          <p:cNvCxnSpPr>
            <a:stCxn id="7" idx="2"/>
            <a:endCxn id="8" idx="0"/>
          </p:cNvCxnSpPr>
          <p:nvPr/>
        </p:nvCxnSpPr>
        <p:spPr bwMode="auto">
          <a:xfrm>
            <a:off x="2267744" y="3212898"/>
            <a:ext cx="0" cy="1296222"/>
          </a:xfrm>
          <a:prstGeom prst="straightConnector1">
            <a:avLst/>
          </a:prstGeom>
          <a:solidFill>
            <a:schemeClr val="accent1"/>
          </a:solidFill>
          <a:ln w="9525" cap="flat" cmpd="sng" algn="ctr">
            <a:solidFill>
              <a:schemeClr val="tx1"/>
            </a:solidFill>
            <a:prstDash val="solid"/>
            <a:round/>
            <a:headEnd type="triangle"/>
            <a:tailEnd type="triangle"/>
          </a:ln>
          <a:effectLst/>
        </p:spPr>
      </p:cxnSp>
      <p:sp>
        <p:nvSpPr>
          <p:cNvPr id="12" name="Rectangle 11"/>
          <p:cNvSpPr/>
          <p:nvPr/>
        </p:nvSpPr>
        <p:spPr bwMode="auto">
          <a:xfrm>
            <a:off x="1585101" y="3727186"/>
            <a:ext cx="1281743" cy="47052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Internet</a:t>
            </a:r>
          </a:p>
        </p:txBody>
      </p:sp>
      <p:pic>
        <p:nvPicPr>
          <p:cNvPr id="18" name="Picture 17"/>
          <p:cNvPicPr>
            <a:picLocks noChangeAspect="1"/>
          </p:cNvPicPr>
          <p:nvPr/>
        </p:nvPicPr>
        <p:blipFill>
          <a:blip r:embed="rId3"/>
          <a:stretch>
            <a:fillRect/>
          </a:stretch>
        </p:blipFill>
        <p:spPr>
          <a:xfrm>
            <a:off x="1312193" y="4975524"/>
            <a:ext cx="1911102" cy="895991"/>
          </a:xfrm>
          <a:prstGeom prst="rect">
            <a:avLst/>
          </a:prstGeom>
        </p:spPr>
      </p:pic>
      <p:sp>
        <p:nvSpPr>
          <p:cNvPr id="19" name="Rectangle 18"/>
          <p:cNvSpPr/>
          <p:nvPr/>
        </p:nvSpPr>
        <p:spPr bwMode="auto">
          <a:xfrm>
            <a:off x="5113040" y="3029655"/>
            <a:ext cx="2880320"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MiServer</a:t>
            </a:r>
            <a:r>
              <a:rPr kumimoji="0" lang="en-US" sz="2400" b="0" i="0" u="none" strike="noStrike" cap="none" normalizeH="0" dirty="0" smtClean="0">
                <a:ln>
                  <a:noFill/>
                </a:ln>
                <a:solidFill>
                  <a:schemeClr val="tx1"/>
                </a:solidFill>
                <a:effectLst/>
                <a:latin typeface="Arial" panose="020B0604020202020204" pitchFamily="34" charset="0"/>
                <a:cs typeface="Arial" panose="020B0604020202020204" pitchFamily="34" charset="0"/>
              </a:rPr>
              <a:t> or other</a:t>
            </a:r>
            <a:br>
              <a:rPr kumimoji="0" lang="en-US" sz="2400" b="0" i="0" u="none" strike="noStrike" cap="none" normalizeH="0" dirty="0" smtClean="0">
                <a:ln>
                  <a:noFill/>
                </a:ln>
                <a:solidFill>
                  <a:schemeClr val="tx1"/>
                </a:solidFill>
                <a:effectLst/>
                <a:latin typeface="Arial" panose="020B0604020202020204" pitchFamily="34" charset="0"/>
                <a:cs typeface="Arial" panose="020B0604020202020204" pitchFamily="34" charset="0"/>
              </a:rPr>
            </a:br>
            <a:r>
              <a:rPr kumimoji="0" lang="en-US" sz="2400" b="0" i="0" u="none" strike="noStrike" cap="none" normalizeH="0" dirty="0" smtClean="0">
                <a:ln>
                  <a:noFill/>
                </a:ln>
                <a:solidFill>
                  <a:schemeClr val="tx1"/>
                </a:solidFill>
                <a:effectLst/>
                <a:latin typeface="Arial" panose="020B0604020202020204" pitchFamily="34" charset="0"/>
                <a:cs typeface="Arial" panose="020B0604020202020204" pitchFamily="34" charset="0"/>
              </a:rPr>
              <a:t>HTML/JS Generator</a:t>
            </a:r>
            <a:endParaRPr kumimoji="0" lang="en-U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20" name="Rectangle 19"/>
          <p:cNvSpPr/>
          <p:nvPr/>
        </p:nvSpPr>
        <p:spPr bwMode="auto">
          <a:xfrm>
            <a:off x="5106609" y="3962446"/>
            <a:ext cx="2880320" cy="151216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HTML Engine</a:t>
            </a:r>
          </a:p>
        </p:txBody>
      </p:sp>
      <p:pic>
        <p:nvPicPr>
          <p:cNvPr id="23" name="Picture 22"/>
          <p:cNvPicPr>
            <a:picLocks noChangeAspect="1"/>
          </p:cNvPicPr>
          <p:nvPr/>
        </p:nvPicPr>
        <p:blipFill>
          <a:blip r:embed="rId3"/>
          <a:stretch>
            <a:fillRect/>
          </a:stretch>
        </p:blipFill>
        <p:spPr>
          <a:xfrm>
            <a:off x="5591218" y="4430031"/>
            <a:ext cx="1911102" cy="895991"/>
          </a:xfrm>
          <a:prstGeom prst="rect">
            <a:avLst/>
          </a:prstGeom>
        </p:spPr>
      </p:pic>
    </p:spTree>
    <p:extLst>
      <p:ext uri="{BB962C8B-B14F-4D97-AF65-F5344CB8AC3E}">
        <p14:creationId xmlns:p14="http://schemas.microsoft.com/office/powerpoint/2010/main" val="2905564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2000"/>
                                        <p:tgtEl>
                                          <p:spTgt spid="2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2000"/>
                                        <p:tgtEl>
                                          <p:spTgt spid="1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dissolve">
                                      <p:cBhvr>
                                        <p:cTn id="13" dur="2000"/>
                                        <p:tgtEl>
                                          <p:spTgt spid="20"/>
                                        </p:tgtEl>
                                      </p:cBhvr>
                                    </p:animEffect>
                                  </p:childTnLst>
                                </p:cTn>
                              </p:par>
                              <p:par>
                                <p:cTn id="14" presetID="9"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dissolve">
                                      <p:cBhvr>
                                        <p:cTn id="16"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9"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4D6A1F21-6DDA-4D75-917B-3675E7404BBE}" type="slidenum">
              <a:rPr lang="en-GB" smtClean="0"/>
              <a:pPr algn="r"/>
              <a:t>18</a:t>
            </a:fld>
            <a:endParaRPr lang="en-GB" dirty="0"/>
          </a:p>
        </p:txBody>
      </p:sp>
      <p:sp>
        <p:nvSpPr>
          <p:cNvPr id="3" name="Title 2"/>
          <p:cNvSpPr>
            <a:spLocks noGrp="1"/>
          </p:cNvSpPr>
          <p:nvPr>
            <p:ph type="title"/>
          </p:nvPr>
        </p:nvSpPr>
        <p:spPr/>
        <p:txBody>
          <a:bodyPr/>
          <a:lstStyle/>
          <a:p>
            <a:r>
              <a:rPr lang="en-GB" dirty="0" smtClean="0"/>
              <a:t>Parallel Computing</a:t>
            </a:r>
            <a:endParaRPr lang="en-GB" dirty="0"/>
          </a:p>
        </p:txBody>
      </p:sp>
      <p:sp>
        <p:nvSpPr>
          <p:cNvPr id="4" name="Text Placeholder 3"/>
          <p:cNvSpPr>
            <a:spLocks noGrp="1"/>
          </p:cNvSpPr>
          <p:nvPr>
            <p:ph type="body" sz="quarter" idx="11"/>
          </p:nvPr>
        </p:nvSpPr>
        <p:spPr/>
        <p:txBody>
          <a:bodyPr/>
          <a:lstStyle/>
          <a:p>
            <a:r>
              <a:rPr lang="en-GB" dirty="0" smtClean="0"/>
              <a:t>Futures &amp; Isolates</a:t>
            </a:r>
          </a:p>
          <a:p>
            <a:pPr lvl="1"/>
            <a:r>
              <a:rPr lang="en-GB" dirty="0" smtClean="0"/>
              <a:t>Multicore machines, clusters, and “clouds”</a:t>
            </a:r>
          </a:p>
          <a:p>
            <a:pPr lvl="1"/>
            <a:r>
              <a:rPr lang="en-GB" dirty="0" smtClean="0"/>
              <a:t>E.g. Parallel queries on large vector databases</a:t>
            </a:r>
            <a:br>
              <a:rPr lang="en-GB" dirty="0" smtClean="0"/>
            </a:br>
            <a:endParaRPr lang="en-GB" dirty="0" smtClean="0"/>
          </a:p>
          <a:p>
            <a:r>
              <a:rPr lang="en-GB" dirty="0" smtClean="0"/>
              <a:t>Co-</a:t>
            </a:r>
            <a:r>
              <a:rPr lang="en-GB" dirty="0" err="1" smtClean="0"/>
              <a:t>Dfns</a:t>
            </a:r>
            <a:r>
              <a:rPr lang="en-GB" dirty="0" smtClean="0"/>
              <a:t> Compiler =&gt; GPU execution</a:t>
            </a:r>
          </a:p>
        </p:txBody>
      </p:sp>
      <p:sp>
        <p:nvSpPr>
          <p:cNvPr id="5" name="Footer Placeholder 4"/>
          <p:cNvSpPr>
            <a:spLocks noGrp="1"/>
          </p:cNvSpPr>
          <p:nvPr>
            <p:ph type="ftr" sz="quarter" idx="3"/>
          </p:nvPr>
        </p:nvSpPr>
        <p:spPr/>
        <p:txBody>
          <a:bodyPr/>
          <a:lstStyle/>
          <a:p>
            <a:r>
              <a:rPr lang="en-GB" smtClean="0"/>
              <a:t>Technical Road Map - Spring 2016</a:t>
            </a:r>
            <a:endParaRPr lang="en-GB" dirty="0"/>
          </a:p>
        </p:txBody>
      </p:sp>
    </p:spTree>
    <p:extLst>
      <p:ext uri="{BB962C8B-B14F-4D97-AF65-F5344CB8AC3E}">
        <p14:creationId xmlns:p14="http://schemas.microsoft.com/office/powerpoint/2010/main" val="1522508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BCCDEE4C-F9F1-481E-A617-5C7709786851}" type="slidenum">
              <a:rPr lang="da-DK" smtClean="0"/>
              <a:pPr>
                <a:defRPr/>
              </a:pPr>
              <a:t>1</a:t>
            </a:fld>
            <a:endParaRPr lang="da-DK"/>
          </a:p>
        </p:txBody>
      </p:sp>
      <p:sp>
        <p:nvSpPr>
          <p:cNvPr id="2" name="Title 1"/>
          <p:cNvSpPr>
            <a:spLocks noGrp="1"/>
          </p:cNvSpPr>
          <p:nvPr>
            <p:ph type="title"/>
          </p:nvPr>
        </p:nvSpPr>
        <p:spPr/>
        <p:txBody>
          <a:bodyPr/>
          <a:lstStyle/>
          <a:p>
            <a:r>
              <a:rPr lang="da-DK" dirty="0" smtClean="0"/>
              <a:t>What is a C</a:t>
            </a:r>
            <a:r>
              <a:rPr lang="da-DK" sz="5400" dirty="0" smtClean="0">
                <a:solidFill>
                  <a:srgbClr val="FF0000"/>
                </a:solidFill>
              </a:rPr>
              <a:t>X</a:t>
            </a:r>
            <a:r>
              <a:rPr lang="da-DK" dirty="0" smtClean="0"/>
              <a:t>O?</a:t>
            </a:r>
            <a:endParaRPr lang="en-GB" dirty="0"/>
          </a:p>
        </p:txBody>
      </p:sp>
      <p:sp>
        <p:nvSpPr>
          <p:cNvPr id="3" name="Content Placeholder 2"/>
          <p:cNvSpPr>
            <a:spLocks noGrp="1"/>
          </p:cNvSpPr>
          <p:nvPr>
            <p:ph type="body" sz="quarter" idx="11"/>
          </p:nvPr>
        </p:nvSpPr>
        <p:spPr/>
        <p:txBody>
          <a:bodyPr/>
          <a:lstStyle/>
          <a:p>
            <a:pPr marL="0" indent="0">
              <a:buNone/>
            </a:pPr>
            <a:r>
              <a:rPr lang="da-DK" sz="2400" dirty="0" smtClean="0"/>
              <a:t>Wikipedia:</a:t>
            </a:r>
          </a:p>
          <a:p>
            <a:pPr marL="400050" lvl="1" indent="0">
              <a:buNone/>
            </a:pPr>
            <a:r>
              <a:rPr lang="da-DK" sz="2000" dirty="0" smtClean="0"/>
              <a:t/>
            </a:r>
            <a:br>
              <a:rPr lang="da-DK" sz="2000" dirty="0" smtClean="0"/>
            </a:br>
            <a:r>
              <a:rPr lang="en-GB" sz="2000" i="1" dirty="0" smtClean="0"/>
              <a:t>A</a:t>
            </a:r>
            <a:r>
              <a:rPr lang="en-GB" sz="2000" i="1" dirty="0"/>
              <a:t> </a:t>
            </a:r>
            <a:r>
              <a:rPr lang="en-GB" sz="2000" b="1" i="1" dirty="0"/>
              <a:t>chief experience officer</a:t>
            </a:r>
            <a:r>
              <a:rPr lang="en-GB" sz="2000" i="1" dirty="0"/>
              <a:t> (</a:t>
            </a:r>
            <a:r>
              <a:rPr lang="en-GB" sz="2000" b="1" i="1" dirty="0"/>
              <a:t>CXO</a:t>
            </a:r>
            <a:r>
              <a:rPr lang="en-GB" sz="2000" i="1" dirty="0"/>
              <a:t>) is the officer responsible for the overall </a:t>
            </a:r>
            <a:r>
              <a:rPr lang="en-GB" sz="2000" i="1" u="sng" dirty="0">
                <a:hlinkClick r:id="rId3"/>
              </a:rPr>
              <a:t>user experience</a:t>
            </a:r>
            <a:r>
              <a:rPr lang="en-GB" sz="2000" i="1" dirty="0"/>
              <a:t> (UX) of an organization. </a:t>
            </a:r>
            <a:r>
              <a:rPr lang="en-GB" sz="2000" i="1" dirty="0" smtClean="0"/>
              <a:t/>
            </a:r>
            <a:br>
              <a:rPr lang="en-GB" sz="2000" i="1" dirty="0" smtClean="0"/>
            </a:br>
            <a:r>
              <a:rPr lang="en-GB" sz="2000" i="1" dirty="0" smtClean="0"/>
              <a:t/>
            </a:r>
            <a:br>
              <a:rPr lang="en-GB" sz="2000" i="1" dirty="0" smtClean="0"/>
            </a:br>
            <a:r>
              <a:rPr lang="en-GB" sz="2000" i="1" dirty="0" smtClean="0"/>
              <a:t>The </a:t>
            </a:r>
            <a:r>
              <a:rPr lang="en-GB" sz="2000" i="1" dirty="0"/>
              <a:t>chief experience officer ensures the organization has good customer service, so customers are able to have a positive experience</a:t>
            </a:r>
            <a:r>
              <a:rPr lang="en-GB" sz="2000" i="1" dirty="0" smtClean="0"/>
              <a:t>.</a:t>
            </a:r>
          </a:p>
          <a:p>
            <a:pPr marL="400050" lvl="1" indent="0">
              <a:buNone/>
            </a:pPr>
            <a:endParaRPr lang="da-DK" sz="2000" dirty="0"/>
          </a:p>
          <a:p>
            <a:pPr marL="0" indent="0">
              <a:buNone/>
            </a:pPr>
            <a:r>
              <a:rPr lang="da-DK" sz="2000" dirty="0" smtClean="0"/>
              <a:t>Not just about running a good help desk, but understanding whether our products, services and documentation meet the needs of existing and future users.</a:t>
            </a:r>
            <a:endParaRPr lang="en-GB" sz="2000" dirty="0"/>
          </a:p>
        </p:txBody>
      </p:sp>
      <p:sp>
        <p:nvSpPr>
          <p:cNvPr id="5" name="Footer Placeholder 4"/>
          <p:cNvSpPr>
            <a:spLocks noGrp="1"/>
          </p:cNvSpPr>
          <p:nvPr>
            <p:ph type="ftr" sz="quarter" idx="3"/>
          </p:nvPr>
        </p:nvSpPr>
        <p:spPr>
          <a:prstGeom prst="rect">
            <a:avLst/>
          </a:prstGeom>
        </p:spPr>
        <p:txBody>
          <a:bodyPr/>
          <a:lstStyle/>
          <a:p>
            <a:pPr>
              <a:defRPr/>
            </a:pPr>
            <a:r>
              <a:rPr lang="en-GB" smtClean="0"/>
              <a:t>Technical Road Map - Spring 2016</a:t>
            </a:r>
            <a:endParaRPr lang="da-DK" dirty="0"/>
          </a:p>
        </p:txBody>
      </p:sp>
    </p:spTree>
    <p:extLst>
      <p:ext uri="{BB962C8B-B14F-4D97-AF65-F5344CB8AC3E}">
        <p14:creationId xmlns:p14="http://schemas.microsoft.com/office/powerpoint/2010/main" val="63062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4D6A1F21-6DDA-4D75-917B-3675E7404BBE}" type="slidenum">
              <a:rPr lang="en-GB" smtClean="0"/>
              <a:pPr algn="r"/>
              <a:t>19</a:t>
            </a:fld>
            <a:endParaRPr lang="en-GB" dirty="0"/>
          </a:p>
        </p:txBody>
      </p:sp>
      <p:sp>
        <p:nvSpPr>
          <p:cNvPr id="3" name="Title 2"/>
          <p:cNvSpPr>
            <a:spLocks noGrp="1"/>
          </p:cNvSpPr>
          <p:nvPr>
            <p:ph type="title"/>
          </p:nvPr>
        </p:nvSpPr>
        <p:spPr/>
        <p:txBody>
          <a:bodyPr/>
          <a:lstStyle/>
          <a:p>
            <a:r>
              <a:rPr lang="en-GB" dirty="0" smtClean="0"/>
              <a:t>Vector Database</a:t>
            </a:r>
            <a:endParaRPr lang="en-GB" dirty="0"/>
          </a:p>
        </p:txBody>
      </p:sp>
      <p:sp>
        <p:nvSpPr>
          <p:cNvPr id="4" name="Text Placeholder 3"/>
          <p:cNvSpPr>
            <a:spLocks noGrp="1"/>
          </p:cNvSpPr>
          <p:nvPr>
            <p:ph type="body" sz="quarter" idx="11"/>
          </p:nvPr>
        </p:nvSpPr>
        <p:spPr/>
        <p:txBody>
          <a:bodyPr/>
          <a:lstStyle/>
          <a:p>
            <a:r>
              <a:rPr lang="en-GB" b="1" i="1" dirty="0" err="1"/>
              <a:t>v</a:t>
            </a:r>
            <a:r>
              <a:rPr lang="en-GB" b="1" i="1" dirty="0" err="1" smtClean="0"/>
              <a:t>ecdb</a:t>
            </a:r>
            <a:r>
              <a:rPr lang="en-GB" dirty="0" smtClean="0"/>
              <a:t> is an inverted or columnar database</a:t>
            </a:r>
          </a:p>
          <a:p>
            <a:r>
              <a:rPr lang="en-GB" dirty="0" smtClean="0"/>
              <a:t>Similar architecture to JD, </a:t>
            </a:r>
            <a:r>
              <a:rPr lang="en-GB" dirty="0" err="1" smtClean="0"/>
              <a:t>kdb</a:t>
            </a:r>
            <a:r>
              <a:rPr lang="en-GB" dirty="0" smtClean="0"/>
              <a:t> (but very simple)</a:t>
            </a:r>
          </a:p>
          <a:p>
            <a:pPr lvl="1"/>
            <a:r>
              <a:rPr lang="en-GB" dirty="0"/>
              <a:t>Open source: </a:t>
            </a:r>
            <a:r>
              <a:rPr lang="en-GB" dirty="0">
                <a:hlinkClick r:id="rId2"/>
              </a:rPr>
              <a:t>https://</a:t>
            </a:r>
            <a:r>
              <a:rPr lang="en-GB" dirty="0" smtClean="0">
                <a:hlinkClick r:id="rId2"/>
              </a:rPr>
              <a:t>github.com/Dyalog/vecdb</a:t>
            </a:r>
            <a:endParaRPr lang="en-GB" dirty="0" smtClean="0"/>
          </a:p>
          <a:p>
            <a:r>
              <a:rPr lang="en-GB" dirty="0" smtClean="0"/>
              <a:t>Will be able to perform parallel queries</a:t>
            </a:r>
          </a:p>
        </p:txBody>
      </p:sp>
      <p:sp>
        <p:nvSpPr>
          <p:cNvPr id="5" name="Footer Placeholder 4"/>
          <p:cNvSpPr>
            <a:spLocks noGrp="1"/>
          </p:cNvSpPr>
          <p:nvPr>
            <p:ph type="ftr" sz="quarter" idx="3"/>
          </p:nvPr>
        </p:nvSpPr>
        <p:spPr/>
        <p:txBody>
          <a:bodyPr/>
          <a:lstStyle/>
          <a:p>
            <a:r>
              <a:rPr lang="en-GB" smtClean="0"/>
              <a:t>Technical Road Map - Spring 2016</a:t>
            </a:r>
            <a:endParaRPr lang="en-GB" dirty="0"/>
          </a:p>
        </p:txBody>
      </p:sp>
    </p:spTree>
    <p:extLst>
      <p:ext uri="{BB962C8B-B14F-4D97-AF65-F5344CB8AC3E}">
        <p14:creationId xmlns:p14="http://schemas.microsoft.com/office/powerpoint/2010/main" val="4565085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4D6A1F21-6DDA-4D75-917B-3675E7404BBE}" type="slidenum">
              <a:rPr lang="en-GB" smtClean="0"/>
              <a:pPr algn="r"/>
              <a:t>20</a:t>
            </a:fld>
            <a:endParaRPr lang="en-GB" dirty="0"/>
          </a:p>
        </p:txBody>
      </p:sp>
      <p:sp>
        <p:nvSpPr>
          <p:cNvPr id="3" name="Title 2"/>
          <p:cNvSpPr>
            <a:spLocks noGrp="1"/>
          </p:cNvSpPr>
          <p:nvPr>
            <p:ph type="title"/>
          </p:nvPr>
        </p:nvSpPr>
        <p:spPr/>
        <p:txBody>
          <a:bodyPr/>
          <a:lstStyle/>
          <a:p>
            <a:r>
              <a:rPr lang="en-GB" dirty="0" smtClean="0"/>
              <a:t>Integration with Other Languages</a:t>
            </a:r>
            <a:endParaRPr lang="en-GB" dirty="0"/>
          </a:p>
        </p:txBody>
      </p:sp>
      <p:sp>
        <p:nvSpPr>
          <p:cNvPr id="4" name="Text Placeholder 3"/>
          <p:cNvSpPr>
            <a:spLocks noGrp="1"/>
          </p:cNvSpPr>
          <p:nvPr>
            <p:ph type="body" sz="quarter" idx="11"/>
          </p:nvPr>
        </p:nvSpPr>
        <p:spPr/>
        <p:txBody>
          <a:bodyPr/>
          <a:lstStyle/>
          <a:p>
            <a:r>
              <a:rPr lang="en-GB" dirty="0" smtClean="0"/>
              <a:t>Continue with </a:t>
            </a:r>
            <a:r>
              <a:rPr lang="en-GB" dirty="0" err="1" smtClean="0"/>
              <a:t>Microsoft.Net</a:t>
            </a:r>
            <a:endParaRPr lang="en-GB" dirty="0" smtClean="0"/>
          </a:p>
          <a:p>
            <a:r>
              <a:rPr lang="en-GB" dirty="0" smtClean="0"/>
              <a:t>Foreign Function Interfaces </a:t>
            </a:r>
            <a:r>
              <a:rPr lang="en-GB" dirty="0" err="1" smtClean="0"/>
              <a:t>in&amp;out</a:t>
            </a:r>
            <a:endParaRPr lang="en-GB" sz="1600" dirty="0" smtClean="0"/>
          </a:p>
          <a:p>
            <a:pPr marL="0" indent="0">
              <a:buNone/>
            </a:pPr>
            <a:r>
              <a:rPr lang="en-GB" dirty="0" smtClean="0"/>
              <a:t>Additional integration with:</a:t>
            </a:r>
          </a:p>
          <a:p>
            <a:r>
              <a:rPr lang="en-GB" dirty="0" smtClean="0"/>
              <a:t>R</a:t>
            </a:r>
          </a:p>
          <a:p>
            <a:r>
              <a:rPr lang="en-GB" dirty="0" smtClean="0"/>
              <a:t>Python</a:t>
            </a:r>
          </a:p>
          <a:p>
            <a:r>
              <a:rPr lang="en-GB" dirty="0" smtClean="0"/>
              <a:t>Julia?</a:t>
            </a:r>
            <a:endParaRPr lang="en-GB" dirty="0"/>
          </a:p>
          <a:p>
            <a:r>
              <a:rPr lang="en-GB" dirty="0" err="1" smtClean="0"/>
              <a:t>MatLab</a:t>
            </a:r>
            <a:r>
              <a:rPr lang="en-GB" dirty="0" smtClean="0"/>
              <a:t>?</a:t>
            </a:r>
          </a:p>
        </p:txBody>
      </p:sp>
      <p:sp>
        <p:nvSpPr>
          <p:cNvPr id="5" name="Footer Placeholder 4"/>
          <p:cNvSpPr>
            <a:spLocks noGrp="1"/>
          </p:cNvSpPr>
          <p:nvPr>
            <p:ph type="ftr" sz="quarter" idx="3"/>
          </p:nvPr>
        </p:nvSpPr>
        <p:spPr/>
        <p:txBody>
          <a:bodyPr/>
          <a:lstStyle/>
          <a:p>
            <a:r>
              <a:rPr lang="en-GB" smtClean="0"/>
              <a:t>Technical Road Map - Spring 2016</a:t>
            </a:r>
            <a:endParaRPr lang="en-GB" dirty="0"/>
          </a:p>
        </p:txBody>
      </p:sp>
    </p:spTree>
    <p:extLst>
      <p:ext uri="{BB962C8B-B14F-4D97-AF65-F5344CB8AC3E}">
        <p14:creationId xmlns:p14="http://schemas.microsoft.com/office/powerpoint/2010/main" val="3580604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4D6A1F21-6DDA-4D75-917B-3675E7404BBE}" type="slidenum">
              <a:rPr lang="en-GB" smtClean="0"/>
              <a:pPr algn="r"/>
              <a:t>21</a:t>
            </a:fld>
            <a:endParaRPr lang="en-GB" dirty="0"/>
          </a:p>
        </p:txBody>
      </p:sp>
      <p:sp>
        <p:nvSpPr>
          <p:cNvPr id="3" name="Title 2"/>
          <p:cNvSpPr>
            <a:spLocks noGrp="1"/>
          </p:cNvSpPr>
          <p:nvPr>
            <p:ph type="title"/>
          </p:nvPr>
        </p:nvSpPr>
        <p:spPr/>
        <p:txBody>
          <a:bodyPr/>
          <a:lstStyle/>
          <a:p>
            <a:r>
              <a:rPr lang="en-GB" dirty="0" smtClean="0"/>
              <a:t>Demo: Python “Bridge”</a:t>
            </a:r>
            <a:endParaRPr lang="en-GB" dirty="0"/>
          </a:p>
        </p:txBody>
      </p:sp>
      <p:sp>
        <p:nvSpPr>
          <p:cNvPr id="4" name="Text Placeholder 3"/>
          <p:cNvSpPr>
            <a:spLocks noGrp="1"/>
          </p:cNvSpPr>
          <p:nvPr>
            <p:ph type="body" sz="quarter" idx="11"/>
          </p:nvPr>
        </p:nvSpPr>
        <p:spPr/>
        <p:txBody>
          <a:bodyPr/>
          <a:lstStyle/>
          <a:p>
            <a:endParaRPr lang="en-GB"/>
          </a:p>
        </p:txBody>
      </p:sp>
      <p:sp>
        <p:nvSpPr>
          <p:cNvPr id="5" name="Footer Placeholder 4"/>
          <p:cNvSpPr>
            <a:spLocks noGrp="1"/>
          </p:cNvSpPr>
          <p:nvPr>
            <p:ph type="ftr" sz="quarter" idx="3"/>
          </p:nvPr>
        </p:nvSpPr>
        <p:spPr/>
        <p:txBody>
          <a:bodyPr/>
          <a:lstStyle/>
          <a:p>
            <a:r>
              <a:rPr lang="en-GB" smtClean="0"/>
              <a:t>Technical Road Map - Spring 2016</a:t>
            </a:r>
            <a:endParaRPr lang="en-GB" dirty="0"/>
          </a:p>
        </p:txBody>
      </p:sp>
    </p:spTree>
    <p:extLst>
      <p:ext uri="{BB962C8B-B14F-4D97-AF65-F5344CB8AC3E}">
        <p14:creationId xmlns:p14="http://schemas.microsoft.com/office/powerpoint/2010/main" val="12933826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4D6A1F21-6DDA-4D75-917B-3675E7404BBE}" type="slidenum">
              <a:rPr lang="en-GB" smtClean="0"/>
              <a:pPr algn="r"/>
              <a:t>22</a:t>
            </a:fld>
            <a:endParaRPr lang="en-GB" dirty="0"/>
          </a:p>
        </p:txBody>
      </p:sp>
      <p:sp>
        <p:nvSpPr>
          <p:cNvPr id="3" name="Title 2"/>
          <p:cNvSpPr>
            <a:spLocks noGrp="1"/>
          </p:cNvSpPr>
          <p:nvPr>
            <p:ph type="title"/>
          </p:nvPr>
        </p:nvSpPr>
        <p:spPr/>
        <p:txBody>
          <a:bodyPr/>
          <a:lstStyle/>
          <a:p>
            <a:r>
              <a:rPr lang="en-GB" dirty="0" smtClean="0"/>
              <a:t>[New] Goals </a:t>
            </a:r>
            <a:r>
              <a:rPr lang="en-GB" smtClean="0"/>
              <a:t>for the CXO</a:t>
            </a:r>
            <a:endParaRPr lang="en-GB" dirty="0"/>
          </a:p>
        </p:txBody>
      </p:sp>
      <p:sp>
        <p:nvSpPr>
          <p:cNvPr id="4" name="Text Placeholder 3"/>
          <p:cNvSpPr>
            <a:spLocks noGrp="1"/>
          </p:cNvSpPr>
          <p:nvPr>
            <p:ph type="body" sz="quarter" idx="11"/>
          </p:nvPr>
        </p:nvSpPr>
        <p:spPr/>
        <p:txBody>
          <a:bodyPr/>
          <a:lstStyle/>
          <a:p>
            <a:r>
              <a:rPr lang="en-GB" sz="2800" dirty="0" smtClean="0"/>
              <a:t>Work with CEO to create training materials</a:t>
            </a:r>
          </a:p>
          <a:p>
            <a:r>
              <a:rPr lang="en-GB" sz="2800" dirty="0" smtClean="0"/>
              <a:t>Work with (and as a member of) the APL Tools Team to create tools, tutorials and samples</a:t>
            </a:r>
          </a:p>
          <a:p>
            <a:r>
              <a:rPr lang="en-GB" sz="2800" dirty="0" smtClean="0"/>
              <a:t>Venture outside the APL </a:t>
            </a:r>
            <a:r>
              <a:rPr lang="en-GB" sz="2800" dirty="0"/>
              <a:t>c</a:t>
            </a:r>
            <a:r>
              <a:rPr lang="en-GB" sz="2800" dirty="0" smtClean="0"/>
              <a:t>ommunity to attract new users</a:t>
            </a:r>
          </a:p>
          <a:p>
            <a:endParaRPr lang="en-GB" sz="2800" dirty="0"/>
          </a:p>
          <a:p>
            <a:r>
              <a:rPr lang="en-GB" sz="2800" dirty="0" smtClean="0"/>
              <a:t>Special focus on the new</a:t>
            </a:r>
            <a:r>
              <a:rPr lang="en-GB" sz="2800" baseline="0" dirty="0" smtClean="0"/>
              <a:t> users</a:t>
            </a:r>
            <a:endParaRPr lang="en-GB" sz="2800" dirty="0" smtClean="0"/>
          </a:p>
          <a:p>
            <a:r>
              <a:rPr lang="en-GB" sz="2800" dirty="0" smtClean="0"/>
              <a:t>Revisit the usability of the entire Dyalog system and take inspiration from other tools</a:t>
            </a:r>
          </a:p>
        </p:txBody>
      </p:sp>
      <p:sp>
        <p:nvSpPr>
          <p:cNvPr id="5" name="Footer Placeholder 4"/>
          <p:cNvSpPr>
            <a:spLocks noGrp="1"/>
          </p:cNvSpPr>
          <p:nvPr>
            <p:ph type="ftr" sz="quarter" idx="3"/>
          </p:nvPr>
        </p:nvSpPr>
        <p:spPr/>
        <p:txBody>
          <a:bodyPr/>
          <a:lstStyle/>
          <a:p>
            <a:r>
              <a:rPr lang="en-GB" smtClean="0"/>
              <a:t>Technical Road Map - Spring 2016</a:t>
            </a:r>
            <a:endParaRPr lang="en-GB" dirty="0"/>
          </a:p>
        </p:txBody>
      </p:sp>
    </p:spTree>
    <p:extLst>
      <p:ext uri="{BB962C8B-B14F-4D97-AF65-F5344CB8AC3E}">
        <p14:creationId xmlns:p14="http://schemas.microsoft.com/office/powerpoint/2010/main" val="26587501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6DD2F29-DB1C-4E94-A1AC-5626D33AEA9B}" type="slidenum">
              <a:rPr lang="da-DK" altLang="en-US" smtClean="0"/>
              <a:pPr>
                <a:defRPr/>
              </a:pPr>
              <a:t>23</a:t>
            </a:fld>
            <a:endParaRPr lang="en-US" altLang="en-US" dirty="0"/>
          </a:p>
        </p:txBody>
      </p:sp>
      <p:sp>
        <p:nvSpPr>
          <p:cNvPr id="61442" name="Title 1"/>
          <p:cNvSpPr>
            <a:spLocks noGrp="1"/>
          </p:cNvSpPr>
          <p:nvPr>
            <p:ph type="title"/>
          </p:nvPr>
        </p:nvSpPr>
        <p:spPr/>
        <p:txBody>
          <a:bodyPr/>
          <a:lstStyle/>
          <a:p>
            <a:r>
              <a:rPr lang="en-US" altLang="en-US" dirty="0" smtClean="0"/>
              <a:t>Evangelism</a:t>
            </a:r>
          </a:p>
        </p:txBody>
      </p:sp>
      <p:sp>
        <p:nvSpPr>
          <p:cNvPr id="3" name="Text Placeholder 2"/>
          <p:cNvSpPr>
            <a:spLocks noGrp="1"/>
          </p:cNvSpPr>
          <p:nvPr>
            <p:ph type="body" sz="quarter" idx="11"/>
          </p:nvPr>
        </p:nvSpPr>
        <p:spPr>
          <a:xfrm>
            <a:off x="755575" y="1640095"/>
            <a:ext cx="7632849" cy="2292962"/>
          </a:xfrm>
          <a:prstGeom prst="rect">
            <a:avLst/>
          </a:prstGeom>
        </p:spPr>
        <p:txBody>
          <a:bodyPr/>
          <a:lstStyle/>
          <a:p>
            <a:pPr marL="0" indent="0" algn="ctr">
              <a:spcBef>
                <a:spcPct val="0"/>
              </a:spcBef>
              <a:buClrTx/>
              <a:buFontTx/>
              <a:buNone/>
              <a:defRPr/>
            </a:pPr>
            <a:r>
              <a:rPr lang="en-GB" sz="2800" i="1" kern="1200" dirty="0" smtClean="0">
                <a:solidFill>
                  <a:schemeClr val="tx1"/>
                </a:solidFill>
                <a:latin typeface="Times New Roman" panose="02020603050405020304" pitchFamily="18" charset="0"/>
                <a:cs typeface="Times New Roman" panose="02020603050405020304" pitchFamily="18" charset="0"/>
              </a:rPr>
              <a:t>“</a:t>
            </a:r>
            <a:r>
              <a:rPr lang="en-GB" sz="2800" i="1" kern="1200" dirty="0" err="1" smtClean="0">
                <a:solidFill>
                  <a:schemeClr val="tx1"/>
                </a:solidFill>
                <a:latin typeface="Times New Roman" panose="02020603050405020304" pitchFamily="18" charset="0"/>
                <a:cs typeface="Times New Roman" panose="02020603050405020304" pitchFamily="18" charset="0"/>
              </a:rPr>
              <a:t>Dyalog</a:t>
            </a:r>
            <a:r>
              <a:rPr lang="en-GB" sz="2800" i="1" kern="1200" dirty="0" smtClean="0">
                <a:solidFill>
                  <a:schemeClr val="tx1"/>
                </a:solidFill>
                <a:latin typeface="Times New Roman" panose="02020603050405020304" pitchFamily="18" charset="0"/>
                <a:cs typeface="Times New Roman" panose="02020603050405020304" pitchFamily="18" charset="0"/>
              </a:rPr>
              <a:t> is a </a:t>
            </a:r>
            <a:r>
              <a:rPr lang="en-GB" sz="2800" i="1" kern="1200" dirty="0">
                <a:solidFill>
                  <a:schemeClr val="tx1"/>
                </a:solidFill>
                <a:latin typeface="Times New Roman" panose="02020603050405020304" pitchFamily="18" charset="0"/>
                <a:cs typeface="Times New Roman" panose="02020603050405020304" pitchFamily="18" charset="0"/>
              </a:rPr>
              <a:t>modern, array-first, </a:t>
            </a:r>
            <a:r>
              <a:rPr lang="en-GB" sz="2800" i="1" kern="1200" dirty="0" smtClean="0">
                <a:solidFill>
                  <a:schemeClr val="tx1"/>
                </a:solidFill>
                <a:latin typeface="Times New Roman" panose="02020603050405020304" pitchFamily="18" charset="0"/>
                <a:cs typeface="Times New Roman" panose="02020603050405020304" pitchFamily="18" charset="0"/>
              </a:rPr>
              <a:t/>
            </a:r>
            <a:br>
              <a:rPr lang="en-GB" sz="2800" i="1" kern="1200" dirty="0" smtClean="0">
                <a:solidFill>
                  <a:schemeClr val="tx1"/>
                </a:solidFill>
                <a:latin typeface="Times New Roman" panose="02020603050405020304" pitchFamily="18" charset="0"/>
                <a:cs typeface="Times New Roman" panose="02020603050405020304" pitchFamily="18" charset="0"/>
              </a:rPr>
            </a:br>
            <a:r>
              <a:rPr lang="en-GB" sz="2800" i="1" kern="1200" dirty="0" smtClean="0">
                <a:solidFill>
                  <a:schemeClr val="tx1"/>
                </a:solidFill>
                <a:latin typeface="Times New Roman" panose="02020603050405020304" pitchFamily="18" charset="0"/>
                <a:cs typeface="Times New Roman" panose="02020603050405020304" pitchFamily="18" charset="0"/>
              </a:rPr>
              <a:t>multi-paradigm </a:t>
            </a:r>
            <a:r>
              <a:rPr lang="en-GB" sz="2800" i="1" kern="1200" dirty="0">
                <a:solidFill>
                  <a:schemeClr val="tx1"/>
                </a:solidFill>
                <a:latin typeface="Times New Roman" panose="02020603050405020304" pitchFamily="18" charset="0"/>
                <a:cs typeface="Times New Roman" panose="02020603050405020304" pitchFamily="18" charset="0"/>
              </a:rPr>
              <a:t>programming language, </a:t>
            </a:r>
            <a:r>
              <a:rPr lang="en-GB" sz="2800" i="1" kern="1200" dirty="0" smtClean="0">
                <a:solidFill>
                  <a:schemeClr val="tx1"/>
                </a:solidFill>
                <a:latin typeface="Times New Roman" panose="02020603050405020304" pitchFamily="18" charset="0"/>
                <a:cs typeface="Times New Roman" panose="02020603050405020304" pitchFamily="18" charset="0"/>
              </a:rPr>
              <a:t/>
            </a:r>
            <a:br>
              <a:rPr lang="en-GB" sz="2800" i="1" kern="1200" dirty="0" smtClean="0">
                <a:solidFill>
                  <a:schemeClr val="tx1"/>
                </a:solidFill>
                <a:latin typeface="Times New Roman" panose="02020603050405020304" pitchFamily="18" charset="0"/>
                <a:cs typeface="Times New Roman" panose="02020603050405020304" pitchFamily="18" charset="0"/>
              </a:rPr>
            </a:br>
            <a:r>
              <a:rPr lang="en-GB" sz="2800" i="1" kern="1200" dirty="0" smtClean="0">
                <a:solidFill>
                  <a:schemeClr val="tx1"/>
                </a:solidFill>
                <a:latin typeface="Times New Roman" panose="02020603050405020304" pitchFamily="18" charset="0"/>
                <a:cs typeface="Times New Roman" panose="02020603050405020304" pitchFamily="18" charset="0"/>
              </a:rPr>
              <a:t>which </a:t>
            </a:r>
            <a:r>
              <a:rPr lang="en-GB" sz="2800" i="1" kern="1200" dirty="0">
                <a:solidFill>
                  <a:schemeClr val="tx1"/>
                </a:solidFill>
                <a:latin typeface="Times New Roman" panose="02020603050405020304" pitchFamily="18" charset="0"/>
                <a:cs typeface="Times New Roman" panose="02020603050405020304" pitchFamily="18" charset="0"/>
              </a:rPr>
              <a:t>supports functional, object-oriented and imperative </a:t>
            </a:r>
            <a:r>
              <a:rPr lang="en-GB" sz="2800" i="1" kern="1200" dirty="0" smtClean="0">
                <a:solidFill>
                  <a:schemeClr val="tx1"/>
                </a:solidFill>
                <a:latin typeface="Times New Roman" panose="02020603050405020304" pitchFamily="18" charset="0"/>
                <a:cs typeface="Times New Roman" panose="02020603050405020304" pitchFamily="18" charset="0"/>
              </a:rPr>
              <a:t>programming,</a:t>
            </a:r>
            <a:br>
              <a:rPr lang="en-GB" sz="2800" i="1" kern="1200" dirty="0" smtClean="0">
                <a:solidFill>
                  <a:schemeClr val="tx1"/>
                </a:solidFill>
                <a:latin typeface="Times New Roman" panose="02020603050405020304" pitchFamily="18" charset="0"/>
                <a:cs typeface="Times New Roman" panose="02020603050405020304" pitchFamily="18" charset="0"/>
              </a:rPr>
            </a:br>
            <a:r>
              <a:rPr lang="en-GB" sz="2800" i="1" kern="1200" dirty="0" smtClean="0">
                <a:solidFill>
                  <a:schemeClr val="tx1"/>
                </a:solidFill>
                <a:latin typeface="Times New Roman" panose="02020603050405020304" pitchFamily="18" charset="0"/>
                <a:cs typeface="Times New Roman" panose="02020603050405020304" pitchFamily="18" charset="0"/>
              </a:rPr>
              <a:t> </a:t>
            </a:r>
            <a:r>
              <a:rPr lang="en-GB" sz="2800" i="1" kern="1200" dirty="0">
                <a:solidFill>
                  <a:schemeClr val="tx1"/>
                </a:solidFill>
                <a:latin typeface="Times New Roman" panose="02020603050405020304" pitchFamily="18" charset="0"/>
                <a:cs typeface="Times New Roman" panose="02020603050405020304" pitchFamily="18" charset="0"/>
              </a:rPr>
              <a:t>based on an APL language kernel</a:t>
            </a:r>
            <a:r>
              <a:rPr lang="en-GB" sz="2800" i="1" kern="1200" dirty="0" smtClean="0">
                <a:solidFill>
                  <a:schemeClr val="tx1"/>
                </a:solidFill>
                <a:latin typeface="Times New Roman" panose="02020603050405020304" pitchFamily="18" charset="0"/>
                <a:cs typeface="Times New Roman" panose="02020603050405020304" pitchFamily="18" charset="0"/>
              </a:rPr>
              <a:t>.”</a:t>
            </a:r>
          </a:p>
          <a:p>
            <a:pPr marL="0" indent="0" algn="ctr">
              <a:spcBef>
                <a:spcPct val="0"/>
              </a:spcBef>
              <a:buClrTx/>
              <a:buFontTx/>
              <a:buNone/>
              <a:defRPr/>
            </a:pPr>
            <a:endParaRPr lang="da-DK" sz="2800" i="1" kern="1200" dirty="0">
              <a:solidFill>
                <a:schemeClr val="tx1"/>
              </a:solidFill>
              <a:latin typeface="Times New Roman" panose="02020603050405020304" pitchFamily="18" charset="0"/>
              <a:cs typeface="Times New Roman" panose="02020603050405020304" pitchFamily="18" charset="0"/>
            </a:endParaRPr>
          </a:p>
          <a:p>
            <a:pPr marL="0" indent="0">
              <a:spcBef>
                <a:spcPct val="0"/>
              </a:spcBef>
              <a:buClrTx/>
              <a:buFontTx/>
              <a:buNone/>
              <a:defRPr/>
            </a:pPr>
            <a:endParaRPr lang="en-GB" sz="2000" i="1" kern="1200" dirty="0" smtClean="0">
              <a:solidFill>
                <a:schemeClr val="tx1"/>
              </a:solidFill>
              <a:latin typeface="Times New Roman" panose="02020603050405020304" pitchFamily="18" charset="0"/>
              <a:cs typeface="Times New Roman" panose="02020603050405020304" pitchFamily="18" charset="0"/>
              <a:hlinkClick r:id="rId3" action="ppaction://hlinkfile"/>
            </a:endParaRPr>
          </a:p>
          <a:p>
            <a:pPr marL="0" indent="0" algn="ctr">
              <a:spcBef>
                <a:spcPct val="0"/>
              </a:spcBef>
              <a:buClrTx/>
              <a:buFontTx/>
              <a:buNone/>
              <a:defRPr/>
            </a:pPr>
            <a:endParaRPr lang="en-GB" sz="2800" i="1" kern="1200" dirty="0" smtClean="0">
              <a:solidFill>
                <a:schemeClr val="tx1"/>
              </a:solidFill>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3"/>
          </p:nvPr>
        </p:nvSpPr>
        <p:spPr>
          <a:prstGeom prst="rect">
            <a:avLst/>
          </a:prstGeom>
        </p:spPr>
        <p:txBody>
          <a:bodyPr/>
          <a:lstStyle/>
          <a:p>
            <a:pPr>
              <a:defRPr/>
            </a:pPr>
            <a:r>
              <a:rPr lang="en-GB" smtClean="0"/>
              <a:t>Technical Road Map - Spring 2016</a:t>
            </a:r>
            <a:endParaRPr lang="en-US" dirty="0"/>
          </a:p>
        </p:txBody>
      </p:sp>
      <p:pic>
        <p:nvPicPr>
          <p:cNvPr id="5" name="Picture 4">
            <a:hlinkClick r:id="rId3" action="ppaction://hlinkfile"/>
          </p:cNvPr>
          <p:cNvPicPr>
            <a:picLocks noChangeAspect="1"/>
          </p:cNvPicPr>
          <p:nvPr/>
        </p:nvPicPr>
        <p:blipFill>
          <a:blip r:embed="rId4"/>
          <a:stretch>
            <a:fillRect/>
          </a:stretch>
        </p:blipFill>
        <p:spPr>
          <a:xfrm>
            <a:off x="76487" y="111299"/>
            <a:ext cx="8991023" cy="6721475"/>
          </a:xfrm>
          <a:prstGeom prst="rect">
            <a:avLst/>
          </a:prstGeom>
        </p:spPr>
      </p:pic>
    </p:spTree>
    <p:extLst>
      <p:ext uri="{BB962C8B-B14F-4D97-AF65-F5344CB8AC3E}">
        <p14:creationId xmlns:p14="http://schemas.microsoft.com/office/powerpoint/2010/main" val="2209084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4D6A1F21-6DDA-4D75-917B-3675E7404BBE}" type="slidenum">
              <a:rPr lang="en-GB" smtClean="0"/>
              <a:pPr algn="r"/>
              <a:t>24</a:t>
            </a:fld>
            <a:endParaRPr lang="en-GB" dirty="0"/>
          </a:p>
        </p:txBody>
      </p:sp>
      <p:sp>
        <p:nvSpPr>
          <p:cNvPr id="3" name="Title 2"/>
          <p:cNvSpPr>
            <a:spLocks noGrp="1"/>
          </p:cNvSpPr>
          <p:nvPr>
            <p:ph type="title"/>
          </p:nvPr>
        </p:nvSpPr>
        <p:spPr/>
        <p:txBody>
          <a:bodyPr/>
          <a:lstStyle/>
          <a:p>
            <a:r>
              <a:rPr lang="en-GB" dirty="0" smtClean="0"/>
              <a:t>One of our customers writes:</a:t>
            </a:r>
            <a:endParaRPr lang="en-GB" dirty="0"/>
          </a:p>
        </p:txBody>
      </p:sp>
      <p:sp>
        <p:nvSpPr>
          <p:cNvPr id="4" name="Text Placeholder 3"/>
          <p:cNvSpPr>
            <a:spLocks noGrp="1"/>
          </p:cNvSpPr>
          <p:nvPr>
            <p:ph type="body" sz="quarter" idx="11"/>
          </p:nvPr>
        </p:nvSpPr>
        <p:spPr/>
        <p:txBody>
          <a:bodyPr/>
          <a:lstStyle/>
          <a:p>
            <a:r>
              <a:rPr lang="fr-FR" sz="2200" dirty="0"/>
              <a:t>Dyalog est un langage de programmation moderne, "</a:t>
            </a:r>
            <a:r>
              <a:rPr lang="fr-FR" sz="2200" dirty="0" err="1"/>
              <a:t>array</a:t>
            </a:r>
            <a:r>
              <a:rPr lang="fr-FR" sz="2200" dirty="0"/>
              <a:t>-first", "multi-</a:t>
            </a:r>
            <a:r>
              <a:rPr lang="fr-FR" sz="2200" dirty="0" err="1"/>
              <a:t>paradigm</a:t>
            </a:r>
            <a:r>
              <a:rPr lang="fr-FR" sz="2200" dirty="0"/>
              <a:t>", basé sur un </a:t>
            </a:r>
            <a:r>
              <a:rPr lang="fr-FR" sz="2200" dirty="0" err="1"/>
              <a:t>kernel</a:t>
            </a:r>
            <a:r>
              <a:rPr lang="fr-FR" sz="2200" dirty="0"/>
              <a:t> de langage APL.</a:t>
            </a:r>
          </a:p>
          <a:p>
            <a:r>
              <a:rPr lang="fr-FR" sz="2200" dirty="0"/>
              <a:t>Originellement, </a:t>
            </a:r>
            <a:r>
              <a:rPr lang="fr-FR" sz="2200" dirty="0" smtClean="0"/>
              <a:t>[xxx] incluait </a:t>
            </a:r>
            <a:r>
              <a:rPr lang="fr-FR" sz="2200" dirty="0"/>
              <a:t>du code écrit en C, C++ et C#. Ce code a progressivement été remplacé par du Dyalog, afin de donner davantage de cohérence au système et nous permet de nous appuyer sur de réels experts en ce domaine pour tous les développements applicatifs. </a:t>
            </a:r>
          </a:p>
          <a:p>
            <a:r>
              <a:rPr lang="fr-FR" sz="2200" dirty="0"/>
              <a:t>D'autres langages (plus techniques) sont également utilisés dans l'interpréteur Dyalog lui-même et dans certaines librairies utilisées pour des services à basse technicité.</a:t>
            </a:r>
          </a:p>
          <a:p>
            <a:r>
              <a:rPr lang="fr-FR" sz="2200" dirty="0" err="1"/>
              <a:t>Javascript</a:t>
            </a:r>
            <a:r>
              <a:rPr lang="fr-FR" sz="2200" dirty="0"/>
              <a:t> est également utilisé afin de produire des graphiques hautement interactifs.</a:t>
            </a:r>
            <a:endParaRPr lang="en-GB" sz="2200" dirty="0"/>
          </a:p>
        </p:txBody>
      </p:sp>
      <p:sp>
        <p:nvSpPr>
          <p:cNvPr id="5" name="Footer Placeholder 4"/>
          <p:cNvSpPr>
            <a:spLocks noGrp="1"/>
          </p:cNvSpPr>
          <p:nvPr>
            <p:ph type="ftr" sz="quarter" idx="3"/>
          </p:nvPr>
        </p:nvSpPr>
        <p:spPr/>
        <p:txBody>
          <a:bodyPr/>
          <a:lstStyle/>
          <a:p>
            <a:r>
              <a:rPr lang="en-GB" smtClean="0"/>
              <a:t>Technical Road Map - Spring 2016</a:t>
            </a:r>
            <a:endParaRPr lang="en-GB" dirty="0"/>
          </a:p>
        </p:txBody>
      </p:sp>
    </p:spTree>
    <p:extLst>
      <p:ext uri="{BB962C8B-B14F-4D97-AF65-F5344CB8AC3E}">
        <p14:creationId xmlns:p14="http://schemas.microsoft.com/office/powerpoint/2010/main" val="3958681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BCCDEE4C-F9F1-481E-A617-5C7709786851}" type="slidenum">
              <a:rPr lang="da-DK" smtClean="0"/>
              <a:pPr>
                <a:defRPr/>
              </a:pPr>
              <a:t>2</a:t>
            </a:fld>
            <a:endParaRPr lang="da-DK"/>
          </a:p>
        </p:txBody>
      </p:sp>
      <p:sp>
        <p:nvSpPr>
          <p:cNvPr id="2" name="Title 1"/>
          <p:cNvSpPr>
            <a:spLocks noGrp="1"/>
          </p:cNvSpPr>
          <p:nvPr>
            <p:ph type="title"/>
          </p:nvPr>
        </p:nvSpPr>
        <p:spPr/>
        <p:txBody>
          <a:bodyPr/>
          <a:lstStyle/>
          <a:p>
            <a:r>
              <a:rPr lang="da-DK" dirty="0" smtClean="0"/>
              <a:t>Goals as CXO</a:t>
            </a:r>
            <a:endParaRPr lang="en-GB" dirty="0"/>
          </a:p>
        </p:txBody>
      </p:sp>
      <p:sp>
        <p:nvSpPr>
          <p:cNvPr id="3" name="Content Placeholder 2"/>
          <p:cNvSpPr>
            <a:spLocks noGrp="1"/>
          </p:cNvSpPr>
          <p:nvPr>
            <p:ph type="body" sz="quarter" idx="11"/>
          </p:nvPr>
        </p:nvSpPr>
        <p:spPr>
          <a:xfrm>
            <a:off x="820768" y="1389743"/>
            <a:ext cx="7560840" cy="3364292"/>
          </a:xfrm>
        </p:spPr>
        <p:txBody>
          <a:bodyPr/>
          <a:lstStyle/>
          <a:p>
            <a:pPr marL="0" indent="0">
              <a:buNone/>
            </a:pPr>
            <a:r>
              <a:rPr lang="en-GB" sz="2400" dirty="0" smtClean="0"/>
              <a:t>Spend more time understanding user requirements</a:t>
            </a:r>
          </a:p>
          <a:p>
            <a:r>
              <a:rPr lang="en-GB" sz="2400" dirty="0" smtClean="0"/>
              <a:t>As always: Professional Application Developers</a:t>
            </a:r>
          </a:p>
          <a:p>
            <a:r>
              <a:rPr lang="en-GB" sz="2400" dirty="0" smtClean="0"/>
              <a:t>… but with new resources, also focus on:</a:t>
            </a:r>
          </a:p>
          <a:p>
            <a:pPr lvl="1"/>
            <a:r>
              <a:rPr lang="en-GB" sz="2000" dirty="0" smtClean="0"/>
              <a:t>People using APL for prototyping and as a “tool of thought”</a:t>
            </a:r>
          </a:p>
          <a:p>
            <a:pPr lvl="1"/>
            <a:r>
              <a:rPr lang="en-GB" sz="2000" dirty="0" smtClean="0"/>
              <a:t>Potential users from outside the existing array language community.</a:t>
            </a:r>
          </a:p>
          <a:p>
            <a:r>
              <a:rPr lang="en-GB" sz="2400" dirty="0" smtClean="0"/>
              <a:t>Describe and prioritise requirements.</a:t>
            </a:r>
          </a:p>
          <a:p>
            <a:r>
              <a:rPr lang="en-GB" sz="2400" dirty="0" smtClean="0"/>
              <a:t>Agree on the road map with CEO &amp; CTO.</a:t>
            </a:r>
          </a:p>
          <a:p>
            <a:r>
              <a:rPr lang="en-GB" sz="2400" dirty="0" smtClean="0"/>
              <a:t>Let Jay manage the core technology</a:t>
            </a:r>
            <a:br>
              <a:rPr lang="en-GB" sz="2400" dirty="0" smtClean="0"/>
            </a:br>
            <a:r>
              <a:rPr lang="en-GB" sz="2400" dirty="0" smtClean="0"/>
              <a:t>group and try not to interfere.</a:t>
            </a:r>
          </a:p>
          <a:p>
            <a:r>
              <a:rPr lang="en-GB" sz="2400" dirty="0" smtClean="0"/>
              <a:t>We hope to hire 1 new C/C++ and</a:t>
            </a:r>
            <a:br>
              <a:rPr lang="en-GB" sz="2400" dirty="0" smtClean="0"/>
            </a:br>
            <a:r>
              <a:rPr lang="en-GB" sz="2400" dirty="0" smtClean="0"/>
              <a:t>1 new APL resource in 2016</a:t>
            </a:r>
            <a:endParaRPr lang="en-GB" sz="2400" dirty="0"/>
          </a:p>
        </p:txBody>
      </p:sp>
      <p:sp>
        <p:nvSpPr>
          <p:cNvPr id="5" name="Footer Placeholder 4"/>
          <p:cNvSpPr>
            <a:spLocks noGrp="1"/>
          </p:cNvSpPr>
          <p:nvPr>
            <p:ph type="ftr" sz="quarter" idx="3"/>
          </p:nvPr>
        </p:nvSpPr>
        <p:spPr>
          <a:prstGeom prst="rect">
            <a:avLst/>
          </a:prstGeom>
        </p:spPr>
        <p:txBody>
          <a:bodyPr/>
          <a:lstStyle/>
          <a:p>
            <a:pPr>
              <a:defRPr/>
            </a:pPr>
            <a:r>
              <a:rPr lang="en-GB" dirty="0" smtClean="0"/>
              <a:t>Technical Road Map - Spring 2016</a:t>
            </a:r>
            <a:endParaRPr lang="da-DK" dirty="0"/>
          </a:p>
        </p:txBody>
      </p:sp>
      <p:pic>
        <p:nvPicPr>
          <p:cNvPr id="1026" name="Picture 2" descr="http://www.dyalog.com/blog/wp-content/uploads/2016/01/Ja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5320" y="4509120"/>
            <a:ext cx="1368152" cy="1710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035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4D6A1F21-6DDA-4D75-917B-3675E7404BBE}" type="slidenum">
              <a:rPr lang="en-GB" smtClean="0"/>
              <a:pPr algn="r"/>
              <a:t>3</a:t>
            </a:fld>
            <a:endParaRPr lang="en-GB" dirty="0"/>
          </a:p>
        </p:txBody>
      </p:sp>
      <p:sp>
        <p:nvSpPr>
          <p:cNvPr id="3" name="Title 2"/>
          <p:cNvSpPr>
            <a:spLocks noGrp="1"/>
          </p:cNvSpPr>
          <p:nvPr>
            <p:ph type="title"/>
          </p:nvPr>
        </p:nvSpPr>
        <p:spPr/>
        <p:txBody>
          <a:bodyPr/>
          <a:lstStyle/>
          <a:p>
            <a:r>
              <a:rPr lang="en-GB" dirty="0" smtClean="0"/>
              <a:t>Trends</a:t>
            </a:r>
            <a:endParaRPr lang="en-GB" dirty="0"/>
          </a:p>
        </p:txBody>
      </p:sp>
      <p:sp>
        <p:nvSpPr>
          <p:cNvPr id="4" name="Text Placeholder 3"/>
          <p:cNvSpPr>
            <a:spLocks noGrp="1"/>
          </p:cNvSpPr>
          <p:nvPr>
            <p:ph type="body" sz="quarter" idx="11"/>
          </p:nvPr>
        </p:nvSpPr>
        <p:spPr/>
        <p:txBody>
          <a:bodyPr/>
          <a:lstStyle/>
          <a:p>
            <a:r>
              <a:rPr lang="en-GB" sz="2800" dirty="0" smtClean="0"/>
              <a:t>Microsoft Windows Desktop (“Win32”) is fading</a:t>
            </a:r>
          </a:p>
          <a:p>
            <a:r>
              <a:rPr lang="en-GB" sz="2800" dirty="0" smtClean="0"/>
              <a:t>New platforms, in particular Linux, are getting more important</a:t>
            </a:r>
          </a:p>
          <a:p>
            <a:r>
              <a:rPr lang="en-GB" sz="2800" dirty="0" smtClean="0"/>
              <a:t>Parallel processing is becoming important</a:t>
            </a:r>
          </a:p>
          <a:p>
            <a:r>
              <a:rPr lang="en-GB" sz="2800" dirty="0" smtClean="0"/>
              <a:t>Both Cloud- and GPU-based</a:t>
            </a:r>
          </a:p>
          <a:p>
            <a:r>
              <a:rPr lang="en-GB" sz="2800" dirty="0" err="1" smtClean="0"/>
              <a:t>IoT</a:t>
            </a:r>
            <a:r>
              <a:rPr lang="en-GB" sz="2800" dirty="0" smtClean="0"/>
              <a:t> (Internet of Things): Android</a:t>
            </a:r>
            <a:r>
              <a:rPr lang="en-GB" sz="2800" baseline="0" dirty="0" smtClean="0"/>
              <a:t> &amp; Arm Linux</a:t>
            </a:r>
            <a:endParaRPr lang="en-GB" sz="3600" dirty="0" smtClean="0"/>
          </a:p>
        </p:txBody>
      </p:sp>
      <p:sp>
        <p:nvSpPr>
          <p:cNvPr id="5" name="Footer Placeholder 4"/>
          <p:cNvSpPr>
            <a:spLocks noGrp="1"/>
          </p:cNvSpPr>
          <p:nvPr>
            <p:ph type="ftr" sz="quarter" idx="3"/>
          </p:nvPr>
        </p:nvSpPr>
        <p:spPr/>
        <p:txBody>
          <a:bodyPr/>
          <a:lstStyle/>
          <a:p>
            <a:r>
              <a:rPr lang="en-GB" smtClean="0"/>
              <a:t>Technical Road Map - Spring 2016</a:t>
            </a:r>
            <a:endParaRPr lang="en-GB" dirty="0"/>
          </a:p>
        </p:txBody>
      </p:sp>
      <p:sp>
        <p:nvSpPr>
          <p:cNvPr id="6" name="AutoShape 2" descr="data:image/jpeg;base64,/9j/4AAQSkZJRgABAQAAAQABAAD/2wCEAAkGBxQTEhUUExQWFhUXGB0WGRYYGBoWHRoaHBgWGBocHRoaHCggGBolGxkYITIlJSkrLi8uGB81ODMsNygtLiwBCgoKDg0OGxAQGjQkICY4LTIvLy81NC80LTUsLjA0NiwtLTQsLSwsMCwsLCwvLCwsLCwvNCwtLCwsNCwsLCwsLP/AABEIAGECCAMBIgACEQEDEQH/xAAcAAABBQEBAQAAAAAAAAAAAAAABAUGBwgDAQL/xABSEAACAAQCBQcGCgYFCwUAAAABAgADBBEFEgYTITFBByJRYXGBkQgUMnKhsTQ1QnSCkqKys8EjQ1Jic9EVJDPj8BYXU1RkdZOjw+HxGCU2g+L/xAAbAQEAAgMBAQAAAAAAAAAAAAAAAgUDBAYBB//EADARAQACAQMDAQYFBAMAAAAAAAABAgMEESEFEjFBEyJRkcHwMnGB0eFCYaGxBhQz/9oADAMBAAIRAxEAPwC8YIIID5mOACTuAue6IjO0sdzaWoUdJ2nw3D2w86V1WSmfpfmDv3+y8QmjSKnqOpvjmKUnZbaDTUtScl43+B0qK+Yw5zse+3sEMdXOPSfGHGqaGWreKWtrWneZ3W+nxxHiHkrHqiUbpNYdROYeDXiS4JyhIxCVIEs/6Qej9Ib19o7IglS0cMLo9fUSpX7bgHs3t7AYtdLkyVnaJZNRo8GSkzeNtvWPK+1YEXG0HjHsRzSvSI0mrCKGudqnZs6ujcfAQswbSKTUAZWyvxRth7uB7ot4y17u3flxu8b7HeCCCMj0QR4TbfDVXaR08ogF8xuBZRm3kDh2xGbRXzLyZiPJ2iE6YcpEjD6uVSzpbnWKrmYCoVFaY0u7XN9mUkxNoqXTvBBW421ObXmYUwUng4nzCh7mA9sSeraiGYryiSJOJS8P1bvMcopdSuVWfcDtvcCx7485OtJhNwlJ882enRpc++8GTcEnrKgN3xXtNSsZmFVc3+1rsRepN96o2QSlv0BACPWgLgrsZMuqkU+omuJwYmcqky5eUE2c8L2sIdohuP4zOl4xh9Oj2kzknGYlhziq3XaRcW6jCTEcTqq7EZtDSzzTSaVFafOVVaYzuLqi5hZRbbex3GAnsEQ/R7z6nrGpah3qqdpeslVJQKyMDYy5hUZTfeD1RF8Cr8TxGbWU6VRp5cisnK08IrPkBCypKDZa2V2LHbzl3wFsQRX9VilVXYhNoaWeaeTSKnnE8KrTHdxdVTMCFGw3PSD1QUmJVeH4hIpKqeaqnq7iTOdVWZLmKL5GygBlOyx33bqgLAgisqDEKnEq2slefNRrTTdSkiUEEx7frGLgkqSDYD/zKdGJddI16V0xJ0tDmlVAAV2S12DoosCOkb9vVASSCK30dmV2Lo1WKx6OnZ2WnlSkQkqjFc8xnBuSwPNGzYYUaM4rVz2rMNqJ+rq6fKVqpaL+klNYh8jc3NwPDndUAuOm0yZUzZFJRTahJEwSp04OktFbZmC5trldtx1dYvIVxuSao0gf9OJWvKWP9nmCXzWtvI2XvFf8l2D1GapmeezMiV09Xl6uXaawYgszWzKSdths2Q3SMCqv6fmShiM0TfMM+v1UrMV1yDJly5bX23tfZAXDePYj7YLM85E3Pf0dt7bjc7On5Nhstv3mJBAEEEEAQQQQBBBBAEEEEAQQQQBBBBAEEEEAQQQQBBBBAEEEEAQQQQBBBBAEEEEAQQQQBBBBAEEEEAQQQQBBBBAQ7Tipu8uWOALntOwe4+MNdIsfGK1GtqZjbxmsOxdn5e2O0vYsctrcnfltLpcVPZ4a0++SareGWqeHKreGapaMWOG/grwQVLRJeSyhz1TzTulJYes+z7obxiKVLRZnJ7T6igacd8wtM7hzV93ti40lfe3n0YeqZfZ6af78ff6I9p1WayqIG5dn5fkT3w30iQlmzM8xm33O/wBghypVjXzW35lw2SeTtTYlOQWWYwHRe/vhWcann9Ye6w/KGtBHThGD2t44i0/NGsz8RV1Tv6TM3aSYMDpdbVyU4Kxmt2INn2isJ5hiQ8n9Ld5848LSR3c5vaw8I2tHWb5YmTFHdkTSK9q//k8r/dp/HmRYUNtZOpZc4PNaQk7JlDuUWZkJOwE87Le+zde8XbdVDpVRzpGI1OHSQRKxZ5UwEbAgzf1k9pAa/VbjEq5QpCy6vBEQWVKoKoHAAIAPCJiK6jmTUbWUzzVusts0tnGawIQ3uL2FwN8LamilzGRpktHaWcyFlDFG6VJHNPWICDaU/H+Ffw6j7kJsLrkoMbrkqnWUlYsudImOQqMVGR0zGwzXOwdXWIsKbRS2mLMaWhmICEcqCyg7wrEXW/VCbHaWlmS7VayWl3/XBSt+rPsB3wDRhmmCVNe1NTKs6TLlZ5tSjgork2WWCLhyRt37LGGPki9PFf8AeM73xKcNrMPp01ciZSyk35UeWgv02B3w5UVJKQM0lJaiYdYxRVXOx+USo5xPTAV3g1YmH43iC1TrKStEqbImuQiNkDBlzHZmBe1uodIj60grkxHFqCTSus1aRzUz5qEOiWsFTMNmYld3X22n+J4XJqEyT5Uuau/LMUOL9IuNhj3DcMk06ZJEqXKTfllqEF+mwG0wFdYgmC4lPnLWylp6qU5lsJr+bzHA3MCGAmKQLg7dluEJNB5Vq+soaSpepw/zYnMz61ZU1iFCLMGy2UnYOjpETjFlwupI84NHNI3GYZTEdhJuIX0T0lPJXVGRKkE2UoURCeoiwJ2HwgIPyTY/IpqHzKqmy6eopHmJMSa6yzYzHmBhmIzLZt46ukR10FPneK12Iy/g5RaWU9iBNy5S7DpUFbA9cSTEZOF1TqZ3mc59gUuZTt1AX2nbwiQSZKooVFCqBYKoAAHQANgEBDeS70K7/eFT+JDbPq0kaSlpzrLWZh+RGchQza9TlBOy9lOzqiwaWkly8wloiBmLtlULdmN2Y2G1id53mE2LYLT1IC1EiXOCm4ExA9j1XGyAWSZquoZWDKRcMCCCOkEbxH3HKkpklIsuWoRFAVVUWAA3AAbhHWAIIIIAggggCCCED43TAkGokgg2IMxAQRvBF9hgF8EcaWrlzBmluji9rowYX6Lg747QBBBBAEEEEAQQQQBBBBAEEEEAQQQQBBBBAEEEEAQQRzmz1X0mVb7rkD3w32exEz4dII5SqlG2Kyt2EH3R0JjyJ3JiY8vYI4y6tGNldSegMCfZHj1ksGxdARvBYD84d0fF7228bO8Ec5k9VXMzAL0kgDxhNJxaQxss1CejMI8m1Y4mSKWmN4gtgggiSIhJi1VqpMx+IXZ2nYPaRCuG3HK2nlpaoYBW3A3ubdAG090eTW1o2r5exatJi1/HqgNHKN7WJPQAWPgNsPUvDJzjZKcDpbKvsLX9kLabSOUObTygF6SAvsEJ63SKcNxUdi/zvGnj6FvPvz9G3m65Weax9/4IqjRmeR6B7mQ+8iI5iuDTpfpIfAjw4HuJh7fTOoQ/IYdBW3utC/D+UGS/MqE1d9mb017xa49sZr9D7Y3r+73T/wDIZ32n9lZvLLOEA5zMFA6ybD2mLX0rcU1AkleCqg7FAF/G0Kl0ZpZk2VUy7c0h1ym6kjdY9F+HVwiNcpNXmmrLG5d/bv8AzHhGtOOcOOYnzPDL1PX11Fa9vp/tFaRIeKddkN9IkOksRWZZ5c/by7II9cx6gj4mGMJ4gnnvYEngLxYGiVHqqSUCLMy6xvWfnHwvbuiASqfWzJcr/SOqn1b5m+yDFrARcdPptWbM2njiZexS3lJYReVTVQG1GMlj1MMy36gVb63XF0xFeVHCPOsLqpYF2CaxfWlnOB32I74sWwyhhdYZM6VOX0pcxZg7VYMPdG0qGqWbLSYhusxVdSNtwwDA+BjEcaq5F8X84wmRtu0m8hurJbKPqFPGAnMUp5SmKWl0tMPlM04j1RkX77+EXXGXOXPFNfi0wDdJRZI7ru32nYd0BX8au5HcXFThNOb3aUNQ3UZdgoPRzMh7xGUiIvDybMX+FUhPRPUeCP8A9OAvKGXTPFfNaGpn8ZcpivrEWT7REPUVX5RGK6vD5ckHbPmi/qICx+1k9sBnJFLEAbSTYdZMXvyy4WKXAaGQP1c6Uh62EifmPe1z3xWHJfhPnOKUssi6iZrG9WWDM234HKB3xp7S6gop0lVr9Xqg4ZdY+QZ8rAWNxtyltnbAZM0U+G0vziV+IsbOivKLRrR9ZiNLFLrA6lLTyTmBBWw1m03tFhkwBBDP/lTRf63T/wDFT+cOkicrqrowZWAZWBuCCLggjeCIDpBEcxfTvD6Zik6rlK42FQS5HaEBI74V4LpRR1eymqJU078qsM31TzvZAPEEEEAQQ247j9NRy9ZUzklLwzHabfsqLsx6gDELblrwsG2eaR0iUbe3b7ICxoxnph8Pq/nE38Ro1no3pTSVyFqWcsy3pLtVl7UYBh22sYybph8Pq/nE38RoC+/J5+LG/jv91ItCKv8AJ5+LG/jv91ItCAII41dUkpS8x1RRvZiFA7zEYqOUzCkNjWyif3czjxVSICWwQz4PpTR1RtT1MqY37KuM31Tt9kPEAQQ3VmPU0pyk2oky3G0q8xVIvtGwm8e0ON005skmfKmNbNlR1Y2FgTYHdcjxgHCCCOFbWy5K55rrLTdmdgoud20wHeCGqTpLRswVaqQzMQABNQkk7AAL7TDrAEEfLuACSQABck7ABDT/AJVUX+t0/wDxU/nAPEEeAxH8U04w+nJWbVyVYb1DZiO5bmAkMERKm5S8Kc2WtlD1syDxdQIk9JVJNUPLdXU7mVgwPeIDtDfjmGifKZPlb1PQw3dx3d8fcrFZTTDKD3cEi1jvAuQDaxI6jC2I2rFomspUvNLRavmFYYXWNTzg1jzSVZercw7fzESfS7GQJYlyzczBckfsH+fuvCPTbDArCcu5uaw/e4HvHuhr0bpVm1Cq52DnWPyiLWX8+wRTROTFM4I9fv8Ay6GYxZq11M+kcx+X7JNohhOrTWsOe42dS8O87/CItpIP6zO9b8hFlxWmkfwqb635CM2txxjw1rHx+jX6dltl1F729Y+sF0qkn11iLLLQBRmvYWAGwDe3TCHGMFmU9s9ip3MN1+g33GJ3gEoLTSgOKBu9hmPtMcdKZIalmX4AMO0ERK+jrOLvmfe23Rx6+1c8Y4j3d9tvqbtDMVLqZTm5UXUniu63d+cexH9FZmWql9dwe9T+doIz6HJN8XPpw1upYox5uPXlY0Vdp1Va2uyjdKUL3nnN7wO6LOnTAqljuAJPYBcxTVLMM2a8073dn8STF3oK+9N/h9XO9Rv7tafGf9JFhcuy3hPXvC5BlSGevmRtV5tu17e7XY0Vjwy1bw5Vbwy1jxtwhihZnI9IYSZ81mbIWCqt+bzRdiB07R4RJJrUlddG2TF2cFfuPEdW3shLhVN5phaKdjZLt2vdm49BPhEPpbk34k3798cb1XX9mado3j1+/wBHS6TTRfHyfavQ6bLN5dpi9F8reB2Hx7oRPQzV9KVMFv3GI8QCIfMNxaaosWzD97b7d8OqYy37I8TFNGu0OWeZms/P90b9OtvvCISpEw+jKmnslv7yLQqk6PVL/qwg6ZjD3Lc+6JNMxZrbAPbCCfiMxvlEdmyIZdfocM/1Wn5FOnTbyU4JoyslxMZy8wAgbAqi+w2G+/aYf4ZtFVJklyT+kdmF+gHKPELfvh5jpNPzjrO22/oxWrFZ7YEeOoIIIuDsIj2CMzxjHSnCTS1k+nP6qYyj1b80962MWz5NmLc6qpSd4Weo7OY/vT2wx+ULg+qxFZ4Gyolgn15dkP2cn+DDByQYv5titMxNlmMZLdkwZR9vKe6A1ZUTgis7GyqCxPQALmMWYxXGfUTpx3zZjzDf99i35xqflbxXzfCqpr8501K8NswhD4KWPdGb+TvC/OcSpJXAzQx9VP0jexTASXli0W8yFAQLZqZZTbv7SVbMTbic48IauSHF/NsVp2JssxjJbsmDKPt5T3RdPL3hOuwtpgF2kOsz6JORvY1+6MzSJpRlZTZlIYEcCDcHxgNwRnDyh8V1mIJJB5siUBb99yWb7Or8Iv8AwLElqKaTUDdMlrM7LqCfCMi6Y4r51XVM+9xMmsVP7gNk8FCiAs3ybcJzT6mpI9BFlKetyWbvARfrdcSjyjvi2T87T8Goh15DcJ1GEymIs09mnHsJyoe9FU98NXlHfFsn52n4NRAUNop8NpfnEr8RY2XO9E9h90Y00U+G0vziV+IsbLneiew+6AxHP9Ju0++Lh030/enwugoaZys16OQ02Yp2qhlLZAeDNvJ4C3TFPVHpN2n3xcnIPoelSXr6kazVsJUlX2jMipztu/KuVV4Db0CwVUdHqvV63zafq7Xz6p8tt972tbrhBInMjBkYqym4ZSQQekEbQY29aMt8tuAy6TE2EpQqTpaz8o3KWZ1aw4AshNuuAt/kX03fEKd5c83qJGUM27OjXysf3thB7jxiZ6S43LoqabUzfRlre3FjuVR1kkDvihPJ0nEYjNUHY1OxI6w8u3vMSTyksXIl01KD6bNOYdSjKt+q7N4QFOaUaQzq6oefPa7Mdi7cqLwVRwA/7wr0d0Irq1c9NTs6XtnJCLfjZmIDW6rwl0RwY1lZT024TZgUnoXe5HXlBjYtDSJJlpKlqERFCqo3AAWAgMnLRYjgtTKnvKeS4OwmxRx8pCykqwI3i8MWOVon1M6coIEyY8wA7xmYtb2xsTSDBpVZTzKeeoZHFuw8GHQwO0GMa4hSmVNmSm3y3ZDbpUlT7oDRfk8/Fjfx3+6kSrT/AEwlYZTGc4zOxySpY3u9idvQo3k/mQIivk8/Fjfx3+6kVby4Y81TicyXf9HT/oVHC++YbdObZ9EQEX0n0oqq+aZlTNL7eam5EHQq7h7zxJjvh+hOIT0EyVRzmQi4bIQCOkX9IdkSrkK0USsrHmzlDSqYK2Q7QztmCX6QMrG3SojTIgMTVdJOp5mWYjypim9mBRgRuO2xHbF3cjnKi811oq18zNskzmO1jwlueJPA7zuNyREu5ZNFUrKCZMCjXyFMyW9tthtdOsFQe8CMuSphVgykhlIII2EEbQQeBvAXR5SWDWmU1Wo2MDJc9a89PEF/qxAeSrGfNcUpnPou+pf1ZnMv2AkHui6dJv8A3bRzXAAzNUs7Zt/SSj+kA7cswd8ZqRiCCDYjaCNljAbiim/KSxTLT01ODteYZpHUilRfvf2dUWbohiwq6KnqOMyWrNbg1rMO5gRGeeXnFddiroDskS1ldV7axva9u6Ar6lqGlusxDZkYMp6CpBB8RG1MKrVnyZU5fRmIswdjKGHvjGeK4ZMp2VZgsXlpNHqzFDr7DGleQzFtfhUtSbtIZpJ7BZ1+y6jugF/K7jBpsKqWU2d1EleG2YQp7wpY90Zz5OcGNXiVLKtzdYHf1EOdvEC3fFl+Uni+2lpQd2ae4+wn/UhL5OWDkzamrI9BBJT1m5zd4CqPpGAT8tPKLNmT5lDTOUkyjkmspsZjj0luNyKdluJBvEI0V0CrsQBenk/owbaxyES44An0j2Aww4m5M6aW9IuxPbmN/bGhuSHT2hNDIpZk1JE6UuQq5yBtpOZWOw33kXve8BV2K8j+JyJZmapJgXaVlPna3UtgT2C5iOaK6VVOHzRNp5hXbzkJujjiGXj27xwMbFkzlYXVgwO4ggjxERX/ADa4YZzz2pUeZMYu2csy3Y3NkJyDb1QHTQ2ZIq5UuvlFv0t3KErzXIyOpIFzlIIG3iT0WlJMJ6GhlyUCSpaS0HyUUKPAcYZdL8RZE1SA5nHOIB2L/M/zjHlyRjrNpZcOKct4pBixutarqBLl7VByp19LdmzwEN1ZTvTzit7MhBDdPEGJXodhORNa45zjmg8F/mfdaOmmOF6yXrFHPTf1rx8N/jFXfTXvjnLP4vP6Lqmrx480YK/hjj9TrhFeJ8pZg47COhhvEQDSP4VN9b8hC7ROuaTNysGyPsOw7DwP5f8AiEOkfwqb635CPNRm9rgrM+d+fk90mn9jqbRHiY4+cJ1o/PD00ojggU9qix90cNK6gJTPfe1lHef5XiLJ5xSKryydXMVXva63Kg2I4Hr4whra+dUMMxLH5KqOnoAjJfWbYuyYnu22/lhx6DfN7SLR277/AMFeiMnNVIeCgsfqkD2kQRJ9FcHMhCzj9I+8fsjgO3if+0EbWixTjxc+Z5afUM0Zc29fEcOentbq6OYOMy0ofS3/AGc0QLBJG6HvlMq802TJG5QZjdp5q+wN4wlwiXlFzsHSdg8THQ4I7MH5uY1E+01O3w4LKxrC0R6umQ7VdSh3TJZ+mv8AOGKrub5bN6pDe4mMuLZHLFvgaqt45YFQ+cVcmVwZxm9Uc5vYDHzVtEr5IsPz1M2cRslrlHrP/wDkHxjJmv2Y5szaem8xCW6e1VkWWOP+PcD4xGKJIV6V1WsqT0Ls/L8r98fFEkfMup5u61pddp6dtIg6Uy7IWyxCeSsKkiiwRvbdkvL5nGENaxCHL6R5q9rc0e0wqmmPmhlZ6iUvBSZh+iLL9ojwjJpsf/Y1daf3RtbspMpXSSBLRUG5VC+AtHaCCPo8RspBBBBAVZ5Q+Ea3D0ngc6nmDb0JMsh+1q/CM5yJzIyupsykMpHAg3B8Y2TpZhfnVFUSOMyUyjqaxynua0YzZSCQRYjYQeEBd3LzpKJ1DQKh2VA85NuACKFHi7fVhr8nLC89bOnndJlZR60xtn2Vbxisa/FJk5JKObiRL1Sernd/e9uwCNDeT1heqw1ppG2fNZh6igIPtBz3iAsLHMPFRTzpDbpstpf1lIv3b4xdUyGR2RhZlYqR0EGx9sbfjJ/LBg/m2K1AAss1tev/ANnOb7eeAsPQTSzV6NVJzc+mDyV6bzT+jO+/pTCB6vVFH0VM02YktPSdgi9rEAe0wopsUdJE6Qp5k4ozjrlliv3zEs5FcJ84xaRf0ZIaefoCy/bZYDUGG0ayZMuUnoy0VB2KAPyis/KO+LZPztPwaiLViqvKO+LZPztPwaiAobRT4bS/OJX4ixsud6J7D7oxpop8NpfnEr8RY2XO9E9h90BiOo9Ju0++NR8iEu2D0/WZh8Zjxlyo9Ju0++NTcinxPTfT/EeAnMZ18pD4wkfNh+LNjRUZ18pD4wkfNh+LNgE/k7fGj/Nn+/Kj78o1j/ScocBSpb/iz/8AHdHx5O3xo/zZ/vyod/KUw0idS1AGxkaST6rZ1H228ICKchqA4zT34LNI7dTMH5xqaMkclOJLT4tSTGNlLmWT/EVpYv1XYRreAIxnpeP6/V/OJv4jRsionKis7EBVBYk7gALk+EYtxqsE6onTRe0yY7i/QzFvzgNDeTz8WN/Hf7qRQOlTk1tUTvM+b+I0X95PPxY38d/upFJ8pmGGnxSrlkWBmmYvWsznjt9K3cYC3fJslDzOpa3OM8KT1CWpH3j4xb8UV5NmKgNVUzNtYJORem2ZX7d8uL1gE2Jyw0map3FGB7CpEYljYunmKrS4fUzmNrSmA62YZFHaWIjHUBp3kIObB0VhdRMmrY7QQWJPdcmM8aWYQaSsqKc/q5jKPVvdD3qQe+NOckWGGnwmlVhzmUzTst/aMXH2So7oqjyi8G1dZKqQObPl5WNvlyzbb2qV+qYCWeTzjoahnSHa3mz59vCXMBb7yue/rilJjtiGI323qqm3WNZMsPAH2R96KaTPRCqC3/rFO8jZssWtZu7neMSXkIwvXYqjEXEhGnd+xF9r37oB/wDKLwUSplJORbKZZkG24asgoOrY5+r1R08m7F8s+ppSfTQTl7UIVu+zj6pidcuuFa7CZjAXaQ6TR2XyN4K5PdGfNCdImoKtKlQTlVwVHHMjAD6xB7oBx5WcY86xWpcG6o2pXsl8026iwY98X3yL4P5thUi4s0689uvP6P2AkZmwagerqpUkG7zpgW+/0m2t3bT3Rs6nkhEVFFlUBQOgAWHsgM5cr/JzOp6ibV08svTTGMxsoJMpibsGHBLkkHcNxtYXq2NxExHMZ0Cw6qJM6klFjtLKDLY9rSyCfGAyVQ4jOkm8mbMlnpR2T7pETTR3ldxKmYZ5vnCcUnc4242cc4HrJPZFo4ryFUEwHUzJ0k8NomLfrDC5+sIo3TTRibh1U1NNIYgBlcbnQ7mtvG4i3SD2wGqdDNKZOI0yz5NxtyuhtmRxvU28QeIIh9jP/k2VjCpqpVzlaUr2/eVrA+DGNAQBBBBAEVppJ8Jm+t+Qiy4ZqzRqTMdnbPmY3Nmt+UamswWy0iKt7QaimC82v8C3B/g8n+Gn3RCpZYG4Adgj5p5IRFQblAUdgFhHSNmsbViGpe29pmBBBBEkEcrtE0nVDTnmNttYKACLAC2Y3sNnAA7TthwpcAp0sRKUsPlOM7fWe5hzgic5bzG0yhFKxzEPlUA2AAQmq8LkzRaZKRui6gkdh3g9kK4IjEzCaC6Q8nyTAWkMQ37LG/g+/wCtfuhdobhDUNE+sFphZnO7qVRsJG4DxiWRyqqdZilG3HoNvbE8ufLbFNN/yRpjpW3dsqkNndm6T7Nw9kPFEkL67RV0JMvnr1WDeG491uyE8mymzc09DAqfBo4PqWDNj4msr3HlpaOJLZYjud0cEdekeIjydVoNmYE9ANz4CNDFWYpxHL208vHML9FpV2nTTwIlD6O1vafZCGTSzZnoSyB+0/MHgdp8IkeF0AlShLNjvLdBLEk922LvoPT8tMs5stduOGpq81eztiStXB3ER9RHE0UQFCGAAMssoQAMZTh5ZO35LZiOtuqJHHWK4QQQQBGReU/CPNcTqpduaZhmr6szngDqFyO6NdRXHKPyWLidQk8VGpZZYlsNXnzWZiD6QsecR4QGZAI2Vodhnm1DTSOMuSit62UFvtExV2GcgolzpUxqzOqTFcpqbZgrAlb6zZcC1+uLpgCKN8pPCPgtWB0yGPjMT/qReUR3T3RZcSo2pi+rJZXV8ubKVPRcbxcb+MBj6L38mzCRkqqojaWEhT0WAd/HMngI4/8Ap9/27/kf3kWloLoyuHUaUyvnKlmZ8uXMzEm9rm2yw38ICQRVXlHfFsn52n4NRFqxFOUjQ7+lKZJGt1WWaJubJnvZJiWtmH7d79UBlzRT4bS/OJX4ixsud6J7D7oprCuQkyZ8qb57m1cxJltTa+Vg1r6zZe0XO4uCOmAxDUek3affGpuRT4npvp/iPEHfyfyST59vN/7D+8i1NCdHvMKOXS6zWavNz8uW92Lbrm2/pgH2M6+Uh8YSPmw/FmxoqK55SOTD+lKiXO851OSUJeXV572Z2vfOP2rd0BWfk7fGj/Nn+/Ki4eVfRc4hh8yWgvOlnXSh0soIK/SUsOi5HRDNydclf9GVRqPOdbeU0vLq8npMjXvnP7PRxiyoDDxBB4gg9hBHuMXPopy6mVJWXWyWmsoC62WRdgNl2VvldJB29ETPT3kjpq92nSmNPPbazAZkc7NrJcWbrBG/aDFff5hK3Pbzinyftc+/1ctvbAJ9OOVWoxNRR0kkypc0hCL5pkwkiy3GxVJ3jj02uDANJ8INJVTactmMohSek5QTbquTGjeT3kqp8OYTnbX1A3ORlVLixyLc7bbLnb0WuYZNKuRU1lXOqfPMmtfPk1ObLsAtfWC+7ogFvk8/Fjfx3+6kJOXjQhqmUtbIXNNkrlmKN7Shc5h0lST3E9AiZ8neiP8ARlKafW628wvmy5N4UWtmPREogMV4Fi82kny6iQ2WZLNweHQQRxUgkEdBi68P5f5WQa+kmCZbbq2UqT1ZrEDxh90z5GqSrdpshjTTWJLZRmlsTxKXGU+qQOqIHP5BK0NZKinZekl1PhkPvgI7yjcpM/FCqZRJp1OYSwbljwZ24kcABYX4745cl2hL4lVLdSKaWQ05+BA25AeLN7Bc9ti4ByCS1YNV1JmAfq5S5Ae1ySbdgHbFvYThcmmlLJkS1ly13Ku7rPSSeJO0wCpEAAAFgBYDoEV/y6YL5xhbuPSp2E4dgurjsysT9ERYUcK+kWbKmSnF0mIyMOlWBUjwMBiOL+8m3CssipqSNrzBKHYi5jbqu48IRHyff9u/5H95FqaEaODD6OXSh8+TMS9suYsxYm1zbfbfwgHPF6BZ8ibJb0ZiNLPYykfnGK6iSyMyOLMpKsOgg2I8Y2/FP6S8iAqaqdULV6sTXL5NTmyk7Ttzi+253cYCE+T/AINrsS1xHNp5Zf6bgovsLHtURobSCmmzKackiYZc5kYS3Fua9ubvB2X2d8R3k10DXCpc1dbrXmsGL5MmxRZVtmO4lj9KJlAY3x3GK8zHl1U+oLqxV0mTHNiDtFibDu2RbOhnLlLWSkqvlzDMUZddLAYMBuLqSCG6bXv0CLE0z5PqPEedOQrNAsJ0s5Xt0Hg49YG3C0VbiPIBPF9RVy3HATEZPEqWgJbXcueHIt5az5jcFCBfEs2wdl4orTbSiZiNW9TMULcBVQbQqLuF+J2kk9JO7dE9pOQStJ/SVFOg6Vzv7CqxN9FOROjpmEyoY1TixCsMksEfuAkt3kg9EA3eTxow8mTNrJoK68BJQIsSgJJbsY2t6t+Ii4o8VQAABYDYAI9gCCCCAIIIIAggggCCCCAIIIIAggggCCCCAIb8b/sz2QQRG/4ZSr5V/O9Idv5xLtF/R/x0QQRWaX/0beb8CRQQQRatIQQQQBBBBAEEEEAQQQQBBBBAEEEEAQQQQBBBBAEEEEAQQQQBBBBAEEEEAQQQQBBBBAEEEEAQQQQBBBBAEEEEAQQQQBBBBAEEEEAQQQQBBBBAEEEEAQQQQBBBBAEEEE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80" name="Picture 8" descr="File:Microsoft Windows XP logo and wordmark.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4235" y="2348880"/>
            <a:ext cx="4568005" cy="8622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Cisco SaaS IaaS PaasS Resul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634706"/>
            <a:ext cx="5879045" cy="32204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stretch>
            <a:fillRect/>
          </a:stretch>
        </p:blipFill>
        <p:spPr>
          <a:xfrm>
            <a:off x="19422" y="7937"/>
            <a:ext cx="9144000" cy="7444747"/>
          </a:xfrm>
          <a:prstGeom prst="rect">
            <a:avLst/>
          </a:prstGeom>
        </p:spPr>
      </p:pic>
    </p:spTree>
    <p:extLst>
      <p:ext uri="{BB962C8B-B14F-4D97-AF65-F5344CB8AC3E}">
        <p14:creationId xmlns:p14="http://schemas.microsoft.com/office/powerpoint/2010/main" val="136851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8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3080"/>
                                        </p:tgtEl>
                                      </p:cBhvr>
                                    </p:animEffect>
                                    <p:set>
                                      <p:cBhvr>
                                        <p:cTn id="13" dur="1" fill="hold">
                                          <p:stCondLst>
                                            <p:cond delay="499"/>
                                          </p:stCondLst>
                                        </p:cTn>
                                        <p:tgtEl>
                                          <p:spTgt spid="308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4D6A1F21-6DDA-4D75-917B-3675E7404BBE}" type="slidenum">
              <a:rPr lang="en-GB" smtClean="0"/>
              <a:pPr algn="r"/>
              <a:t>4</a:t>
            </a:fld>
            <a:endParaRPr lang="en-GB" dirty="0"/>
          </a:p>
        </p:txBody>
      </p:sp>
      <p:sp>
        <p:nvSpPr>
          <p:cNvPr id="3" name="Title 2"/>
          <p:cNvSpPr>
            <a:spLocks noGrp="1"/>
          </p:cNvSpPr>
          <p:nvPr>
            <p:ph type="title"/>
          </p:nvPr>
        </p:nvSpPr>
        <p:spPr>
          <a:xfrm>
            <a:off x="251519" y="845096"/>
            <a:ext cx="7632849" cy="853676"/>
          </a:xfrm>
        </p:spPr>
        <p:txBody>
          <a:bodyPr/>
          <a:lstStyle/>
          <a:p>
            <a:r>
              <a:rPr lang="en-GB" dirty="0" smtClean="0"/>
              <a:t>Prepare for</a:t>
            </a:r>
            <a:br>
              <a:rPr lang="en-GB" dirty="0" smtClean="0"/>
            </a:br>
            <a:r>
              <a:rPr lang="en-GB" dirty="0" smtClean="0"/>
              <a:t>the Future</a:t>
            </a:r>
            <a:endParaRPr lang="en-GB" dirty="0"/>
          </a:p>
        </p:txBody>
      </p:sp>
      <p:sp>
        <p:nvSpPr>
          <p:cNvPr id="4" name="Text Placeholder 3"/>
          <p:cNvSpPr>
            <a:spLocks noGrp="1"/>
          </p:cNvSpPr>
          <p:nvPr>
            <p:ph type="body" sz="quarter" idx="11"/>
          </p:nvPr>
        </p:nvSpPr>
        <p:spPr>
          <a:xfrm>
            <a:off x="755575" y="2510605"/>
            <a:ext cx="7992889" cy="3654699"/>
          </a:xfrm>
          <a:noFill/>
        </p:spPr>
        <p:txBody>
          <a:bodyPr/>
          <a:lstStyle/>
          <a:p>
            <a:pPr lvl="0" rtl="0" eaLnBrk="1" fontAlgn="base" hangingPunct="1"/>
            <a:r>
              <a:rPr lang="en-GB" sz="2000" dirty="0" smtClean="0">
                <a:ea typeface="+mj-ea"/>
                <a:cs typeface="+mj-cs"/>
              </a:rPr>
              <a:t>Support cross-platform Development</a:t>
            </a:r>
          </a:p>
          <a:p>
            <a:pPr lvl="1"/>
            <a:r>
              <a:rPr lang="en-GB" sz="1800" dirty="0" smtClean="0">
                <a:ea typeface="+mj-ea"/>
                <a:cs typeface="+mj-cs"/>
              </a:rPr>
              <a:t>Remote IDE for APL on all platforms</a:t>
            </a:r>
          </a:p>
          <a:p>
            <a:pPr lvl="1"/>
            <a:r>
              <a:rPr lang="en-GB" sz="1800" dirty="0" smtClean="0">
                <a:ea typeface="+mj-ea"/>
                <a:cs typeface="+mj-cs"/>
              </a:rPr>
              <a:t>Cross-platform UI and integration tools, which do NOT require platform-specific frameworks such as </a:t>
            </a:r>
            <a:r>
              <a:rPr lang="en-GB" sz="1800" dirty="0" err="1" smtClean="0">
                <a:ea typeface="+mj-ea"/>
                <a:cs typeface="+mj-cs"/>
              </a:rPr>
              <a:t>Microsoft.Net</a:t>
            </a:r>
            <a:endParaRPr lang="en-GB" sz="1800" dirty="0" smtClean="0">
              <a:ea typeface="+mj-ea"/>
              <a:cs typeface="+mj-cs"/>
            </a:endParaRPr>
          </a:p>
          <a:p>
            <a:pPr lvl="0" rtl="0" eaLnBrk="1" fontAlgn="base" hangingPunct="1"/>
            <a:r>
              <a:rPr lang="en-GB" sz="2000" dirty="0" smtClean="0">
                <a:ea typeface="+mj-ea"/>
                <a:cs typeface="+mj-cs"/>
              </a:rPr>
              <a:t>Add new platforms</a:t>
            </a:r>
          </a:p>
          <a:p>
            <a:pPr lvl="1"/>
            <a:r>
              <a:rPr lang="en-GB" sz="1600" dirty="0" smtClean="0">
                <a:ea typeface="+mj-ea"/>
                <a:cs typeface="+mj-cs"/>
              </a:rPr>
              <a:t>Recent: ARM Linux and Apple OSX</a:t>
            </a:r>
          </a:p>
          <a:p>
            <a:pPr lvl="1"/>
            <a:r>
              <a:rPr lang="en-GB" sz="1600" dirty="0" smtClean="0">
                <a:ea typeface="+mj-ea"/>
                <a:cs typeface="+mj-cs"/>
              </a:rPr>
              <a:t>To come: Android (perhaps iOS)</a:t>
            </a:r>
          </a:p>
          <a:p>
            <a:r>
              <a:rPr lang="en-GB" sz="2000" dirty="0" smtClean="0">
                <a:ea typeface="+mj-ea"/>
                <a:cs typeface="+mj-cs"/>
              </a:rPr>
              <a:t>Compilers &amp; Tools to Support Parallelism</a:t>
            </a:r>
          </a:p>
          <a:p>
            <a:pPr lvl="1"/>
            <a:r>
              <a:rPr lang="en-GB" sz="1600" dirty="0" smtClean="0">
                <a:ea typeface="+mj-ea"/>
                <a:cs typeface="+mj-cs"/>
              </a:rPr>
              <a:t>2 compiler research projects</a:t>
            </a:r>
          </a:p>
          <a:p>
            <a:pPr lvl="1"/>
            <a:r>
              <a:rPr lang="en-GB" sz="1600" dirty="0" smtClean="0">
                <a:ea typeface="+mj-ea"/>
                <a:cs typeface="+mj-cs"/>
              </a:rPr>
              <a:t>Futures &amp; Isolates</a:t>
            </a:r>
          </a:p>
          <a:p>
            <a:pPr lvl="1"/>
            <a:r>
              <a:rPr lang="en-GB" sz="1600" dirty="0" smtClean="0">
                <a:ea typeface="+mj-ea"/>
                <a:cs typeface="+mj-cs"/>
              </a:rPr>
              <a:t>Vector database</a:t>
            </a:r>
            <a:endParaRPr lang="en-GB" sz="1600" dirty="0" smtClean="0"/>
          </a:p>
        </p:txBody>
      </p:sp>
      <p:sp>
        <p:nvSpPr>
          <p:cNvPr id="5" name="Footer Placeholder 4"/>
          <p:cNvSpPr>
            <a:spLocks noGrp="1"/>
          </p:cNvSpPr>
          <p:nvPr>
            <p:ph type="ftr" sz="quarter" idx="3"/>
          </p:nvPr>
        </p:nvSpPr>
        <p:spPr/>
        <p:txBody>
          <a:bodyPr/>
          <a:lstStyle/>
          <a:p>
            <a:r>
              <a:rPr lang="en-GB" smtClean="0"/>
              <a:t>Technical Road Map - Spring 2016</a:t>
            </a:r>
            <a:endParaRPr lang="en-GB" dirty="0"/>
          </a:p>
        </p:txBody>
      </p:sp>
      <p:sp>
        <p:nvSpPr>
          <p:cNvPr id="6" name="Text Placeholder 3"/>
          <p:cNvSpPr txBox="1">
            <a:spLocks/>
          </p:cNvSpPr>
          <p:nvPr/>
        </p:nvSpPr>
        <p:spPr>
          <a:xfrm>
            <a:off x="3779912" y="845096"/>
            <a:ext cx="5184577" cy="1440755"/>
          </a:xfrm>
          <a:prstGeom prst="rect">
            <a:avLst/>
          </a:prstGeom>
          <a:solidFill>
            <a:srgbClr val="FFC000"/>
          </a:solidFill>
        </p:spPr>
        <p:txBody>
          <a:bodyPr/>
          <a:lstStyle>
            <a:lvl1pPr marL="342900" indent="-342900" algn="l" rtl="0" eaLnBrk="1" fontAlgn="base" hangingPunct="1">
              <a:spcBef>
                <a:spcPct val="20000"/>
              </a:spcBef>
              <a:spcAft>
                <a:spcPct val="0"/>
              </a:spcAft>
              <a:buClr>
                <a:srgbClr val="FF8000"/>
              </a:buClr>
              <a:buChar char="•"/>
              <a:defRPr sz="3200">
                <a:solidFill>
                  <a:srgbClr val="333333"/>
                </a:solidFill>
                <a:latin typeface="+mn-lt"/>
                <a:ea typeface="+mn-ea"/>
                <a:cs typeface="+mn-cs"/>
              </a:defRPr>
            </a:lvl1pPr>
            <a:lvl2pPr marL="742950" indent="-285750" algn="l" rtl="0" eaLnBrk="1" fontAlgn="base" hangingPunct="1">
              <a:spcBef>
                <a:spcPct val="20000"/>
              </a:spcBef>
              <a:spcAft>
                <a:spcPct val="0"/>
              </a:spcAft>
              <a:buClr>
                <a:srgbClr val="FF8000"/>
              </a:buClr>
              <a:buChar char="–"/>
              <a:defRPr sz="2800">
                <a:solidFill>
                  <a:srgbClr val="333333"/>
                </a:solidFill>
                <a:latin typeface="+mn-lt"/>
              </a:defRPr>
            </a:lvl2pPr>
            <a:lvl3pPr marL="1143000" indent="-228600" algn="l" rtl="0" eaLnBrk="1" fontAlgn="base" hangingPunct="1">
              <a:spcBef>
                <a:spcPct val="20000"/>
              </a:spcBef>
              <a:spcAft>
                <a:spcPct val="0"/>
              </a:spcAft>
              <a:buClr>
                <a:srgbClr val="FF8000"/>
              </a:buClr>
              <a:buChar char="•"/>
              <a:defRPr sz="2400">
                <a:solidFill>
                  <a:srgbClr val="333333"/>
                </a:solidFill>
                <a:latin typeface="+mn-lt"/>
              </a:defRPr>
            </a:lvl3pPr>
            <a:lvl4pPr marL="1600200" indent="-228600" algn="l" rtl="0" eaLnBrk="1" fontAlgn="base" hangingPunct="1">
              <a:spcBef>
                <a:spcPct val="20000"/>
              </a:spcBef>
              <a:spcAft>
                <a:spcPct val="0"/>
              </a:spcAft>
              <a:buClr>
                <a:srgbClr val="FF8000"/>
              </a:buClr>
              <a:buChar char="–"/>
              <a:defRPr sz="2000">
                <a:solidFill>
                  <a:srgbClr val="333333"/>
                </a:solidFill>
                <a:latin typeface="+mn-lt"/>
              </a:defRPr>
            </a:lvl4pPr>
            <a:lvl5pPr marL="2057400" indent="-228600" algn="l" rtl="0" eaLnBrk="1" fontAlgn="base" hangingPunct="1">
              <a:spcBef>
                <a:spcPct val="20000"/>
              </a:spcBef>
              <a:spcAft>
                <a:spcPct val="0"/>
              </a:spcAft>
              <a:buClr>
                <a:srgbClr val="FF8000"/>
              </a:buClr>
              <a:buChar char="»"/>
              <a:defRPr sz="2000">
                <a:solidFill>
                  <a:srgbClr val="333333"/>
                </a:solidFill>
                <a:latin typeface="+mn-lt"/>
              </a:defRPr>
            </a:lvl5pPr>
            <a:lvl6pPr marL="2514600" indent="-228600" algn="l" rtl="0" eaLnBrk="1" fontAlgn="base" hangingPunct="1">
              <a:spcBef>
                <a:spcPct val="20000"/>
              </a:spcBef>
              <a:spcAft>
                <a:spcPct val="0"/>
              </a:spcAft>
              <a:buClr>
                <a:srgbClr val="FF8000"/>
              </a:buClr>
              <a:buChar char="»"/>
              <a:defRPr sz="2000">
                <a:solidFill>
                  <a:srgbClr val="333333"/>
                </a:solidFill>
                <a:latin typeface="+mn-lt"/>
              </a:defRPr>
            </a:lvl6pPr>
            <a:lvl7pPr marL="2971800" indent="-228600" algn="l" rtl="0" eaLnBrk="1" fontAlgn="base" hangingPunct="1">
              <a:spcBef>
                <a:spcPct val="20000"/>
              </a:spcBef>
              <a:spcAft>
                <a:spcPct val="0"/>
              </a:spcAft>
              <a:buClr>
                <a:srgbClr val="FF8000"/>
              </a:buClr>
              <a:buChar char="»"/>
              <a:defRPr sz="2000">
                <a:solidFill>
                  <a:srgbClr val="333333"/>
                </a:solidFill>
                <a:latin typeface="+mn-lt"/>
              </a:defRPr>
            </a:lvl7pPr>
            <a:lvl8pPr marL="3429000" indent="-228600" algn="l" rtl="0" eaLnBrk="1" fontAlgn="base" hangingPunct="1">
              <a:spcBef>
                <a:spcPct val="20000"/>
              </a:spcBef>
              <a:spcAft>
                <a:spcPct val="0"/>
              </a:spcAft>
              <a:buClr>
                <a:srgbClr val="FF8000"/>
              </a:buClr>
              <a:buChar char="»"/>
              <a:defRPr sz="2000">
                <a:solidFill>
                  <a:srgbClr val="333333"/>
                </a:solidFill>
                <a:latin typeface="+mn-lt"/>
              </a:defRPr>
            </a:lvl8pPr>
            <a:lvl9pPr marL="3886200" indent="-228600" algn="l" rtl="0" eaLnBrk="1" fontAlgn="base" hangingPunct="1">
              <a:spcBef>
                <a:spcPct val="20000"/>
              </a:spcBef>
              <a:spcAft>
                <a:spcPct val="0"/>
              </a:spcAft>
              <a:buClr>
                <a:srgbClr val="FF8000"/>
              </a:buClr>
              <a:buChar char="»"/>
              <a:defRPr sz="2000">
                <a:solidFill>
                  <a:srgbClr val="333333"/>
                </a:solidFill>
                <a:latin typeface="+mn-lt"/>
              </a:defRPr>
            </a:lvl9pPr>
          </a:lstStyle>
          <a:p>
            <a:r>
              <a:rPr lang="en-GB" sz="1400" b="1" kern="0" dirty="0" smtClean="0">
                <a:latin typeface="+mj-lt"/>
                <a:ea typeface="+mj-ea"/>
                <a:cs typeface="+mj-cs"/>
              </a:rPr>
              <a:t>Microsoft Windows Desktop (“Win32”) is fading</a:t>
            </a:r>
            <a:endParaRPr lang="en-GB" sz="1400" kern="0" dirty="0" smtClean="0"/>
          </a:p>
          <a:p>
            <a:r>
              <a:rPr lang="en-GB" sz="1400" b="1" kern="0" dirty="0" smtClean="0">
                <a:latin typeface="+mj-lt"/>
                <a:ea typeface="+mj-ea"/>
                <a:cs typeface="+mj-cs"/>
              </a:rPr>
              <a:t>New platforms, in particular Linux, are getting more important</a:t>
            </a:r>
            <a:endParaRPr lang="en-GB" sz="1100" kern="0" dirty="0" smtClean="0"/>
          </a:p>
          <a:p>
            <a:r>
              <a:rPr lang="en-GB" sz="1400" b="1" kern="0" dirty="0" smtClean="0">
                <a:latin typeface="+mj-lt"/>
                <a:ea typeface="+mj-ea"/>
                <a:cs typeface="+mj-cs"/>
              </a:rPr>
              <a:t>Parallel processing is becoming important</a:t>
            </a:r>
            <a:endParaRPr lang="en-GB" sz="1100" kern="0" dirty="0" smtClean="0"/>
          </a:p>
          <a:p>
            <a:r>
              <a:rPr lang="en-GB" sz="1400" b="1" kern="0" dirty="0" smtClean="0">
                <a:latin typeface="+mj-lt"/>
                <a:ea typeface="+mj-ea"/>
                <a:cs typeface="+mj-cs"/>
              </a:rPr>
              <a:t>Both Cloud- and GPU-based</a:t>
            </a:r>
            <a:endParaRPr lang="en-GB" sz="1100" kern="0" dirty="0" smtClean="0"/>
          </a:p>
          <a:p>
            <a:r>
              <a:rPr lang="en-GB" sz="1400" b="1" kern="0" dirty="0" err="1" smtClean="0">
                <a:latin typeface="+mj-lt"/>
                <a:ea typeface="+mj-ea"/>
                <a:cs typeface="+mj-cs"/>
              </a:rPr>
              <a:t>IoT</a:t>
            </a:r>
            <a:r>
              <a:rPr lang="en-GB" sz="1400" b="1" kern="0" dirty="0" smtClean="0">
                <a:latin typeface="+mj-lt"/>
                <a:ea typeface="+mj-ea"/>
                <a:cs typeface="+mj-cs"/>
              </a:rPr>
              <a:t> platforms: Android, ARM Linux</a:t>
            </a:r>
            <a:endParaRPr lang="en-GB" sz="1100" kern="0" dirty="0" smtClean="0"/>
          </a:p>
          <a:p>
            <a:endParaRPr lang="en-GB" sz="1100" kern="0" dirty="0"/>
          </a:p>
        </p:txBody>
      </p:sp>
    </p:spTree>
    <p:extLst>
      <p:ext uri="{BB962C8B-B14F-4D97-AF65-F5344CB8AC3E}">
        <p14:creationId xmlns:p14="http://schemas.microsoft.com/office/powerpoint/2010/main" val="1577483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4D6A1F21-6DDA-4D75-917B-3675E7404BBE}" type="slidenum">
              <a:rPr lang="en-GB" smtClean="0"/>
              <a:pPr algn="r"/>
              <a:t>5</a:t>
            </a:fld>
            <a:endParaRPr lang="en-GB" dirty="0"/>
          </a:p>
        </p:txBody>
      </p:sp>
      <p:sp>
        <p:nvSpPr>
          <p:cNvPr id="3" name="Title 2"/>
          <p:cNvSpPr>
            <a:spLocks noGrp="1"/>
          </p:cNvSpPr>
          <p:nvPr>
            <p:ph type="title"/>
          </p:nvPr>
        </p:nvSpPr>
        <p:spPr/>
        <p:txBody>
          <a:bodyPr/>
          <a:lstStyle/>
          <a:p>
            <a:r>
              <a:rPr lang="en-GB" dirty="0" smtClean="0"/>
              <a:t>Performance</a:t>
            </a:r>
            <a:endParaRPr lang="en-GB" dirty="0"/>
          </a:p>
        </p:txBody>
      </p:sp>
      <p:sp>
        <p:nvSpPr>
          <p:cNvPr id="4" name="Text Placeholder 3"/>
          <p:cNvSpPr>
            <a:spLocks noGrp="1"/>
          </p:cNvSpPr>
          <p:nvPr>
            <p:ph type="body" sz="quarter" idx="11"/>
          </p:nvPr>
        </p:nvSpPr>
        <p:spPr/>
        <p:txBody>
          <a:bodyPr/>
          <a:lstStyle/>
          <a:p>
            <a:pPr marL="514350" indent="-514350">
              <a:buFont typeface="+mj-lt"/>
              <a:buAutoNum type="arabicPeriod"/>
            </a:pPr>
            <a:r>
              <a:rPr lang="en-GB" dirty="0" smtClean="0"/>
              <a:t>Tuning the interpreter</a:t>
            </a:r>
          </a:p>
          <a:p>
            <a:pPr marL="514350" indent="-514350">
              <a:buFont typeface="+mj-lt"/>
              <a:buAutoNum type="arabicPeriod"/>
            </a:pPr>
            <a:r>
              <a:rPr lang="en-GB" dirty="0" smtClean="0"/>
              <a:t>Co-</a:t>
            </a:r>
            <a:r>
              <a:rPr lang="en-GB" dirty="0" err="1" smtClean="0"/>
              <a:t>Dfns</a:t>
            </a:r>
            <a:r>
              <a:rPr lang="en-GB" dirty="0" smtClean="0"/>
              <a:t> compiler</a:t>
            </a:r>
          </a:p>
          <a:p>
            <a:pPr marL="514350" indent="-514350">
              <a:buFont typeface="+mj-lt"/>
              <a:buAutoNum type="arabicPeriod"/>
            </a:pPr>
            <a:r>
              <a:rPr lang="en-GB" dirty="0" smtClean="0"/>
              <a:t>Dyalog byte code execution engine</a:t>
            </a:r>
            <a:endParaRPr lang="en-GB" dirty="0"/>
          </a:p>
        </p:txBody>
      </p:sp>
      <p:sp>
        <p:nvSpPr>
          <p:cNvPr id="5" name="Footer Placeholder 4"/>
          <p:cNvSpPr>
            <a:spLocks noGrp="1"/>
          </p:cNvSpPr>
          <p:nvPr>
            <p:ph type="ftr" sz="quarter" idx="3"/>
          </p:nvPr>
        </p:nvSpPr>
        <p:spPr/>
        <p:txBody>
          <a:bodyPr/>
          <a:lstStyle/>
          <a:p>
            <a:r>
              <a:rPr lang="en-GB" smtClean="0"/>
              <a:t>Technical Road Map - Spring 2016</a:t>
            </a:r>
            <a:endParaRPr lang="en-GB" dirty="0"/>
          </a:p>
        </p:txBody>
      </p:sp>
    </p:spTree>
    <p:extLst>
      <p:ext uri="{BB962C8B-B14F-4D97-AF65-F5344CB8AC3E}">
        <p14:creationId xmlns:p14="http://schemas.microsoft.com/office/powerpoint/2010/main" val="2857964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4D6A1F21-6DDA-4D75-917B-3675E7404BBE}" type="slidenum">
              <a:rPr lang="en-GB" smtClean="0"/>
              <a:pPr algn="r"/>
              <a:t>6</a:t>
            </a:fld>
            <a:endParaRPr lang="en-GB" dirty="0"/>
          </a:p>
        </p:txBody>
      </p:sp>
      <p:sp>
        <p:nvSpPr>
          <p:cNvPr id="3" name="Title 2"/>
          <p:cNvSpPr>
            <a:spLocks noGrp="1"/>
          </p:cNvSpPr>
          <p:nvPr>
            <p:ph type="title"/>
          </p:nvPr>
        </p:nvSpPr>
        <p:spPr/>
        <p:txBody>
          <a:bodyPr/>
          <a:lstStyle/>
          <a:p>
            <a:r>
              <a:rPr lang="en-GB" dirty="0" smtClean="0"/>
              <a:t>Performance (1 of 3)</a:t>
            </a:r>
            <a:endParaRPr lang="en-GB" dirty="0"/>
          </a:p>
        </p:txBody>
      </p:sp>
      <p:sp>
        <p:nvSpPr>
          <p:cNvPr id="4" name="Text Placeholder 3"/>
          <p:cNvSpPr>
            <a:spLocks noGrp="1"/>
          </p:cNvSpPr>
          <p:nvPr>
            <p:ph type="body" sz="quarter" idx="11"/>
          </p:nvPr>
        </p:nvSpPr>
        <p:spPr/>
        <p:txBody>
          <a:bodyPr/>
          <a:lstStyle/>
          <a:p>
            <a:pPr marL="0" indent="0">
              <a:buNone/>
            </a:pPr>
            <a:r>
              <a:rPr lang="en-GB" dirty="0" smtClean="0"/>
              <a:t>Tuning the Interpreter</a:t>
            </a:r>
          </a:p>
          <a:p>
            <a:r>
              <a:rPr lang="en-GB" dirty="0" smtClean="0"/>
              <a:t>New </a:t>
            </a:r>
            <a:r>
              <a:rPr lang="en-GB" dirty="0" err="1" smtClean="0"/>
              <a:t>algoritms</a:t>
            </a:r>
            <a:endParaRPr lang="en-GB" dirty="0" smtClean="0"/>
          </a:p>
          <a:p>
            <a:r>
              <a:rPr lang="en-GB" dirty="0" smtClean="0"/>
              <a:t>New C compilers on all platforms</a:t>
            </a:r>
          </a:p>
          <a:p>
            <a:pPr lvl="1"/>
            <a:r>
              <a:rPr lang="en-GB" dirty="0" smtClean="0"/>
              <a:t>Windows: VS2005</a:t>
            </a:r>
            <a:r>
              <a:rPr lang="en-GB" baseline="0" dirty="0" smtClean="0"/>
              <a:t> =&gt; VS2015</a:t>
            </a:r>
          </a:p>
          <a:p>
            <a:pPr lvl="1"/>
            <a:r>
              <a:rPr lang="en-GB" baseline="0" dirty="0" smtClean="0"/>
              <a:t>Linux: </a:t>
            </a:r>
            <a:r>
              <a:rPr lang="en-GB" baseline="0" dirty="0" err="1" smtClean="0"/>
              <a:t>gcc</a:t>
            </a:r>
            <a:r>
              <a:rPr lang="en-GB" baseline="0" dirty="0" smtClean="0"/>
              <a:t> 4.3.3 (2009) =&gt; 5.3 (2015)</a:t>
            </a:r>
          </a:p>
          <a:p>
            <a:pPr lvl="1"/>
            <a:r>
              <a:rPr lang="en-GB" dirty="0" smtClean="0"/>
              <a:t>AIX </a:t>
            </a:r>
            <a:r>
              <a:rPr lang="en-GB" dirty="0" err="1" smtClean="0"/>
              <a:t>xlc</a:t>
            </a:r>
            <a:r>
              <a:rPr lang="en-GB" dirty="0" smtClean="0"/>
              <a:t> has been “current”</a:t>
            </a:r>
          </a:p>
        </p:txBody>
      </p:sp>
      <p:sp>
        <p:nvSpPr>
          <p:cNvPr id="5" name="Footer Placeholder 4"/>
          <p:cNvSpPr>
            <a:spLocks noGrp="1"/>
          </p:cNvSpPr>
          <p:nvPr>
            <p:ph type="ftr" sz="quarter" idx="3"/>
          </p:nvPr>
        </p:nvSpPr>
        <p:spPr/>
        <p:txBody>
          <a:bodyPr/>
          <a:lstStyle/>
          <a:p>
            <a:r>
              <a:rPr lang="en-GB" dirty="0" smtClean="0"/>
              <a:t>Technical Road Map - Spring 2016</a:t>
            </a:r>
            <a:endParaRPr lang="en-GB" dirty="0"/>
          </a:p>
        </p:txBody>
      </p:sp>
      <p:pic>
        <p:nvPicPr>
          <p:cNvPr id="102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6975" y="0"/>
            <a:ext cx="6677025"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5" y="3652221"/>
            <a:ext cx="4334312" cy="3205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396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4D6A1F21-6DDA-4D75-917B-3675E7404BBE}" type="slidenum">
              <a:rPr lang="en-GB" smtClean="0"/>
              <a:pPr algn="r"/>
              <a:t>7</a:t>
            </a:fld>
            <a:endParaRPr lang="en-GB" dirty="0"/>
          </a:p>
        </p:txBody>
      </p:sp>
      <p:sp>
        <p:nvSpPr>
          <p:cNvPr id="3" name="Title 2"/>
          <p:cNvSpPr>
            <a:spLocks noGrp="1"/>
          </p:cNvSpPr>
          <p:nvPr>
            <p:ph type="title"/>
          </p:nvPr>
        </p:nvSpPr>
        <p:spPr/>
        <p:txBody>
          <a:bodyPr/>
          <a:lstStyle/>
          <a:p>
            <a:pPr lvl="0"/>
            <a:r>
              <a:rPr lang="en-GB" baseline="0" dirty="0" smtClean="0"/>
              <a:t>Performance (2 of 3)</a:t>
            </a:r>
            <a:endParaRPr lang="en-GB" dirty="0"/>
          </a:p>
        </p:txBody>
      </p:sp>
      <p:sp>
        <p:nvSpPr>
          <p:cNvPr id="4" name="Text Placeholder 3"/>
          <p:cNvSpPr>
            <a:spLocks noGrp="1"/>
          </p:cNvSpPr>
          <p:nvPr>
            <p:ph type="body" sz="quarter" idx="11"/>
          </p:nvPr>
        </p:nvSpPr>
        <p:spPr>
          <a:xfrm>
            <a:off x="763612" y="1484784"/>
            <a:ext cx="7632849" cy="4321075"/>
          </a:xfrm>
        </p:spPr>
        <p:txBody>
          <a:bodyPr/>
          <a:lstStyle/>
          <a:p>
            <a:pPr marL="0" indent="0">
              <a:buNone/>
            </a:pPr>
            <a:r>
              <a:rPr lang="en-GB" dirty="0" smtClean="0"/>
              <a:t>Co-</a:t>
            </a:r>
            <a:r>
              <a:rPr lang="en-GB" dirty="0" err="1" smtClean="0"/>
              <a:t>dfns</a:t>
            </a:r>
            <a:r>
              <a:rPr lang="en-GB" dirty="0" smtClean="0"/>
              <a:t> compiler (Aaron Hsu / Indiana U)</a:t>
            </a:r>
          </a:p>
          <a:p>
            <a:r>
              <a:rPr lang="da-DK" sz="2400" dirty="0" smtClean="0"/>
              <a:t>Support </a:t>
            </a:r>
            <a:r>
              <a:rPr lang="da-DK" sz="2400" dirty="0"/>
              <a:t>for </a:t>
            </a:r>
            <a:r>
              <a:rPr lang="da-DK" sz="2400" dirty="0" smtClean="0"/>
              <a:t>Boolean vectors </a:t>
            </a:r>
            <a:r>
              <a:rPr lang="da-DK" sz="2400" dirty="0"/>
              <a:t>in the compiler</a:t>
            </a:r>
            <a:endParaRPr lang="en-GB" sz="2400" dirty="0"/>
          </a:p>
          <a:p>
            <a:r>
              <a:rPr lang="da-DK" sz="2400" dirty="0" smtClean="0"/>
              <a:t>Basically </a:t>
            </a:r>
            <a:r>
              <a:rPr lang="da-DK" sz="2400" dirty="0"/>
              <a:t>Complete Scalar </a:t>
            </a:r>
            <a:r>
              <a:rPr lang="da-DK" sz="2400" dirty="0" smtClean="0"/>
              <a:t>Runtime</a:t>
            </a:r>
            <a:endParaRPr lang="en-GB" sz="2400" dirty="0"/>
          </a:p>
          <a:p>
            <a:pPr lvl="1"/>
            <a:r>
              <a:rPr lang="da-DK" sz="1800" dirty="0" smtClean="0"/>
              <a:t>Most mixed functions, and operators</a:t>
            </a:r>
            <a:endParaRPr lang="en-GB" sz="1800" dirty="0"/>
          </a:p>
          <a:p>
            <a:r>
              <a:rPr lang="da-DK" sz="2400" dirty="0"/>
              <a:t>Full GPU execution by default in most cases</a:t>
            </a:r>
            <a:endParaRPr lang="en-GB" sz="2400" dirty="0"/>
          </a:p>
          <a:p>
            <a:r>
              <a:rPr lang="da-DK" sz="2400" dirty="0" smtClean="0"/>
              <a:t>Support </a:t>
            </a:r>
            <a:r>
              <a:rPr lang="da-DK" sz="2400" dirty="0"/>
              <a:t>for caching </a:t>
            </a:r>
            <a:r>
              <a:rPr lang="da-DK" sz="2400" dirty="0" smtClean="0"/>
              <a:t>data on GPU</a:t>
            </a:r>
          </a:p>
          <a:p>
            <a:r>
              <a:rPr lang="da-DK" sz="2400" dirty="0"/>
              <a:t>Improved reliability and stability fixes across the board</a:t>
            </a:r>
            <a:endParaRPr lang="en-GB" sz="2400" dirty="0"/>
          </a:p>
          <a:p>
            <a:r>
              <a:rPr lang="da-DK" sz="2400" dirty="0"/>
              <a:t>Better user documentation and </a:t>
            </a:r>
            <a:r>
              <a:rPr lang="da-DK" sz="2400" dirty="0" smtClean="0"/>
              <a:t>interface</a:t>
            </a:r>
          </a:p>
          <a:p>
            <a:endParaRPr lang="da-DK" sz="1400" dirty="0"/>
          </a:p>
          <a:p>
            <a:pPr marL="0" indent="0">
              <a:buNone/>
            </a:pPr>
            <a:r>
              <a:rPr lang="da-DK" sz="2400" dirty="0" smtClean="0"/>
              <a:t>Still very experimental, first client project in 2016</a:t>
            </a:r>
            <a:endParaRPr lang="en-GB" sz="2400" dirty="0"/>
          </a:p>
        </p:txBody>
      </p:sp>
      <p:sp>
        <p:nvSpPr>
          <p:cNvPr id="5" name="Footer Placeholder 4"/>
          <p:cNvSpPr>
            <a:spLocks noGrp="1"/>
          </p:cNvSpPr>
          <p:nvPr>
            <p:ph type="ftr" sz="quarter" idx="3"/>
          </p:nvPr>
        </p:nvSpPr>
        <p:spPr/>
        <p:txBody>
          <a:bodyPr/>
          <a:lstStyle/>
          <a:p>
            <a:r>
              <a:rPr lang="en-GB" smtClean="0"/>
              <a:t>Technical Road Map - Spring 2016</a:t>
            </a:r>
            <a:endParaRPr lang="en-GB" dirty="0"/>
          </a:p>
        </p:txBody>
      </p:sp>
    </p:spTree>
    <p:extLst>
      <p:ext uri="{BB962C8B-B14F-4D97-AF65-F5344CB8AC3E}">
        <p14:creationId xmlns:p14="http://schemas.microsoft.com/office/powerpoint/2010/main" val="3997374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4D6A1F21-6DDA-4D75-917B-3675E7404BBE}" type="slidenum">
              <a:rPr lang="en-GB" smtClean="0"/>
              <a:pPr algn="r"/>
              <a:t>8</a:t>
            </a:fld>
            <a:endParaRPr lang="en-GB" dirty="0"/>
          </a:p>
        </p:txBody>
      </p:sp>
      <p:sp>
        <p:nvSpPr>
          <p:cNvPr id="3" name="Title 2"/>
          <p:cNvSpPr>
            <a:spLocks noGrp="1"/>
          </p:cNvSpPr>
          <p:nvPr>
            <p:ph type="title"/>
          </p:nvPr>
        </p:nvSpPr>
        <p:spPr/>
        <p:txBody>
          <a:bodyPr/>
          <a:lstStyle/>
          <a:p>
            <a:r>
              <a:rPr lang="en-GB" dirty="0" smtClean="0"/>
              <a:t>Performance</a:t>
            </a:r>
            <a:r>
              <a:rPr lang="en-GB" baseline="0" dirty="0" smtClean="0"/>
              <a:t> (3 of 3)</a:t>
            </a:r>
            <a:endParaRPr lang="en-GB" dirty="0"/>
          </a:p>
        </p:txBody>
      </p:sp>
      <p:sp>
        <p:nvSpPr>
          <p:cNvPr id="4" name="Text Placeholder 3"/>
          <p:cNvSpPr>
            <a:spLocks noGrp="1"/>
          </p:cNvSpPr>
          <p:nvPr>
            <p:ph type="body" sz="quarter" idx="11"/>
          </p:nvPr>
        </p:nvSpPr>
        <p:spPr/>
        <p:txBody>
          <a:bodyPr/>
          <a:lstStyle/>
          <a:p>
            <a:r>
              <a:rPr lang="en-GB" sz="2800" dirty="0" smtClean="0"/>
              <a:t>Optimised Byte Code Execution Engine</a:t>
            </a:r>
          </a:p>
          <a:p>
            <a:pPr lvl="1"/>
            <a:r>
              <a:rPr lang="en-GB" sz="2400" dirty="0" smtClean="0"/>
              <a:t>aka “Compiler”</a:t>
            </a:r>
          </a:p>
          <a:p>
            <a:r>
              <a:rPr lang="en-GB" sz="2800" dirty="0" smtClean="0"/>
              <a:t>Gives a factor of 2 speed-up on code using small arrays</a:t>
            </a:r>
          </a:p>
          <a:p>
            <a:r>
              <a:rPr lang="en-GB" sz="2800" dirty="0" smtClean="0"/>
              <a:t>Version 15.0 work:</a:t>
            </a:r>
          </a:p>
          <a:p>
            <a:pPr lvl="1"/>
            <a:r>
              <a:rPr lang="da-DK" sz="2400" dirty="0" smtClean="0"/>
              <a:t>support </a:t>
            </a:r>
            <a:r>
              <a:rPr lang="da-DK" sz="2400" dirty="0"/>
              <a:t>for nested </a:t>
            </a:r>
            <a:r>
              <a:rPr lang="da-DK" sz="2400" dirty="0" smtClean="0"/>
              <a:t>dfns</a:t>
            </a:r>
            <a:endParaRPr lang="en-GB" sz="2400" dirty="0"/>
          </a:p>
          <a:p>
            <a:pPr lvl="1"/>
            <a:r>
              <a:rPr lang="da-DK" sz="2400" dirty="0" smtClean="0"/>
              <a:t>allow </a:t>
            </a:r>
            <a:r>
              <a:rPr lang="da-DK" sz="2400" dirty="0"/>
              <a:t>assignments to global </a:t>
            </a:r>
            <a:r>
              <a:rPr lang="da-DK" sz="2400" dirty="0" smtClean="0"/>
              <a:t>variables</a:t>
            </a:r>
            <a:endParaRPr lang="en-GB" sz="2400" dirty="0"/>
          </a:p>
          <a:p>
            <a:pPr lvl="1"/>
            <a:r>
              <a:rPr lang="da-DK" sz="2400" dirty="0" smtClean="0"/>
              <a:t>Indicator in editor showing whether a function can be compiled or not</a:t>
            </a:r>
          </a:p>
        </p:txBody>
      </p:sp>
      <p:sp>
        <p:nvSpPr>
          <p:cNvPr id="5" name="Footer Placeholder 4"/>
          <p:cNvSpPr>
            <a:spLocks noGrp="1"/>
          </p:cNvSpPr>
          <p:nvPr>
            <p:ph type="ftr" sz="quarter" idx="3"/>
          </p:nvPr>
        </p:nvSpPr>
        <p:spPr/>
        <p:txBody>
          <a:bodyPr/>
          <a:lstStyle/>
          <a:p>
            <a:r>
              <a:rPr lang="en-GB" smtClean="0"/>
              <a:t>Technical Road Map - Spring 2016</a:t>
            </a:r>
            <a:endParaRPr lang="en-GB" dirty="0"/>
          </a:p>
        </p:txBody>
      </p:sp>
    </p:spTree>
    <p:extLst>
      <p:ext uri="{BB962C8B-B14F-4D97-AF65-F5344CB8AC3E}">
        <p14:creationId xmlns:p14="http://schemas.microsoft.com/office/powerpoint/2010/main" val="1050421720"/>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_dyalog15">
  <a:themeElements>
    <a:clrScheme name="1_Dyalo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cs typeface="Arial" charset="0"/>
          </a:defRPr>
        </a:defPPr>
      </a:lstStyle>
    </a:lnDef>
    <a:txDef>
      <a:spPr>
        <a:noFill/>
      </a:spPr>
      <a:bodyPr wrap="square" rtlCol="0">
        <a:spAutoFit/>
      </a:bodyPr>
      <a:lstStyle>
        <a:defPPr algn="ctr">
          <a:defRPr sz="3200" dirty="0" smtClean="0">
            <a:latin typeface="+mj-lt"/>
          </a:defRPr>
        </a:defPPr>
      </a:lstStyle>
    </a:txDef>
  </a:objectDefaults>
  <a:extraClrSchemeLst>
    <a:extraClrScheme>
      <a:clrScheme name="1_Dyalo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yalo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yalo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yalo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yalo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yalo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yalog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yalo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yalo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yalo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yalo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yalo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 Powerpoint template 19 aug 2014.potx" id="{0049EF10-ADAC-4A86-823C-08B6527A6A7B}" vid="{CA850941-80F2-41C4-9D9B-50111ED1566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Presentation_dyalog15</Template>
  <TotalTime>7160</TotalTime>
  <Words>1171</Words>
  <Application>Microsoft Office PowerPoint</Application>
  <PresentationFormat>On-screen Show (4:3)</PresentationFormat>
  <Paragraphs>209</Paragraphs>
  <Slides>25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APL385 Unicode</vt:lpstr>
      <vt:lpstr>Arial</vt:lpstr>
      <vt:lpstr>Calibri</vt:lpstr>
      <vt:lpstr>Courier New</vt:lpstr>
      <vt:lpstr>Geneva</vt:lpstr>
      <vt:lpstr>Times</vt:lpstr>
      <vt:lpstr>Times New Roman</vt:lpstr>
      <vt:lpstr>Presentation_dyalog15</vt:lpstr>
      <vt:lpstr>Feuille de Route [Technique]</vt:lpstr>
      <vt:lpstr>What is a CXO?</vt:lpstr>
      <vt:lpstr>Goals as CXO</vt:lpstr>
      <vt:lpstr>Trends</vt:lpstr>
      <vt:lpstr>Prepare for the Future</vt:lpstr>
      <vt:lpstr>Performance</vt:lpstr>
      <vt:lpstr>Performance (1 of 3)</vt:lpstr>
      <vt:lpstr>Performance (2 of 3)</vt:lpstr>
      <vt:lpstr>Performance (3 of 3)</vt:lpstr>
      <vt:lpstr>Cross-Platform Integration</vt:lpstr>
      <vt:lpstr>Integration (1 of 4)</vt:lpstr>
      <vt:lpstr>Integration (2 of 4)</vt:lpstr>
      <vt:lpstr>Integration (3 of 4)</vt:lpstr>
      <vt:lpstr>Publish new RIDE Protocol</vt:lpstr>
      <vt:lpstr>Integration (4 of 4)</vt:lpstr>
      <vt:lpstr>Cross Platform Tools</vt:lpstr>
      <vt:lpstr>Demo: Future UI Development</vt:lpstr>
      <vt:lpstr>Portable User Interfaces</vt:lpstr>
      <vt:lpstr>Parallel Computing</vt:lpstr>
      <vt:lpstr>Vector Database</vt:lpstr>
      <vt:lpstr>Integration with Other Languages</vt:lpstr>
      <vt:lpstr>Demo: Python “Bridge”</vt:lpstr>
      <vt:lpstr>[New] Goals for the CXO</vt:lpstr>
      <vt:lpstr>Evangelism</vt:lpstr>
      <vt:lpstr>One of our customers writes: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Smith</dc:creator>
  <cp:lastModifiedBy>Morten Kromberg</cp:lastModifiedBy>
  <cp:revision>132</cp:revision>
  <cp:lastPrinted>2014-08-15T09:52:37Z</cp:lastPrinted>
  <dcterms:created xsi:type="dcterms:W3CDTF">2015-07-28T13:03:29Z</dcterms:created>
  <dcterms:modified xsi:type="dcterms:W3CDTF">2016-03-21T18:51:43Z</dcterms:modified>
</cp:coreProperties>
</file>