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1" autoAdjust="0"/>
  </p:normalViewPr>
  <p:slideViewPr>
    <p:cSldViewPr>
      <p:cViewPr varScale="1">
        <p:scale>
          <a:sx n="74" d="100"/>
          <a:sy n="74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0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 </a:t>
            </a:r>
            <a:r>
              <a:rPr lang="en-GB" dirty="0" err="1" smtClean="0"/>
              <a:t>printemps</a:t>
            </a:r>
            <a:r>
              <a:rPr lang="en-GB" dirty="0" smtClean="0"/>
              <a:t> Dyalog </a:t>
            </a:r>
            <a:r>
              <a:rPr lang="en-GB" dirty="0" err="1" smtClean="0"/>
              <a:t>annonce</a:t>
            </a:r>
            <a:r>
              <a:rPr lang="en-GB" dirty="0" smtClean="0"/>
              <a:t> les </a:t>
            </a:r>
            <a:r>
              <a:rPr lang="en-GB" dirty="0" err="1" smtClean="0"/>
              <a:t>nouveautes</a:t>
            </a:r>
            <a:r>
              <a:rPr lang="en-GB" dirty="0" smtClean="0"/>
              <a:t> 2016. Salutations. Presentations.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0CB9-0528-4A60-AEE9-5EB26502B945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2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Find how many people use Dyalog, which version?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0CB9-0528-4A60-AEE9-5EB26502B9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4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NO new language features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0CB9-0528-4A60-AEE9-5EB26502B9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5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2987824" y="2708920"/>
            <a:ext cx="2950384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70302"/>
            <a:ext cx="1224135" cy="1720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683568" y="1916832"/>
            <a:ext cx="7750577" cy="576064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Dan Baronet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849" cy="720079"/>
          </a:xfrm>
        </p:spPr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Toutes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Les </a:t>
            </a:r>
            <a:r>
              <a:rPr lang="en-GB" dirty="0" err="1" smtClean="0">
                <a:solidFill>
                  <a:schemeClr val="tx1"/>
                </a:solidFill>
              </a:rPr>
              <a:t>Nouveautes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de V15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4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 </a:t>
            </a:r>
            <a:r>
              <a:rPr lang="en-GB" dirty="0" smtClean="0"/>
              <a:t>New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smtClean="0"/>
              <a:t> OS </a:t>
            </a:r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 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⎕NEXISTS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⎕MKDIR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⎕NDELETE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⎕NINFO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⎕NGET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 </a:t>
            </a:r>
            <a:r>
              <a:rPr lang="en-GB" dirty="0" smtClean="0"/>
              <a:t>New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smtClean="0"/>
              <a:t> OS </a:t>
            </a:r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 </a:t>
            </a:r>
          </a:p>
          <a:p>
            <a:endParaRPr lang="en-GB" dirty="0" smtClean="0">
              <a:latin typeface="APL385 Unicode" panose="020B0709000202000203" pitchFamily="49" charset="0"/>
            </a:endParaRPr>
          </a:p>
          <a:p>
            <a:endParaRPr lang="en-GB" dirty="0"/>
          </a:p>
          <a:p>
            <a:pPr lvl="1"/>
            <a:r>
              <a:rPr lang="en-GB" dirty="0" smtClean="0"/>
              <a:t>Path</a:t>
            </a:r>
          </a:p>
          <a:p>
            <a:pPr lvl="1"/>
            <a:r>
              <a:rPr lang="en-GB" dirty="0" smtClean="0"/>
              <a:t>Base name</a:t>
            </a:r>
          </a:p>
          <a:p>
            <a:pPr lvl="1"/>
            <a:r>
              <a:rPr lang="en-GB" dirty="0" smtClean="0"/>
              <a:t>Extension</a:t>
            </a:r>
          </a:p>
          <a:p>
            <a:pPr marL="57150" indent="0">
              <a:buNone/>
            </a:pPr>
            <a:r>
              <a:rPr lang="en-GB" dirty="0" smtClean="0"/>
              <a:t>If a left argument of 1 is supplied the path is resolved (''=CD, ..=up, etc.)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2276872"/>
            <a:ext cx="763480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The result R is a 3-element vector of character vectors as follows: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2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⎕NPARTS  '\path\</a:t>
            </a:r>
            <a:r>
              <a:rPr lang="en-GB" dirty="0" err="1" smtClean="0">
                <a:latin typeface="APL385 Unicode" panose="020B0709000202000203" pitchFamily="49" charset="0"/>
              </a:rPr>
              <a:t>file.ext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\path\    file    .</a:t>
            </a:r>
            <a:r>
              <a:rPr lang="en-GB" dirty="0" err="1" smtClean="0">
                <a:latin typeface="APL385 Unicode" panose="020B0709000202000203" pitchFamily="49" charset="0"/>
              </a:rPr>
              <a:t>ext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0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⎕NEXISTS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⎕</a:t>
            </a:r>
            <a:r>
              <a:rPr lang="en-GB" dirty="0">
                <a:latin typeface="APL385 Unicode" panose="020B0709000202000203" pitchFamily="49" charset="0"/>
              </a:rPr>
              <a:t>NEXISTS </a:t>
            </a:r>
            <a:r>
              <a:rPr lang="en-GB" dirty="0" smtClean="0">
                <a:latin typeface="APL385 Unicode" panose="020B0709000202000203" pitchFamily="49" charset="0"/>
              </a:rPr>
              <a:t> '\path\</a:t>
            </a:r>
            <a:r>
              <a:rPr lang="en-GB" dirty="0" err="1" smtClean="0">
                <a:latin typeface="APL385 Unicode" panose="020B0709000202000203" pitchFamily="49" charset="0"/>
              </a:rPr>
              <a:t>file.ext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1 </a:t>
            </a:r>
            <a:r>
              <a:rPr lang="en-GB" dirty="0" err="1" smtClean="0">
                <a:latin typeface="APL385 Unicode" panose="020B0709000202000203" pitchFamily="49" charset="0"/>
              </a:rPr>
              <a:t>ou</a:t>
            </a:r>
            <a:r>
              <a:rPr lang="en-GB" dirty="0" smtClean="0">
                <a:latin typeface="APL385 Unicode" panose="020B0709000202000203" pitchFamily="49" charset="0"/>
              </a:rPr>
              <a:t> 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MKDIR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fr-FR" dirty="0">
                <a:latin typeface="APL385 Unicode" panose="020B0709000202000203" pitchFamily="49" charset="0"/>
              </a:rPr>
              <a:t>⎕NEXISTS </a:t>
            </a:r>
            <a:r>
              <a:rPr lang="fr-FR" dirty="0" smtClean="0">
                <a:latin typeface="APL385 Unicode" panose="020B0709000202000203" pitchFamily="49" charset="0"/>
              </a:rPr>
              <a:t>'\</a:t>
            </a:r>
            <a:r>
              <a:rPr lang="fr-FR" dirty="0">
                <a:latin typeface="APL385 Unicode" panose="020B0709000202000203" pitchFamily="49" charset="0"/>
              </a:rPr>
              <a:t>Documents\</a:t>
            </a:r>
            <a:r>
              <a:rPr lang="fr-FR" dirty="0" err="1">
                <a:latin typeface="APL385 Unicode" panose="020B0709000202000203" pitchFamily="49" charset="0"/>
              </a:rPr>
              <a:t>temp</a:t>
            </a:r>
            <a:r>
              <a:rPr lang="fr-FR" dirty="0">
                <a:latin typeface="APL385 Unicode" panose="020B0709000202000203" pitchFamily="49" charset="0"/>
              </a:rPr>
              <a:t>' 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0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</a:t>
            </a:r>
            <a:r>
              <a:rPr lang="fr-FR" dirty="0" smtClean="0">
                <a:latin typeface="APL385 Unicode" panose="020B0709000202000203" pitchFamily="49" charset="0"/>
              </a:rPr>
              <a:t>⎕←0 ⎕</a:t>
            </a:r>
            <a:r>
              <a:rPr lang="fr-FR" dirty="0">
                <a:latin typeface="APL385 Unicode" panose="020B0709000202000203" pitchFamily="49" charset="0"/>
              </a:rPr>
              <a:t>MKDIR </a:t>
            </a:r>
            <a:r>
              <a:rPr lang="fr-FR" dirty="0" smtClean="0">
                <a:latin typeface="APL385 Unicode" panose="020B0709000202000203" pitchFamily="49" charset="0"/>
              </a:rPr>
              <a:t>'\</a:t>
            </a:r>
            <a:r>
              <a:rPr lang="fr-FR" dirty="0">
                <a:latin typeface="APL385 Unicode" panose="020B0709000202000203" pitchFamily="49" charset="0"/>
              </a:rPr>
              <a:t>Documents\</a:t>
            </a:r>
            <a:r>
              <a:rPr lang="fr-FR" dirty="0" err="1">
                <a:latin typeface="APL385 Unicode" panose="020B0709000202000203" pitchFamily="49" charset="0"/>
              </a:rPr>
              <a:t>temp</a:t>
            </a:r>
            <a:r>
              <a:rPr lang="fr-FR" dirty="0">
                <a:latin typeface="APL385 Unicode" panose="020B0709000202000203" pitchFamily="49" charset="0"/>
              </a:rPr>
              <a:t>' 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1 </a:t>
            </a:r>
            <a:endParaRPr lang="en-GB" dirty="0" smtClean="0">
              <a:latin typeface="APL385 Unicode" panose="020B0709000202000203" pitchFamily="49" charset="0"/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619886"/>
              </p:ext>
            </p:extLst>
          </p:nvPr>
        </p:nvGraphicFramePr>
        <p:xfrm>
          <a:off x="533400" y="4114800"/>
          <a:ext cx="8229600" cy="2286000"/>
        </p:xfrm>
        <a:graphic>
          <a:graphicData uri="http://schemas.openxmlformats.org/drawingml/2006/table">
            <a:tbl>
              <a:tblPr/>
              <a:tblGrid>
                <a:gridCol w="228600"/>
                <a:gridCol w="8001000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path specified by Y must exist and the base name specified by Y must not exist </a:t>
                      </a:r>
                      <a:r>
                        <a:rPr lang="en-GB" dirty="0" smtClean="0"/>
                        <a:t>Otherwise </a:t>
                      </a:r>
                      <a:r>
                        <a:rPr lang="en-GB" dirty="0"/>
                        <a:t>an error is signalled.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No action is taken if the directory specified by Y already exists. The return value may be used to determine whether a new directory was created or not.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Any part of the path specified in Y which does not already exist will be created in preparation of creating Y itself.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Combination of 1 and 2.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5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APL385 Unicode" panose="020B0709000202000203" pitchFamily="49" charset="0"/>
              </a:rPr>
              <a:t>⎕</a:t>
            </a:r>
            <a:r>
              <a:rPr lang="fr-FR" dirty="0" smtClean="0">
                <a:latin typeface="APL385 Unicode" panose="020B0709000202000203" pitchFamily="49" charset="0"/>
              </a:rPr>
              <a:t>NDELETE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3300" dirty="0" smtClean="0">
                <a:latin typeface="APL385 Unicode" panose="020B0709000202000203" pitchFamily="49" charset="0"/>
              </a:rPr>
              <a:t>⎕NEXISTS '\Documents\</a:t>
            </a:r>
            <a:r>
              <a:rPr lang="fr-FR" sz="3300" dirty="0" err="1" smtClean="0">
                <a:latin typeface="APL385 Unicode" panose="020B0709000202000203" pitchFamily="49" charset="0"/>
              </a:rPr>
              <a:t>temp</a:t>
            </a:r>
            <a:r>
              <a:rPr lang="fr-FR" sz="3300" dirty="0" smtClean="0">
                <a:latin typeface="APL385 Unicode" panose="020B0709000202000203" pitchFamily="49" charset="0"/>
              </a:rPr>
              <a:t>\t1\t2</a:t>
            </a:r>
            <a:r>
              <a:rPr lang="en-GB" sz="3300" dirty="0">
                <a:latin typeface="APL385 Unicode" panose="020B0709000202000203" pitchFamily="49" charset="0"/>
              </a:rPr>
              <a:t>'</a:t>
            </a:r>
            <a:r>
              <a:rPr lang="fr-FR" sz="3300" dirty="0" smtClean="0">
                <a:latin typeface="APL385 Unicode" panose="020B0709000202000203" pitchFamily="49" charset="0"/>
              </a:rPr>
              <a:t/>
            </a:r>
            <a:br>
              <a:rPr lang="fr-FR" sz="3300" dirty="0" smtClean="0">
                <a:latin typeface="APL385 Unicode" panose="020B0709000202000203" pitchFamily="49" charset="0"/>
              </a:rPr>
            </a:br>
            <a:r>
              <a:rPr lang="fr-FR" sz="3300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endParaRPr lang="fr-FR" sz="33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sz="3300" dirty="0">
                <a:latin typeface="APL385 Unicode" panose="020B0709000202000203" pitchFamily="49" charset="0"/>
              </a:rPr>
              <a:t>	</a:t>
            </a:r>
            <a:r>
              <a:rPr lang="fr-FR" sz="3300" dirty="0" smtClean="0">
                <a:latin typeface="APL385 Unicode" panose="020B0709000202000203" pitchFamily="49" charset="0"/>
              </a:rPr>
              <a:t>⎕←⎕</a:t>
            </a:r>
            <a:r>
              <a:rPr lang="fr-FR" sz="3300" dirty="0">
                <a:latin typeface="APL385 Unicode" panose="020B0709000202000203" pitchFamily="49" charset="0"/>
              </a:rPr>
              <a:t>NDELETE</a:t>
            </a:r>
            <a:r>
              <a:rPr lang="fr-FR" sz="3300" dirty="0" smtClean="0">
                <a:latin typeface="APL385 Unicode" panose="020B0709000202000203" pitchFamily="49" charset="0"/>
              </a:rPr>
              <a:t>'\Documents\</a:t>
            </a:r>
            <a:r>
              <a:rPr lang="fr-FR" sz="3300" dirty="0" err="1" smtClean="0">
                <a:latin typeface="APL385 Unicode" panose="020B0709000202000203" pitchFamily="49" charset="0"/>
              </a:rPr>
              <a:t>temp</a:t>
            </a:r>
            <a:r>
              <a:rPr lang="fr-FR" sz="3300" dirty="0" smtClean="0">
                <a:latin typeface="APL385 Unicode" panose="020B0709000202000203" pitchFamily="49" charset="0"/>
              </a:rPr>
              <a:t>\t1\t2</a:t>
            </a:r>
            <a:r>
              <a:rPr lang="en-GB" sz="3300" dirty="0">
                <a:latin typeface="APL385 Unicode" panose="020B0709000202000203" pitchFamily="49" charset="0"/>
              </a:rPr>
              <a:t>'</a:t>
            </a:r>
            <a:r>
              <a:rPr lang="fr-FR" sz="3300" dirty="0" smtClean="0">
                <a:latin typeface="APL385 Unicode" panose="020B0709000202000203" pitchFamily="49" charset="0"/>
              </a:rPr>
              <a:t/>
            </a:r>
            <a:br>
              <a:rPr lang="fr-FR" sz="3300" dirty="0" smtClean="0">
                <a:latin typeface="APL385 Unicode" panose="020B0709000202000203" pitchFamily="49" charset="0"/>
              </a:rPr>
            </a:br>
            <a:r>
              <a:rPr lang="fr-FR" sz="3300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endParaRPr lang="fr-FR" sz="33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300" dirty="0" smtClean="0">
                <a:latin typeface="APL385 Unicode" panose="020B0709000202000203" pitchFamily="49" charset="0"/>
              </a:rPr>
              <a:t>	⎕←⎕</a:t>
            </a:r>
            <a:r>
              <a:rPr lang="en-GB" sz="3300" dirty="0">
                <a:latin typeface="APL385 Unicode" panose="020B0709000202000203" pitchFamily="49" charset="0"/>
              </a:rPr>
              <a:t>NDELETE</a:t>
            </a:r>
            <a:r>
              <a:rPr lang="en-GB" sz="3300" dirty="0" smtClean="0">
                <a:latin typeface="APL385 Unicode" panose="020B0709000202000203" pitchFamily="49" charset="0"/>
              </a:rPr>
              <a:t>'\</a:t>
            </a:r>
            <a:r>
              <a:rPr lang="fr-FR" sz="3300" dirty="0" smtClean="0">
                <a:latin typeface="APL385 Unicode" panose="020B0709000202000203" pitchFamily="49" charset="0"/>
              </a:rPr>
              <a:t>Documents\</a:t>
            </a:r>
            <a:r>
              <a:rPr lang="fr-FR" sz="3300" dirty="0" err="1" smtClean="0">
                <a:latin typeface="APL385 Unicode" panose="020B0709000202000203" pitchFamily="49" charset="0"/>
              </a:rPr>
              <a:t>temp</a:t>
            </a:r>
            <a:r>
              <a:rPr lang="fr-FR" sz="3300" dirty="0" smtClean="0">
                <a:latin typeface="APL385 Unicode" panose="020B0709000202000203" pitchFamily="49" charset="0"/>
              </a:rPr>
              <a:t>\t1\t2</a:t>
            </a:r>
            <a:r>
              <a:rPr lang="en-GB" sz="3300" dirty="0">
                <a:latin typeface="APL385 Unicode" panose="020B0709000202000203" pitchFamily="49" charset="0"/>
              </a:rPr>
              <a:t>'</a:t>
            </a:r>
            <a:r>
              <a:rPr lang="en-GB" sz="3300" dirty="0" smtClean="0">
                <a:latin typeface="APL385 Unicode" panose="020B0709000202000203" pitchFamily="49" charset="0"/>
              </a:rPr>
              <a:t/>
            </a:r>
            <a:br>
              <a:rPr lang="en-GB" sz="3300" dirty="0" smtClean="0">
                <a:latin typeface="APL385 Unicode" panose="020B0709000202000203" pitchFamily="49" charset="0"/>
              </a:rPr>
            </a:br>
            <a:r>
              <a:rPr lang="en-GB" sz="3300" dirty="0" smtClean="0">
                <a:latin typeface="APL385 Unicode" panose="020B0709000202000203" pitchFamily="49" charset="0"/>
              </a:rPr>
              <a:t>FILE </a:t>
            </a:r>
            <a:r>
              <a:rPr lang="en-GB" sz="3300" dirty="0">
                <a:latin typeface="APL385 Unicode" panose="020B0709000202000203" pitchFamily="49" charset="0"/>
              </a:rPr>
              <a:t>NAME </a:t>
            </a:r>
            <a:r>
              <a:rPr lang="en-GB" sz="3300" dirty="0" smtClean="0">
                <a:latin typeface="APL385 Unicode" panose="020B0709000202000203" pitchFamily="49" charset="0"/>
              </a:rPr>
              <a:t>ERROR</a:t>
            </a:r>
          </a:p>
          <a:p>
            <a:pPr marL="0" indent="0">
              <a:buNone/>
            </a:pPr>
            <a:endParaRPr lang="en-GB" sz="33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sz="3300" dirty="0" smtClean="0">
                <a:latin typeface="APL385 Unicode" panose="020B0709000202000203" pitchFamily="49" charset="0"/>
              </a:rPr>
              <a:t>	⎕←1 ⎕</a:t>
            </a:r>
            <a:r>
              <a:rPr lang="fr-FR" sz="3300" dirty="0">
                <a:latin typeface="APL385 Unicode" panose="020B0709000202000203" pitchFamily="49" charset="0"/>
              </a:rPr>
              <a:t>NDELETE'\</a:t>
            </a:r>
            <a:r>
              <a:rPr lang="fr-FR" sz="3300" dirty="0" smtClean="0">
                <a:latin typeface="APL385 Unicode" panose="020B0709000202000203" pitchFamily="49" charset="0"/>
              </a:rPr>
              <a:t>Documents\</a:t>
            </a:r>
            <a:r>
              <a:rPr lang="fr-FR" sz="3300" dirty="0" err="1" smtClean="0">
                <a:latin typeface="APL385 Unicode" panose="020B0709000202000203" pitchFamily="49" charset="0"/>
              </a:rPr>
              <a:t>temp</a:t>
            </a:r>
            <a:r>
              <a:rPr lang="fr-FR" sz="3300" dirty="0" smtClean="0">
                <a:latin typeface="APL385 Unicode" panose="020B0709000202000203" pitchFamily="49" charset="0"/>
              </a:rPr>
              <a:t>\t1\t2</a:t>
            </a:r>
            <a:r>
              <a:rPr lang="en-GB" sz="3300" dirty="0">
                <a:latin typeface="APL385 Unicode" panose="020B0709000202000203" pitchFamily="49" charset="0"/>
              </a:rPr>
              <a:t>'</a:t>
            </a:r>
            <a:r>
              <a:rPr lang="fr-FR" sz="3300" dirty="0" smtClean="0">
                <a:latin typeface="APL385 Unicode" panose="020B0709000202000203" pitchFamily="49" charset="0"/>
              </a:rPr>
              <a:t/>
            </a:r>
            <a:br>
              <a:rPr lang="fr-FR" sz="3300" dirty="0" smtClean="0">
                <a:latin typeface="APL385 Unicode" panose="020B0709000202000203" pitchFamily="49" charset="0"/>
              </a:rPr>
            </a:br>
            <a:r>
              <a:rPr lang="fr-FR" sz="3300" dirty="0" smtClean="0">
                <a:latin typeface="APL385 Unicode" panose="020B0709000202000203" pitchFamily="49" charset="0"/>
              </a:rPr>
              <a:t>0</a:t>
            </a:r>
            <a:endParaRPr lang="fr-FR" sz="33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NINFO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Left argument  0-7</a:t>
            </a:r>
          </a:p>
          <a:p>
            <a:pPr lvl="1"/>
            <a:r>
              <a:rPr lang="en-GB" dirty="0" smtClean="0"/>
              <a:t>Name</a:t>
            </a:r>
          </a:p>
          <a:p>
            <a:pPr lvl="1"/>
            <a:r>
              <a:rPr lang="en-GB" dirty="0" smtClean="0"/>
              <a:t>Type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Timestamp</a:t>
            </a:r>
          </a:p>
          <a:p>
            <a:pPr lvl="1"/>
            <a:r>
              <a:rPr lang="en-GB" dirty="0" smtClean="0"/>
              <a:t>Owner id</a:t>
            </a:r>
          </a:p>
          <a:p>
            <a:pPr lvl="1"/>
            <a:r>
              <a:rPr lang="en-GB" dirty="0" smtClean="0"/>
              <a:t>Owner name</a:t>
            </a:r>
          </a:p>
          <a:p>
            <a:pPr lvl="1"/>
            <a:r>
              <a:rPr lang="en-GB" dirty="0" smtClean="0"/>
              <a:t>Permission to write</a:t>
            </a:r>
          </a:p>
          <a:p>
            <a:pPr lvl="1"/>
            <a:r>
              <a:rPr lang="en-GB" dirty="0" smtClean="0"/>
              <a:t>Hidden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err="1" smtClean="0">
                <a:latin typeface="APL385 Unicode" panose="020B0709000202000203" pitchFamily="49" charset="0"/>
              </a:rPr>
              <a:t>NGet</a:t>
            </a:r>
            <a:r>
              <a:rPr lang="en-GB" dirty="0" smtClean="0"/>
              <a:t>/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err="1" smtClean="0">
                <a:latin typeface="APL385 Unicode" panose="020B0709000202000203" pitchFamily="49" charset="0"/>
              </a:rPr>
              <a:t>NPut</a:t>
            </a:r>
            <a:r>
              <a:rPr lang="en-GB" dirty="0" smtClean="0"/>
              <a:t>/</a:t>
            </a:r>
            <a:r>
              <a:rPr lang="en-GB" dirty="0" smtClean="0">
                <a:latin typeface="APL385 Unicode" panose="020B0709000202000203" pitchFamily="49" charset="0"/>
              </a:rPr>
              <a:t>⎕Fix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⎕NGET</a:t>
            </a:r>
            <a:r>
              <a:rPr lang="en-GB" dirty="0" smtClean="0"/>
              <a:t>  File [flags]</a:t>
            </a:r>
          </a:p>
          <a:p>
            <a:pPr marL="0" indent="0">
              <a:buNone/>
            </a:pPr>
            <a:r>
              <a:rPr lang="en-GB" dirty="0" smtClean="0"/>
              <a:t>Returns (contents transformation NL)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(contents </a:t>
            </a:r>
            <a:r>
              <a:rPr lang="en-GB" dirty="0"/>
              <a:t>transformation NL)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NPUT</a:t>
            </a:r>
            <a:r>
              <a:rPr lang="en-GB" dirty="0" smtClean="0"/>
              <a:t> file [flags]</a:t>
            </a:r>
          </a:p>
          <a:p>
            <a:pPr marL="0" indent="0">
              <a:buNone/>
            </a:pPr>
            <a:r>
              <a:rPr lang="en-GB" dirty="0" smtClean="0"/>
              <a:t>Returns the size of the file created.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⎕FIX</a:t>
            </a:r>
            <a:r>
              <a:rPr lang="en-GB" dirty="0" smtClean="0"/>
              <a:t> accepts a filename as argument as well as source as before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0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Hashed </a:t>
            </a:r>
            <a:r>
              <a:rPr lang="en-GB" dirty="0" smtClean="0"/>
              <a:t>Keys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Used with iota (Find) and epsilon (</a:t>
            </a:r>
            <a:r>
              <a:rPr lang="en-GB" dirty="0" err="1" smtClean="0"/>
              <a:t>MemberOf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8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Dyalog 15.0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RIDE 3.0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Conga 3.0</a:t>
            </a:r>
          </a:p>
          <a:p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MiServer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3.0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5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</a:t>
            </a:r>
            <a:r>
              <a:rPr lang="en-GB" dirty="0" smtClean="0"/>
              <a:t>Idiom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XA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↓⍨←</a:t>
            </a:r>
            <a:r>
              <a:rPr lang="en-GB" dirty="0" smtClean="0">
                <a:latin typeface="APL385 Unicode" panose="020B0709000202000203" pitchFamily="49" charset="0"/>
              </a:rPr>
              <a:t>NS</a:t>
            </a:r>
            <a:r>
              <a:rPr lang="en-GB" dirty="0" smtClean="0"/>
              <a:t> 				(for NS&lt;0)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</a:t>
            </a:r>
            <a:r>
              <a:rPr lang="en-GB" dirty="0" smtClean="0"/>
              <a:t>Folding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 (819⌶) 'How many Roads must a man walk down' 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h</a:t>
            </a:r>
            <a:r>
              <a:rPr lang="en-GB" sz="2800" dirty="0" smtClean="0">
                <a:latin typeface="APL385 Unicode" panose="020B0709000202000203" pitchFamily="49" charset="0"/>
              </a:rPr>
              <a:t>ow many roads must a man walk down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r>
              <a:rPr lang="fr-FR" sz="2800" dirty="0" smtClean="0">
                <a:latin typeface="APL385 Unicode" panose="020B0709000202000203" pitchFamily="49" charset="0"/>
              </a:rPr>
              <a:t>      1(819⌶)'Général Haïtien'</a:t>
            </a:r>
          </a:p>
          <a:p>
            <a:pPr marL="0" indent="0">
              <a:buNone/>
            </a:pPr>
            <a:r>
              <a:rPr lang="fr-FR" sz="2800" dirty="0" smtClean="0">
                <a:latin typeface="APL385 Unicode" panose="020B0709000202000203" pitchFamily="49" charset="0"/>
              </a:rPr>
              <a:t>GÉNÉRAL HAÏTIEN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8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User data outside of the workspace</a:t>
            </a:r>
          </a:p>
          <a:p>
            <a:r>
              <a:rPr lang="en-GB" dirty="0" smtClean="0"/>
              <a:t>Not </a:t>
            </a:r>
            <a:r>
              <a:rPr lang="en-GB" dirty="0"/>
              <a:t>subject to </a:t>
            </a:r>
            <a:r>
              <a:rPr lang="en-GB" dirty="0">
                <a:latin typeface="APL385 Unicode" panose="020B0709000202000203" pitchFamily="49" charset="0"/>
              </a:rPr>
              <a:t>⎕WA</a:t>
            </a:r>
          </a:p>
          <a:p>
            <a:r>
              <a:rPr lang="en-GB" dirty="0" smtClean="0"/>
              <a:t>Not </a:t>
            </a:r>
            <a:r>
              <a:rPr lang="en-GB" dirty="0"/>
              <a:t>involved in normal compaction/garbage collections</a:t>
            </a:r>
          </a:p>
          <a:p>
            <a:r>
              <a:rPr lang="en-GB" dirty="0"/>
              <a:t>Specified by user with large semi-static metadata (</a:t>
            </a:r>
            <a:r>
              <a:rPr lang="en-GB" dirty="0" smtClean="0"/>
              <a:t>prices, etc.)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8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.NET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Remove Data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2014</a:t>
            </a:r>
            <a:r>
              <a:rPr lang="en-GB" dirty="0">
                <a:latin typeface="APL385 Unicode" panose="020B0709000202000203" pitchFamily="49" charset="0"/>
              </a:rPr>
              <a:t>⌶'txtSource</a:t>
            </a:r>
            <a:r>
              <a:rPr lang="en-GB" dirty="0" smtClean="0">
                <a:latin typeface="APL385 Unicode" panose="020B0709000202000203" pitchFamily="49" charset="0"/>
              </a:rPr>
              <a:t>'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Null value returned from .NET method becomes </a:t>
            </a:r>
            <a:r>
              <a:rPr lang="en-GB" dirty="0">
                <a:latin typeface="APL385 Unicode" panose="020B0709000202000203" pitchFamily="49" charset="0"/>
              </a:rPr>
              <a:t>⎕NULL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Discard Thread on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/>
              <a:t>APL threads that Dyalog creates to serve incoming .NET requests are not terminated when their work is done. They persist so </a:t>
            </a:r>
            <a:r>
              <a:rPr lang="en-GB" sz="2800" dirty="0" smtClean="0"/>
              <a:t>that, </a:t>
            </a:r>
            <a:r>
              <a:rPr lang="en-GB" sz="2800" dirty="0"/>
              <a:t>if another call comes in on the same .NET </a:t>
            </a:r>
            <a:r>
              <a:rPr lang="en-GB" sz="2800" dirty="0" smtClean="0"/>
              <a:t>thread, </a:t>
            </a:r>
            <a:r>
              <a:rPr lang="en-GB" sz="2800" dirty="0"/>
              <a:t>the same APL thread can handle it. In </a:t>
            </a:r>
            <a:r>
              <a:rPr lang="en-GB" sz="2800" dirty="0" smtClean="0"/>
              <a:t>effect, </a:t>
            </a:r>
            <a:r>
              <a:rPr lang="en-GB" sz="2800" dirty="0"/>
              <a:t>the thread is </a:t>
            </a:r>
            <a:r>
              <a:rPr lang="en-GB" sz="2800" i="1" dirty="0"/>
              <a:t>parked</a:t>
            </a:r>
            <a:r>
              <a:rPr lang="en-GB" sz="2800" dirty="0"/>
              <a:t> until it is needed again. If the thread is not required, there is a small performance cost in maintaining it in this state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(2501⌶0)</a:t>
            </a:r>
            <a:r>
              <a:rPr lang="en-GB" sz="2800" dirty="0"/>
              <a:t> is called from WITHIN one of these threads and tells the interpreter NOT to park the thread on termination, but to discard the thread completely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Discard Parked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hen </a:t>
            </a:r>
            <a:r>
              <a:rPr lang="en-GB" dirty="0"/>
              <a:t>called from a </a:t>
            </a:r>
            <a:r>
              <a:rPr lang="en-GB" dirty="0" smtClean="0"/>
              <a:t>thread, </a:t>
            </a:r>
            <a:r>
              <a:rPr lang="en-GB" dirty="0" smtClean="0">
                <a:latin typeface="APL385 Unicode" panose="020B0709000202000203" pitchFamily="49" charset="0"/>
              </a:rPr>
              <a:t>2502⌶</a:t>
            </a:r>
            <a:r>
              <a:rPr lang="en-GB" dirty="0" smtClean="0"/>
              <a:t> removes </a:t>
            </a:r>
            <a:r>
              <a:rPr lang="en-GB" dirty="0"/>
              <a:t>all parked threads from the workspace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DISPID (Dispatch 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 objects created by Dyalog (</a:t>
            </a:r>
            <a:r>
              <a:rPr lang="en-GB" dirty="0" err="1"/>
              <a:t>OLEServer</a:t>
            </a:r>
            <a:r>
              <a:rPr lang="en-GB" dirty="0"/>
              <a:t> and </a:t>
            </a:r>
            <a:r>
              <a:rPr lang="en-GB" dirty="0" err="1"/>
              <a:t>ActiveXControl</a:t>
            </a:r>
            <a:r>
              <a:rPr lang="en-GB" dirty="0"/>
              <a:t> objects) export their members (methods, properties and events) using the standard </a:t>
            </a:r>
            <a:r>
              <a:rPr lang="en-GB" dirty="0" smtClean="0"/>
              <a:t>Dispatch </a:t>
            </a:r>
            <a:r>
              <a:rPr lang="en-GB" dirty="0"/>
              <a:t>interface.</a:t>
            </a:r>
          </a:p>
          <a:p>
            <a:pPr marL="0" indent="0">
              <a:buNone/>
            </a:pPr>
            <a:r>
              <a:rPr lang="en-GB" dirty="0"/>
              <a:t>Using this interface, a client application may discover the names and parameters of the members supported by an object at run-time, and then access them by name. Alternatively, a client application </a:t>
            </a:r>
            <a:r>
              <a:rPr lang="en-GB" dirty="0" smtClean="0"/>
              <a:t>can compile </a:t>
            </a:r>
            <a:r>
              <a:rPr lang="en-GB" dirty="0"/>
              <a:t>references to the object's members in advance using their Dispatch IDs or DISPIDs.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0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⍠</a:t>
            </a:r>
            <a:r>
              <a:rPr lang="en-GB" dirty="0"/>
              <a:t> and 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pPr marL="0" indent="0">
              <a:buNone/>
            </a:pPr>
            <a:r>
              <a:rPr lang="en-GB" dirty="0" smtClean="0"/>
              <a:t>are represented by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⎕U2364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⎕U2360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⎕U2338</a:t>
            </a:r>
            <a:r>
              <a:rPr lang="en-GB" dirty="0"/>
              <a:t> </a:t>
            </a:r>
            <a:r>
              <a:rPr lang="en-GB" dirty="0" smtClean="0"/>
              <a:t>respectively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n Classic (this was in version 14.1)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Dyalog 15.0 Highlights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087758" cy="4321075"/>
          </a:xfrm>
        </p:spPr>
        <p:txBody>
          <a:bodyPr/>
          <a:lstStyle/>
          <a:p>
            <a:r>
              <a:rPr lang="en-GB" sz="2800" dirty="0" smtClean="0"/>
              <a:t>Very Significant Speed-Ups</a:t>
            </a:r>
          </a:p>
          <a:p>
            <a:r>
              <a:rPr lang="en-GB" sz="2800" dirty="0" smtClean="0"/>
              <a:t>Windows Installation without Administrative Privileges</a:t>
            </a:r>
            <a:endParaRPr lang="en-GB" sz="2400" dirty="0"/>
          </a:p>
          <a:p>
            <a:r>
              <a:rPr lang="en-GB" sz="2800" dirty="0" smtClean="0"/>
              <a:t>New Cross-Platform Native File Functions</a:t>
            </a:r>
          </a:p>
          <a:p>
            <a:r>
              <a:rPr lang="en-GB" sz="2800" dirty="0" smtClean="0"/>
              <a:t>Support for Source Files in the interpreter</a:t>
            </a:r>
          </a:p>
          <a:p>
            <a:r>
              <a:rPr lang="en-GB" sz="2800" dirty="0" smtClean="0"/>
              <a:t>Data “outside the workspace”</a:t>
            </a:r>
          </a:p>
          <a:p>
            <a:r>
              <a:rPr lang="en-GB" sz="2800" dirty="0" smtClean="0"/>
              <a:t>Fast lookups</a:t>
            </a:r>
          </a:p>
          <a:p>
            <a:r>
              <a:rPr lang="en-GB" sz="2800" dirty="0" smtClean="0"/>
              <a:t>Compiler Enhancements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29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aseline="0" dirty="0" smtClean="0"/>
              <a:t>RIDE 3.0 – Expected Features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916832"/>
            <a:ext cx="7632849" cy="4104456"/>
          </a:xfrm>
        </p:spPr>
        <p:txBody>
          <a:bodyPr/>
          <a:lstStyle/>
          <a:p>
            <a:r>
              <a:rPr lang="en-GB" sz="2400" dirty="0"/>
              <a:t>New </a:t>
            </a:r>
            <a:r>
              <a:rPr lang="en-GB" sz="2400" dirty="0" smtClean="0"/>
              <a:t>Protocol (JSON)</a:t>
            </a:r>
            <a:endParaRPr lang="en-GB" sz="2400" dirty="0"/>
          </a:p>
          <a:p>
            <a:r>
              <a:rPr lang="en-GB" sz="2400" dirty="0"/>
              <a:t>Launch server-side processes using </a:t>
            </a:r>
            <a:r>
              <a:rPr lang="en-GB" sz="2400" dirty="0" smtClean="0"/>
              <a:t>SSH</a:t>
            </a:r>
            <a:endParaRPr lang="en-GB" sz="2400" dirty="0"/>
          </a:p>
          <a:p>
            <a:r>
              <a:rPr lang="en-GB" sz="2400" dirty="0"/>
              <a:t>Minimal workspace explorer</a:t>
            </a:r>
          </a:p>
          <a:p>
            <a:r>
              <a:rPr lang="en-GB" sz="2400" dirty="0"/>
              <a:t>Support external editors</a:t>
            </a:r>
          </a:p>
          <a:p>
            <a:r>
              <a:rPr lang="en-GB" sz="2400" dirty="0"/>
              <a:t>Value tips</a:t>
            </a:r>
          </a:p>
          <a:p>
            <a:r>
              <a:rPr lang="en-GB" sz="2400" dirty="0"/>
              <a:t>Enhanced navigation of classes and functions ("Back")</a:t>
            </a:r>
          </a:p>
          <a:p>
            <a:r>
              <a:rPr lang="en-GB" sz="2400" dirty="0"/>
              <a:t>Show stack, Show threads, Status bar</a:t>
            </a:r>
          </a:p>
          <a:p>
            <a:r>
              <a:rPr lang="en-GB" sz="2400" dirty="0"/>
              <a:t>Drag/drop workspaces or source files to session</a:t>
            </a:r>
          </a:p>
          <a:p>
            <a:r>
              <a:rPr lang="en-GB" sz="2400" dirty="0" smtClean="0"/>
              <a:t>Auto PW </a:t>
            </a:r>
            <a:r>
              <a:rPr lang="en-GB" sz="2400" dirty="0"/>
              <a:t>support</a:t>
            </a:r>
            <a:endParaRPr lang="en-GB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2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Planned Conga 3.0 (TCP) Features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New Server Modes: Single Queue &amp; Connection-Per-Thread</a:t>
            </a:r>
            <a:endParaRPr lang="en-GB" sz="2800" dirty="0"/>
          </a:p>
          <a:p>
            <a:r>
              <a:rPr lang="da-DK" sz="2800" dirty="0" smtClean="0"/>
              <a:t>New version GNU TLS, loaded on demand</a:t>
            </a:r>
            <a:endParaRPr lang="en-GB" sz="2800" dirty="0"/>
          </a:p>
          <a:p>
            <a:r>
              <a:rPr lang="da-DK" sz="2800" dirty="0"/>
              <a:t>HTTP </a:t>
            </a:r>
            <a:r>
              <a:rPr lang="da-DK" sz="2800" dirty="0" smtClean="0"/>
              <a:t>Protocol &amp; Web Socket support</a:t>
            </a:r>
            <a:r>
              <a:rPr lang="da-DK" sz="2800" dirty="0"/>
              <a:t> </a:t>
            </a:r>
            <a:endParaRPr lang="en-GB" sz="2800" dirty="0"/>
          </a:p>
          <a:p>
            <a:r>
              <a:rPr lang="da-DK" sz="2800" dirty="0"/>
              <a:t>EndPoint </a:t>
            </a:r>
            <a:r>
              <a:rPr lang="da-DK" sz="2800" dirty="0" smtClean="0"/>
              <a:t>filter to control connections</a:t>
            </a:r>
            <a:endParaRPr lang="en-GB" sz="2800" dirty="0"/>
          </a:p>
          <a:p>
            <a:r>
              <a:rPr lang="da-DK" sz="2800" dirty="0" smtClean="0"/>
              <a:t>Send File Command &amp; Send Complete event</a:t>
            </a:r>
            <a:endParaRPr lang="en-GB" sz="2800" dirty="0"/>
          </a:p>
          <a:p>
            <a:r>
              <a:rPr lang="en-US" sz="2800" dirty="0"/>
              <a:t>Close event instead of error 1119</a:t>
            </a:r>
            <a:endParaRPr lang="en-GB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Stop/pause </a:t>
            </a:r>
            <a:r>
              <a:rPr lang="en-US" sz="2800" dirty="0"/>
              <a:t>server listening for new connections </a:t>
            </a:r>
            <a:endParaRPr lang="en-GB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Accept numeric data for text connections</a:t>
            </a:r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96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Planned Conga 3.0 (TCP) Features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HTTP Protocol &amp; Web Socket support</a:t>
            </a:r>
            <a:r>
              <a:rPr lang="da-DK" sz="2800" dirty="0"/>
              <a:t> </a:t>
            </a:r>
            <a:endParaRPr lang="en-GB" sz="2800" dirty="0"/>
          </a:p>
          <a:p>
            <a:r>
              <a:rPr lang="da-DK" sz="2800" dirty="0"/>
              <a:t>EndPoint </a:t>
            </a:r>
            <a:r>
              <a:rPr lang="da-DK" sz="2800" dirty="0" smtClean="0"/>
              <a:t>filter to control connections</a:t>
            </a:r>
            <a:endParaRPr lang="en-GB" sz="2800" dirty="0"/>
          </a:p>
          <a:p>
            <a:r>
              <a:rPr lang="da-DK" sz="2800" dirty="0" smtClean="0"/>
              <a:t>Send File Command &amp; Send Complete event</a:t>
            </a:r>
            <a:endParaRPr lang="en-GB" sz="2800" dirty="0"/>
          </a:p>
          <a:p>
            <a:r>
              <a:rPr lang="en-US" sz="2800" dirty="0"/>
              <a:t>Close event instead of error 1119</a:t>
            </a:r>
            <a:endParaRPr lang="en-GB" sz="2800" dirty="0"/>
          </a:p>
          <a:p>
            <a:r>
              <a:rPr lang="en-US" sz="2800" dirty="0" smtClean="0"/>
              <a:t>Stop/pause </a:t>
            </a:r>
            <a:r>
              <a:rPr lang="en-US" sz="2800" dirty="0"/>
              <a:t>server listening for new connections </a:t>
            </a:r>
            <a:endParaRPr lang="en-GB" sz="2800" dirty="0"/>
          </a:p>
          <a:p>
            <a:r>
              <a:rPr lang="en-US" sz="2800" dirty="0" smtClean="0"/>
              <a:t>Accept numeric data for text connections</a:t>
            </a:r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95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Conga 3.0 Features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800" dirty="0" smtClean="0"/>
              <a:t>UDP</a:t>
            </a:r>
            <a:endParaRPr lang="en-GB" sz="2800" dirty="0"/>
          </a:p>
          <a:p>
            <a:r>
              <a:rPr lang="da-DK" sz="2800" dirty="0"/>
              <a:t>Multiple </a:t>
            </a:r>
            <a:r>
              <a:rPr lang="da-DK" sz="2800" dirty="0" smtClean="0"/>
              <a:t>application roots</a:t>
            </a:r>
            <a:endParaRPr lang="en-GB" sz="2800" dirty="0"/>
          </a:p>
          <a:p>
            <a:r>
              <a:rPr lang="da-DK" sz="2800" dirty="0"/>
              <a:t>Compression </a:t>
            </a:r>
            <a:r>
              <a:rPr lang="da-DK" sz="2800" dirty="0" smtClean="0"/>
              <a:t>of data for </a:t>
            </a:r>
            <a:r>
              <a:rPr lang="da-DK" sz="2800" dirty="0"/>
              <a:t>command connections</a:t>
            </a:r>
            <a:endParaRPr lang="en-GB" sz="2800" dirty="0"/>
          </a:p>
          <a:p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MiServer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Version 3.0 in May</a:t>
            </a:r>
          </a:p>
          <a:p>
            <a:r>
              <a:rPr lang="en-GB" dirty="0" smtClean="0"/>
              <a:t>Commercial Applications Being Developed Now</a:t>
            </a:r>
          </a:p>
          <a:p>
            <a:r>
              <a:rPr lang="en-GB" dirty="0" smtClean="0"/>
              <a:t>Embedded HTTP Rendering coming this summer</a:t>
            </a:r>
          </a:p>
          <a:p>
            <a:r>
              <a:rPr lang="en-GB" dirty="0" smtClean="0"/>
              <a:t>Version 4.0 will bring Data Binding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16.0 Ideas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Dual / Under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3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Contest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Winner declared in </a:t>
            </a:r>
            <a:r>
              <a:rPr lang="en-GB" dirty="0"/>
              <a:t>G</a:t>
            </a:r>
            <a:r>
              <a:rPr lang="en-GB" dirty="0" smtClean="0"/>
              <a:t>lasgow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Environment </a:t>
            </a:r>
            <a:r>
              <a:rPr lang="en-GB" dirty="0" smtClean="0"/>
              <a:t>Modifications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087758" cy="4321075"/>
          </a:xfrm>
        </p:spPr>
        <p:txBody>
          <a:bodyPr/>
          <a:lstStyle/>
          <a:p>
            <a:r>
              <a:rPr lang="en-GB" dirty="0" smtClean="0"/>
              <a:t>Editor</a:t>
            </a:r>
          </a:p>
          <a:p>
            <a:pPr lvl="1"/>
            <a:r>
              <a:rPr lang="en-GB" dirty="0" smtClean="0"/>
              <a:t>Italics/bold in comments?</a:t>
            </a:r>
          </a:p>
          <a:p>
            <a:pPr lvl="1"/>
            <a:r>
              <a:rPr lang="en-GB" dirty="0" smtClean="0"/>
              <a:t>Source can be kept outside the </a:t>
            </a:r>
            <a:r>
              <a:rPr lang="en-GB" dirty="0" err="1" smtClean="0"/>
              <a:t>ws</a:t>
            </a:r>
            <a:endParaRPr lang="en-GB" dirty="0" smtClean="0"/>
          </a:p>
          <a:p>
            <a:pPr lvl="1"/>
            <a:r>
              <a:rPr lang="en-GB" dirty="0" smtClean="0"/>
              <a:t>Available as external editor in Windows</a:t>
            </a:r>
          </a:p>
          <a:p>
            <a:r>
              <a:rPr lang="en-GB" dirty="0" smtClean="0"/>
              <a:t>Native Look &amp; feel enabled by default</a:t>
            </a:r>
          </a:p>
          <a:p>
            <a:r>
              <a:rPr lang="en-GB" dirty="0"/>
              <a:t>Ignore traps in the session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7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15.0 Performance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Possibly the</a:t>
            </a:r>
            <a:r>
              <a:rPr lang="en-GB" baseline="0" dirty="0" smtClean="0"/>
              <a:t> largest speedup in history</a:t>
            </a:r>
            <a:endParaRPr lang="en-GB" dirty="0" smtClean="0"/>
          </a:p>
          <a:p>
            <a:r>
              <a:rPr lang="en-GB" dirty="0" smtClean="0"/>
              <a:t>New algorithms</a:t>
            </a:r>
          </a:p>
          <a:p>
            <a:r>
              <a:rPr lang="en-GB" dirty="0" smtClean="0"/>
              <a:t>New C compilers on all platforms</a:t>
            </a:r>
          </a:p>
          <a:p>
            <a:pPr lvl="1"/>
            <a:r>
              <a:rPr lang="en-GB" dirty="0" smtClean="0"/>
              <a:t>Windows: VS2005</a:t>
            </a:r>
            <a:r>
              <a:rPr lang="en-GB" baseline="0" dirty="0" smtClean="0"/>
              <a:t> =&gt; VS2015</a:t>
            </a:r>
          </a:p>
          <a:p>
            <a:pPr lvl="1"/>
            <a:r>
              <a:rPr lang="en-GB" baseline="0" dirty="0" smtClean="0"/>
              <a:t>Linux: </a:t>
            </a:r>
            <a:r>
              <a:rPr lang="en-GB" baseline="0" dirty="0" err="1" smtClean="0"/>
              <a:t>gcc</a:t>
            </a:r>
            <a:r>
              <a:rPr lang="en-GB" baseline="0" dirty="0" smtClean="0"/>
              <a:t> 4.3.3 (2009) =&gt; 5.3 (2015)</a:t>
            </a:r>
          </a:p>
          <a:p>
            <a:pPr lvl="1"/>
            <a:r>
              <a:rPr lang="en-GB" dirty="0" smtClean="0"/>
              <a:t>AIX </a:t>
            </a:r>
            <a:r>
              <a:rPr lang="en-GB" dirty="0" err="1" smtClean="0"/>
              <a:t>xlc</a:t>
            </a:r>
            <a:r>
              <a:rPr lang="en-GB" dirty="0" smtClean="0"/>
              <a:t> has been “current”</a:t>
            </a: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0"/>
            <a:ext cx="667702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652221"/>
            <a:ext cx="4334312" cy="320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70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</a:t>
            </a:r>
            <a:r>
              <a:rPr lang="en-GB" baseline="0" dirty="0" smtClean="0"/>
              <a:t> 15.0: Restrictions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 smtClean="0"/>
              <a:t>Windows XP not supported (Minimum versions are Vista or Server 2008)</a:t>
            </a:r>
          </a:p>
          <a:p>
            <a:r>
              <a:rPr lang="en-GB" sz="2800" dirty="0" smtClean="0"/>
              <a:t>Microsoft.NET version 4  or higher required</a:t>
            </a:r>
          </a:p>
          <a:p>
            <a:r>
              <a:rPr lang="en-GB" sz="2800" dirty="0" smtClean="0"/>
              <a:t>New RIDE 3.0 for Dyalog 15.0 only </a:t>
            </a:r>
          </a:p>
          <a:p>
            <a:r>
              <a:rPr lang="en-GB" sz="2800" dirty="0"/>
              <a:t>No more </a:t>
            </a:r>
            <a:r>
              <a:rPr lang="en-GB" sz="2800" dirty="0">
                <a:latin typeface="APL385 Unicode" panose="020B0709000202000203" pitchFamily="49" charset="0"/>
              </a:rPr>
              <a:t>)LOAD </a:t>
            </a:r>
            <a:r>
              <a:rPr lang="en-GB" sz="2800" dirty="0"/>
              <a:t>&lt;V11 </a:t>
            </a:r>
            <a:r>
              <a:rPr lang="en-GB" sz="2800" dirty="0" err="1"/>
              <a:t>wss</a:t>
            </a:r>
            <a:endParaRPr lang="en-GB" sz="2800" dirty="0"/>
          </a:p>
          <a:p>
            <a:r>
              <a:rPr lang="en-GB" sz="2800" dirty="0"/>
              <a:t>No more 13.2 </a:t>
            </a:r>
            <a:r>
              <a:rPr lang="en-GB" sz="2800" dirty="0" smtClean="0"/>
              <a:t>support</a:t>
            </a:r>
          </a:p>
          <a:p>
            <a:r>
              <a:rPr lang="en-GB" sz="2800" dirty="0"/>
              <a:t>Since 14.0 32b files can no longer be created.</a:t>
            </a:r>
          </a:p>
          <a:p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8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Language-specific Changes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7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Link (</a:t>
            </a:r>
            <a:r>
              <a:rPr lang="en-GB" dirty="0" smtClean="0">
                <a:latin typeface="APL385 Unicode" panose="020B0709000202000203" pitchFamily="49" charset="0"/>
              </a:rPr>
              <a:t>⎕RL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[1] is seed</a:t>
            </a:r>
          </a:p>
          <a:p>
            <a:r>
              <a:rPr lang="en-GB" dirty="0" smtClean="0"/>
              <a:t>[2] is RN generator:</a:t>
            </a:r>
          </a:p>
          <a:p>
            <a:pPr lvl="1"/>
            <a:r>
              <a:rPr lang="en-GB" dirty="0"/>
              <a:t>0</a:t>
            </a:r>
            <a:r>
              <a:rPr lang="en-GB" dirty="0" smtClean="0"/>
              <a:t>: range [1,(2*31)-2] (the "old" RNG)</a:t>
            </a:r>
          </a:p>
          <a:p>
            <a:pPr lvl="1"/>
            <a:r>
              <a:rPr lang="en-GB" dirty="0" smtClean="0"/>
              <a:t>1: range [1,2*62]</a:t>
            </a:r>
          </a:p>
          <a:p>
            <a:pPr lvl="1"/>
            <a:r>
              <a:rPr lang="en-GB" dirty="0" smtClean="0"/>
              <a:t>2: OS generated values [1,2*62]</a:t>
            </a:r>
          </a:p>
          <a:p>
            <a:pPr lvl="1"/>
            <a:endParaRPr lang="en-GB" dirty="0"/>
          </a:p>
          <a:p>
            <a:pPr marL="57150" indent="0">
              <a:buNone/>
            </a:pPr>
            <a:r>
              <a:rPr lang="en-GB" dirty="0" smtClean="0"/>
              <a:t>Ex:</a:t>
            </a:r>
          </a:p>
          <a:p>
            <a:pPr marL="57150" indent="0">
              <a:buNone/>
            </a:pPr>
            <a:r>
              <a:rPr lang="en-GB" dirty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⎕RL←1234   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6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</a:t>
            </a:r>
            <a:r>
              <a:rPr lang="en-GB" dirty="0" smtClean="0"/>
              <a:t>Neutral Element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,/</a:t>
            </a:r>
            <a:r>
              <a:rPr lang="en-GB" dirty="0" smtClean="0">
                <a:latin typeface="APL385 Unicode" panose="020B0709000202000203" pitchFamily="49" charset="0"/>
              </a:rPr>
              <a:t>⍬ is ⊂⍬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7212</TotalTime>
  <Words>1213</Words>
  <Application>Microsoft Office PowerPoint</Application>
  <PresentationFormat>On-screen Show (4:3)</PresentationFormat>
  <Paragraphs>270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Presentation_dyalog15</vt:lpstr>
      <vt:lpstr>Toutes Les Nouveautes de V15 </vt:lpstr>
      <vt:lpstr>Agenda</vt:lpstr>
      <vt:lpstr>Dyalog 15.0 Highlights</vt:lpstr>
      <vt:lpstr>Environment Modifications</vt:lpstr>
      <vt:lpstr>Version 15.0 Performance</vt:lpstr>
      <vt:lpstr>Version 15.0: Restrictions</vt:lpstr>
      <vt:lpstr>Language-specific Changes</vt:lpstr>
      <vt:lpstr>Random Link (⎕RL)</vt:lpstr>
      <vt:lpstr>New Neutral Element</vt:lpstr>
      <vt:lpstr>7 New ⎕ OS Functions</vt:lpstr>
      <vt:lpstr>7 New ⎕ OS Functions</vt:lpstr>
      <vt:lpstr>⎕NPARTS</vt:lpstr>
      <vt:lpstr>⎕NEXISTS</vt:lpstr>
      <vt:lpstr>⎕MKDIR</vt:lpstr>
      <vt:lpstr>⎕NDELETE</vt:lpstr>
      <vt:lpstr>⎕NINFO</vt:lpstr>
      <vt:lpstr>⎕NGet/⎕NPut/⎕Fix</vt:lpstr>
      <vt:lpstr>Special</vt:lpstr>
      <vt:lpstr>Hashed Keys</vt:lpstr>
      <vt:lpstr>New Idiom</vt:lpstr>
      <vt:lpstr>Case Folding</vt:lpstr>
      <vt:lpstr>Ws </vt:lpstr>
      <vt:lpstr>.NET</vt:lpstr>
      <vt:lpstr>Remove Data Binding</vt:lpstr>
      <vt:lpstr>Discard Thread on Exit</vt:lpstr>
      <vt:lpstr>Discard Parked Threads</vt:lpstr>
      <vt:lpstr>DISPID (Dispatch ID)</vt:lpstr>
      <vt:lpstr>Interoperability</vt:lpstr>
      <vt:lpstr>Demos</vt:lpstr>
      <vt:lpstr>RIDE 3.0 – Expected Features</vt:lpstr>
      <vt:lpstr>Planned Conga 3.0 (TCP) Features</vt:lpstr>
      <vt:lpstr>Planned Conga 3.0 (TCP) Features</vt:lpstr>
      <vt:lpstr>Possible Conga 3.0 Features</vt:lpstr>
      <vt:lpstr>MiServer</vt:lpstr>
      <vt:lpstr>Version 16.0 Ideas</vt:lpstr>
      <vt:lpstr>Other</vt:lpstr>
      <vt:lpstr>Contest 2016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Fiona Smith</cp:lastModifiedBy>
  <cp:revision>143</cp:revision>
  <cp:lastPrinted>2014-08-15T09:52:37Z</cp:lastPrinted>
  <dcterms:created xsi:type="dcterms:W3CDTF">2015-07-28T13:03:29Z</dcterms:created>
  <dcterms:modified xsi:type="dcterms:W3CDTF">2016-03-22T09:56:38Z</dcterms:modified>
</cp:coreProperties>
</file>