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50" r:id="rId1"/>
  </p:sldMasterIdLst>
  <p:notesMasterIdLst>
    <p:notesMasterId r:id="rId39"/>
  </p:notesMasterIdLst>
  <p:sldIdLst>
    <p:sldId id="256" r:id="rId2"/>
    <p:sldId id="257" r:id="rId3"/>
    <p:sldId id="258" r:id="rId4"/>
    <p:sldId id="259" r:id="rId5"/>
    <p:sldId id="260" r:id="rId6"/>
    <p:sldId id="261" r:id="rId7"/>
    <p:sldId id="293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6718300" cy="985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51" autoAdjust="0"/>
  </p:normalViewPr>
  <p:slideViewPr>
    <p:cSldViewPr>
      <p:cViewPr varScale="1">
        <p:scale>
          <a:sx n="74" d="100"/>
          <a:sy n="74" d="100"/>
        </p:scale>
        <p:origin x="-1469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3902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5482" y="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39775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830" y="4681220"/>
            <a:ext cx="5374640" cy="4434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073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5482" y="936073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CB69223-2A7E-4679-8394-C16FA4EA7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0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Ce </a:t>
            </a:r>
            <a:r>
              <a:rPr lang="en-GB" dirty="0" err="1" smtClean="0"/>
              <a:t>printemps</a:t>
            </a:r>
            <a:r>
              <a:rPr lang="en-GB" dirty="0" smtClean="0"/>
              <a:t> Dyalog </a:t>
            </a:r>
            <a:r>
              <a:rPr lang="en-GB" dirty="0" err="1" smtClean="0"/>
              <a:t>annonce</a:t>
            </a:r>
            <a:r>
              <a:rPr lang="en-GB" dirty="0" smtClean="0"/>
              <a:t> les </a:t>
            </a:r>
            <a:r>
              <a:rPr lang="en-GB" dirty="0" err="1" smtClean="0"/>
              <a:t>nouveautes</a:t>
            </a:r>
            <a:r>
              <a:rPr lang="en-GB" dirty="0" smtClean="0"/>
              <a:t> 2016. Salutations. Presentations.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80CB9-0528-4A60-AEE9-5EB26502B945}" type="slidenum">
              <a:rPr lang="en-GB" smtClean="0"/>
              <a:t>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324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Find how many people use Dyalog, which version?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80CB9-0528-4A60-AEE9-5EB26502B94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148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NO new language features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80CB9-0528-4A60-AEE9-5EB26502B94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654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sli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884368" y="116632"/>
            <a:ext cx="9589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  <a:latin typeface="+mn-lt"/>
              </a:defRPr>
            </a:lvl1pPr>
          </a:lstStyle>
          <a:p>
            <a:pPr algn="r"/>
            <a:fld id="{4D6A1F21-6DDA-4D75-917B-3675E7404BBE}" type="slidenum">
              <a:rPr lang="en-GB" smtClean="0"/>
              <a:pPr algn="r"/>
              <a:t>‹#›</a:t>
            </a:fld>
            <a:endParaRPr lang="en-GB" dirty="0"/>
          </a:p>
        </p:txBody>
      </p:sp>
      <p:pic>
        <p:nvPicPr>
          <p:cNvPr id="13" name="Picture 4" descr="C:\Users\fiona\Desktop\test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3"/>
          <a:stretch/>
        </p:blipFill>
        <p:spPr bwMode="auto">
          <a:xfrm>
            <a:off x="2987824" y="2708920"/>
            <a:ext cx="2950384" cy="33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3"/>
          <p:cNvSpPr>
            <a:spLocks noGrp="1"/>
          </p:cNvSpPr>
          <p:nvPr>
            <p:ph type="title" hasCustomPrompt="1"/>
          </p:nvPr>
        </p:nvSpPr>
        <p:spPr>
          <a:xfrm>
            <a:off x="755575" y="620689"/>
            <a:ext cx="7632849" cy="720079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title</a:t>
            </a:r>
            <a:endParaRPr lang="en-GB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755576" y="1484784"/>
            <a:ext cx="7632849" cy="64866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 smtClean="0"/>
              <a:t>Click to edit name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5929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755575" y="1700213"/>
            <a:ext cx="7632849" cy="4321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279" y="5701275"/>
            <a:ext cx="875054" cy="936104"/>
          </a:xfrm>
          <a:prstGeom prst="rect">
            <a:avLst/>
          </a:prstGeom>
        </p:spPr>
      </p:pic>
      <p:sp>
        <p:nvSpPr>
          <p:cNvPr id="8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2411760" y="6356350"/>
            <a:ext cx="4320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r>
              <a:rPr lang="en-GB" dirty="0" smtClean="0"/>
              <a:t>Version 15.0 of Dyalog APL - Spring 2016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384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884368" y="116632"/>
            <a:ext cx="9589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  <a:latin typeface="+mn-lt"/>
              </a:defRPr>
            </a:lvl1pPr>
          </a:lstStyle>
          <a:p>
            <a:pPr algn="r"/>
            <a:fld id="{4D6A1F21-6DDA-4D75-917B-3675E7404BBE}" type="slidenum">
              <a:rPr lang="en-GB" smtClean="0"/>
              <a:pPr algn="r"/>
              <a:t>‹#›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5" y="6470302"/>
            <a:ext cx="1224135" cy="172040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2411760" y="6356350"/>
            <a:ext cx="4320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r>
              <a:rPr lang="en-GB" dirty="0" smtClean="0"/>
              <a:t>Version 15.0 of Dyalog APL - Spring 2016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baseline="0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32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800">
          <a:solidFill>
            <a:srgbClr val="33333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2400">
          <a:solidFill>
            <a:srgbClr val="33333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000">
          <a:solidFill>
            <a:srgbClr val="33333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body" sz="quarter" idx="11"/>
          </p:nvPr>
        </p:nvSpPr>
        <p:spPr>
          <a:xfrm>
            <a:off x="683568" y="1916832"/>
            <a:ext cx="7750577" cy="576064"/>
          </a:xfrm>
        </p:spPr>
        <p:txBody>
          <a:bodyPr/>
          <a:lstStyle/>
          <a:p>
            <a:r>
              <a:rPr lang="en-GB" sz="2400" dirty="0" smtClean="0">
                <a:solidFill>
                  <a:schemeClr val="tx1"/>
                </a:solidFill>
              </a:rPr>
              <a:t>Dan Baronet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55576" y="980728"/>
            <a:ext cx="7632849" cy="720079"/>
          </a:xfrm>
        </p:spPr>
        <p:txBody>
          <a:bodyPr/>
          <a:lstStyle/>
          <a:p>
            <a:r>
              <a:rPr lang="en-GB" dirty="0" err="1">
                <a:solidFill>
                  <a:schemeClr val="tx1"/>
                </a:solidFill>
              </a:rPr>
              <a:t>Toutes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Les </a:t>
            </a:r>
            <a:r>
              <a:rPr lang="en-GB" dirty="0" err="1" smtClean="0">
                <a:solidFill>
                  <a:schemeClr val="tx1"/>
                </a:solidFill>
              </a:rPr>
              <a:t>Nouveautes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>
                <a:solidFill>
                  <a:schemeClr val="tx1"/>
                </a:solidFill>
              </a:rPr>
              <a:t>de V15</a:t>
            </a:r>
            <a:br>
              <a:rPr lang="en-GB" dirty="0">
                <a:solidFill>
                  <a:schemeClr val="tx1"/>
                </a:solidFill>
              </a:rPr>
            </a:b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942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7</a:t>
            </a:r>
            <a:r>
              <a:rPr lang="en-GB" dirty="0" smtClean="0"/>
              <a:t> </a:t>
            </a:r>
            <a:r>
              <a:rPr lang="en-GB" dirty="0" smtClean="0"/>
              <a:t>New </a:t>
            </a:r>
            <a:r>
              <a:rPr lang="en-GB" dirty="0" smtClean="0">
                <a:latin typeface="APL385 Unicode" panose="020B0709000202000203" pitchFamily="49" charset="0"/>
              </a:rPr>
              <a:t>⎕</a:t>
            </a:r>
            <a:r>
              <a:rPr lang="en-GB" dirty="0" smtClean="0"/>
              <a:t> OS </a:t>
            </a:r>
            <a:r>
              <a:rPr lang="en-GB" dirty="0" smtClean="0"/>
              <a:t>Functions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>
                <a:latin typeface="APL385 Unicode" panose="020B0709000202000203" pitchFamily="49" charset="0"/>
              </a:rPr>
              <a:t>⎕NPARTS </a:t>
            </a:r>
          </a:p>
          <a:p>
            <a:r>
              <a:rPr lang="en-GB" dirty="0" smtClean="0">
                <a:latin typeface="APL385 Unicode" panose="020B0709000202000203" pitchFamily="49" charset="0"/>
              </a:rPr>
              <a:t>⎕NEXISTS</a:t>
            </a:r>
          </a:p>
          <a:p>
            <a:r>
              <a:rPr lang="en-GB" dirty="0" smtClean="0">
                <a:latin typeface="APL385 Unicode" panose="020B0709000202000203" pitchFamily="49" charset="0"/>
              </a:rPr>
              <a:t>⎕MKDIR</a:t>
            </a:r>
          </a:p>
          <a:p>
            <a:r>
              <a:rPr lang="en-GB" dirty="0" smtClean="0">
                <a:latin typeface="APL385 Unicode" panose="020B0709000202000203" pitchFamily="49" charset="0"/>
              </a:rPr>
              <a:t>⎕NDELETE</a:t>
            </a:r>
          </a:p>
          <a:p>
            <a:r>
              <a:rPr lang="en-GB" dirty="0" smtClean="0">
                <a:latin typeface="APL385 Unicode" panose="020B0709000202000203" pitchFamily="49" charset="0"/>
              </a:rPr>
              <a:t>⎕NINFO</a:t>
            </a:r>
          </a:p>
          <a:p>
            <a:r>
              <a:rPr lang="en-GB" dirty="0" smtClean="0">
                <a:latin typeface="APL385 Unicode" panose="020B0709000202000203" pitchFamily="49" charset="0"/>
              </a:rPr>
              <a:t>⎕NGET</a:t>
            </a:r>
          </a:p>
          <a:p>
            <a:r>
              <a:rPr lang="en-GB" dirty="0" smtClean="0">
                <a:latin typeface="APL385 Unicode" panose="020B0709000202000203" pitchFamily="49" charset="0"/>
              </a:rPr>
              <a:t>⎕NPUT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072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7</a:t>
            </a:r>
            <a:r>
              <a:rPr lang="en-GB" dirty="0" smtClean="0"/>
              <a:t> </a:t>
            </a:r>
            <a:r>
              <a:rPr lang="en-GB" dirty="0" smtClean="0"/>
              <a:t>New </a:t>
            </a:r>
            <a:r>
              <a:rPr lang="en-GB" dirty="0" smtClean="0">
                <a:latin typeface="APL385 Unicode" panose="020B0709000202000203" pitchFamily="49" charset="0"/>
              </a:rPr>
              <a:t>⎕</a:t>
            </a:r>
            <a:r>
              <a:rPr lang="en-GB" dirty="0" smtClean="0"/>
              <a:t> OS </a:t>
            </a:r>
            <a:r>
              <a:rPr lang="en-GB" dirty="0" smtClean="0"/>
              <a:t>Functions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>
                <a:latin typeface="APL385 Unicode" panose="020B0709000202000203" pitchFamily="49" charset="0"/>
              </a:rPr>
              <a:t>⎕NPARTS </a:t>
            </a:r>
          </a:p>
          <a:p>
            <a:endParaRPr lang="en-GB" dirty="0" smtClean="0">
              <a:latin typeface="APL385 Unicode" panose="020B0709000202000203" pitchFamily="49" charset="0"/>
            </a:endParaRPr>
          </a:p>
          <a:p>
            <a:endParaRPr lang="en-GB" dirty="0"/>
          </a:p>
          <a:p>
            <a:pPr lvl="1"/>
            <a:r>
              <a:rPr lang="en-GB" dirty="0" smtClean="0"/>
              <a:t>Path</a:t>
            </a:r>
          </a:p>
          <a:p>
            <a:pPr lvl="1"/>
            <a:r>
              <a:rPr lang="en-GB" dirty="0" smtClean="0"/>
              <a:t>Base name</a:t>
            </a:r>
          </a:p>
          <a:p>
            <a:pPr lvl="1"/>
            <a:r>
              <a:rPr lang="en-GB" dirty="0" smtClean="0"/>
              <a:t>Extension</a:t>
            </a:r>
          </a:p>
          <a:p>
            <a:pPr marL="57150" indent="0">
              <a:buNone/>
            </a:pPr>
            <a:r>
              <a:rPr lang="en-GB" dirty="0" smtClean="0"/>
              <a:t>If a left argument of 1 is supplied the path is resolved (''=CD, ..=up, etc.)</a:t>
            </a:r>
          </a:p>
          <a:p>
            <a:pPr marL="457200" lvl="1" indent="0"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99592" y="2276872"/>
            <a:ext cx="763480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The result R is a 3-element vector of character vectors as follows: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223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PL385 Unicode" panose="020B0709000202000203" pitchFamily="49" charset="0"/>
              </a:rPr>
              <a:t>⎕NPARTS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 </a:t>
            </a:r>
          </a:p>
          <a:p>
            <a:pPr marL="0" indent="0">
              <a:buNone/>
            </a:pPr>
            <a:r>
              <a:rPr lang="en-GB" dirty="0" smtClean="0"/>
              <a:t>	</a:t>
            </a:r>
            <a:r>
              <a:rPr lang="en-GB" dirty="0" smtClean="0">
                <a:latin typeface="APL385 Unicode" panose="020B0709000202000203" pitchFamily="49" charset="0"/>
              </a:rPr>
              <a:t>⎕NPARTS  '\path\</a:t>
            </a:r>
            <a:r>
              <a:rPr lang="en-GB" dirty="0" err="1" smtClean="0">
                <a:latin typeface="APL385 Unicode" panose="020B0709000202000203" pitchFamily="49" charset="0"/>
              </a:rPr>
              <a:t>file.ext</a:t>
            </a:r>
            <a:r>
              <a:rPr lang="en-GB" dirty="0" smtClean="0">
                <a:latin typeface="APL385 Unicode" panose="020B0709000202000203" pitchFamily="49" charset="0"/>
              </a:rPr>
              <a:t>'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\path\    file    .</a:t>
            </a:r>
            <a:r>
              <a:rPr lang="en-GB" dirty="0" err="1" smtClean="0">
                <a:latin typeface="APL385 Unicode" panose="020B0709000202000203" pitchFamily="49" charset="0"/>
              </a:rPr>
              <a:t>ext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101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PL385 Unicode" panose="020B0709000202000203" pitchFamily="49" charset="0"/>
              </a:rPr>
              <a:t>⎕NEXISTS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 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	⎕</a:t>
            </a:r>
            <a:r>
              <a:rPr lang="en-GB" dirty="0">
                <a:latin typeface="APL385 Unicode" panose="020B0709000202000203" pitchFamily="49" charset="0"/>
              </a:rPr>
              <a:t>NEXISTS </a:t>
            </a:r>
            <a:r>
              <a:rPr lang="en-GB" dirty="0" smtClean="0">
                <a:latin typeface="APL385 Unicode" panose="020B0709000202000203" pitchFamily="49" charset="0"/>
              </a:rPr>
              <a:t> '\path\</a:t>
            </a:r>
            <a:r>
              <a:rPr lang="en-GB" dirty="0" err="1" smtClean="0">
                <a:latin typeface="APL385 Unicode" panose="020B0709000202000203" pitchFamily="49" charset="0"/>
              </a:rPr>
              <a:t>file.ext</a:t>
            </a:r>
            <a:r>
              <a:rPr lang="en-GB" dirty="0" smtClean="0">
                <a:latin typeface="APL385 Unicode" panose="020B0709000202000203" pitchFamily="49" charset="0"/>
              </a:rPr>
              <a:t>'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1 </a:t>
            </a:r>
            <a:r>
              <a:rPr lang="en-GB" dirty="0" err="1" smtClean="0">
                <a:latin typeface="APL385 Unicode" panose="020B0709000202000203" pitchFamily="49" charset="0"/>
              </a:rPr>
              <a:t>ou</a:t>
            </a:r>
            <a:r>
              <a:rPr lang="en-GB" dirty="0" smtClean="0">
                <a:latin typeface="APL385 Unicode" panose="020B0709000202000203" pitchFamily="49" charset="0"/>
              </a:rPr>
              <a:t> 0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633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⎕</a:t>
            </a:r>
            <a:r>
              <a:rPr lang="en-GB" dirty="0" smtClean="0">
                <a:latin typeface="APL385 Unicode" panose="020B0709000202000203" pitchFamily="49" charset="0"/>
              </a:rPr>
              <a:t>MKDIR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	</a:t>
            </a:r>
            <a:r>
              <a:rPr lang="fr-FR" dirty="0">
                <a:latin typeface="APL385 Unicode" panose="020B0709000202000203" pitchFamily="49" charset="0"/>
              </a:rPr>
              <a:t>⎕NEXISTS </a:t>
            </a:r>
            <a:r>
              <a:rPr lang="fr-FR" dirty="0" smtClean="0">
                <a:latin typeface="APL385 Unicode" panose="020B0709000202000203" pitchFamily="49" charset="0"/>
              </a:rPr>
              <a:t>'\</a:t>
            </a:r>
            <a:r>
              <a:rPr lang="fr-FR" dirty="0">
                <a:latin typeface="APL385 Unicode" panose="020B0709000202000203" pitchFamily="49" charset="0"/>
              </a:rPr>
              <a:t>Documents\</a:t>
            </a:r>
            <a:r>
              <a:rPr lang="fr-FR" dirty="0" err="1">
                <a:latin typeface="APL385 Unicode" panose="020B0709000202000203" pitchFamily="49" charset="0"/>
              </a:rPr>
              <a:t>temp</a:t>
            </a:r>
            <a:r>
              <a:rPr lang="fr-FR" dirty="0">
                <a:latin typeface="APL385 Unicode" panose="020B0709000202000203" pitchFamily="49" charset="0"/>
              </a:rPr>
              <a:t>' </a:t>
            </a:r>
            <a:endParaRPr lang="fr-FR" dirty="0" smtClean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fr-FR" dirty="0" smtClean="0">
                <a:latin typeface="APL385 Unicode" panose="020B0709000202000203" pitchFamily="49" charset="0"/>
              </a:rPr>
              <a:t>0 </a:t>
            </a:r>
          </a:p>
          <a:p>
            <a:pPr marL="0" indent="0">
              <a:buNone/>
            </a:pPr>
            <a:r>
              <a:rPr lang="fr-FR" dirty="0">
                <a:latin typeface="APL385 Unicode" panose="020B0709000202000203" pitchFamily="49" charset="0"/>
              </a:rPr>
              <a:t>	</a:t>
            </a:r>
            <a:r>
              <a:rPr lang="fr-FR" dirty="0" smtClean="0">
                <a:latin typeface="APL385 Unicode" panose="020B0709000202000203" pitchFamily="49" charset="0"/>
              </a:rPr>
              <a:t>⎕←0 ⎕</a:t>
            </a:r>
            <a:r>
              <a:rPr lang="fr-FR" dirty="0">
                <a:latin typeface="APL385 Unicode" panose="020B0709000202000203" pitchFamily="49" charset="0"/>
              </a:rPr>
              <a:t>MKDIR </a:t>
            </a:r>
            <a:r>
              <a:rPr lang="fr-FR" dirty="0" smtClean="0">
                <a:latin typeface="APL385 Unicode" panose="020B0709000202000203" pitchFamily="49" charset="0"/>
              </a:rPr>
              <a:t>'\</a:t>
            </a:r>
            <a:r>
              <a:rPr lang="fr-FR" dirty="0">
                <a:latin typeface="APL385 Unicode" panose="020B0709000202000203" pitchFamily="49" charset="0"/>
              </a:rPr>
              <a:t>Documents\</a:t>
            </a:r>
            <a:r>
              <a:rPr lang="fr-FR" dirty="0" err="1">
                <a:latin typeface="APL385 Unicode" panose="020B0709000202000203" pitchFamily="49" charset="0"/>
              </a:rPr>
              <a:t>temp</a:t>
            </a:r>
            <a:r>
              <a:rPr lang="fr-FR" dirty="0">
                <a:latin typeface="APL385 Unicode" panose="020B0709000202000203" pitchFamily="49" charset="0"/>
              </a:rPr>
              <a:t>' </a:t>
            </a:r>
            <a:endParaRPr lang="fr-FR" dirty="0" smtClean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fr-FR" dirty="0" smtClean="0">
                <a:latin typeface="APL385 Unicode" panose="020B0709000202000203" pitchFamily="49" charset="0"/>
              </a:rPr>
              <a:t>1 </a:t>
            </a:r>
            <a:endParaRPr lang="en-GB" dirty="0" smtClean="0">
              <a:latin typeface="APL385 Unicode" panose="020B0709000202000203" pitchFamily="49" charset="0"/>
            </a:endParaRPr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8619886"/>
              </p:ext>
            </p:extLst>
          </p:nvPr>
        </p:nvGraphicFramePr>
        <p:xfrm>
          <a:off x="533400" y="4114800"/>
          <a:ext cx="8229600" cy="2286000"/>
        </p:xfrm>
        <a:graphic>
          <a:graphicData uri="http://schemas.openxmlformats.org/drawingml/2006/table">
            <a:tbl>
              <a:tblPr/>
              <a:tblGrid>
                <a:gridCol w="228600"/>
                <a:gridCol w="8001000"/>
              </a:tblGrid>
              <a:tr h="0"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The path specified by Y must exist and the base name specified by Y must not exist </a:t>
                      </a:r>
                      <a:r>
                        <a:rPr lang="en-GB" dirty="0" smtClean="0"/>
                        <a:t>Otherwise </a:t>
                      </a:r>
                      <a:r>
                        <a:rPr lang="en-GB" dirty="0"/>
                        <a:t>an error is signalled.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/>
                        <a:t>No action is taken if the directory specified by Y already exists. The return value may be used to determine whether a new directory was created or not.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Any part of the path specified in Y which does not already exist will be created in preparation of creating Y itself.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Combination of 1 and 2.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050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APL385 Unicode" panose="020B0709000202000203" pitchFamily="49" charset="0"/>
              </a:rPr>
              <a:t>⎕</a:t>
            </a:r>
            <a:r>
              <a:rPr lang="fr-FR" dirty="0" smtClean="0">
                <a:latin typeface="APL385 Unicode" panose="020B0709000202000203" pitchFamily="49" charset="0"/>
              </a:rPr>
              <a:t>NDELETE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dirty="0" smtClean="0"/>
              <a:t>	</a:t>
            </a:r>
            <a:r>
              <a:rPr lang="fr-FR" sz="3300" dirty="0" smtClean="0">
                <a:latin typeface="APL385 Unicode" panose="020B0709000202000203" pitchFamily="49" charset="0"/>
              </a:rPr>
              <a:t>⎕NEXISTS '\Documents\</a:t>
            </a:r>
            <a:r>
              <a:rPr lang="fr-FR" sz="3300" dirty="0" err="1" smtClean="0">
                <a:latin typeface="APL385 Unicode" panose="020B0709000202000203" pitchFamily="49" charset="0"/>
              </a:rPr>
              <a:t>temp</a:t>
            </a:r>
            <a:r>
              <a:rPr lang="fr-FR" sz="3300" dirty="0" smtClean="0">
                <a:latin typeface="APL385 Unicode" panose="020B0709000202000203" pitchFamily="49" charset="0"/>
              </a:rPr>
              <a:t>\t1\t2</a:t>
            </a:r>
            <a:r>
              <a:rPr lang="en-GB" sz="3300" dirty="0">
                <a:latin typeface="APL385 Unicode" panose="020B0709000202000203" pitchFamily="49" charset="0"/>
              </a:rPr>
              <a:t>'</a:t>
            </a:r>
            <a:r>
              <a:rPr lang="fr-FR" sz="3300" dirty="0" smtClean="0">
                <a:latin typeface="APL385 Unicode" panose="020B0709000202000203" pitchFamily="49" charset="0"/>
              </a:rPr>
              <a:t/>
            </a:r>
            <a:br>
              <a:rPr lang="fr-FR" sz="3300" dirty="0" smtClean="0">
                <a:latin typeface="APL385 Unicode" panose="020B0709000202000203" pitchFamily="49" charset="0"/>
              </a:rPr>
            </a:br>
            <a:r>
              <a:rPr lang="fr-FR" sz="3300" dirty="0" smtClean="0">
                <a:latin typeface="APL385 Unicode" panose="020B0709000202000203" pitchFamily="49" charset="0"/>
              </a:rPr>
              <a:t>1</a:t>
            </a:r>
          </a:p>
          <a:p>
            <a:pPr marL="0" indent="0">
              <a:buNone/>
            </a:pPr>
            <a:endParaRPr lang="fr-FR" sz="3300" dirty="0" smtClean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fr-FR" sz="3300" dirty="0">
                <a:latin typeface="APL385 Unicode" panose="020B0709000202000203" pitchFamily="49" charset="0"/>
              </a:rPr>
              <a:t>	</a:t>
            </a:r>
            <a:r>
              <a:rPr lang="fr-FR" sz="3300" dirty="0" smtClean="0">
                <a:latin typeface="APL385 Unicode" panose="020B0709000202000203" pitchFamily="49" charset="0"/>
              </a:rPr>
              <a:t>⎕←⎕</a:t>
            </a:r>
            <a:r>
              <a:rPr lang="fr-FR" sz="3300" dirty="0">
                <a:latin typeface="APL385 Unicode" panose="020B0709000202000203" pitchFamily="49" charset="0"/>
              </a:rPr>
              <a:t>NDELETE</a:t>
            </a:r>
            <a:r>
              <a:rPr lang="fr-FR" sz="3300" dirty="0" smtClean="0">
                <a:latin typeface="APL385 Unicode" panose="020B0709000202000203" pitchFamily="49" charset="0"/>
              </a:rPr>
              <a:t>'\Documents\</a:t>
            </a:r>
            <a:r>
              <a:rPr lang="fr-FR" sz="3300" dirty="0" err="1" smtClean="0">
                <a:latin typeface="APL385 Unicode" panose="020B0709000202000203" pitchFamily="49" charset="0"/>
              </a:rPr>
              <a:t>temp</a:t>
            </a:r>
            <a:r>
              <a:rPr lang="fr-FR" sz="3300" dirty="0" smtClean="0">
                <a:latin typeface="APL385 Unicode" panose="020B0709000202000203" pitchFamily="49" charset="0"/>
              </a:rPr>
              <a:t>\t1\t2</a:t>
            </a:r>
            <a:r>
              <a:rPr lang="en-GB" sz="3300" dirty="0">
                <a:latin typeface="APL385 Unicode" panose="020B0709000202000203" pitchFamily="49" charset="0"/>
              </a:rPr>
              <a:t>'</a:t>
            </a:r>
            <a:r>
              <a:rPr lang="fr-FR" sz="3300" dirty="0" smtClean="0">
                <a:latin typeface="APL385 Unicode" panose="020B0709000202000203" pitchFamily="49" charset="0"/>
              </a:rPr>
              <a:t/>
            </a:r>
            <a:br>
              <a:rPr lang="fr-FR" sz="3300" dirty="0" smtClean="0">
                <a:latin typeface="APL385 Unicode" panose="020B0709000202000203" pitchFamily="49" charset="0"/>
              </a:rPr>
            </a:br>
            <a:r>
              <a:rPr lang="fr-FR" sz="3300" dirty="0" smtClean="0">
                <a:latin typeface="APL385 Unicode" panose="020B0709000202000203" pitchFamily="49" charset="0"/>
              </a:rPr>
              <a:t>1</a:t>
            </a:r>
          </a:p>
          <a:p>
            <a:pPr marL="0" indent="0">
              <a:buNone/>
            </a:pPr>
            <a:endParaRPr lang="fr-FR" sz="3300" dirty="0" smtClean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3300" dirty="0" smtClean="0">
                <a:latin typeface="APL385 Unicode" panose="020B0709000202000203" pitchFamily="49" charset="0"/>
              </a:rPr>
              <a:t>	⎕←⎕</a:t>
            </a:r>
            <a:r>
              <a:rPr lang="en-GB" sz="3300" dirty="0">
                <a:latin typeface="APL385 Unicode" panose="020B0709000202000203" pitchFamily="49" charset="0"/>
              </a:rPr>
              <a:t>NDELETE</a:t>
            </a:r>
            <a:r>
              <a:rPr lang="en-GB" sz="3300" dirty="0" smtClean="0">
                <a:latin typeface="APL385 Unicode" panose="020B0709000202000203" pitchFamily="49" charset="0"/>
              </a:rPr>
              <a:t>'\</a:t>
            </a:r>
            <a:r>
              <a:rPr lang="fr-FR" sz="3300" dirty="0" smtClean="0">
                <a:latin typeface="APL385 Unicode" panose="020B0709000202000203" pitchFamily="49" charset="0"/>
              </a:rPr>
              <a:t>Documents\</a:t>
            </a:r>
            <a:r>
              <a:rPr lang="fr-FR" sz="3300" dirty="0" err="1" smtClean="0">
                <a:latin typeface="APL385 Unicode" panose="020B0709000202000203" pitchFamily="49" charset="0"/>
              </a:rPr>
              <a:t>temp</a:t>
            </a:r>
            <a:r>
              <a:rPr lang="fr-FR" sz="3300" dirty="0" smtClean="0">
                <a:latin typeface="APL385 Unicode" panose="020B0709000202000203" pitchFamily="49" charset="0"/>
              </a:rPr>
              <a:t>\t1\t2</a:t>
            </a:r>
            <a:r>
              <a:rPr lang="en-GB" sz="3300" dirty="0">
                <a:latin typeface="APL385 Unicode" panose="020B0709000202000203" pitchFamily="49" charset="0"/>
              </a:rPr>
              <a:t>'</a:t>
            </a:r>
            <a:r>
              <a:rPr lang="en-GB" sz="3300" dirty="0" smtClean="0">
                <a:latin typeface="APL385 Unicode" panose="020B0709000202000203" pitchFamily="49" charset="0"/>
              </a:rPr>
              <a:t/>
            </a:r>
            <a:br>
              <a:rPr lang="en-GB" sz="3300" dirty="0" smtClean="0">
                <a:latin typeface="APL385 Unicode" panose="020B0709000202000203" pitchFamily="49" charset="0"/>
              </a:rPr>
            </a:br>
            <a:r>
              <a:rPr lang="en-GB" sz="3300" dirty="0" smtClean="0">
                <a:latin typeface="APL385 Unicode" panose="020B0709000202000203" pitchFamily="49" charset="0"/>
              </a:rPr>
              <a:t>FILE </a:t>
            </a:r>
            <a:r>
              <a:rPr lang="en-GB" sz="3300" dirty="0">
                <a:latin typeface="APL385 Unicode" panose="020B0709000202000203" pitchFamily="49" charset="0"/>
              </a:rPr>
              <a:t>NAME </a:t>
            </a:r>
            <a:r>
              <a:rPr lang="en-GB" sz="3300" dirty="0" smtClean="0">
                <a:latin typeface="APL385 Unicode" panose="020B0709000202000203" pitchFamily="49" charset="0"/>
              </a:rPr>
              <a:t>ERROR</a:t>
            </a:r>
          </a:p>
          <a:p>
            <a:pPr marL="0" indent="0">
              <a:buNone/>
            </a:pPr>
            <a:endParaRPr lang="en-GB" sz="3300" dirty="0" smtClean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fr-FR" sz="3300" dirty="0" smtClean="0">
                <a:latin typeface="APL385 Unicode" panose="020B0709000202000203" pitchFamily="49" charset="0"/>
              </a:rPr>
              <a:t>	⎕←1 ⎕</a:t>
            </a:r>
            <a:r>
              <a:rPr lang="fr-FR" sz="3300" dirty="0">
                <a:latin typeface="APL385 Unicode" panose="020B0709000202000203" pitchFamily="49" charset="0"/>
              </a:rPr>
              <a:t>NDELETE'\</a:t>
            </a:r>
            <a:r>
              <a:rPr lang="fr-FR" sz="3300" dirty="0" smtClean="0">
                <a:latin typeface="APL385 Unicode" panose="020B0709000202000203" pitchFamily="49" charset="0"/>
              </a:rPr>
              <a:t>Documents\</a:t>
            </a:r>
            <a:r>
              <a:rPr lang="fr-FR" sz="3300" dirty="0" err="1" smtClean="0">
                <a:latin typeface="APL385 Unicode" panose="020B0709000202000203" pitchFamily="49" charset="0"/>
              </a:rPr>
              <a:t>temp</a:t>
            </a:r>
            <a:r>
              <a:rPr lang="fr-FR" sz="3300" dirty="0" smtClean="0">
                <a:latin typeface="APL385 Unicode" panose="020B0709000202000203" pitchFamily="49" charset="0"/>
              </a:rPr>
              <a:t>\t1\t2</a:t>
            </a:r>
            <a:r>
              <a:rPr lang="en-GB" sz="3300" dirty="0">
                <a:latin typeface="APL385 Unicode" panose="020B0709000202000203" pitchFamily="49" charset="0"/>
              </a:rPr>
              <a:t>'</a:t>
            </a:r>
            <a:r>
              <a:rPr lang="fr-FR" sz="3300" dirty="0" smtClean="0">
                <a:latin typeface="APL385 Unicode" panose="020B0709000202000203" pitchFamily="49" charset="0"/>
              </a:rPr>
              <a:t/>
            </a:r>
            <a:br>
              <a:rPr lang="fr-FR" sz="3300" dirty="0" smtClean="0">
                <a:latin typeface="APL385 Unicode" panose="020B0709000202000203" pitchFamily="49" charset="0"/>
              </a:rPr>
            </a:br>
            <a:r>
              <a:rPr lang="fr-FR" sz="3300" dirty="0" smtClean="0">
                <a:latin typeface="APL385 Unicode" panose="020B0709000202000203" pitchFamily="49" charset="0"/>
              </a:rPr>
              <a:t>0</a:t>
            </a:r>
            <a:endParaRPr lang="fr-FR" sz="33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4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⎕</a:t>
            </a:r>
            <a:r>
              <a:rPr lang="en-GB" dirty="0" smtClean="0">
                <a:latin typeface="APL385 Unicode" panose="020B0709000202000203" pitchFamily="49" charset="0"/>
              </a:rPr>
              <a:t>NINFO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Left argument  0-7</a:t>
            </a:r>
          </a:p>
          <a:p>
            <a:pPr lvl="1"/>
            <a:r>
              <a:rPr lang="en-GB" dirty="0" smtClean="0"/>
              <a:t>Name</a:t>
            </a:r>
          </a:p>
          <a:p>
            <a:pPr lvl="1"/>
            <a:r>
              <a:rPr lang="en-GB" dirty="0" smtClean="0"/>
              <a:t>Type</a:t>
            </a:r>
          </a:p>
          <a:p>
            <a:pPr lvl="1"/>
            <a:r>
              <a:rPr lang="en-GB" dirty="0" smtClean="0"/>
              <a:t>Size</a:t>
            </a:r>
          </a:p>
          <a:p>
            <a:pPr lvl="1"/>
            <a:r>
              <a:rPr lang="en-GB" dirty="0" smtClean="0"/>
              <a:t>Timestamp</a:t>
            </a:r>
          </a:p>
          <a:p>
            <a:pPr lvl="1"/>
            <a:r>
              <a:rPr lang="en-GB" dirty="0" smtClean="0"/>
              <a:t>Owner id</a:t>
            </a:r>
          </a:p>
          <a:p>
            <a:pPr lvl="1"/>
            <a:r>
              <a:rPr lang="en-GB" dirty="0" smtClean="0"/>
              <a:t>Owner name</a:t>
            </a:r>
          </a:p>
          <a:p>
            <a:pPr lvl="1"/>
            <a:r>
              <a:rPr lang="en-GB" dirty="0" smtClean="0"/>
              <a:t>Permission to write</a:t>
            </a:r>
          </a:p>
          <a:p>
            <a:pPr lvl="1"/>
            <a:r>
              <a:rPr lang="en-GB" dirty="0" smtClean="0"/>
              <a:t>Hidden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70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PL385 Unicode" panose="020B0709000202000203" pitchFamily="49" charset="0"/>
              </a:rPr>
              <a:t>⎕</a:t>
            </a:r>
            <a:r>
              <a:rPr lang="en-GB" dirty="0" err="1" smtClean="0">
                <a:latin typeface="APL385 Unicode" panose="020B0709000202000203" pitchFamily="49" charset="0"/>
              </a:rPr>
              <a:t>NGet</a:t>
            </a:r>
            <a:r>
              <a:rPr lang="en-GB" dirty="0" smtClean="0"/>
              <a:t>/</a:t>
            </a:r>
            <a:r>
              <a:rPr lang="en-GB" dirty="0" smtClean="0">
                <a:latin typeface="APL385 Unicode" panose="020B0709000202000203" pitchFamily="49" charset="0"/>
              </a:rPr>
              <a:t>⎕</a:t>
            </a:r>
            <a:r>
              <a:rPr lang="en-GB" dirty="0" err="1" smtClean="0">
                <a:latin typeface="APL385 Unicode" panose="020B0709000202000203" pitchFamily="49" charset="0"/>
              </a:rPr>
              <a:t>NPut</a:t>
            </a:r>
            <a:r>
              <a:rPr lang="en-GB" dirty="0" smtClean="0"/>
              <a:t>/</a:t>
            </a:r>
            <a:r>
              <a:rPr lang="en-GB" dirty="0" smtClean="0">
                <a:latin typeface="APL385 Unicode" panose="020B0709000202000203" pitchFamily="49" charset="0"/>
              </a:rPr>
              <a:t>⎕Fix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⎕NGET</a:t>
            </a:r>
            <a:r>
              <a:rPr lang="en-GB" dirty="0" smtClean="0"/>
              <a:t>  File [flags]</a:t>
            </a:r>
          </a:p>
          <a:p>
            <a:pPr marL="0" indent="0">
              <a:buNone/>
            </a:pPr>
            <a:r>
              <a:rPr lang="en-GB" dirty="0" smtClean="0"/>
              <a:t>Returns (contents transformation NL)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(contents </a:t>
            </a:r>
            <a:r>
              <a:rPr lang="en-GB" dirty="0"/>
              <a:t>transformation NL) </a:t>
            </a:r>
            <a:r>
              <a:rPr lang="en-GB" dirty="0">
                <a:latin typeface="APL385 Unicode" panose="020B0709000202000203" pitchFamily="49" charset="0"/>
              </a:rPr>
              <a:t>⎕</a:t>
            </a:r>
            <a:r>
              <a:rPr lang="en-GB" dirty="0" smtClean="0">
                <a:latin typeface="APL385 Unicode" panose="020B0709000202000203" pitchFamily="49" charset="0"/>
              </a:rPr>
              <a:t>NPUT</a:t>
            </a:r>
            <a:r>
              <a:rPr lang="en-GB" dirty="0" smtClean="0"/>
              <a:t> file [flags]</a:t>
            </a:r>
          </a:p>
          <a:p>
            <a:pPr marL="0" indent="0">
              <a:buNone/>
            </a:pPr>
            <a:r>
              <a:rPr lang="en-GB" dirty="0" smtClean="0"/>
              <a:t>Returns the size of the file created.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⎕FIX</a:t>
            </a:r>
            <a:r>
              <a:rPr lang="en-GB" dirty="0" smtClean="0"/>
              <a:t> accepts a filename as argument as well as source as before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406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Special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579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Hashed </a:t>
            </a:r>
            <a:r>
              <a:rPr lang="en-GB" dirty="0" smtClean="0"/>
              <a:t>Keys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Used with iota (Find) and epsilon (</a:t>
            </a:r>
            <a:r>
              <a:rPr lang="en-GB" dirty="0" err="1" smtClean="0"/>
              <a:t>MemberOf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786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1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Agenda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Dyalog 15.0</a:t>
            </a:r>
          </a:p>
          <a:p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RIDE 3.0</a:t>
            </a:r>
          </a:p>
          <a:p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Conga 3.0</a:t>
            </a:r>
          </a:p>
          <a:p>
            <a:r>
              <a:rPr lang="en-GB" dirty="0" err="1" smtClean="0">
                <a:solidFill>
                  <a:schemeClr val="bg1">
                    <a:lumMod val="75000"/>
                  </a:schemeClr>
                </a:solidFill>
              </a:rPr>
              <a:t>MiServer</a:t>
            </a:r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 3.0</a:t>
            </a:r>
            <a:endParaRPr lang="en-GB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852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</a:t>
            </a:r>
            <a:r>
              <a:rPr lang="en-GB" dirty="0" smtClean="0"/>
              <a:t>Idiom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>
                <a:latin typeface="APL385 Unicode" panose="020B0709000202000203" pitchFamily="49" charset="0"/>
              </a:rPr>
              <a:t>XA</a:t>
            </a:r>
            <a:r>
              <a:rPr lang="en-GB" dirty="0">
                <a:solidFill>
                  <a:srgbClr val="FF0000"/>
                </a:solidFill>
                <a:latin typeface="APL385 Unicode" panose="020B0709000202000203" pitchFamily="49" charset="0"/>
              </a:rPr>
              <a:t>↓⍨←</a:t>
            </a:r>
            <a:r>
              <a:rPr lang="en-GB" dirty="0" smtClean="0">
                <a:latin typeface="APL385 Unicode" panose="020B0709000202000203" pitchFamily="49" charset="0"/>
              </a:rPr>
              <a:t>NS</a:t>
            </a:r>
            <a:r>
              <a:rPr lang="en-GB" dirty="0" smtClean="0"/>
              <a:t> 				(for NS&lt;0)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67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 </a:t>
            </a:r>
            <a:r>
              <a:rPr lang="en-GB" dirty="0" smtClean="0"/>
              <a:t>Folding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 smtClean="0">
                <a:latin typeface="APL385 Unicode" panose="020B0709000202000203" pitchFamily="49" charset="0"/>
              </a:rPr>
              <a:t>      (819⌶) 'How many Roads must a man walk down' </a:t>
            </a:r>
          </a:p>
          <a:p>
            <a:pPr marL="0" indent="0">
              <a:buNone/>
            </a:pPr>
            <a:r>
              <a:rPr lang="en-GB" sz="2800" dirty="0">
                <a:latin typeface="APL385 Unicode" panose="020B0709000202000203" pitchFamily="49" charset="0"/>
              </a:rPr>
              <a:t>h</a:t>
            </a:r>
            <a:r>
              <a:rPr lang="en-GB" sz="2800" dirty="0" smtClean="0">
                <a:latin typeface="APL385 Unicode" panose="020B0709000202000203" pitchFamily="49" charset="0"/>
              </a:rPr>
              <a:t>ow many roads must a man walk down</a:t>
            </a:r>
          </a:p>
          <a:p>
            <a:pPr marL="0" indent="0">
              <a:buNone/>
            </a:pPr>
            <a:r>
              <a:rPr lang="en-GB" sz="2800" dirty="0" smtClean="0">
                <a:latin typeface="APL385 Unicode" panose="020B0709000202000203" pitchFamily="49" charset="0"/>
              </a:rPr>
              <a:t> </a:t>
            </a:r>
          </a:p>
          <a:p>
            <a:pPr marL="0" indent="0">
              <a:buNone/>
            </a:pPr>
            <a:r>
              <a:rPr lang="fr-FR" sz="2800" dirty="0" smtClean="0">
                <a:latin typeface="APL385 Unicode" panose="020B0709000202000203" pitchFamily="49" charset="0"/>
              </a:rPr>
              <a:t>      1(819⌶)'Général Haïtien'</a:t>
            </a:r>
          </a:p>
          <a:p>
            <a:pPr marL="0" indent="0">
              <a:buNone/>
            </a:pPr>
            <a:r>
              <a:rPr lang="fr-FR" sz="2800" dirty="0" smtClean="0">
                <a:latin typeface="APL385 Unicode" panose="020B0709000202000203" pitchFamily="49" charset="0"/>
              </a:rPr>
              <a:t>GÉNÉRAL HAÏTIEN</a:t>
            </a:r>
            <a:endParaRPr lang="en-GB" sz="2800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785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Ws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User data outside of the workspace</a:t>
            </a:r>
          </a:p>
          <a:p>
            <a:r>
              <a:rPr lang="en-GB" dirty="0" smtClean="0"/>
              <a:t>Not </a:t>
            </a:r>
            <a:r>
              <a:rPr lang="en-GB" dirty="0"/>
              <a:t>subject to </a:t>
            </a:r>
            <a:r>
              <a:rPr lang="en-GB" dirty="0">
                <a:latin typeface="APL385 Unicode" panose="020B0709000202000203" pitchFamily="49" charset="0"/>
              </a:rPr>
              <a:t>⎕WA</a:t>
            </a:r>
          </a:p>
          <a:p>
            <a:r>
              <a:rPr lang="en-GB" dirty="0" smtClean="0"/>
              <a:t>Not </a:t>
            </a:r>
            <a:r>
              <a:rPr lang="en-GB" dirty="0"/>
              <a:t>involved in normal compaction/garbage collections</a:t>
            </a:r>
          </a:p>
          <a:p>
            <a:r>
              <a:rPr lang="en-GB" dirty="0"/>
              <a:t>Specified by user with large semi-static metadata (</a:t>
            </a:r>
            <a:r>
              <a:rPr lang="en-GB" dirty="0" smtClean="0"/>
              <a:t>prices, etc.)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880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.NET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386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Remove Data Binding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	</a:t>
            </a:r>
            <a:r>
              <a:rPr lang="en-GB" dirty="0" smtClean="0">
                <a:latin typeface="APL385 Unicode" panose="020B0709000202000203" pitchFamily="49" charset="0"/>
              </a:rPr>
              <a:t>2014</a:t>
            </a:r>
            <a:r>
              <a:rPr lang="en-GB" dirty="0">
                <a:latin typeface="APL385 Unicode" panose="020B0709000202000203" pitchFamily="49" charset="0"/>
              </a:rPr>
              <a:t>⌶'txtSource</a:t>
            </a:r>
            <a:r>
              <a:rPr lang="en-GB" dirty="0" smtClean="0">
                <a:latin typeface="APL385 Unicode" panose="020B0709000202000203" pitchFamily="49" charset="0"/>
              </a:rPr>
              <a:t>' 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1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Null value returned from .NET method becomes </a:t>
            </a:r>
            <a:r>
              <a:rPr lang="en-GB" dirty="0">
                <a:latin typeface="APL385 Unicode" panose="020B0709000202000203" pitchFamily="49" charset="0"/>
              </a:rPr>
              <a:t>⎕NULL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05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Discard Thread on Exit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2800" dirty="0"/>
              <a:t>APL threads that Dyalog creates to serve incoming .NET requests are not terminated when their work is done. They persist so </a:t>
            </a:r>
            <a:r>
              <a:rPr lang="en-GB" sz="2800" dirty="0" smtClean="0"/>
              <a:t>that, </a:t>
            </a:r>
            <a:r>
              <a:rPr lang="en-GB" sz="2800" dirty="0"/>
              <a:t>if another call comes in on the same .NET </a:t>
            </a:r>
            <a:r>
              <a:rPr lang="en-GB" sz="2800" dirty="0" smtClean="0"/>
              <a:t>thread, </a:t>
            </a:r>
            <a:r>
              <a:rPr lang="en-GB" sz="2800" dirty="0"/>
              <a:t>the same APL thread can handle it. In </a:t>
            </a:r>
            <a:r>
              <a:rPr lang="en-GB" sz="2800" dirty="0" smtClean="0"/>
              <a:t>effect, </a:t>
            </a:r>
            <a:r>
              <a:rPr lang="en-GB" sz="2800" dirty="0"/>
              <a:t>the thread is </a:t>
            </a:r>
            <a:r>
              <a:rPr lang="en-GB" sz="2800" i="1" dirty="0"/>
              <a:t>parked</a:t>
            </a:r>
            <a:r>
              <a:rPr lang="en-GB" sz="2800" dirty="0"/>
              <a:t> until it is needed again. If the thread is not required, there is a small performance cost in maintaining it in this state</a:t>
            </a:r>
            <a:r>
              <a:rPr lang="en-GB" sz="2800" dirty="0" smtClean="0"/>
              <a:t>.</a:t>
            </a:r>
          </a:p>
          <a:p>
            <a:pPr marL="0" indent="0">
              <a:buNone/>
            </a:pPr>
            <a:r>
              <a:rPr lang="en-GB" sz="2800" dirty="0">
                <a:latin typeface="APL385 Unicode" panose="020B0709000202000203" pitchFamily="49" charset="0"/>
              </a:rPr>
              <a:t>(2501⌶0)</a:t>
            </a:r>
            <a:r>
              <a:rPr lang="en-GB" sz="2800" dirty="0"/>
              <a:t> is called from WITHIN one of these threads and tells the interpreter NOT to park the thread on termination, but to discard the thread completely</a:t>
            </a:r>
            <a:r>
              <a:rPr lang="en-GB" sz="2800" dirty="0" smtClean="0"/>
              <a:t>.</a:t>
            </a:r>
            <a:endParaRPr lang="en-GB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608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Discard Parked Threads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</a:t>
            </a:r>
            <a:r>
              <a:rPr lang="en-GB" dirty="0" smtClean="0"/>
              <a:t>hen </a:t>
            </a:r>
            <a:r>
              <a:rPr lang="en-GB" dirty="0"/>
              <a:t>called from a </a:t>
            </a:r>
            <a:r>
              <a:rPr lang="en-GB" dirty="0" smtClean="0"/>
              <a:t>thread, </a:t>
            </a:r>
            <a:r>
              <a:rPr lang="en-GB" dirty="0" smtClean="0">
                <a:latin typeface="APL385 Unicode" panose="020B0709000202000203" pitchFamily="49" charset="0"/>
              </a:rPr>
              <a:t>2502⌶</a:t>
            </a:r>
            <a:r>
              <a:rPr lang="en-GB" dirty="0" smtClean="0"/>
              <a:t> removes </a:t>
            </a:r>
            <a:r>
              <a:rPr lang="en-GB" dirty="0"/>
              <a:t>all parked threads from the workspace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778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DISPID (Dispatch ID)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COM objects created by Dyalog (</a:t>
            </a:r>
            <a:r>
              <a:rPr lang="en-GB" dirty="0" err="1"/>
              <a:t>OLEServer</a:t>
            </a:r>
            <a:r>
              <a:rPr lang="en-GB" dirty="0"/>
              <a:t> and </a:t>
            </a:r>
            <a:r>
              <a:rPr lang="en-GB" dirty="0" err="1"/>
              <a:t>ActiveXControl</a:t>
            </a:r>
            <a:r>
              <a:rPr lang="en-GB" dirty="0"/>
              <a:t> objects) export their members (methods, properties and events) using the standard </a:t>
            </a:r>
            <a:r>
              <a:rPr lang="en-GB" dirty="0" smtClean="0"/>
              <a:t>Dispatch </a:t>
            </a:r>
            <a:r>
              <a:rPr lang="en-GB" dirty="0"/>
              <a:t>interface.</a:t>
            </a:r>
          </a:p>
          <a:p>
            <a:pPr marL="0" indent="0">
              <a:buNone/>
            </a:pPr>
            <a:r>
              <a:rPr lang="en-GB" dirty="0"/>
              <a:t>Using this interface, a client application may discover the names and parameters of the members supported by an object at run-time, and then access them by name. Alternatively, a client application </a:t>
            </a:r>
            <a:r>
              <a:rPr lang="en-GB" dirty="0" smtClean="0"/>
              <a:t>can compile </a:t>
            </a:r>
            <a:r>
              <a:rPr lang="en-GB" dirty="0"/>
              <a:t>references to the object's members in advance using their Dispatch IDs or DISPIDs.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903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Interoperability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⍤</a:t>
            </a:r>
            <a:r>
              <a:rPr lang="en-GB" dirty="0"/>
              <a:t>, </a:t>
            </a:r>
            <a:r>
              <a:rPr lang="en-GB" dirty="0">
                <a:latin typeface="APL385 Unicode" panose="020B0709000202000203" pitchFamily="49" charset="0"/>
              </a:rPr>
              <a:t>⍠</a:t>
            </a:r>
            <a:r>
              <a:rPr lang="en-GB" dirty="0"/>
              <a:t> and </a:t>
            </a:r>
            <a:r>
              <a:rPr lang="en-GB" dirty="0" smtClean="0">
                <a:latin typeface="APL385 Unicode" panose="020B0709000202000203" pitchFamily="49" charset="0"/>
              </a:rPr>
              <a:t>⌸</a:t>
            </a:r>
          </a:p>
          <a:p>
            <a:pPr marL="0" indent="0">
              <a:buNone/>
            </a:pPr>
            <a:r>
              <a:rPr lang="en-GB" dirty="0" smtClean="0"/>
              <a:t>are represented by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⎕U2364</a:t>
            </a:r>
            <a:r>
              <a:rPr lang="en-GB" dirty="0"/>
              <a:t>, </a:t>
            </a:r>
            <a:r>
              <a:rPr lang="en-GB" dirty="0">
                <a:latin typeface="APL385 Unicode" panose="020B0709000202000203" pitchFamily="49" charset="0"/>
              </a:rPr>
              <a:t>⎕U2360</a:t>
            </a:r>
            <a:r>
              <a:rPr lang="en-GB" dirty="0"/>
              <a:t> and </a:t>
            </a:r>
            <a:r>
              <a:rPr lang="en-GB" dirty="0">
                <a:latin typeface="APL385 Unicode" panose="020B0709000202000203" pitchFamily="49" charset="0"/>
              </a:rPr>
              <a:t>⎕U2338</a:t>
            </a:r>
            <a:r>
              <a:rPr lang="en-GB" dirty="0"/>
              <a:t> </a:t>
            </a:r>
            <a:r>
              <a:rPr lang="en-GB" dirty="0" smtClean="0"/>
              <a:t>respectively</a:t>
            </a:r>
          </a:p>
          <a:p>
            <a:pPr marL="0" indent="0">
              <a:buNone/>
            </a:pPr>
            <a:r>
              <a:rPr lang="en-GB" dirty="0"/>
              <a:t>i</a:t>
            </a:r>
            <a:r>
              <a:rPr lang="en-GB" dirty="0" smtClean="0"/>
              <a:t>n Classic (this was in version 14.1)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77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28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Demos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59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2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Dyalog 15.0 Highlights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755575" y="1700213"/>
            <a:ext cx="8087758" cy="4321075"/>
          </a:xfrm>
        </p:spPr>
        <p:txBody>
          <a:bodyPr/>
          <a:lstStyle/>
          <a:p>
            <a:r>
              <a:rPr lang="en-GB" sz="2800" dirty="0" smtClean="0"/>
              <a:t>Very Significant Speed-Ups</a:t>
            </a:r>
          </a:p>
          <a:p>
            <a:r>
              <a:rPr lang="en-GB" sz="2800" dirty="0" smtClean="0"/>
              <a:t>Windows Installation without Administrative Privileges</a:t>
            </a:r>
            <a:endParaRPr lang="en-GB" sz="2400" dirty="0"/>
          </a:p>
          <a:p>
            <a:r>
              <a:rPr lang="en-GB" sz="2800" dirty="0" smtClean="0"/>
              <a:t>New Cross-Platform Native File Functions</a:t>
            </a:r>
          </a:p>
          <a:p>
            <a:r>
              <a:rPr lang="en-GB" sz="2800" dirty="0" smtClean="0"/>
              <a:t>Support for Source Files in the interpreter</a:t>
            </a:r>
          </a:p>
          <a:p>
            <a:r>
              <a:rPr lang="en-GB" sz="2800" dirty="0" smtClean="0"/>
              <a:t>Data “outside the workspace”</a:t>
            </a:r>
          </a:p>
          <a:p>
            <a:r>
              <a:rPr lang="en-GB" sz="2800" dirty="0" smtClean="0"/>
              <a:t>Fast lookups</a:t>
            </a:r>
          </a:p>
          <a:p>
            <a:r>
              <a:rPr lang="en-GB" sz="2800" dirty="0" smtClean="0"/>
              <a:t>Compiler Enhancements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16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29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baseline="0" dirty="0" smtClean="0"/>
              <a:t>RIDE 3.0 – Expected Features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755575" y="1916832"/>
            <a:ext cx="7632849" cy="4104456"/>
          </a:xfrm>
        </p:spPr>
        <p:txBody>
          <a:bodyPr/>
          <a:lstStyle/>
          <a:p>
            <a:r>
              <a:rPr lang="en-GB" sz="2400" dirty="0"/>
              <a:t>New </a:t>
            </a:r>
            <a:r>
              <a:rPr lang="en-GB" sz="2400" dirty="0" smtClean="0"/>
              <a:t>Protocol (JSON)</a:t>
            </a:r>
            <a:endParaRPr lang="en-GB" sz="2400" dirty="0"/>
          </a:p>
          <a:p>
            <a:r>
              <a:rPr lang="en-GB" sz="2400" dirty="0"/>
              <a:t>Launch server-side processes using </a:t>
            </a:r>
            <a:r>
              <a:rPr lang="en-GB" sz="2400" dirty="0" smtClean="0"/>
              <a:t>SSH</a:t>
            </a:r>
            <a:endParaRPr lang="en-GB" sz="2400" dirty="0"/>
          </a:p>
          <a:p>
            <a:r>
              <a:rPr lang="en-GB" sz="2400" dirty="0"/>
              <a:t>Minimal workspace explorer</a:t>
            </a:r>
          </a:p>
          <a:p>
            <a:r>
              <a:rPr lang="en-GB" sz="2400" dirty="0"/>
              <a:t>Support external editors</a:t>
            </a:r>
          </a:p>
          <a:p>
            <a:r>
              <a:rPr lang="en-GB" sz="2400" dirty="0"/>
              <a:t>Value tips</a:t>
            </a:r>
          </a:p>
          <a:p>
            <a:r>
              <a:rPr lang="en-GB" sz="2400" dirty="0"/>
              <a:t>Enhanced navigation of classes and functions ("Back")</a:t>
            </a:r>
          </a:p>
          <a:p>
            <a:r>
              <a:rPr lang="en-GB" sz="2400" dirty="0"/>
              <a:t>Show stack, Show threads, Status bar</a:t>
            </a:r>
          </a:p>
          <a:p>
            <a:r>
              <a:rPr lang="en-GB" sz="2400" dirty="0"/>
              <a:t>Drag/drop workspaces or source files to session</a:t>
            </a:r>
          </a:p>
          <a:p>
            <a:r>
              <a:rPr lang="en-GB" sz="2400" dirty="0" smtClean="0"/>
              <a:t>Auto PW </a:t>
            </a:r>
            <a:r>
              <a:rPr lang="en-GB" sz="2400" dirty="0"/>
              <a:t>support</a:t>
            </a:r>
            <a:endParaRPr lang="en-GB" sz="24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327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30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Planned Conga 3.0 (TCP) Features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en-GB" sz="2800" dirty="0" smtClean="0"/>
              <a:t>New Server Modes: Single Queue &amp; Connection-Per-Thread</a:t>
            </a:r>
            <a:endParaRPr lang="en-GB" sz="2800" dirty="0"/>
          </a:p>
          <a:p>
            <a:r>
              <a:rPr lang="da-DK" sz="2800" dirty="0" smtClean="0"/>
              <a:t>New version GNU TLS, loaded on demand</a:t>
            </a:r>
            <a:endParaRPr lang="en-GB" sz="2800" dirty="0"/>
          </a:p>
          <a:p>
            <a:r>
              <a:rPr lang="da-DK" sz="2800" dirty="0"/>
              <a:t>HTTP </a:t>
            </a:r>
            <a:r>
              <a:rPr lang="da-DK" sz="2800" dirty="0" smtClean="0"/>
              <a:t>Protocol &amp; Web Socket support</a:t>
            </a:r>
            <a:r>
              <a:rPr lang="da-DK" sz="2800" dirty="0"/>
              <a:t> </a:t>
            </a:r>
            <a:endParaRPr lang="en-GB" sz="2800" dirty="0"/>
          </a:p>
          <a:p>
            <a:r>
              <a:rPr lang="da-DK" sz="2800" dirty="0"/>
              <a:t>EndPoint </a:t>
            </a:r>
            <a:r>
              <a:rPr lang="da-DK" sz="2800" dirty="0" smtClean="0"/>
              <a:t>filter to control connections</a:t>
            </a:r>
            <a:endParaRPr lang="en-GB" sz="2800" dirty="0"/>
          </a:p>
          <a:p>
            <a:r>
              <a:rPr lang="da-DK" sz="2800" dirty="0" smtClean="0"/>
              <a:t>Send File Command &amp; Send Complete event</a:t>
            </a:r>
            <a:endParaRPr lang="en-GB" sz="2800" dirty="0"/>
          </a:p>
          <a:p>
            <a:r>
              <a:rPr lang="en-US" sz="2800" dirty="0"/>
              <a:t>Close event instead of error 1119</a:t>
            </a:r>
            <a:endParaRPr lang="en-GB" sz="2800" dirty="0"/>
          </a:p>
          <a:p>
            <a:r>
              <a:rPr lang="en-US" sz="2800" dirty="0"/>
              <a:t> </a:t>
            </a:r>
            <a:r>
              <a:rPr lang="en-US" sz="2800" dirty="0" smtClean="0"/>
              <a:t>Stop/pause </a:t>
            </a:r>
            <a:r>
              <a:rPr lang="en-US" sz="2800" dirty="0"/>
              <a:t>server listening for new connections </a:t>
            </a:r>
            <a:endParaRPr lang="en-GB" sz="2800" dirty="0"/>
          </a:p>
          <a:p>
            <a:r>
              <a:rPr lang="en-US" sz="2800" dirty="0"/>
              <a:t> </a:t>
            </a:r>
            <a:r>
              <a:rPr lang="en-US" sz="2800" dirty="0" smtClean="0"/>
              <a:t>Accept numeric data for text connections</a:t>
            </a:r>
            <a:endParaRPr lang="en-GB" sz="28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7968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31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Planned Conga 3.0 (TCP) Features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da-DK" sz="2800" dirty="0" smtClean="0"/>
              <a:t>HTTP Protocol &amp; Web Socket support</a:t>
            </a:r>
            <a:r>
              <a:rPr lang="da-DK" sz="2800" dirty="0"/>
              <a:t> </a:t>
            </a:r>
            <a:endParaRPr lang="en-GB" sz="2800" dirty="0"/>
          </a:p>
          <a:p>
            <a:r>
              <a:rPr lang="da-DK" sz="2800" dirty="0"/>
              <a:t>EndPoint </a:t>
            </a:r>
            <a:r>
              <a:rPr lang="da-DK" sz="2800" dirty="0" smtClean="0"/>
              <a:t>filter to control connections</a:t>
            </a:r>
            <a:endParaRPr lang="en-GB" sz="2800" dirty="0"/>
          </a:p>
          <a:p>
            <a:r>
              <a:rPr lang="da-DK" sz="2800" dirty="0" smtClean="0"/>
              <a:t>Send File Command &amp; Send Complete event</a:t>
            </a:r>
            <a:endParaRPr lang="en-GB" sz="2800" dirty="0"/>
          </a:p>
          <a:p>
            <a:r>
              <a:rPr lang="en-US" sz="2800" dirty="0"/>
              <a:t>Close event instead of error 1119</a:t>
            </a:r>
            <a:endParaRPr lang="en-GB" sz="2800" dirty="0"/>
          </a:p>
          <a:p>
            <a:r>
              <a:rPr lang="en-US" sz="2800" dirty="0" smtClean="0"/>
              <a:t>Stop/pause </a:t>
            </a:r>
            <a:r>
              <a:rPr lang="en-US" sz="2800" dirty="0"/>
              <a:t>server listening for new connections </a:t>
            </a:r>
            <a:endParaRPr lang="en-GB" sz="2800" dirty="0"/>
          </a:p>
          <a:p>
            <a:r>
              <a:rPr lang="en-US" sz="2800" dirty="0" smtClean="0"/>
              <a:t>Accept numeric data for text connections</a:t>
            </a:r>
            <a:endParaRPr lang="en-GB" sz="28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9950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32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Possible Conga 3.0 Features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a-DK" sz="2800" dirty="0" smtClean="0"/>
              <a:t>UDP</a:t>
            </a:r>
            <a:endParaRPr lang="en-GB" sz="2800" dirty="0"/>
          </a:p>
          <a:p>
            <a:r>
              <a:rPr lang="da-DK" sz="2800" dirty="0"/>
              <a:t>Multiple </a:t>
            </a:r>
            <a:r>
              <a:rPr lang="da-DK" sz="2800" dirty="0" smtClean="0"/>
              <a:t>application roots</a:t>
            </a:r>
            <a:endParaRPr lang="en-GB" sz="2800" dirty="0"/>
          </a:p>
          <a:p>
            <a:r>
              <a:rPr lang="da-DK" sz="2800" dirty="0"/>
              <a:t>Compression </a:t>
            </a:r>
            <a:r>
              <a:rPr lang="da-DK" sz="2800" dirty="0" smtClean="0"/>
              <a:t>of data for </a:t>
            </a:r>
            <a:r>
              <a:rPr lang="da-DK" sz="2800" dirty="0"/>
              <a:t>command connections</a:t>
            </a:r>
            <a:endParaRPr lang="en-GB" sz="2800" dirty="0"/>
          </a:p>
          <a:p>
            <a:endParaRPr lang="en-GB" sz="28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34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33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MiServer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Version 3.0 in May</a:t>
            </a:r>
          </a:p>
          <a:p>
            <a:r>
              <a:rPr lang="en-GB" dirty="0" smtClean="0"/>
              <a:t>Commercial Applications Being Developed Now</a:t>
            </a:r>
          </a:p>
          <a:p>
            <a:r>
              <a:rPr lang="en-GB" dirty="0" smtClean="0"/>
              <a:t>Embedded HTTP Rendering coming this summer</a:t>
            </a:r>
          </a:p>
          <a:p>
            <a:r>
              <a:rPr lang="en-GB" dirty="0" smtClean="0"/>
              <a:t>Version 4.0 will bring Data Binding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60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34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Version 16.0 Ideas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Dual / Under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751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35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36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Contest 2016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Winner declared in </a:t>
            </a:r>
            <a:r>
              <a:rPr lang="en-GB" dirty="0"/>
              <a:t>G</a:t>
            </a:r>
            <a:r>
              <a:rPr lang="en-GB" dirty="0" smtClean="0"/>
              <a:t>lasgow 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36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57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3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Environment </a:t>
            </a:r>
            <a:r>
              <a:rPr lang="en-GB" dirty="0" smtClean="0"/>
              <a:t>Modifications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755575" y="1700213"/>
            <a:ext cx="8087758" cy="4321075"/>
          </a:xfrm>
        </p:spPr>
        <p:txBody>
          <a:bodyPr/>
          <a:lstStyle/>
          <a:p>
            <a:r>
              <a:rPr lang="en-GB" dirty="0" smtClean="0"/>
              <a:t>Editor</a:t>
            </a:r>
          </a:p>
          <a:p>
            <a:pPr lvl="1"/>
            <a:r>
              <a:rPr lang="en-GB" dirty="0" smtClean="0"/>
              <a:t>Italics/bold in comments?</a:t>
            </a:r>
          </a:p>
          <a:p>
            <a:pPr lvl="1"/>
            <a:r>
              <a:rPr lang="en-GB" dirty="0" smtClean="0"/>
              <a:t>Source can be kept outside the </a:t>
            </a:r>
            <a:r>
              <a:rPr lang="en-GB" dirty="0" err="1" smtClean="0"/>
              <a:t>ws</a:t>
            </a:r>
            <a:endParaRPr lang="en-GB" dirty="0" smtClean="0"/>
          </a:p>
          <a:p>
            <a:pPr lvl="1"/>
            <a:r>
              <a:rPr lang="en-GB" dirty="0" smtClean="0"/>
              <a:t>Available as external editor in Windows</a:t>
            </a:r>
          </a:p>
          <a:p>
            <a:r>
              <a:rPr lang="en-GB" dirty="0" smtClean="0"/>
              <a:t>Native Look &amp; feel enabled by default</a:t>
            </a:r>
          </a:p>
          <a:p>
            <a:r>
              <a:rPr lang="en-GB" dirty="0"/>
              <a:t>Ignore traps in the session</a:t>
            </a:r>
          </a:p>
          <a:p>
            <a:endParaRPr lang="en-GB" dirty="0" smtClean="0"/>
          </a:p>
          <a:p>
            <a:pPr lvl="1"/>
            <a:endParaRPr lang="en-GB" dirty="0" smtClean="0"/>
          </a:p>
          <a:p>
            <a:pPr lvl="2"/>
            <a:endParaRPr lang="en-GB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674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4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Version 15.0 Performance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Possibly the</a:t>
            </a:r>
            <a:r>
              <a:rPr lang="en-GB" baseline="0" dirty="0" smtClean="0"/>
              <a:t> largest speedup in history</a:t>
            </a:r>
            <a:endParaRPr lang="en-GB" dirty="0" smtClean="0"/>
          </a:p>
          <a:p>
            <a:r>
              <a:rPr lang="en-GB" dirty="0" smtClean="0"/>
              <a:t>New algorithms</a:t>
            </a:r>
          </a:p>
          <a:p>
            <a:r>
              <a:rPr lang="en-GB" dirty="0" smtClean="0"/>
              <a:t>New C compilers on all platforms</a:t>
            </a:r>
          </a:p>
          <a:p>
            <a:pPr lvl="1"/>
            <a:r>
              <a:rPr lang="en-GB" dirty="0" smtClean="0"/>
              <a:t>Windows: VS2005</a:t>
            </a:r>
            <a:r>
              <a:rPr lang="en-GB" baseline="0" dirty="0" smtClean="0"/>
              <a:t> =&gt; VS2015</a:t>
            </a:r>
          </a:p>
          <a:p>
            <a:pPr lvl="1"/>
            <a:r>
              <a:rPr lang="en-GB" baseline="0" dirty="0" smtClean="0"/>
              <a:t>Linux: </a:t>
            </a:r>
            <a:r>
              <a:rPr lang="en-GB" baseline="0" dirty="0" err="1" smtClean="0"/>
              <a:t>gcc</a:t>
            </a:r>
            <a:r>
              <a:rPr lang="en-GB" baseline="0" dirty="0" smtClean="0"/>
              <a:t> 4.3.3 (2009) =&gt; 5.3 (2015)</a:t>
            </a:r>
          </a:p>
          <a:p>
            <a:pPr lvl="1"/>
            <a:r>
              <a:rPr lang="en-GB" dirty="0" smtClean="0"/>
              <a:t>AIX </a:t>
            </a:r>
            <a:r>
              <a:rPr lang="en-GB" dirty="0" err="1" smtClean="0"/>
              <a:t>xlc</a:t>
            </a:r>
            <a:r>
              <a:rPr lang="en-GB" dirty="0" smtClean="0"/>
              <a:t> has been “current”</a:t>
            </a:r>
          </a:p>
        </p:txBody>
      </p:sp>
      <p:pic>
        <p:nvPicPr>
          <p:cNvPr id="1026" name="Picture 2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6975" y="0"/>
            <a:ext cx="6677025" cy="559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image0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5" y="3652221"/>
            <a:ext cx="4334312" cy="3205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1705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5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Version</a:t>
            </a:r>
            <a:r>
              <a:rPr lang="en-GB" baseline="0" dirty="0" smtClean="0"/>
              <a:t> 15.0: Restrictions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2800" dirty="0" smtClean="0"/>
              <a:t>Windows XP not supported (Minimum versions are Vista or Server 2008)</a:t>
            </a:r>
          </a:p>
          <a:p>
            <a:r>
              <a:rPr lang="en-GB" sz="2800" dirty="0" smtClean="0"/>
              <a:t>Microsoft.NET version 4  or higher required</a:t>
            </a:r>
          </a:p>
          <a:p>
            <a:r>
              <a:rPr lang="en-GB" sz="2800" dirty="0" smtClean="0"/>
              <a:t>New RIDE 3.0 for Dyalog 15.0 only </a:t>
            </a:r>
          </a:p>
          <a:p>
            <a:r>
              <a:rPr lang="en-GB" sz="2800" dirty="0"/>
              <a:t>No more </a:t>
            </a:r>
            <a:r>
              <a:rPr lang="en-GB" sz="2800" dirty="0">
                <a:latin typeface="APL385 Unicode" panose="020B0709000202000203" pitchFamily="49" charset="0"/>
              </a:rPr>
              <a:t>)LOAD </a:t>
            </a:r>
            <a:r>
              <a:rPr lang="en-GB" sz="2800" dirty="0"/>
              <a:t>&lt;V11 </a:t>
            </a:r>
            <a:r>
              <a:rPr lang="en-GB" sz="2800" dirty="0" err="1"/>
              <a:t>wss</a:t>
            </a:r>
            <a:endParaRPr lang="en-GB" sz="2800" dirty="0"/>
          </a:p>
          <a:p>
            <a:r>
              <a:rPr lang="en-GB" sz="2800" dirty="0"/>
              <a:t>No more 13.2 </a:t>
            </a:r>
            <a:r>
              <a:rPr lang="en-GB" sz="2800" dirty="0" smtClean="0"/>
              <a:t>support</a:t>
            </a:r>
          </a:p>
          <a:p>
            <a:r>
              <a:rPr lang="en-GB" sz="2800" dirty="0"/>
              <a:t>Since 14.0 32b files can no longer be created.</a:t>
            </a:r>
          </a:p>
          <a:p>
            <a:endParaRPr lang="en-GB" sz="28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180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6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Language-specific Changes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478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Random Link (</a:t>
            </a:r>
            <a:r>
              <a:rPr lang="en-GB" dirty="0" smtClean="0">
                <a:latin typeface="APL385 Unicode" panose="020B0709000202000203" pitchFamily="49" charset="0"/>
              </a:rPr>
              <a:t>⎕RL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[1] is seed</a:t>
            </a:r>
          </a:p>
          <a:p>
            <a:r>
              <a:rPr lang="en-GB" dirty="0" smtClean="0"/>
              <a:t>[2] is RN generator:</a:t>
            </a:r>
          </a:p>
          <a:p>
            <a:pPr lvl="1"/>
            <a:r>
              <a:rPr lang="en-GB" dirty="0"/>
              <a:t>0</a:t>
            </a:r>
            <a:r>
              <a:rPr lang="en-GB" dirty="0" smtClean="0"/>
              <a:t>: range [1,(2*31)-2] (the "old" RNG)</a:t>
            </a:r>
          </a:p>
          <a:p>
            <a:pPr lvl="1"/>
            <a:r>
              <a:rPr lang="en-GB" dirty="0" smtClean="0"/>
              <a:t>1: range [1,2*62]</a:t>
            </a:r>
          </a:p>
          <a:p>
            <a:pPr lvl="1"/>
            <a:r>
              <a:rPr lang="en-GB" dirty="0" smtClean="0"/>
              <a:t>2: OS generated values [1,2*62]</a:t>
            </a:r>
          </a:p>
          <a:p>
            <a:pPr lvl="1"/>
            <a:endParaRPr lang="en-GB" dirty="0"/>
          </a:p>
          <a:p>
            <a:pPr marL="57150" indent="0">
              <a:buNone/>
            </a:pPr>
            <a:r>
              <a:rPr lang="en-GB" dirty="0" smtClean="0"/>
              <a:t>Ex:</a:t>
            </a:r>
          </a:p>
          <a:p>
            <a:pPr marL="57150" indent="0">
              <a:buNone/>
            </a:pPr>
            <a:r>
              <a:rPr lang="en-GB" dirty="0"/>
              <a:t>	</a:t>
            </a:r>
            <a:r>
              <a:rPr lang="en-GB" dirty="0" smtClean="0">
                <a:latin typeface="APL385 Unicode" panose="020B0709000202000203" pitchFamily="49" charset="0"/>
              </a:rPr>
              <a:t>⎕RL←1234   0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663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</a:t>
            </a:r>
            <a:r>
              <a:rPr lang="en-GB" dirty="0" smtClean="0"/>
              <a:t>Neutral Element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>
                <a:latin typeface="APL385 Unicode" panose="020B0709000202000203" pitchFamily="49" charset="0"/>
              </a:rPr>
              <a:t>,/</a:t>
            </a:r>
            <a:r>
              <a:rPr lang="en-GB" dirty="0" smtClean="0">
                <a:latin typeface="APL385 Unicode" panose="020B0709000202000203" pitchFamily="49" charset="0"/>
              </a:rPr>
              <a:t>⍬ is ⊂⍬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Version 15.0 of Dyalog APL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143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_dyalog15">
  <a:themeElements>
    <a:clrScheme name="1_Dyalo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ctr">
          <a:defRPr sz="3200" dirty="0" smtClean="0">
            <a:latin typeface="+mj-lt"/>
          </a:defRPr>
        </a:defPPr>
      </a:lstStyle>
    </a:txDef>
  </a:objectDefaults>
  <a:extraClrSchemeLst>
    <a:extraClrScheme>
      <a:clrScheme name="1_Dyalo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Master Powerpoint template 19 aug 2014.potx" id="{0049EF10-ADAC-4A86-823C-08B6527A6A7B}" vid="{CA850941-80F2-41C4-9D9B-50111ED1566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Presentation_dyalog15</Template>
  <TotalTime>7212</TotalTime>
  <Words>1213</Words>
  <Application>Microsoft Office PowerPoint</Application>
  <PresentationFormat>On-screen Show (4:3)</PresentationFormat>
  <Paragraphs>270</Paragraphs>
  <Slides>37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Presentation_dyalog15</vt:lpstr>
      <vt:lpstr>Toutes Les Nouveautes de V15 </vt:lpstr>
      <vt:lpstr>Agenda</vt:lpstr>
      <vt:lpstr>Dyalog 15.0 Highlights</vt:lpstr>
      <vt:lpstr>Environment Modifications</vt:lpstr>
      <vt:lpstr>Version 15.0 Performance</vt:lpstr>
      <vt:lpstr>Version 15.0: Restrictions</vt:lpstr>
      <vt:lpstr>Language-specific Changes</vt:lpstr>
      <vt:lpstr>Random Link (⎕RL)</vt:lpstr>
      <vt:lpstr>New Neutral Element</vt:lpstr>
      <vt:lpstr>7 New ⎕ OS Functions</vt:lpstr>
      <vt:lpstr>7 New ⎕ OS Functions</vt:lpstr>
      <vt:lpstr>⎕NPARTS</vt:lpstr>
      <vt:lpstr>⎕NEXISTS</vt:lpstr>
      <vt:lpstr>⎕MKDIR</vt:lpstr>
      <vt:lpstr>⎕NDELETE</vt:lpstr>
      <vt:lpstr>⎕NINFO</vt:lpstr>
      <vt:lpstr>⎕NGet/⎕NPut/⎕Fix</vt:lpstr>
      <vt:lpstr>Special</vt:lpstr>
      <vt:lpstr>Hashed Keys</vt:lpstr>
      <vt:lpstr>New Idiom</vt:lpstr>
      <vt:lpstr>Case Folding</vt:lpstr>
      <vt:lpstr>Ws </vt:lpstr>
      <vt:lpstr>.NET</vt:lpstr>
      <vt:lpstr>Remove Data Binding</vt:lpstr>
      <vt:lpstr>Discard Thread on Exit</vt:lpstr>
      <vt:lpstr>Discard Parked Threads</vt:lpstr>
      <vt:lpstr>DISPID (Dispatch ID)</vt:lpstr>
      <vt:lpstr>Interoperability</vt:lpstr>
      <vt:lpstr>Demos</vt:lpstr>
      <vt:lpstr>RIDE 3.0 – Expected Features</vt:lpstr>
      <vt:lpstr>Planned Conga 3.0 (TCP) Features</vt:lpstr>
      <vt:lpstr>Planned Conga 3.0 (TCP) Features</vt:lpstr>
      <vt:lpstr>Possible Conga 3.0 Features</vt:lpstr>
      <vt:lpstr>MiServer</vt:lpstr>
      <vt:lpstr>Version 16.0 Ideas</vt:lpstr>
      <vt:lpstr>Other</vt:lpstr>
      <vt:lpstr>Contest 2016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Smith</dc:creator>
  <cp:lastModifiedBy>Fiona Smith</cp:lastModifiedBy>
  <cp:revision>143</cp:revision>
  <cp:lastPrinted>2014-08-15T09:52:37Z</cp:lastPrinted>
  <dcterms:created xsi:type="dcterms:W3CDTF">2015-07-28T13:03:29Z</dcterms:created>
  <dcterms:modified xsi:type="dcterms:W3CDTF">2016-03-22T09:56:38Z</dcterms:modified>
</cp:coreProperties>
</file>