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0" r:id="rId1"/>
  </p:sldMasterIdLst>
  <p:notesMasterIdLst>
    <p:notesMasterId r:id="rId28"/>
  </p:notesMasterIdLst>
  <p:sldIdLst>
    <p:sldId id="256" r:id="rId2"/>
    <p:sldId id="258" r:id="rId3"/>
    <p:sldId id="298" r:id="rId4"/>
    <p:sldId id="299" r:id="rId5"/>
    <p:sldId id="301" r:id="rId6"/>
    <p:sldId id="302" r:id="rId7"/>
    <p:sldId id="297" r:id="rId8"/>
    <p:sldId id="309" r:id="rId9"/>
    <p:sldId id="310" r:id="rId10"/>
    <p:sldId id="311" r:id="rId11"/>
    <p:sldId id="304" r:id="rId12"/>
    <p:sldId id="312" r:id="rId13"/>
    <p:sldId id="313" r:id="rId14"/>
    <p:sldId id="314" r:id="rId15"/>
    <p:sldId id="316" r:id="rId16"/>
    <p:sldId id="315" r:id="rId17"/>
    <p:sldId id="305" r:id="rId18"/>
    <p:sldId id="321" r:id="rId19"/>
    <p:sldId id="319" r:id="rId20"/>
    <p:sldId id="323" r:id="rId21"/>
    <p:sldId id="324" r:id="rId22"/>
    <p:sldId id="307" r:id="rId23"/>
    <p:sldId id="322" r:id="rId24"/>
    <p:sldId id="318" r:id="rId25"/>
    <p:sldId id="325" r:id="rId26"/>
    <p:sldId id="320" r:id="rId27"/>
  </p:sldIdLst>
  <p:sldSz cx="9144000" cy="6858000" type="screen4x3"/>
  <p:notesSz cx="6718300" cy="985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51" autoAdjust="0"/>
  </p:normalViewPr>
  <p:slideViewPr>
    <p:cSldViewPr>
      <p:cViewPr varScale="1">
        <p:scale>
          <a:sx n="61" d="100"/>
          <a:sy n="61" d="100"/>
        </p:scale>
        <p:origin x="19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646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482" y="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830" y="4681220"/>
            <a:ext cx="5374640" cy="44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73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482" y="936073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CB69223-2A7E-4679-8394-C16FA4EA7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06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72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29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37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BBE9214-3ED5-4300-A258-259CDE26A703}" type="slidenum">
              <a:rPr lang="en-US" altLang="en-US" sz="1200">
                <a:latin typeface="Times New Roman" panose="02020603050405020304" pitchFamily="18" charset="0"/>
              </a:rPr>
              <a:pPr/>
              <a:t>25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296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884368" y="116632"/>
            <a:ext cx="958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4D6A1F21-6DDA-4D75-917B-3675E7404BBE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13" name="Picture 4" descr="C:\Users\fiona\Desktop\test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3"/>
          <a:stretch/>
        </p:blipFill>
        <p:spPr bwMode="auto">
          <a:xfrm>
            <a:off x="2987824" y="2708920"/>
            <a:ext cx="2950384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755575" y="620689"/>
            <a:ext cx="7632849" cy="72007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1484784"/>
            <a:ext cx="7632849" cy="6486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Click to edit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592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5" y="692696"/>
            <a:ext cx="7632849" cy="853676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55575" y="1700213"/>
            <a:ext cx="7632849" cy="4321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79" y="5701275"/>
            <a:ext cx="875054" cy="936104"/>
          </a:xfrm>
          <a:prstGeom prst="rect">
            <a:avLst/>
          </a:prstGeom>
        </p:spPr>
      </p:pic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411760" y="6356350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Technical Road Map - Spring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8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5" y="692696"/>
            <a:ext cx="7632849" cy="853676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755576" y="1628800"/>
            <a:ext cx="3672408" cy="43924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4716016" y="1654690"/>
            <a:ext cx="3672408" cy="43665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884368" y="116632"/>
            <a:ext cx="958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4D6A1F21-6DDA-4D75-917B-3675E7404BBE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79" y="5701275"/>
            <a:ext cx="875054" cy="936104"/>
          </a:xfrm>
          <a:prstGeom prst="rect">
            <a:avLst/>
          </a:prstGeom>
        </p:spPr>
      </p:pic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411760" y="6356350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Technical Road Map - Spring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709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884368" y="116632"/>
            <a:ext cx="958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4D6A1F21-6DDA-4D75-917B-3675E7404BBE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5" y="6470302"/>
            <a:ext cx="1224135" cy="17204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411760" y="6356350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Technical Road Map - Spring 2016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6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baseline="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8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2400">
          <a:solidFill>
            <a:srgbClr val="3333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000">
          <a:solidFill>
            <a:srgbClr val="3333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ser_experienc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Dyalog/vecdb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FC2014%20Social%20Media%20Capture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537" y="692696"/>
            <a:ext cx="7632849" cy="720079"/>
          </a:xfrm>
        </p:spPr>
        <p:txBody>
          <a:bodyPr/>
          <a:lstStyle/>
          <a:p>
            <a:r>
              <a:rPr lang="en-GB" dirty="0" smtClean="0"/>
              <a:t>Technical Road Map</a:t>
            </a:r>
            <a:br>
              <a:rPr lang="en-GB" dirty="0" smtClean="0"/>
            </a:br>
            <a:r>
              <a:rPr lang="en-GB" dirty="0" smtClean="0"/>
              <a:t>Spring 2016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50350" y="2060848"/>
            <a:ext cx="5101221" cy="504650"/>
          </a:xfrm>
        </p:spPr>
        <p:txBody>
          <a:bodyPr/>
          <a:lstStyle/>
          <a:p>
            <a:r>
              <a:rPr lang="en-GB" sz="2400" dirty="0" smtClean="0"/>
              <a:t>Morten Kromberg, </a:t>
            </a:r>
            <a:r>
              <a:rPr lang="en-GB" sz="2800" dirty="0" smtClean="0">
                <a:solidFill>
                  <a:srgbClr val="FF0000"/>
                </a:solidFill>
              </a:rPr>
              <a:t>CXO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7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9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Performance</a:t>
            </a:r>
            <a:r>
              <a:rPr lang="en-GB" baseline="0" dirty="0" smtClean="0"/>
              <a:t> (3 of 3)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5575" y="1576035"/>
            <a:ext cx="7632849" cy="4321075"/>
          </a:xfrm>
        </p:spPr>
        <p:txBody>
          <a:bodyPr/>
          <a:lstStyle/>
          <a:p>
            <a:r>
              <a:rPr lang="en-GB" dirty="0" smtClean="0"/>
              <a:t>Optimised Byte Code Execution Engine</a:t>
            </a:r>
          </a:p>
          <a:p>
            <a:pPr lvl="1"/>
            <a:r>
              <a:rPr lang="en-GB" dirty="0" smtClean="0"/>
              <a:t>aka “Compiler”</a:t>
            </a:r>
          </a:p>
          <a:p>
            <a:r>
              <a:rPr lang="en-GB" dirty="0" smtClean="0"/>
              <a:t>Gives </a:t>
            </a:r>
            <a:r>
              <a:rPr lang="en-GB" dirty="0"/>
              <a:t>a factor of 2 speed-up on code using small arrays</a:t>
            </a:r>
          </a:p>
          <a:p>
            <a:r>
              <a:rPr lang="en-GB" dirty="0" smtClean="0"/>
              <a:t>Version </a:t>
            </a:r>
            <a:r>
              <a:rPr lang="en-GB" dirty="0" smtClean="0"/>
              <a:t>15.0 work:</a:t>
            </a:r>
          </a:p>
          <a:p>
            <a:pPr lvl="1"/>
            <a:r>
              <a:rPr lang="da-DK" dirty="0" smtClean="0"/>
              <a:t>support </a:t>
            </a:r>
            <a:r>
              <a:rPr lang="da-DK" dirty="0"/>
              <a:t>for nested </a:t>
            </a:r>
            <a:r>
              <a:rPr lang="da-DK" dirty="0" smtClean="0"/>
              <a:t>dfns</a:t>
            </a:r>
            <a:endParaRPr lang="en-GB" dirty="0"/>
          </a:p>
          <a:p>
            <a:pPr lvl="1"/>
            <a:r>
              <a:rPr lang="da-DK" dirty="0" smtClean="0"/>
              <a:t>allow </a:t>
            </a:r>
            <a:r>
              <a:rPr lang="da-DK" dirty="0"/>
              <a:t>assignments to global </a:t>
            </a:r>
            <a:r>
              <a:rPr lang="da-DK" dirty="0" smtClean="0"/>
              <a:t>variables</a:t>
            </a:r>
            <a:endParaRPr lang="en-GB" dirty="0"/>
          </a:p>
          <a:p>
            <a:pPr lvl="1"/>
            <a:r>
              <a:rPr lang="da-DK" dirty="0" smtClean="0"/>
              <a:t>Indicator in editor showing whether a function can be compiled or </a:t>
            </a:r>
            <a:r>
              <a:rPr lang="da-DK" dirty="0" smtClean="0"/>
              <a:t>not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Technical Road Map - Spring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42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10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Cross-Platform Integration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Historically, Dyalog has integrated with Microsoft infrastructure: DDE, OLE/COM, and Microsoft.NET.</a:t>
            </a:r>
          </a:p>
          <a:p>
            <a:pPr marL="0" indent="0">
              <a:buNone/>
            </a:pPr>
            <a:r>
              <a:rPr lang="en-GB" sz="2800" dirty="0" smtClean="0"/>
              <a:t>In the future, we need to support cross-platform mechanisms, such as:</a:t>
            </a:r>
            <a:endParaRPr lang="en-GB" dirty="0" smtClean="0"/>
          </a:p>
          <a:p>
            <a:r>
              <a:rPr lang="en-GB" dirty="0" smtClean="0"/>
              <a:t>Call APL as a shared library (.</a:t>
            </a:r>
            <a:r>
              <a:rPr lang="en-GB" dirty="0" err="1" smtClean="0"/>
              <a:t>dll</a:t>
            </a:r>
            <a:r>
              <a:rPr lang="en-GB" dirty="0" smtClean="0"/>
              <a:t>/.so)</a:t>
            </a:r>
          </a:p>
          <a:p>
            <a:r>
              <a:rPr lang="en-GB" dirty="0" smtClean="0"/>
              <a:t>Use APL as a “scripting language”</a:t>
            </a:r>
          </a:p>
          <a:p>
            <a:r>
              <a:rPr lang="en-GB" dirty="0" smtClean="0"/>
              <a:t>Support </a:t>
            </a:r>
            <a:r>
              <a:rPr lang="en-GB" dirty="0" err="1" smtClean="0"/>
              <a:t>emacs</a:t>
            </a:r>
            <a:r>
              <a:rPr lang="en-GB" dirty="0" smtClean="0"/>
              <a:t>, vim, Eclipse, </a:t>
            </a:r>
            <a:r>
              <a:rPr lang="en-GB" dirty="0" err="1" smtClean="0"/>
              <a:t>etc</a:t>
            </a:r>
            <a:endParaRPr lang="en-GB" dirty="0" smtClean="0"/>
          </a:p>
          <a:p>
            <a:r>
              <a:rPr lang="en-GB" dirty="0" smtClean="0"/>
              <a:t>Web service frameworks + JSON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Technical Road Map - Spring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402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11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Integration (1 of 4)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Call APL as a shared library (.</a:t>
            </a:r>
            <a:r>
              <a:rPr lang="en-GB" dirty="0" err="1" smtClean="0"/>
              <a:t>dll</a:t>
            </a:r>
            <a:r>
              <a:rPr lang="en-GB" dirty="0" smtClean="0"/>
              <a:t>/.so)</a:t>
            </a:r>
          </a:p>
          <a:p>
            <a:r>
              <a:rPr lang="en-GB" dirty="0" smtClean="0"/>
              <a:t>“Reverse </a:t>
            </a:r>
            <a:r>
              <a:rPr lang="en-GB" dirty="0" smtClean="0">
                <a:latin typeface="APL385 Unicode" panose="020B0709000202000203" pitchFamily="49" charset="0"/>
              </a:rPr>
              <a:t>⎕NA</a:t>
            </a:r>
            <a:r>
              <a:rPr lang="en-GB" dirty="0" smtClean="0"/>
              <a:t>”</a:t>
            </a:r>
          </a:p>
          <a:p>
            <a:r>
              <a:rPr lang="en-GB" dirty="0" smtClean="0"/>
              <a:t>Allow C, or any language with a “foreign function interface”, to call APL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Technical Road Map - Spring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333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12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Integration (2 of 4)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Use APL as a “scripting language”</a:t>
            </a:r>
          </a:p>
          <a:p>
            <a:r>
              <a:rPr lang="en-GB" dirty="0" smtClean="0"/>
              <a:t>Support UNIX/Linux scripts starting with</a:t>
            </a:r>
            <a:br>
              <a:rPr lang="en-GB" dirty="0" smtClean="0"/>
            </a:br>
            <a:r>
              <a:rPr lang="en-GB" dirty="0" smtClean="0"/>
              <a:t>#!</a:t>
            </a:r>
            <a:r>
              <a:rPr lang="en-GB" dirty="0" err="1" smtClean="0"/>
              <a:t>dyalog</a:t>
            </a:r>
            <a:endParaRPr lang="en-GB" dirty="0" smtClean="0"/>
          </a:p>
          <a:p>
            <a:r>
              <a:rPr lang="en-GB" dirty="0" smtClean="0"/>
              <a:t>Support other editors (next slide)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Technical Road Map - Spring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37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13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Integration (3 of 4)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Support external editors &amp; debuggers with plugins based on RIDE protocol:</a:t>
            </a:r>
          </a:p>
          <a:p>
            <a:r>
              <a:rPr lang="en-GB" dirty="0" err="1" smtClean="0"/>
              <a:t>Emacs</a:t>
            </a:r>
            <a:endParaRPr lang="en-GB" dirty="0"/>
          </a:p>
          <a:p>
            <a:r>
              <a:rPr lang="en-GB" dirty="0" smtClean="0"/>
              <a:t>VIM</a:t>
            </a:r>
          </a:p>
          <a:p>
            <a:r>
              <a:rPr lang="en-GB" dirty="0" smtClean="0"/>
              <a:t>Eclipse (intern at Dyalog this summer)</a:t>
            </a:r>
          </a:p>
          <a:p>
            <a:r>
              <a:rPr lang="en-GB" dirty="0" smtClean="0"/>
              <a:t>Visual Studio</a:t>
            </a:r>
          </a:p>
          <a:p>
            <a:pPr marL="0" indent="0">
              <a:buNone/>
            </a:pPr>
            <a:r>
              <a:rPr lang="en-GB" dirty="0" smtClean="0"/>
              <a:t>Will make it easier for many young people to get started using an editor they know.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Technical Road Map - Spring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690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14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Publish new RIDE Protocol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5575" y="1546372"/>
            <a:ext cx="7632849" cy="4321075"/>
          </a:xfrm>
        </p:spPr>
        <p:txBody>
          <a:bodyPr/>
          <a:lstStyle/>
          <a:p>
            <a:r>
              <a:rPr lang="en-GB" dirty="0" smtClean="0"/>
              <a:t>API is based on JSON:</a:t>
            </a:r>
          </a:p>
          <a:p>
            <a:pPr marL="0" indent="0">
              <a:buNone/>
            </a:pPr>
            <a:r>
              <a:rPr lang="en-GB" sz="2400" dirty="0"/>
              <a:t>When the user presses &lt;ED</a:t>
            </a:r>
            <a:r>
              <a:rPr lang="en-GB" sz="2400" dirty="0" smtClean="0"/>
              <a:t>&gt;, </a:t>
            </a:r>
            <a:r>
              <a:rPr lang="en-GB" sz="2400" dirty="0"/>
              <a:t>RIDE should </a:t>
            </a:r>
            <a:r>
              <a:rPr lang="en-GB" sz="2400" dirty="0" smtClean="0"/>
              <a:t>send e.g.: </a:t>
            </a:r>
            <a:r>
              <a:rPr lang="en-GB" sz="2000" dirty="0">
                <a:latin typeface="APL385 Unicode" panose="020B0709000202000203" pitchFamily="49" charset="0"/>
                <a:cs typeface="Courier New" panose="02070309020205020404" pitchFamily="49" charset="0"/>
              </a:rPr>
              <a:t>["Edit",{"win":123</a:t>
            </a:r>
            <a:r>
              <a:rPr lang="en-GB" sz="200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  <a:t>, "</a:t>
            </a:r>
            <a:r>
              <a:rPr lang="en-GB" sz="2000" dirty="0">
                <a:latin typeface="APL385 Unicode" panose="020B0709000202000203" pitchFamily="49" charset="0"/>
                <a:cs typeface="Courier New" panose="02070309020205020404" pitchFamily="49" charset="0"/>
              </a:rPr>
              <a:t>text":"a←b+c×d</a:t>
            </a:r>
            <a:r>
              <a:rPr lang="en-GB" sz="200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  <a:t>",</a:t>
            </a:r>
            <a:br>
              <a:rPr lang="en-GB" sz="200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</a:br>
            <a:r>
              <a:rPr lang="en-GB" sz="200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  <a:t>"</a:t>
            </a:r>
            <a:r>
              <a:rPr lang="en-GB" sz="2000" dirty="0">
                <a:latin typeface="APL385 Unicode" panose="020B0709000202000203" pitchFamily="49" charset="0"/>
                <a:cs typeface="Courier New" panose="02070309020205020404" pitchFamily="49" charset="0"/>
              </a:rPr>
              <a:t>pos":4</a:t>
            </a:r>
            <a:r>
              <a:rPr lang="en-GB" sz="200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  <a:t>, "</a:t>
            </a:r>
            <a:r>
              <a:rPr lang="en-GB" sz="2000" dirty="0">
                <a:latin typeface="APL385 Unicode" panose="020B0709000202000203" pitchFamily="49" charset="0"/>
                <a:cs typeface="Courier New" panose="02070309020205020404" pitchFamily="49" charset="0"/>
              </a:rPr>
              <a:t>unsaved":{"124":"f"}}] </a:t>
            </a:r>
            <a:endParaRPr lang="en-GB" sz="2000" dirty="0" smtClean="0">
              <a:latin typeface="APL385 Unicode" panose="020B0709000202000203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The </a:t>
            </a:r>
            <a:r>
              <a:rPr lang="en-GB" sz="2400" dirty="0"/>
              <a:t>interpreter </a:t>
            </a:r>
            <a:r>
              <a:rPr lang="en-GB" sz="2400" dirty="0" smtClean="0"/>
              <a:t>will </a:t>
            </a:r>
            <a:r>
              <a:rPr lang="en-GB" sz="2400" dirty="0"/>
              <a:t>respond later with </a:t>
            </a:r>
            <a:r>
              <a:rPr lang="en-GB" sz="2400" dirty="0" smtClean="0"/>
              <a:t>something like:</a:t>
            </a:r>
          </a:p>
          <a:p>
            <a:pPr marL="0" indent="0">
              <a:buNone/>
            </a:pPr>
            <a:r>
              <a:rPr lang="en-GB" sz="200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  <a:t>["</a:t>
            </a:r>
            <a:r>
              <a:rPr lang="en-GB" sz="2000" dirty="0" err="1">
                <a:latin typeface="APL385 Unicode" panose="020B0709000202000203" pitchFamily="49" charset="0"/>
                <a:cs typeface="Courier New" panose="02070309020205020404" pitchFamily="49" charset="0"/>
              </a:rPr>
              <a:t>OpenWindow</a:t>
            </a:r>
            <a:r>
              <a:rPr lang="en-GB" sz="2000" dirty="0">
                <a:latin typeface="APL385 Unicode" panose="020B0709000202000203" pitchFamily="49" charset="0"/>
                <a:cs typeface="Courier New" panose="02070309020205020404" pitchFamily="49" charset="0"/>
              </a:rPr>
              <a:t>",{"</a:t>
            </a:r>
            <a:r>
              <a:rPr lang="en-GB" sz="2000" dirty="0" err="1">
                <a:latin typeface="APL385 Unicode" panose="020B0709000202000203" pitchFamily="49" charset="0"/>
                <a:cs typeface="Courier New" panose="02070309020205020404" pitchFamily="49" charset="0"/>
              </a:rPr>
              <a:t>name":"f</a:t>
            </a:r>
            <a:r>
              <a:rPr lang="en-GB" sz="200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  <a:t>",</a:t>
            </a:r>
            <a:br>
              <a:rPr lang="en-GB" sz="200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</a:br>
            <a:r>
              <a:rPr lang="en-GB" sz="200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  <a:t>"</a:t>
            </a:r>
            <a:r>
              <a:rPr lang="en-GB" sz="2000" dirty="0">
                <a:latin typeface="APL385 Unicode" panose="020B0709000202000203" pitchFamily="49" charset="0"/>
                <a:cs typeface="Courier New" panose="02070309020205020404" pitchFamily="49" charset="0"/>
              </a:rPr>
              <a:t>text":["</a:t>
            </a:r>
            <a:r>
              <a:rPr lang="en-GB" sz="2000" dirty="0" err="1">
                <a:latin typeface="APL385 Unicode" panose="020B0709000202000203" pitchFamily="49" charset="0"/>
                <a:cs typeface="Courier New" panose="02070309020205020404" pitchFamily="49" charset="0"/>
              </a:rPr>
              <a:t>r←f</a:t>
            </a:r>
            <a:r>
              <a:rPr lang="en-GB" sz="2000" dirty="0">
                <a:latin typeface="APL385 Unicode" panose="020B0709000202000203" pitchFamily="49" charset="0"/>
                <a:cs typeface="Courier New" panose="02070309020205020404" pitchFamily="49" charset="0"/>
              </a:rPr>
              <a:t> a</a:t>
            </a:r>
            <a:r>
              <a:rPr lang="en-GB" sz="200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  <a:t>", "</a:t>
            </a:r>
            <a:r>
              <a:rPr lang="en-GB" sz="2000" dirty="0">
                <a:latin typeface="APL385 Unicode" panose="020B0709000202000203" pitchFamily="49" charset="0"/>
                <a:cs typeface="Courier New" panose="02070309020205020404" pitchFamily="49" charset="0"/>
              </a:rPr>
              <a:t>r←(+ ÷≢)a</a:t>
            </a:r>
            <a:r>
              <a:rPr lang="en-GB" sz="200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  <a:t>"],</a:t>
            </a:r>
            <a:br>
              <a:rPr lang="en-GB" sz="200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</a:br>
            <a:r>
              <a:rPr lang="en-GB" sz="200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  <a:t>"</a:t>
            </a:r>
            <a:r>
              <a:rPr lang="en-GB" sz="2000" dirty="0">
                <a:latin typeface="APL385 Unicode" panose="020B0709000202000203" pitchFamily="49" charset="0"/>
                <a:cs typeface="Courier New" panose="02070309020205020404" pitchFamily="49" charset="0"/>
              </a:rPr>
              <a:t>token":123</a:t>
            </a:r>
            <a:r>
              <a:rPr lang="en-GB" sz="200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  <a:t>, "</a:t>
            </a:r>
            <a:r>
              <a:rPr lang="en-GB" sz="2000" dirty="0">
                <a:latin typeface="APL385 Unicode" panose="020B0709000202000203" pitchFamily="49" charset="0"/>
                <a:cs typeface="Courier New" panose="02070309020205020404" pitchFamily="49" charset="0"/>
              </a:rPr>
              <a:t>currentRow":0</a:t>
            </a:r>
            <a:r>
              <a:rPr lang="en-GB" sz="200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  <a:t>, "</a:t>
            </a:r>
            <a:r>
              <a:rPr lang="en-GB" sz="2000" dirty="0">
                <a:latin typeface="APL385 Unicode" panose="020B0709000202000203" pitchFamily="49" charset="0"/>
                <a:cs typeface="Courier New" panose="02070309020205020404" pitchFamily="49" charset="0"/>
              </a:rPr>
              <a:t>debugger":false,               "entityType":1</a:t>
            </a:r>
            <a:r>
              <a:rPr lang="en-GB" sz="200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  <a:t>, "</a:t>
            </a:r>
            <a:r>
              <a:rPr lang="en-GB" sz="2000" dirty="0">
                <a:latin typeface="APL385 Unicode" panose="020B0709000202000203" pitchFamily="49" charset="0"/>
                <a:cs typeface="Courier New" panose="02070309020205020404" pitchFamily="49" charset="0"/>
              </a:rPr>
              <a:t>offset":0</a:t>
            </a:r>
            <a:r>
              <a:rPr lang="en-GB" sz="200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  <a:t>,</a:t>
            </a:r>
            <a:br>
              <a:rPr lang="en-GB" sz="200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</a:br>
            <a:r>
              <a:rPr lang="en-GB" sz="200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  <a:t>"</a:t>
            </a:r>
            <a:r>
              <a:rPr lang="en-GB" sz="2000" dirty="0">
                <a:latin typeface="APL385 Unicode" panose="020B0709000202000203" pitchFamily="49" charset="0"/>
                <a:cs typeface="Courier New" panose="02070309020205020404" pitchFamily="49" charset="0"/>
              </a:rPr>
              <a:t>readOnly":false</a:t>
            </a:r>
            <a:r>
              <a:rPr lang="en-GB" sz="200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  <a:t>, "</a:t>
            </a:r>
            <a:r>
              <a:rPr lang="en-GB" sz="2000" dirty="0">
                <a:latin typeface="APL385 Unicode" panose="020B0709000202000203" pitchFamily="49" charset="0"/>
                <a:cs typeface="Courier New" panose="02070309020205020404" pitchFamily="49" charset="0"/>
              </a:rPr>
              <a:t>size":0</a:t>
            </a:r>
            <a:r>
              <a:rPr lang="en-GB" sz="200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  <a:t>,</a:t>
            </a:r>
            <a:br>
              <a:rPr lang="en-GB" sz="200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</a:br>
            <a:r>
              <a:rPr lang="en-GB" sz="200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  <a:t>"</a:t>
            </a:r>
            <a:r>
              <a:rPr lang="en-GB" sz="2000" dirty="0">
                <a:latin typeface="APL385 Unicode" panose="020B0709000202000203" pitchFamily="49" charset="0"/>
                <a:cs typeface="Courier New" panose="02070309020205020404" pitchFamily="49" charset="0"/>
              </a:rPr>
              <a:t>stop":[1], </a:t>
            </a:r>
            <a:r>
              <a:rPr lang="en-GB" sz="200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  <a:t>"</a:t>
            </a:r>
            <a:r>
              <a:rPr lang="en-GB" sz="2000" dirty="0">
                <a:latin typeface="APL385 Unicode" panose="020B0709000202000203" pitchFamily="49" charset="0"/>
                <a:cs typeface="Courier New" panose="02070309020205020404" pitchFamily="49" charset="0"/>
              </a:rPr>
              <a:t>tid":0</a:t>
            </a:r>
            <a:r>
              <a:rPr lang="en-GB" sz="200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  <a:t>, "</a:t>
            </a:r>
            <a:r>
              <a:rPr lang="en-GB" sz="2000" dirty="0">
                <a:latin typeface="APL385 Unicode" panose="020B0709000202000203" pitchFamily="49" charset="0"/>
                <a:cs typeface="Courier New" panose="02070309020205020404" pitchFamily="49" charset="0"/>
              </a:rPr>
              <a:t>tname":"Tid:0</a:t>
            </a:r>
            <a:r>
              <a:rPr lang="en-GB" sz="2000" dirty="0" smtClean="0">
                <a:latin typeface="APL385 Unicode" panose="020B0709000202000203" pitchFamily="49" charset="0"/>
                <a:cs typeface="Courier New" panose="02070309020205020404" pitchFamily="49" charset="0"/>
              </a:rPr>
              <a:t>"}]</a:t>
            </a:r>
            <a:endParaRPr lang="en-GB" sz="2000" dirty="0">
              <a:latin typeface="APL385 Unicode" panose="020B0709000202000203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Technical Road Map - Spring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049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15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Integration (4 of 4)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Web service frameworks + JSON</a:t>
            </a:r>
          </a:p>
          <a:p>
            <a:r>
              <a:rPr lang="en-GB" dirty="0" smtClean="0"/>
              <a:t>Microsoft.NET Web Service Support</a:t>
            </a:r>
          </a:p>
          <a:p>
            <a:r>
              <a:rPr lang="en-GB" dirty="0" err="1" smtClean="0"/>
              <a:t>MiServer</a:t>
            </a:r>
            <a:r>
              <a:rPr lang="en-GB" dirty="0" smtClean="0"/>
              <a:t> 3.0 Supports RESTful services</a:t>
            </a:r>
          </a:p>
          <a:p>
            <a:r>
              <a:rPr lang="en-GB" dirty="0" smtClean="0"/>
              <a:t>Conga HTTP support &amp; other goodies</a:t>
            </a:r>
          </a:p>
          <a:p>
            <a:endParaRPr lang="en-GB" dirty="0"/>
          </a:p>
          <a:p>
            <a:r>
              <a:rPr lang="en-GB" dirty="0" smtClean="0"/>
              <a:t>CXO Dream: APL to serve web requests “out of the box”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Technical Road Map - Spring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23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16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Cross Platform Tools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UI: </a:t>
            </a:r>
            <a:r>
              <a:rPr lang="en-GB" dirty="0" err="1" smtClean="0"/>
              <a:t>MiServer</a:t>
            </a:r>
            <a:r>
              <a:rPr lang="en-GB" dirty="0" smtClean="0"/>
              <a:t> &amp;</a:t>
            </a:r>
            <a:r>
              <a:rPr lang="en-GB" baseline="0" dirty="0" smtClean="0"/>
              <a:t> HTML</a:t>
            </a:r>
            <a:r>
              <a:rPr lang="en-GB" dirty="0" smtClean="0"/>
              <a:t> Rendering Engine</a:t>
            </a:r>
            <a:endParaRPr lang="en-GB" baseline="0" dirty="0" smtClean="0"/>
          </a:p>
          <a:p>
            <a:r>
              <a:rPr lang="en-GB" baseline="0" dirty="0" smtClean="0"/>
              <a:t>SQAPL (ODBC/SQL)</a:t>
            </a:r>
          </a:p>
          <a:p>
            <a:r>
              <a:rPr lang="en-GB" baseline="0" dirty="0" smtClean="0"/>
              <a:t>CONGA (TCP)</a:t>
            </a:r>
          </a:p>
          <a:p>
            <a:r>
              <a:rPr lang="en-GB" baseline="0" dirty="0" smtClean="0"/>
              <a:t>JSON</a:t>
            </a:r>
            <a:r>
              <a:rPr lang="en-GB" dirty="0"/>
              <a:t> </a:t>
            </a:r>
            <a:r>
              <a:rPr lang="en-GB" dirty="0" smtClean="0"/>
              <a:t>&amp;</a:t>
            </a:r>
            <a:r>
              <a:rPr lang="en-GB" baseline="0" dirty="0" smtClean="0"/>
              <a:t> XML</a:t>
            </a:r>
          </a:p>
          <a:p>
            <a:r>
              <a:rPr lang="en-GB" baseline="0" dirty="0" smtClean="0"/>
              <a:t>V15.0 File Functions</a:t>
            </a:r>
          </a:p>
          <a:p>
            <a:pPr lvl="1"/>
            <a:r>
              <a:rPr lang="en-GB" dirty="0" smtClean="0"/>
              <a:t>NINFO, NMKDIR, NDELETE, …</a:t>
            </a:r>
            <a:endParaRPr lang="en-GB" baseline="0" dirty="0" smtClean="0"/>
          </a:p>
          <a:p>
            <a:r>
              <a:rPr lang="en-GB" baseline="0" dirty="0" smtClean="0"/>
              <a:t>Interfaces to R, Python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Technical Road Map - Spring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67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17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Demo: Future UI Development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Technical Road Map - Spring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74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468660" y="1805426"/>
            <a:ext cx="3599284" cy="1670549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Dyalog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APL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Server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747685" y="1805427"/>
            <a:ext cx="3598168" cy="421586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Dyalog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APL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+ RIDE</a:t>
            </a:r>
            <a:b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(Windows, UNIX, Mac,</a:t>
            </a:r>
            <a:b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Android, </a:t>
            </a:r>
            <a:r>
              <a:rPr kumimoji="0" lang="en-US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18</a:t>
            </a:fld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Portable User Interfaces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Technical Road Map - Spring 2016</a:t>
            </a:r>
            <a:endParaRPr lang="da-DK" dirty="0"/>
          </a:p>
        </p:txBody>
      </p:sp>
      <p:sp>
        <p:nvSpPr>
          <p:cNvPr id="7" name="Rectangle 6"/>
          <p:cNvSpPr/>
          <p:nvPr/>
        </p:nvSpPr>
        <p:spPr bwMode="auto">
          <a:xfrm>
            <a:off x="827584" y="2298498"/>
            <a:ext cx="288032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MiServer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or other</a:t>
            </a:r>
            <a:b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HTML/JS Generator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27584" y="4509120"/>
            <a:ext cx="2880320" cy="15121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Web Browser</a:t>
            </a:r>
          </a:p>
        </p:txBody>
      </p:sp>
      <p:cxnSp>
        <p:nvCxnSpPr>
          <p:cNvPr id="10" name="Straight Arrow Connector 9"/>
          <p:cNvCxnSpPr>
            <a:stCxn id="7" idx="2"/>
            <a:endCxn id="8" idx="0"/>
          </p:cNvCxnSpPr>
          <p:nvPr/>
        </p:nvCxnSpPr>
        <p:spPr bwMode="auto">
          <a:xfrm>
            <a:off x="2267744" y="3212898"/>
            <a:ext cx="0" cy="12962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1585101" y="3727186"/>
            <a:ext cx="1281743" cy="4705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193" y="4975524"/>
            <a:ext cx="1911102" cy="89599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auto">
          <a:xfrm>
            <a:off x="5113040" y="3029655"/>
            <a:ext cx="288032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MiServer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or other</a:t>
            </a:r>
            <a:b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HTML/JS Generator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106609" y="3962446"/>
            <a:ext cx="2880320" cy="15121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HTML Engine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218" y="4430031"/>
            <a:ext cx="1911102" cy="89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6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1</a:t>
            </a:fld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What is a C</a:t>
            </a:r>
            <a:r>
              <a:rPr lang="da-DK" sz="5400" dirty="0" smtClean="0">
                <a:solidFill>
                  <a:srgbClr val="FF0000"/>
                </a:solidFill>
              </a:rPr>
              <a:t>X</a:t>
            </a:r>
            <a:r>
              <a:rPr lang="da-DK" dirty="0" smtClean="0"/>
              <a:t>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400" dirty="0" smtClean="0"/>
              <a:t>Wikipedia:</a:t>
            </a:r>
          </a:p>
          <a:p>
            <a:pPr marL="400050" lvl="1" indent="0">
              <a:buNone/>
            </a:pP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en-GB" sz="2000" i="1" dirty="0" smtClean="0"/>
              <a:t>A</a:t>
            </a:r>
            <a:r>
              <a:rPr lang="en-GB" sz="2000" i="1" dirty="0"/>
              <a:t> </a:t>
            </a:r>
            <a:r>
              <a:rPr lang="en-GB" sz="2000" b="1" i="1" dirty="0"/>
              <a:t>chief experience officer</a:t>
            </a:r>
            <a:r>
              <a:rPr lang="en-GB" sz="2000" i="1" dirty="0"/>
              <a:t> (</a:t>
            </a:r>
            <a:r>
              <a:rPr lang="en-GB" sz="2000" b="1" i="1" dirty="0"/>
              <a:t>CXO</a:t>
            </a:r>
            <a:r>
              <a:rPr lang="en-GB" sz="2000" i="1" dirty="0"/>
              <a:t>) is the officer responsible for the overall </a:t>
            </a:r>
            <a:r>
              <a:rPr lang="en-GB" sz="2000" i="1" u="sng" dirty="0">
                <a:hlinkClick r:id="rId3"/>
              </a:rPr>
              <a:t>user experience</a:t>
            </a:r>
            <a:r>
              <a:rPr lang="en-GB" sz="2000" i="1" dirty="0"/>
              <a:t> (UX) of an organization. </a:t>
            </a:r>
            <a:r>
              <a:rPr lang="en-GB" sz="2000" i="1" dirty="0" smtClean="0"/>
              <a:t/>
            </a:r>
            <a:br>
              <a:rPr lang="en-GB" sz="2000" i="1" dirty="0" smtClean="0"/>
            </a:br>
            <a:r>
              <a:rPr lang="en-GB" sz="2000" i="1" dirty="0" smtClean="0"/>
              <a:t/>
            </a:r>
            <a:br>
              <a:rPr lang="en-GB" sz="2000" i="1" dirty="0" smtClean="0"/>
            </a:br>
            <a:r>
              <a:rPr lang="en-GB" sz="2000" i="1" dirty="0" smtClean="0"/>
              <a:t>The </a:t>
            </a:r>
            <a:r>
              <a:rPr lang="en-GB" sz="2000" i="1" dirty="0"/>
              <a:t>chief experience officer ensures the organization has good customer service, so customers are able to have a positive experience</a:t>
            </a:r>
            <a:r>
              <a:rPr lang="en-GB" sz="2000" i="1" dirty="0" smtClean="0"/>
              <a:t>.</a:t>
            </a:r>
          </a:p>
          <a:p>
            <a:pPr marL="400050" lvl="1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 smtClean="0"/>
              <a:t>Not just about running a good help desk, but understanding whether our products, services and documentation meet the needs of existing and future users.</a:t>
            </a:r>
            <a:endParaRPr lang="en-GB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Technical Road Map - Spring 2016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306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19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Parallel Computing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Futures &amp; Isolates</a:t>
            </a:r>
          </a:p>
          <a:p>
            <a:pPr lvl="1"/>
            <a:r>
              <a:rPr lang="en-GB" dirty="0" smtClean="0"/>
              <a:t>Multicore machines, clusters, and “clouds”</a:t>
            </a:r>
          </a:p>
          <a:p>
            <a:pPr lvl="1"/>
            <a:r>
              <a:rPr lang="en-GB" dirty="0" smtClean="0"/>
              <a:t>E.g. Parallel queries on large vector databases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Co-</a:t>
            </a:r>
            <a:r>
              <a:rPr lang="en-GB" dirty="0" err="1" smtClean="0"/>
              <a:t>Dfns</a:t>
            </a:r>
            <a:r>
              <a:rPr lang="en-GB" dirty="0" smtClean="0"/>
              <a:t> Compiler =&gt; GPU execution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Technical Road Map - Spring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250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20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Demo: Vector Database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i="1" dirty="0" err="1"/>
              <a:t>v</a:t>
            </a:r>
            <a:r>
              <a:rPr lang="en-GB" b="1" i="1" dirty="0" err="1" smtClean="0"/>
              <a:t>ecdb</a:t>
            </a:r>
            <a:r>
              <a:rPr lang="en-GB" dirty="0" smtClean="0"/>
              <a:t> is an inverted or columnar database</a:t>
            </a:r>
          </a:p>
          <a:p>
            <a:r>
              <a:rPr lang="en-GB" dirty="0" smtClean="0"/>
              <a:t>Similar architecture to JD, </a:t>
            </a:r>
            <a:r>
              <a:rPr lang="en-GB" dirty="0" err="1" smtClean="0"/>
              <a:t>kdb</a:t>
            </a:r>
            <a:r>
              <a:rPr lang="en-GB" dirty="0" smtClean="0"/>
              <a:t> (but very simple)</a:t>
            </a:r>
          </a:p>
          <a:p>
            <a:pPr lvl="1"/>
            <a:r>
              <a:rPr lang="en-GB" dirty="0"/>
              <a:t>Open source: </a:t>
            </a: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github.com/Dyalog/vecdb</a:t>
            </a: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Technical Road Map - Spring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50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21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Integration with Other Languages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Continue with </a:t>
            </a:r>
            <a:r>
              <a:rPr lang="en-GB" dirty="0" err="1" smtClean="0"/>
              <a:t>Microsoft.Net</a:t>
            </a:r>
            <a:endParaRPr lang="en-GB" dirty="0" smtClean="0"/>
          </a:p>
          <a:p>
            <a:r>
              <a:rPr lang="en-GB" dirty="0" smtClean="0"/>
              <a:t>Foreign Function Interfaces </a:t>
            </a:r>
            <a:r>
              <a:rPr lang="en-GB" dirty="0" err="1" smtClean="0"/>
              <a:t>in&amp;out</a:t>
            </a:r>
            <a:endParaRPr lang="en-GB" dirty="0" smtClean="0"/>
          </a:p>
          <a:p>
            <a:endParaRPr lang="en-GB" sz="1600" dirty="0" smtClean="0"/>
          </a:p>
          <a:p>
            <a:pPr marL="0" indent="0">
              <a:buNone/>
            </a:pPr>
            <a:r>
              <a:rPr lang="en-GB" dirty="0" smtClean="0"/>
              <a:t>Additional integration with:</a:t>
            </a:r>
          </a:p>
          <a:p>
            <a:r>
              <a:rPr lang="en-GB" dirty="0" smtClean="0"/>
              <a:t>R</a:t>
            </a:r>
          </a:p>
          <a:p>
            <a:r>
              <a:rPr lang="en-GB" dirty="0" smtClean="0"/>
              <a:t>Python</a:t>
            </a:r>
          </a:p>
          <a:p>
            <a:r>
              <a:rPr lang="en-GB" dirty="0" smtClean="0"/>
              <a:t>Julia?</a:t>
            </a:r>
            <a:endParaRPr lang="en-GB" dirty="0"/>
          </a:p>
          <a:p>
            <a:r>
              <a:rPr lang="en-GB" dirty="0" err="1" smtClean="0"/>
              <a:t>MatLab</a:t>
            </a:r>
            <a:r>
              <a:rPr lang="en-GB" dirty="0" smtClean="0"/>
              <a:t>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Technical Road Map - Spring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060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22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Demo: Python “Bridge”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Technical Road Map - Spring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338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23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Recap: [New] Goals for CXO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800" dirty="0" smtClean="0"/>
              <a:t>Work with CEO to create training materials</a:t>
            </a:r>
          </a:p>
          <a:p>
            <a:r>
              <a:rPr lang="en-GB" sz="2800" dirty="0" smtClean="0"/>
              <a:t>Work with (and as a member of) the APL Tools Team to create tools, tutorials and samples</a:t>
            </a:r>
          </a:p>
          <a:p>
            <a:r>
              <a:rPr lang="en-GB" sz="2800" dirty="0" smtClean="0"/>
              <a:t>Venture outside the APL </a:t>
            </a:r>
            <a:r>
              <a:rPr lang="en-GB" sz="2800" dirty="0"/>
              <a:t>c</a:t>
            </a:r>
            <a:r>
              <a:rPr lang="en-GB" sz="2800" dirty="0" smtClean="0"/>
              <a:t>ommunity to attract new users</a:t>
            </a:r>
          </a:p>
          <a:p>
            <a:endParaRPr lang="en-GB" sz="2800" dirty="0"/>
          </a:p>
          <a:p>
            <a:r>
              <a:rPr lang="en-GB" sz="2800" dirty="0" smtClean="0"/>
              <a:t>Special focus on the “newbies”</a:t>
            </a:r>
          </a:p>
          <a:p>
            <a:r>
              <a:rPr lang="en-GB" sz="2800" dirty="0" smtClean="0"/>
              <a:t>Revisit the usability of the entire Dyalog system and take inspiration from other tools</a:t>
            </a:r>
          </a:p>
          <a:p>
            <a:endParaRPr lang="en-GB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Technical Road Map - Spring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875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24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Dyalog 15.0 Highlights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5575" y="1700213"/>
            <a:ext cx="8087758" cy="4321075"/>
          </a:xfrm>
        </p:spPr>
        <p:txBody>
          <a:bodyPr/>
          <a:lstStyle/>
          <a:p>
            <a:r>
              <a:rPr lang="en-GB" sz="2800" dirty="0" smtClean="0"/>
              <a:t>Very Significant Speed-Ups</a:t>
            </a:r>
          </a:p>
          <a:p>
            <a:r>
              <a:rPr lang="en-GB" sz="2800" dirty="0" smtClean="0"/>
              <a:t>Windows Installation without Administrative Privileges</a:t>
            </a:r>
            <a:endParaRPr lang="en-GB" sz="2400" dirty="0"/>
          </a:p>
          <a:p>
            <a:r>
              <a:rPr lang="en-GB" sz="2800" dirty="0" smtClean="0"/>
              <a:t>Cross-Platform Native File Functions</a:t>
            </a:r>
          </a:p>
          <a:p>
            <a:r>
              <a:rPr lang="en-GB" sz="2800" dirty="0" smtClean="0"/>
              <a:t>Support for Source Files in the interpreter</a:t>
            </a:r>
          </a:p>
          <a:p>
            <a:r>
              <a:rPr lang="en-GB" sz="2800" dirty="0" smtClean="0"/>
              <a:t>Data “outside the workspace”</a:t>
            </a:r>
          </a:p>
          <a:p>
            <a:r>
              <a:rPr lang="en-GB" sz="2800" dirty="0" smtClean="0"/>
              <a:t>Fast lookups &amp; </a:t>
            </a:r>
            <a:r>
              <a:rPr lang="en-GB" sz="2800" dirty="0" smtClean="0">
                <a:latin typeface="APL385 Unicode" panose="020B0709000202000203" pitchFamily="49" charset="0"/>
              </a:rPr>
              <a:t>⍨↓</a:t>
            </a:r>
            <a:r>
              <a:rPr lang="en-GB" sz="2800" dirty="0" smtClean="0"/>
              <a:t> as an idiom</a:t>
            </a:r>
          </a:p>
          <a:p>
            <a:r>
              <a:rPr lang="en-GB" sz="2800" dirty="0" smtClean="0"/>
              <a:t>Compiler / Byte Code Executor Enhancements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Technical Road Map - Spring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93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D2F29-DB1C-4E94-A1AC-5626D33AEA9B}" type="slidenum">
              <a:rPr lang="da-DK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Evangelism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55575" y="1640095"/>
            <a:ext cx="7632849" cy="2292962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ct val="0"/>
              </a:spcBef>
              <a:buClrTx/>
              <a:buFontTx/>
              <a:buNone/>
              <a:defRPr/>
            </a:pP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2800" i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Dyalog</a:t>
            </a: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en-GB" sz="28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modern, array-first, </a:t>
            </a: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multi-paradigm </a:t>
            </a:r>
            <a:r>
              <a:rPr lang="en-GB" sz="28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programming language, </a:t>
            </a: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GB" sz="28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supports functional, object-oriented and imperative </a:t>
            </a: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programming,</a:t>
            </a:r>
            <a:b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an APL language kernel</a:t>
            </a: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0" indent="0" algn="ctr">
              <a:spcBef>
                <a:spcPct val="0"/>
              </a:spcBef>
              <a:buClrTx/>
              <a:buFontTx/>
              <a:buNone/>
              <a:defRPr/>
            </a:pPr>
            <a:endParaRPr lang="da-DK" sz="28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endParaRPr lang="en-GB" sz="20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file"/>
            </a:endParaRPr>
          </a:p>
          <a:p>
            <a:pPr marL="0" indent="0" algn="ctr">
              <a:spcBef>
                <a:spcPct val="0"/>
              </a:spcBef>
              <a:buClrTx/>
              <a:buFontTx/>
              <a:buNone/>
              <a:defRPr/>
            </a:pPr>
            <a:endParaRPr lang="en-GB" sz="28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Technical Road Map - Spring 2016</a:t>
            </a:r>
            <a:endParaRPr lang="en-US" dirty="0"/>
          </a:p>
        </p:txBody>
      </p:sp>
      <p:pic>
        <p:nvPicPr>
          <p:cNvPr id="5" name="Picture 4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87" y="136525"/>
            <a:ext cx="8991023" cy="6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8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Goals as CXO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820768" y="1389743"/>
            <a:ext cx="7560840" cy="3364292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Spend more time understanding user requirements</a:t>
            </a:r>
          </a:p>
          <a:p>
            <a:r>
              <a:rPr lang="en-GB" sz="2400" dirty="0" smtClean="0"/>
              <a:t>As always: Professional Application Developers</a:t>
            </a:r>
          </a:p>
          <a:p>
            <a:r>
              <a:rPr lang="en-GB" sz="2400" dirty="0" smtClean="0"/>
              <a:t>… but with new resources, also focus on:</a:t>
            </a:r>
          </a:p>
          <a:p>
            <a:pPr lvl="1"/>
            <a:r>
              <a:rPr lang="en-GB" sz="2000" dirty="0" smtClean="0"/>
              <a:t>People using APL for prototyping and as a “tool of thought”</a:t>
            </a:r>
          </a:p>
          <a:p>
            <a:pPr lvl="1"/>
            <a:r>
              <a:rPr lang="en-GB" sz="2000" dirty="0" smtClean="0"/>
              <a:t>Potential users from outside the existing array language community.</a:t>
            </a:r>
          </a:p>
          <a:p>
            <a:r>
              <a:rPr lang="en-GB" sz="2400" dirty="0" smtClean="0"/>
              <a:t>Describe and prioritise requirements.</a:t>
            </a:r>
          </a:p>
          <a:p>
            <a:r>
              <a:rPr lang="en-GB" sz="2400" dirty="0" smtClean="0"/>
              <a:t>Agree on the road map with CEO &amp; CTO.</a:t>
            </a:r>
          </a:p>
          <a:p>
            <a:r>
              <a:rPr lang="en-GB" sz="2400" dirty="0" smtClean="0"/>
              <a:t>Let Jay manage the core technology</a:t>
            </a:r>
            <a:br>
              <a:rPr lang="en-GB" sz="2400" dirty="0" smtClean="0"/>
            </a:br>
            <a:r>
              <a:rPr lang="en-GB" sz="2400" dirty="0" smtClean="0"/>
              <a:t>group and try not to interfere.</a:t>
            </a:r>
          </a:p>
          <a:p>
            <a:r>
              <a:rPr lang="en-GB" sz="2400" dirty="0" smtClean="0"/>
              <a:t>We hope to hire 1 new C/C++ and</a:t>
            </a:r>
            <a:br>
              <a:rPr lang="en-GB" sz="2400" dirty="0" smtClean="0"/>
            </a:br>
            <a:r>
              <a:rPr lang="en-GB" sz="2400" dirty="0" smtClean="0"/>
              <a:t>1 new APL resource in 2016</a:t>
            </a:r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dirty="0" smtClean="0"/>
              <a:t>Technical Road Map - Spring 2016</a:t>
            </a:r>
            <a:endParaRPr lang="da-DK" dirty="0"/>
          </a:p>
        </p:txBody>
      </p:sp>
      <p:pic>
        <p:nvPicPr>
          <p:cNvPr id="1026" name="Picture 2" descr="http://www.dyalog.com/blog/wp-content/uploads/2016/01/Ja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320" y="4509120"/>
            <a:ext cx="1368152" cy="171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03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3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Goals as CXO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800" dirty="0" smtClean="0"/>
              <a:t>Work with CEO to create training materials</a:t>
            </a:r>
          </a:p>
          <a:p>
            <a:r>
              <a:rPr lang="en-GB" sz="2800" dirty="0" smtClean="0"/>
              <a:t>Work with (and as a member of) the APL Tools Team to create tools, tutorials and samples</a:t>
            </a:r>
          </a:p>
          <a:p>
            <a:r>
              <a:rPr lang="en-GB" sz="2800" dirty="0" smtClean="0"/>
              <a:t>Venture outside the APL community and reach out to</a:t>
            </a:r>
          </a:p>
          <a:p>
            <a:pPr lvl="1"/>
            <a:r>
              <a:rPr lang="en-GB" sz="2400" dirty="0" smtClean="0"/>
              <a:t>Dynamic and functional language communities</a:t>
            </a:r>
          </a:p>
          <a:p>
            <a:pPr lvl="2"/>
            <a:r>
              <a:rPr lang="en-GB" sz="2000" dirty="0" smtClean="0"/>
              <a:t>Python, Julia, etc.</a:t>
            </a:r>
          </a:p>
          <a:p>
            <a:pPr lvl="1"/>
            <a:r>
              <a:rPr lang="en-GB" sz="2400" dirty="0" smtClean="0"/>
              <a:t>“Domain Expert” communities</a:t>
            </a:r>
          </a:p>
          <a:p>
            <a:pPr lvl="2"/>
            <a:r>
              <a:rPr lang="en-GB" sz="2000" dirty="0" smtClean="0"/>
              <a:t>Finance, Math, Engineering, maybe even Computer Science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Technical Road Map - Spring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605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4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Trends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800" dirty="0" smtClean="0"/>
              <a:t>Microsoft Windows Desktop (“Win32”) is fading</a:t>
            </a:r>
          </a:p>
          <a:p>
            <a:r>
              <a:rPr lang="en-GB" sz="2800" dirty="0" smtClean="0"/>
              <a:t>New platforms, in particular Linux, are getting more important</a:t>
            </a:r>
          </a:p>
          <a:p>
            <a:r>
              <a:rPr lang="en-GB" sz="2800" dirty="0" smtClean="0"/>
              <a:t>Parallel processing is becoming important</a:t>
            </a:r>
          </a:p>
          <a:p>
            <a:r>
              <a:rPr lang="en-GB" sz="2800" dirty="0" smtClean="0"/>
              <a:t>Both Cloud- and GPU-based</a:t>
            </a:r>
          </a:p>
          <a:p>
            <a:r>
              <a:rPr lang="en-GB" sz="2800" dirty="0" err="1" smtClean="0"/>
              <a:t>IoT</a:t>
            </a:r>
            <a:r>
              <a:rPr lang="en-GB" sz="2800" dirty="0" smtClean="0"/>
              <a:t> (Internet of Things): Android</a:t>
            </a:r>
            <a:r>
              <a:rPr lang="en-GB" sz="2800" baseline="0" dirty="0" smtClean="0"/>
              <a:t> &amp; Arm Linux</a:t>
            </a:r>
            <a:endParaRPr lang="en-GB" sz="36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Technical Road Map - Spring 2016</a:t>
            </a:r>
            <a:endParaRPr lang="en-GB" dirty="0"/>
          </a:p>
        </p:txBody>
      </p:sp>
      <p:sp>
        <p:nvSpPr>
          <p:cNvPr id="6" name="AutoShape 2" descr="data:image/jpeg;base64,/9j/4AAQSkZJRgABAQAAAQABAAD/2wCEAAkGBxQTEhUUExQWFhUXGB0WGRYYGBoWHRoaHBgWGBocHRoaHCggGBolGxkYITIlJSkrLi8uGB81ODMsNygtLiwBCgoKDg0OGxAQGjQkICY4LTIvLy81NC80LTUsLjA0NiwtLTQsLSwsMCwsLCwvLCwsLCwvNCwtLCwsNCwsLCwsLP/AABEIAGECCAMBIgACEQEDEQH/xAAcAAABBQEBAQAAAAAAAAAAAAAABAUGBwgDAQL/xABSEAACAAQCBQcGCgYFCwUAAAABAgADBBEFEgYTITFBByJRYXGBkQgUMnKhsTQ1QnSCkqKys8EjQ1Jic9EVJDPj8BYXU1RkdZOjw+HxGCU2g+L/xAAbAQEAAgMBAQAAAAAAAAAAAAAAAgUDBAYBB//EADARAQACAQMDAQYFBAMAAAAAAAABAgMEESEFEjFBEyJRkcHwMnGB0eFCYaGxBhQz/9oADAMBAAIRAxEAPwC8YIIID5mOACTuAue6IjO0sdzaWoUdJ2nw3D2w86V1WSmfpfmDv3+y8QmjSKnqOpvjmKUnZbaDTUtScl43+B0qK+Yw5zse+3sEMdXOPSfGHGqaGWreKWtrWneZ3W+nxxHiHkrHqiUbpNYdROYeDXiS4JyhIxCVIEs/6Qej9Ib19o7IglS0cMLo9fUSpX7bgHs3t7AYtdLkyVnaJZNRo8GSkzeNtvWPK+1YEXG0HjHsRzSvSI0mrCKGudqnZs6ujcfAQswbSKTUAZWyvxRth7uB7ot4y17u3flxu8b7HeCCCMj0QR4TbfDVXaR08ogF8xuBZRm3kDh2xGbRXzLyZiPJ2iE6YcpEjD6uVSzpbnWKrmYCoVFaY0u7XN9mUkxNoqXTvBBW421ObXmYUwUng4nzCh7mA9sSeraiGYryiSJOJS8P1bvMcopdSuVWfcDtvcCx7485OtJhNwlJ882enRpc++8GTcEnrKgN3xXtNSsZmFVc3+1rsRepN96o2QSlv0BACPWgLgrsZMuqkU+omuJwYmcqky5eUE2c8L2sIdohuP4zOl4xh9Oj2kzknGYlhziq3XaRcW6jCTEcTqq7EZtDSzzTSaVFafOVVaYzuLqi5hZRbbex3GAnsEQ/R7z6nrGpah3qqdpeslVJQKyMDYy5hUZTfeD1RF8Cr8TxGbWU6VRp5cisnK08IrPkBCypKDZa2V2LHbzl3wFsQRX9VilVXYhNoaWeaeTSKnnE8KrTHdxdVTMCFGw3PSD1QUmJVeH4hIpKqeaqnq7iTOdVWZLmKL5GygBlOyx33bqgLAgisqDEKnEq2slefNRrTTdSkiUEEx7frGLgkqSDYD/zKdGJddI16V0xJ0tDmlVAAV2S12DoosCOkb9vVASSCK30dmV2Lo1WKx6OnZ2WnlSkQkqjFc8xnBuSwPNGzYYUaM4rVz2rMNqJ+rq6fKVqpaL+klNYh8jc3NwPDndUAuOm0yZUzZFJRTahJEwSp04OktFbZmC5trldtx1dYvIVxuSao0gf9OJWvKWP9nmCXzWtvI2XvFf8l2D1GapmeezMiV09Xl6uXaawYgszWzKSdths2Q3SMCqv6fmShiM0TfMM+v1UrMV1yDJly5bX23tfZAXDePYj7YLM85E3Pf0dt7bjc7On5Nhstv3mJBAEEEEAQQQQBBBBAEEEEAQQQQBBBBAEEEEAQQQQBBBBAEEEEAQQQQBBBBAEEEEAQQQQBBBBAEEEEAQQQQBBBBAQ7Tipu8uWOALntOwe4+MNdIsfGK1GtqZjbxmsOxdn5e2O0vYsctrcnfltLpcVPZ4a0++SareGWqeHKreGapaMWOG/grwQVLRJeSyhz1TzTulJYes+z7obxiKVLRZnJ7T6igacd8wtM7hzV93ti40lfe3n0YeqZfZ6af78ff6I9p1WayqIG5dn5fkT3w30iQlmzM8xm33O/wBghypVjXzW35lw2SeTtTYlOQWWYwHRe/vhWcann9Ye6w/KGtBHThGD2t44i0/NGsz8RV1Tv6TM3aSYMDpdbVyU4Kxmt2INn2isJ5hiQ8n9Ld5848LSR3c5vaw8I2tHWb5YmTFHdkTSK9q//k8r/dp/HmRYUNtZOpZc4PNaQk7JlDuUWZkJOwE87Le+zde8XbdVDpVRzpGI1OHSQRKxZ5UwEbAgzf1k9pAa/VbjEq5QpCy6vBEQWVKoKoHAAIAPCJiK6jmTUbWUzzVusts0tnGawIQ3uL2FwN8LamilzGRpktHaWcyFlDFG6VJHNPWICDaU/H+Ffw6j7kJsLrkoMbrkqnWUlYsudImOQqMVGR0zGwzXOwdXWIsKbRS2mLMaWhmICEcqCyg7wrEXW/VCbHaWlmS7VayWl3/XBSt+rPsB3wDRhmmCVNe1NTKs6TLlZ5tSjgork2WWCLhyRt37LGGPki9PFf8AeM73xKcNrMPp01ciZSyk35UeWgv02B3w5UVJKQM0lJaiYdYxRVXOx+USo5xPTAV3g1YmH43iC1TrKStEqbImuQiNkDBlzHZmBe1uodIj60grkxHFqCTSus1aRzUz5qEOiWsFTMNmYld3X22n+J4XJqEyT5Uuau/LMUOL9IuNhj3DcMk06ZJEqXKTfllqEF+mwG0wFdYgmC4lPnLWylp6qU5lsJr+bzHA3MCGAmKQLg7dluEJNB5Vq+soaSpepw/zYnMz61ZU1iFCLMGy2UnYOjpETjFlwupI84NHNI3GYZTEdhJuIX0T0lPJXVGRKkE2UoURCeoiwJ2HwgIPyTY/IpqHzKqmy6eopHmJMSa6yzYzHmBhmIzLZt46ukR10FPneK12Iy/g5RaWU9iBNy5S7DpUFbA9cSTEZOF1TqZ3mc59gUuZTt1AX2nbwiQSZKooVFCqBYKoAAHQANgEBDeS70K7/eFT+JDbPq0kaSlpzrLWZh+RGchQza9TlBOy9lOzqiwaWkly8wloiBmLtlULdmN2Y2G1id53mE2LYLT1IC1EiXOCm4ExA9j1XGyAWSZquoZWDKRcMCCCOkEbxH3HKkpklIsuWoRFAVVUWAA3AAbhHWAIIIIAggggCCCED43TAkGokgg2IMxAQRvBF9hgF8EcaWrlzBmluji9rowYX6Lg747QBBBBAEEEEAQQQQBBBBAEEEEAQQQQBBBBAEEEEAQQRzmz1X0mVb7rkD3w32exEz4dII5SqlG2Kyt2EH3R0JjyJ3JiY8vYI4y6tGNldSegMCfZHj1ksGxdARvBYD84d0fF7228bO8Ec5k9VXMzAL0kgDxhNJxaQxss1CejMI8m1Y4mSKWmN4gtgggiSIhJi1VqpMx+IXZ2nYPaRCuG3HK2nlpaoYBW3A3ubdAG090eTW1o2r5exatJi1/HqgNHKN7WJPQAWPgNsPUvDJzjZKcDpbKvsLX9kLabSOUObTygF6SAvsEJ63SKcNxUdi/zvGnj6FvPvz9G3m65Weax9/4IqjRmeR6B7mQ+8iI5iuDTpfpIfAjw4HuJh7fTOoQ/IYdBW3utC/D+UGS/MqE1d9mb017xa49sZr9D7Y3r+73T/wDIZ32n9lZvLLOEA5zMFA6ybD2mLX0rcU1AkleCqg7FAF/G0Kl0ZpZk2VUy7c0h1ym6kjdY9F+HVwiNcpNXmmrLG5d/bv8AzHhGtOOcOOYnzPDL1PX11Fa9vp/tFaRIeKddkN9IkOksRWZZ5c/by7II9cx6gj4mGMJ4gnnvYEngLxYGiVHqqSUCLMy6xvWfnHwvbuiASqfWzJcr/SOqn1b5m+yDFrARcdPptWbM2njiZexS3lJYReVTVQG1GMlj1MMy36gVb63XF0xFeVHCPOsLqpYF2CaxfWlnOB32I74sWwyhhdYZM6VOX0pcxZg7VYMPdG0qGqWbLSYhusxVdSNtwwDA+BjEcaq5F8X84wmRtu0m8hurJbKPqFPGAnMUp5SmKWl0tMPlM04j1RkX77+EXXGXOXPFNfi0wDdJRZI7ru32nYd0BX8au5HcXFThNOb3aUNQ3UZdgoPRzMh7xGUiIvDybMX+FUhPRPUeCP8A9OAvKGXTPFfNaGpn8ZcpivrEWT7REPUVX5RGK6vD5ckHbPmi/qICx+1k9sBnJFLEAbSTYdZMXvyy4WKXAaGQP1c6Uh62EifmPe1z3xWHJfhPnOKUssi6iZrG9WWDM234HKB3xp7S6gop0lVr9Xqg4ZdY+QZ8rAWNxtyltnbAZM0U+G0vziV+IsbOivKLRrR9ZiNLFLrA6lLTyTmBBWw1m03tFhkwBBDP/lTRf63T/wDFT+cOkicrqrowZWAZWBuCCLggjeCIDpBEcxfTvD6Zik6rlK42FQS5HaEBI74V4LpRR1eymqJU078qsM31TzvZAPEEEEAQQ247j9NRy9ZUzklLwzHabfsqLsx6gDELblrwsG2eaR0iUbe3b7ICxoxnph8Pq/nE38Ro1no3pTSVyFqWcsy3pLtVl7UYBh22sYybph8Pq/nE38RoC+/J5+LG/jv91ItCKv8AJ5+LG/jv91ItCAII41dUkpS8x1RRvZiFA7zEYqOUzCkNjWyif3czjxVSICWwQz4PpTR1RtT1MqY37KuM31Tt9kPEAQQ3VmPU0pyk2oky3G0q8xVIvtGwm8e0ON005skmfKmNbNlR1Y2FgTYHdcjxgHCCCOFbWy5K55rrLTdmdgoud20wHeCGqTpLRswVaqQzMQABNQkk7AAL7TDrAEEfLuACSQABck7ABDT/AJVUX+t0/wDxU/nAPEEeAxH8U04w+nJWbVyVYb1DZiO5bmAkMERKm5S8Kc2WtlD1syDxdQIk9JVJNUPLdXU7mVgwPeIDtDfjmGifKZPlb1PQw3dx3d8fcrFZTTDKD3cEi1jvAuQDaxI6jC2I2rFomspUvNLRavmFYYXWNTzg1jzSVZercw7fzESfS7GQJYlyzczBckfsH+fuvCPTbDArCcu5uaw/e4HvHuhr0bpVm1Cq52DnWPyiLWX8+wRTROTFM4I9fv8Ay6GYxZq11M+kcx+X7JNohhOrTWsOe42dS8O87/CItpIP6zO9b8hFlxWmkfwqb635CM2txxjw1rHx+jX6dltl1F729Y+sF0qkn11iLLLQBRmvYWAGwDe3TCHGMFmU9s9ip3MN1+g33GJ3gEoLTSgOKBu9hmPtMcdKZIalmX4AMO0ERK+jrOLvmfe23Rx6+1c8Y4j3d9tvqbtDMVLqZTm5UXUniu63d+cexH9FZmWql9dwe9T+doIz6HJN8XPpw1upYox5uPXlY0Vdp1Va2uyjdKUL3nnN7wO6LOnTAqljuAJPYBcxTVLMM2a8073dn8STF3oK+9N/h9XO9Rv7tafGf9JFhcuy3hPXvC5BlSGevmRtV5tu17e7XY0Vjwy1bw5Vbwy1jxtwhihZnI9IYSZ81mbIWCqt+bzRdiB07R4RJJrUlddG2TF2cFfuPEdW3shLhVN5phaKdjZLt2vdm49BPhEPpbk34k3798cb1XX9mado3j1+/wBHS6TTRfHyfavQ6bLN5dpi9F8reB2Hx7oRPQzV9KVMFv3GI8QCIfMNxaaosWzD97b7d8OqYy37I8TFNGu0OWeZms/P90b9OtvvCISpEw+jKmnslv7yLQqk6PVL/qwg6ZjD3Lc+6JNMxZrbAPbCCfiMxvlEdmyIZdfocM/1Wn5FOnTbyU4JoyslxMZy8wAgbAqi+w2G+/aYf4ZtFVJklyT+kdmF+gHKPELfvh5jpNPzjrO22/oxWrFZ7YEeOoIIIuDsIj2CMzxjHSnCTS1k+nP6qYyj1b80962MWz5NmLc6qpSd4Weo7OY/vT2wx+ULg+qxFZ4Gyolgn15dkP2cn+DDByQYv5titMxNlmMZLdkwZR9vKe6A1ZUTgis7GyqCxPQALmMWYxXGfUTpx3zZjzDf99i35xqflbxXzfCqpr8501K8NswhD4KWPdGb+TvC/OcSpJXAzQx9VP0jexTASXli0W8yFAQLZqZZTbv7SVbMTbic48IauSHF/NsVp2JssxjJbsmDKPt5T3RdPL3hOuwtpgF2kOsz6JORvY1+6MzSJpRlZTZlIYEcCDcHxgNwRnDyh8V1mIJJB5siUBb99yWb7Or8Iv8AwLElqKaTUDdMlrM7LqCfCMi6Y4r51XVM+9xMmsVP7gNk8FCiAs3ybcJzT6mpI9BFlKetyWbvARfrdcSjyjvi2T87T8Goh15DcJ1GEymIs09mnHsJyoe9FU98NXlHfFsn52n4NRAUNop8NpfnEr8RY2XO9E9h90Y00U+G0vziV+IsbLneiew+6AxHP9Ju0++Lh030/enwugoaZys16OQ02Yp2qhlLZAeDNvJ4C3TFPVHpN2n3xcnIPoelSXr6kazVsJUlX2jMipztu/KuVV4Db0CwVUdHqvV63zafq7Xz6p8tt972tbrhBInMjBkYqym4ZSQQekEbQY29aMt8tuAy6TE2EpQqTpaz8o3KWZ1aw4AshNuuAt/kX03fEKd5c83qJGUM27OjXysf3thB7jxiZ6S43LoqabUzfRlre3FjuVR1kkDvihPJ0nEYjNUHY1OxI6w8u3vMSTyksXIl01KD6bNOYdSjKt+q7N4QFOaUaQzq6oefPa7Mdi7cqLwVRwA/7wr0d0Irq1c9NTs6XtnJCLfjZmIDW6rwl0RwY1lZT024TZgUnoXe5HXlBjYtDSJJlpKlqERFCqo3AAWAgMnLRYjgtTKnvKeS4OwmxRx8pCykqwI3i8MWOVon1M6coIEyY8wA7xmYtb2xsTSDBpVZTzKeeoZHFuw8GHQwO0GMa4hSmVNmSm3y3ZDbpUlT7oDRfk8/Fjfx3+6kSrT/AEwlYZTGc4zOxySpY3u9idvQo3k/mQIivk8/Fjfx3+6kVby4Y81TicyXf9HT/oVHC++YbdObZ9EQEX0n0oqq+aZlTNL7eam5EHQq7h7zxJjvh+hOIT0EyVRzmQi4bIQCOkX9IdkSrkK0USsrHmzlDSqYK2Q7QztmCX6QMrG3SojTIgMTVdJOp5mWYjypim9mBRgRuO2xHbF3cjnKi811oq18zNskzmO1jwlueJPA7zuNyREu5ZNFUrKCZMCjXyFMyW9tthtdOsFQe8CMuSphVgykhlIII2EEbQQeBvAXR5SWDWmU1Wo2MDJc9a89PEF/qxAeSrGfNcUpnPou+pf1ZnMv2AkHui6dJv8A3bRzXAAzNUs7Zt/SSj+kA7cswd8ZqRiCCDYjaCNljAbiim/KSxTLT01ODteYZpHUilRfvf2dUWbohiwq6KnqOMyWrNbg1rMO5gRGeeXnFddiroDskS1ldV7axva9u6Ar6lqGlusxDZkYMp6CpBB8RG1MKrVnyZU5fRmIswdjKGHvjGeK4ZMp2VZgsXlpNHqzFDr7DGleQzFtfhUtSbtIZpJ7BZ1+y6jugF/K7jBpsKqWU2d1EleG2YQp7wpY90Zz5OcGNXiVLKtzdYHf1EOdvEC3fFl+Uni+2lpQd2ae4+wn/UhL5OWDkzamrI9BBJT1m5zd4CqPpGAT8tPKLNmT5lDTOUkyjkmspsZjj0luNyKdluJBvEI0V0CrsQBenk/owbaxyES44An0j2Aww4m5M6aW9IuxPbmN/bGhuSHT2hNDIpZk1JE6UuQq5yBtpOZWOw33kXve8BV2K8j+JyJZmapJgXaVlPna3UtgT2C5iOaK6VVOHzRNp5hXbzkJujjiGXj27xwMbFkzlYXVgwO4ggjxERX/ADa4YZzz2pUeZMYu2csy3Y3NkJyDb1QHTQ2ZIq5UuvlFv0t3KErzXIyOpIFzlIIG3iT0WlJMJ6GhlyUCSpaS0HyUUKPAcYZdL8RZE1SA5nHOIB2L/M/zjHlyRjrNpZcOKct4pBixutarqBLl7VByp19LdmzwEN1ZTvTzit7MhBDdPEGJXodhORNa45zjmg8F/mfdaOmmOF6yXrFHPTf1rx8N/jFXfTXvjnLP4vP6Lqmrx480YK/hjj9TrhFeJ8pZg47COhhvEQDSP4VN9b8hC7ROuaTNysGyPsOw7DwP5f8AiEOkfwqb635CPNRm9rgrM+d+fk90mn9jqbRHiY4+cJ1o/PD00ojggU9qix90cNK6gJTPfe1lHef5XiLJ5xSKryydXMVXva63Kg2I4Hr4whra+dUMMxLH5KqOnoAjJfWbYuyYnu22/lhx6DfN7SLR277/AMFeiMnNVIeCgsfqkD2kQRJ9FcHMhCzj9I+8fsjgO3if+0EbWixTjxc+Z5afUM0Zc29fEcOentbq6OYOMy0ofS3/AGc0QLBJG6HvlMq802TJG5QZjdp5q+wN4wlwiXlFzsHSdg8THQ4I7MH5uY1E+01O3w4LKxrC0R6umQ7VdSh3TJZ+mv8AOGKrub5bN6pDe4mMuLZHLFvgaqt45YFQ+cVcmVwZxm9Uc5vYDHzVtEr5IsPz1M2cRslrlHrP/wDkHxjJmv2Y5szaem8xCW6e1VkWWOP+PcD4xGKJIV6V1WsqT0Ls/L8r98fFEkfMup5u61pddp6dtIg6Uy7IWyxCeSsKkiiwRvbdkvL5nGENaxCHL6R5q9rc0e0wqmmPmhlZ6iUvBSZh+iLL9ojwjJpsf/Y1daf3RtbspMpXSSBLRUG5VC+AtHaCCPo8RspBBBBAVZ5Q+Ea3D0ngc6nmDb0JMsh+1q/CM5yJzIyupsykMpHAg3B8Y2TpZhfnVFUSOMyUyjqaxynua0YzZSCQRYjYQeEBd3LzpKJ1DQKh2VA85NuACKFHi7fVhr8nLC89bOnndJlZR60xtn2Vbxisa/FJk5JKObiRL1Sernd/e9uwCNDeT1heqw1ppG2fNZh6igIPtBz3iAsLHMPFRTzpDbpstpf1lIv3b4xdUyGR2RhZlYqR0EGx9sbfjJ/LBg/m2K1AAss1tev/ANnOb7eeAsPQTSzV6NVJzc+mDyV6bzT+jO+/pTCB6vVFH0VM02YktPSdgi9rEAe0wopsUdJE6Qp5k4ozjrlliv3zEs5FcJ84xaRf0ZIaefoCy/bZYDUGG0ayZMuUnoy0VB2KAPyis/KO+LZPztPwaiLViqvKO+LZPztPwaiAobRT4bS/OJX4ixsud6J7D7oxpop8NpfnEr8RY2XO9E9h90BiOo9Ju0++NR8iEu2D0/WZh8Zjxlyo9Ju0++NTcinxPTfT/EeAnMZ18pD4wkfNh+LNjRUZ18pD4wkfNh+LNgE/k7fGj/Nn+/Kj78o1j/ScocBSpb/iz/8AHdHx5O3xo/zZ/vyod/KUw0idS1AGxkaST6rZ1H228ICKchqA4zT34LNI7dTMH5xqaMkclOJLT4tSTGNlLmWT/EVpYv1XYRreAIxnpeP6/V/OJv4jRsionKis7EBVBYk7gALk+EYtxqsE6onTRe0yY7i/QzFvzgNDeTz8WN/Hf7qRQOlTk1tUTvM+b+I0X95PPxY38d/upFJ8pmGGnxSrlkWBmmYvWsznjt9K3cYC3fJslDzOpa3OM8KT1CWpH3j4xb8UV5NmKgNVUzNtYJORem2ZX7d8uL1gE2Jyw0map3FGB7CpEYljYunmKrS4fUzmNrSmA62YZFHaWIjHUBp3kIObB0VhdRMmrY7QQWJPdcmM8aWYQaSsqKc/q5jKPVvdD3qQe+NOckWGGnwmlVhzmUzTst/aMXH2So7oqjyi8G1dZKqQObPl5WNvlyzbb2qV+qYCWeTzjoahnSHa3mz59vCXMBb7yue/rilJjtiGI323qqm3WNZMsPAH2R96KaTPRCqC3/rFO8jZssWtZu7neMSXkIwvXYqjEXEhGnd+xF9r37oB/wDKLwUSplJORbKZZkG24asgoOrY5+r1R08m7F8s+ppSfTQTl7UIVu+zj6pidcuuFa7CZjAXaQ6TR2XyN4K5PdGfNCdImoKtKlQTlVwVHHMjAD6xB7oBx5WcY86xWpcG6o2pXsl8026iwY98X3yL4P5thUi4s0689uvP6P2AkZmwagerqpUkG7zpgW+/0m2t3bT3Rs6nkhEVFFlUBQOgAWHsgM5cr/JzOp6ibV08svTTGMxsoJMpibsGHBLkkHcNxtYXq2NxExHMZ0Cw6qJM6klFjtLKDLY9rSyCfGAyVQ4jOkm8mbMlnpR2T7pETTR3ldxKmYZ5vnCcUnc4242cc4HrJPZFo4ryFUEwHUzJ0k8NomLfrDC5+sIo3TTRibh1U1NNIYgBlcbnQ7mtvG4i3SD2wGqdDNKZOI0yz5NxtyuhtmRxvU28QeIIh9jP/k2VjCpqpVzlaUr2/eVrA+DGNAQBBBBAEVppJ8Jm+t+Qiy4ZqzRqTMdnbPmY3Nmt+UamswWy0iKt7QaimC82v8C3B/g8n+Gn3RCpZYG4Adgj5p5IRFQblAUdgFhHSNmsbViGpe29pmBBBBEkEcrtE0nVDTnmNttYKACLAC2Y3sNnAA7TthwpcAp0sRKUsPlOM7fWe5hzgic5bzG0yhFKxzEPlUA2AAQmq8LkzRaZKRui6gkdh3g9kK4IjEzCaC6Q8nyTAWkMQ37LG/g+/wCtfuhdobhDUNE+sFphZnO7qVRsJG4DxiWRyqqdZilG3HoNvbE8ufLbFNN/yRpjpW3dsqkNndm6T7Nw9kPFEkL67RV0JMvnr1WDeG491uyE8mymzc09DAqfBo4PqWDNj4msr3HlpaOJLZYjud0cEdekeIjydVoNmYE9ANz4CNDFWYpxHL208vHML9FpV2nTTwIlD6O1vafZCGTSzZnoSyB+0/MHgdp8IkeF0AlShLNjvLdBLEk922LvoPT8tMs5stduOGpq81eztiStXB3ER9RHE0UQFCGAAMssoQAMZTh5ZO35LZiOtuqJHHWK4QQQQBGReU/CPNcTqpduaZhmr6szngDqFyO6NdRXHKPyWLidQk8VGpZZYlsNXnzWZiD6QsecR4QGZAI2Vodhnm1DTSOMuSit62UFvtExV2GcgolzpUxqzOqTFcpqbZgrAlb6zZcC1+uLpgCKN8pPCPgtWB0yGPjMT/qReUR3T3RZcSo2pi+rJZXV8ubKVPRcbxcb+MBj6L38mzCRkqqojaWEhT0WAd/HMngI4/8Ap9/27/kf3kWloLoyuHUaUyvnKlmZ8uXMzEm9rm2yw38ICQRVXlHfFsn52n4NRFqxFOUjQ7+lKZJGt1WWaJubJnvZJiWtmH7d79UBlzRT4bS/OJX4ixsud6J7D7oprCuQkyZ8qb57m1cxJltTa+Vg1r6zZe0XO4uCOmAxDUek3affGpuRT4npvp/iPEHfyfyST59vN/7D+8i1NCdHvMKOXS6zWavNz8uW92Lbrm2/pgH2M6+Uh8YSPmw/FmxoqK55SOTD+lKiXO851OSUJeXV572Z2vfOP2rd0BWfk7fGj/Nn+/Ki4eVfRc4hh8yWgvOlnXSh0soIK/SUsOi5HRDNydclf9GVRqPOdbeU0vLq8npMjXvnP7PRxiyoDDxBB4gg9hBHuMXPopy6mVJWXWyWmsoC62WRdgNl2VvldJB29ETPT3kjpq92nSmNPPbazAZkc7NrJcWbrBG/aDFff5hK3Pbzinyftc+/1ctvbAJ9OOVWoxNRR0kkypc0hCL5pkwkiy3GxVJ3jj02uDANJ8INJVTactmMohSek5QTbquTGjeT3kqp8OYTnbX1A3ORlVLixyLc7bbLnb0WuYZNKuRU1lXOqfPMmtfPk1ObLsAtfWC+7ogFvk8/Fjfx3+6kJOXjQhqmUtbIXNNkrlmKN7Shc5h0lST3E9AiZ8neiP8ARlKafW628wvmy5N4UWtmPREogMV4Fi82kny6iQ2WZLNweHQQRxUgkEdBi68P5f5WQa+kmCZbbq2UqT1ZrEDxh90z5GqSrdpshjTTWJLZRmlsTxKXGU+qQOqIHP5BK0NZKinZekl1PhkPvgI7yjcpM/FCqZRJp1OYSwbljwZ24kcABYX4745cl2hL4lVLdSKaWQ05+BA25AeLN7Bc9ti4ByCS1YNV1JmAfq5S5Ae1ySbdgHbFvYThcmmlLJkS1ly13Ku7rPSSeJO0wCpEAAAFgBYDoEV/y6YL5xhbuPSp2E4dgurjsysT9ERYUcK+kWbKmSnF0mIyMOlWBUjwMBiOL+8m3CssipqSNrzBKHYi5jbqu48IRHyff9u/5H95FqaEaODD6OXSh8+TMS9suYsxYm1zbfbfwgHPF6BZ8ibJb0ZiNLPYykfnGK6iSyMyOLMpKsOgg2I8Y2/FP6S8iAqaqdULV6sTXL5NTmyk7Ttzi+253cYCE+T/AINrsS1xHNp5Zf6bgovsLHtURobSCmmzKackiYZc5kYS3Fua9ubvB2X2d8R3k10DXCpc1dbrXmsGL5MmxRZVtmO4lj9KJlAY3x3GK8zHl1U+oLqxV0mTHNiDtFibDu2RbOhnLlLWSkqvlzDMUZddLAYMBuLqSCG6bXv0CLE0z5PqPEedOQrNAsJ0s5Xt0Hg49YG3C0VbiPIBPF9RVy3HATEZPEqWgJbXcueHIt5az5jcFCBfEs2wdl4orTbSiZiNW9TMULcBVQbQqLuF+J2kk9JO7dE9pOQStJ/SVFOg6Vzv7CqxN9FOROjpmEyoY1TixCsMksEfuAkt3kg9EA3eTxow8mTNrJoK68BJQIsSgJJbsY2t6t+Ii4o8VQAABYDYAI9gCCCCAIIIIAggggCCCCAIIIIAggggCCCCAIb8b/sz2QQRG/4ZSr5V/O9Idv5xLtF/R/x0QQRWaX/0beb8CRQQQRatIQQQQBBBBAEEEEAQQQQBBBBAEEEEAQQQQBBBBAEEEEAQQQQBBBBAEEEEAQQQQBBBBAEEEEAQQQQBBBBAEEEEAQQQQBBBBAEEEEAQQQQBBBBAEEEEAQQQQBBBBAEEE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0" name="Picture 8" descr="File:Microsoft Windows XP logo and wordmark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235" y="2348880"/>
            <a:ext cx="4568005" cy="86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Cisco SaaS IaaS PaasS Resul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34706"/>
            <a:ext cx="5879045" cy="322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2" y="7937"/>
            <a:ext cx="9144000" cy="744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1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5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19" y="845096"/>
            <a:ext cx="7632849" cy="853676"/>
          </a:xfrm>
        </p:spPr>
        <p:txBody>
          <a:bodyPr/>
          <a:lstStyle/>
          <a:p>
            <a:r>
              <a:rPr lang="en-GB" dirty="0" smtClean="0"/>
              <a:t>Prepare for</a:t>
            </a:r>
            <a:br>
              <a:rPr lang="en-GB" dirty="0" smtClean="0"/>
            </a:br>
            <a:r>
              <a:rPr lang="en-GB" dirty="0" smtClean="0"/>
              <a:t>the Future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55575" y="2510605"/>
            <a:ext cx="7992889" cy="3654699"/>
          </a:xfrm>
          <a:noFill/>
        </p:spPr>
        <p:txBody>
          <a:bodyPr/>
          <a:lstStyle/>
          <a:p>
            <a:pPr lvl="0" rtl="0" eaLnBrk="1" fontAlgn="base" hangingPunct="1"/>
            <a:r>
              <a:rPr lang="en-GB" sz="2000" dirty="0" smtClean="0">
                <a:ea typeface="+mj-ea"/>
                <a:cs typeface="+mj-cs"/>
              </a:rPr>
              <a:t>Support cross-platform Development</a:t>
            </a:r>
          </a:p>
          <a:p>
            <a:pPr lvl="1"/>
            <a:r>
              <a:rPr lang="en-GB" sz="1800" dirty="0" smtClean="0">
                <a:ea typeface="+mj-ea"/>
                <a:cs typeface="+mj-cs"/>
              </a:rPr>
              <a:t>Remote IDE for APL on all platforms</a:t>
            </a:r>
          </a:p>
          <a:p>
            <a:pPr lvl="1"/>
            <a:r>
              <a:rPr lang="en-GB" sz="1800" dirty="0" smtClean="0">
                <a:ea typeface="+mj-ea"/>
                <a:cs typeface="+mj-cs"/>
              </a:rPr>
              <a:t>Cross-platform UI and integration tools which do not require platform-specific frameworks like </a:t>
            </a:r>
            <a:r>
              <a:rPr lang="en-GB" sz="1800" dirty="0" err="1" smtClean="0">
                <a:ea typeface="+mj-ea"/>
                <a:cs typeface="+mj-cs"/>
              </a:rPr>
              <a:t>Microsoft.Net</a:t>
            </a:r>
            <a:endParaRPr lang="en-GB" sz="1800" dirty="0" smtClean="0">
              <a:ea typeface="+mj-ea"/>
              <a:cs typeface="+mj-cs"/>
            </a:endParaRPr>
          </a:p>
          <a:p>
            <a:pPr lvl="0" rtl="0" eaLnBrk="1" fontAlgn="base" hangingPunct="1"/>
            <a:r>
              <a:rPr lang="en-GB" sz="2000" dirty="0" smtClean="0">
                <a:ea typeface="+mj-ea"/>
                <a:cs typeface="+mj-cs"/>
              </a:rPr>
              <a:t>Add new platforms</a:t>
            </a:r>
          </a:p>
          <a:p>
            <a:pPr lvl="1"/>
            <a:r>
              <a:rPr lang="en-GB" sz="1600" dirty="0" smtClean="0">
                <a:ea typeface="+mj-ea"/>
                <a:cs typeface="+mj-cs"/>
              </a:rPr>
              <a:t>Recent: ARM Linux and Apple OSX</a:t>
            </a:r>
          </a:p>
          <a:p>
            <a:pPr lvl="1"/>
            <a:r>
              <a:rPr lang="en-GB" sz="1600" dirty="0" smtClean="0">
                <a:ea typeface="+mj-ea"/>
                <a:cs typeface="+mj-cs"/>
              </a:rPr>
              <a:t>To come: Android (perhaps iOS)</a:t>
            </a:r>
          </a:p>
          <a:p>
            <a:r>
              <a:rPr lang="en-GB" sz="2000" dirty="0" smtClean="0">
                <a:ea typeface="+mj-ea"/>
                <a:cs typeface="+mj-cs"/>
              </a:rPr>
              <a:t>Compilers &amp; Tools to Support Parallelism</a:t>
            </a:r>
          </a:p>
          <a:p>
            <a:pPr lvl="1"/>
            <a:r>
              <a:rPr lang="en-GB" sz="1600" dirty="0" smtClean="0">
                <a:ea typeface="+mj-ea"/>
                <a:cs typeface="+mj-cs"/>
              </a:rPr>
              <a:t>2 compiler research projects</a:t>
            </a:r>
          </a:p>
          <a:p>
            <a:pPr lvl="1"/>
            <a:r>
              <a:rPr lang="en-GB" sz="1600" dirty="0" smtClean="0">
                <a:ea typeface="+mj-ea"/>
                <a:cs typeface="+mj-cs"/>
              </a:rPr>
              <a:t>Futures &amp; Isolates</a:t>
            </a:r>
          </a:p>
          <a:p>
            <a:pPr lvl="1"/>
            <a:r>
              <a:rPr lang="en-GB" sz="1600" dirty="0" smtClean="0">
                <a:ea typeface="+mj-ea"/>
                <a:cs typeface="+mj-cs"/>
              </a:rPr>
              <a:t>Vector database</a:t>
            </a:r>
            <a:endParaRPr lang="en-GB" sz="16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Technical Road Map - Spring 2016</a:t>
            </a:r>
            <a:endParaRPr lang="en-GB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3779912" y="845096"/>
            <a:ext cx="5184577" cy="1440755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9pPr>
          </a:lstStyle>
          <a:p>
            <a:r>
              <a:rPr lang="en-GB" sz="1400" b="1" kern="0" dirty="0" smtClean="0">
                <a:latin typeface="+mj-lt"/>
                <a:ea typeface="+mj-ea"/>
                <a:cs typeface="+mj-cs"/>
              </a:rPr>
              <a:t>Microsoft Windows Desktop (“Win32”) is fading</a:t>
            </a:r>
            <a:endParaRPr lang="en-GB" sz="1400" kern="0" dirty="0" smtClean="0"/>
          </a:p>
          <a:p>
            <a:r>
              <a:rPr lang="en-GB" sz="1400" b="1" kern="0" dirty="0" smtClean="0">
                <a:latin typeface="+mj-lt"/>
                <a:ea typeface="+mj-ea"/>
                <a:cs typeface="+mj-cs"/>
              </a:rPr>
              <a:t>New platforms, in particular Linux, are getting more important</a:t>
            </a:r>
            <a:endParaRPr lang="en-GB" sz="1100" kern="0" dirty="0" smtClean="0"/>
          </a:p>
          <a:p>
            <a:r>
              <a:rPr lang="en-GB" sz="1400" b="1" kern="0" dirty="0" smtClean="0">
                <a:latin typeface="+mj-lt"/>
                <a:ea typeface="+mj-ea"/>
                <a:cs typeface="+mj-cs"/>
              </a:rPr>
              <a:t>Parallel processing is becoming important</a:t>
            </a:r>
            <a:endParaRPr lang="en-GB" sz="1100" kern="0" dirty="0" smtClean="0"/>
          </a:p>
          <a:p>
            <a:r>
              <a:rPr lang="en-GB" sz="1400" b="1" kern="0" dirty="0" smtClean="0">
                <a:latin typeface="+mj-lt"/>
                <a:ea typeface="+mj-ea"/>
                <a:cs typeface="+mj-cs"/>
              </a:rPr>
              <a:t>Both Cloud- and GPU-based</a:t>
            </a:r>
            <a:endParaRPr lang="en-GB" sz="1100" kern="0" dirty="0" smtClean="0"/>
          </a:p>
          <a:p>
            <a:r>
              <a:rPr lang="en-GB" sz="1400" b="1" kern="0" dirty="0" err="1" smtClean="0">
                <a:latin typeface="+mj-lt"/>
                <a:ea typeface="+mj-ea"/>
                <a:cs typeface="+mj-cs"/>
              </a:rPr>
              <a:t>IoT</a:t>
            </a:r>
            <a:r>
              <a:rPr lang="en-GB" sz="1400" b="1" kern="0" dirty="0" smtClean="0">
                <a:latin typeface="+mj-lt"/>
                <a:ea typeface="+mj-ea"/>
                <a:cs typeface="+mj-cs"/>
              </a:rPr>
              <a:t> platforms: Android, ARM Linux</a:t>
            </a:r>
            <a:endParaRPr lang="en-GB" sz="1100" kern="0" dirty="0" smtClean="0"/>
          </a:p>
          <a:p>
            <a:endParaRPr lang="en-GB" sz="1100" kern="0" dirty="0"/>
          </a:p>
        </p:txBody>
      </p:sp>
    </p:spTree>
    <p:extLst>
      <p:ext uri="{BB962C8B-B14F-4D97-AF65-F5344CB8AC3E}">
        <p14:creationId xmlns:p14="http://schemas.microsoft.com/office/powerpoint/2010/main" val="157748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6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Performance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Tuning the interpreter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Co-</a:t>
            </a:r>
            <a:r>
              <a:rPr lang="en-GB" dirty="0" err="1" smtClean="0"/>
              <a:t>Dfns</a:t>
            </a:r>
            <a:r>
              <a:rPr lang="en-GB" dirty="0" smtClean="0"/>
              <a:t> compiler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Dyalog byte code execution engine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Technical Road Map - Spring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796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7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Performance (1 of 3)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Tuning the Interpreter</a:t>
            </a:r>
          </a:p>
          <a:p>
            <a:r>
              <a:rPr lang="en-GB" dirty="0" smtClean="0"/>
              <a:t>New </a:t>
            </a:r>
            <a:r>
              <a:rPr lang="en-GB" dirty="0" err="1" smtClean="0"/>
              <a:t>algoritms</a:t>
            </a:r>
            <a:endParaRPr lang="en-GB" dirty="0" smtClean="0"/>
          </a:p>
          <a:p>
            <a:r>
              <a:rPr lang="en-GB" dirty="0" smtClean="0"/>
              <a:t>New C compilers on all platforms</a:t>
            </a:r>
          </a:p>
          <a:p>
            <a:pPr lvl="1"/>
            <a:r>
              <a:rPr lang="en-GB" dirty="0" smtClean="0"/>
              <a:t>Windows: VS2005</a:t>
            </a:r>
            <a:r>
              <a:rPr lang="en-GB" baseline="0" dirty="0" smtClean="0"/>
              <a:t> =&gt; VS2015</a:t>
            </a:r>
          </a:p>
          <a:p>
            <a:pPr lvl="1"/>
            <a:r>
              <a:rPr lang="en-GB" baseline="0" dirty="0" smtClean="0"/>
              <a:t>Linux: </a:t>
            </a:r>
            <a:r>
              <a:rPr lang="en-GB" baseline="0" dirty="0" err="1" smtClean="0"/>
              <a:t>gcc</a:t>
            </a:r>
            <a:r>
              <a:rPr lang="en-GB" baseline="0" dirty="0" smtClean="0"/>
              <a:t> 4.3.3 (2009) =&gt; 5.3 (2015)</a:t>
            </a:r>
          </a:p>
          <a:p>
            <a:pPr lvl="1"/>
            <a:r>
              <a:rPr lang="en-GB" dirty="0" smtClean="0"/>
              <a:t>AIX </a:t>
            </a:r>
            <a:r>
              <a:rPr lang="en-GB" dirty="0" err="1" smtClean="0"/>
              <a:t>xlc</a:t>
            </a:r>
            <a:r>
              <a:rPr lang="en-GB" dirty="0" smtClean="0"/>
              <a:t> has been “current”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Technical Road Map - Spring 2016</a:t>
            </a:r>
            <a:endParaRPr lang="en-GB" dirty="0"/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0"/>
            <a:ext cx="6677025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3652221"/>
            <a:ext cx="4334312" cy="320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96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8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baseline="0" dirty="0" smtClean="0"/>
              <a:t>Performance (2 of 3)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63612" y="1484784"/>
            <a:ext cx="7632849" cy="432107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Co-</a:t>
            </a:r>
            <a:r>
              <a:rPr lang="en-GB" dirty="0" err="1" smtClean="0"/>
              <a:t>dfns</a:t>
            </a:r>
            <a:r>
              <a:rPr lang="en-GB" dirty="0" smtClean="0"/>
              <a:t> compiler (Aaron Hsu / Indiana U)</a:t>
            </a:r>
          </a:p>
          <a:p>
            <a:r>
              <a:rPr lang="da-DK" sz="2400" dirty="0" smtClean="0"/>
              <a:t>Support </a:t>
            </a:r>
            <a:r>
              <a:rPr lang="da-DK" sz="2400" dirty="0"/>
              <a:t>for </a:t>
            </a:r>
            <a:r>
              <a:rPr lang="da-DK" sz="2400" dirty="0" smtClean="0"/>
              <a:t>Boolean vectors </a:t>
            </a:r>
            <a:r>
              <a:rPr lang="da-DK" sz="2400" dirty="0"/>
              <a:t>in the compiler</a:t>
            </a:r>
            <a:endParaRPr lang="en-GB" sz="2400" dirty="0"/>
          </a:p>
          <a:p>
            <a:r>
              <a:rPr lang="da-DK" sz="2400" dirty="0" smtClean="0"/>
              <a:t>Basically </a:t>
            </a:r>
            <a:r>
              <a:rPr lang="da-DK" sz="2400" dirty="0"/>
              <a:t>Complete Scalar </a:t>
            </a:r>
            <a:r>
              <a:rPr lang="da-DK" sz="2400" dirty="0" smtClean="0"/>
              <a:t>Runtime</a:t>
            </a:r>
            <a:endParaRPr lang="en-GB" sz="2400" dirty="0"/>
          </a:p>
          <a:p>
            <a:pPr lvl="1"/>
            <a:r>
              <a:rPr lang="da-DK" sz="1800" dirty="0" smtClean="0"/>
              <a:t>Most mixed functions, and operators</a:t>
            </a:r>
            <a:endParaRPr lang="en-GB" sz="1800" dirty="0"/>
          </a:p>
          <a:p>
            <a:r>
              <a:rPr lang="da-DK" sz="2400" dirty="0"/>
              <a:t>Full GPU execution by default in most cases</a:t>
            </a:r>
            <a:endParaRPr lang="en-GB" sz="2400" dirty="0"/>
          </a:p>
          <a:p>
            <a:r>
              <a:rPr lang="da-DK" sz="2400" dirty="0" smtClean="0"/>
              <a:t>Support </a:t>
            </a:r>
            <a:r>
              <a:rPr lang="da-DK" sz="2400" dirty="0"/>
              <a:t>for caching </a:t>
            </a:r>
            <a:r>
              <a:rPr lang="da-DK" sz="2400" dirty="0" smtClean="0"/>
              <a:t>data on GPU</a:t>
            </a:r>
          </a:p>
          <a:p>
            <a:r>
              <a:rPr lang="da-DK" sz="2400" dirty="0"/>
              <a:t>Improved reliability and stability fixes across the board</a:t>
            </a:r>
            <a:endParaRPr lang="en-GB" sz="2400" dirty="0"/>
          </a:p>
          <a:p>
            <a:r>
              <a:rPr lang="da-DK" sz="2400" dirty="0"/>
              <a:t>Better user documentation and </a:t>
            </a:r>
            <a:r>
              <a:rPr lang="da-DK" sz="2400" dirty="0" smtClean="0"/>
              <a:t>interface</a:t>
            </a:r>
          </a:p>
          <a:p>
            <a:endParaRPr lang="da-DK" sz="1400" dirty="0"/>
          </a:p>
          <a:p>
            <a:pPr marL="0" indent="0">
              <a:buNone/>
            </a:pPr>
            <a:r>
              <a:rPr lang="da-DK" sz="2400" dirty="0" smtClean="0"/>
              <a:t>Still very experimental, first client project in 2016</a:t>
            </a:r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Technical Road Map - Spring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37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dyalog15">
  <a:themeElements>
    <a:clrScheme name="1_Dyalo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ctr">
          <a:defRPr sz="3200" dirty="0" smtClean="0">
            <a:latin typeface="+mj-lt"/>
          </a:defRPr>
        </a:defPPr>
      </a:lstStyle>
    </a:txDef>
  </a:objectDefaults>
  <a:extraClrSchemeLst>
    <a:extraClrScheme>
      <a:clrScheme name="1_Dyalo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aster Powerpoint template 19 aug 2014.potx" id="{0049EF10-ADAC-4A86-823C-08B6527A6A7B}" vid="{CA850941-80F2-41C4-9D9B-50111ED1566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Presentation_dyalog15</Template>
  <TotalTime>4186</TotalTime>
  <Words>1130</Words>
  <Application>Microsoft Office PowerPoint</Application>
  <PresentationFormat>On-screen Show (4:3)</PresentationFormat>
  <Paragraphs>221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APL385 Unicode</vt:lpstr>
      <vt:lpstr>Arial</vt:lpstr>
      <vt:lpstr>Calibri</vt:lpstr>
      <vt:lpstr>Courier New</vt:lpstr>
      <vt:lpstr>Geneva</vt:lpstr>
      <vt:lpstr>Times</vt:lpstr>
      <vt:lpstr>Times New Roman</vt:lpstr>
      <vt:lpstr>Presentation_dyalog15</vt:lpstr>
      <vt:lpstr>Technical Road Map Spring 2016</vt:lpstr>
      <vt:lpstr>What is a CXO?</vt:lpstr>
      <vt:lpstr>Goals as CXO</vt:lpstr>
      <vt:lpstr>Goals as CXO</vt:lpstr>
      <vt:lpstr>Trends</vt:lpstr>
      <vt:lpstr>Prepare for the Future</vt:lpstr>
      <vt:lpstr>Performance</vt:lpstr>
      <vt:lpstr>Performance (1 of 3)</vt:lpstr>
      <vt:lpstr>Performance (2 of 3)</vt:lpstr>
      <vt:lpstr>Performance (3 of 3)</vt:lpstr>
      <vt:lpstr>Cross-Platform Integration</vt:lpstr>
      <vt:lpstr>Integration (1 of 4)</vt:lpstr>
      <vt:lpstr>Integration (2 of 4)</vt:lpstr>
      <vt:lpstr>Integration (3 of 4)</vt:lpstr>
      <vt:lpstr>Publish new RIDE Protocol</vt:lpstr>
      <vt:lpstr>Integration (4 of 4)</vt:lpstr>
      <vt:lpstr>Cross Platform Tools</vt:lpstr>
      <vt:lpstr>Demo: Future UI Development</vt:lpstr>
      <vt:lpstr>Portable User Interfaces</vt:lpstr>
      <vt:lpstr>Parallel Computing</vt:lpstr>
      <vt:lpstr>Demo: Vector Database</vt:lpstr>
      <vt:lpstr>Integration with Other Languages</vt:lpstr>
      <vt:lpstr>Demo: Python “Bridge”</vt:lpstr>
      <vt:lpstr>Recap: [New] Goals for CXO</vt:lpstr>
      <vt:lpstr>Dyalog 15.0 Highlights</vt:lpstr>
      <vt:lpstr>Evangelism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Morten Kromberg</cp:lastModifiedBy>
  <cp:revision>123</cp:revision>
  <cp:lastPrinted>2014-08-15T09:52:37Z</cp:lastPrinted>
  <dcterms:created xsi:type="dcterms:W3CDTF">2015-07-28T13:03:29Z</dcterms:created>
  <dcterms:modified xsi:type="dcterms:W3CDTF">2016-03-21T18:51:39Z</dcterms:modified>
</cp:coreProperties>
</file>