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630" r:id="rId3"/>
    <p:sldId id="646" r:id="rId4"/>
    <p:sldId id="581" r:id="rId5"/>
    <p:sldId id="633" r:id="rId6"/>
    <p:sldId id="639" r:id="rId7"/>
    <p:sldId id="631" r:id="rId8"/>
    <p:sldId id="640" r:id="rId9"/>
    <p:sldId id="564" r:id="rId10"/>
    <p:sldId id="576" r:id="rId11"/>
    <p:sldId id="577" r:id="rId12"/>
    <p:sldId id="530" r:id="rId13"/>
    <p:sldId id="527" r:id="rId14"/>
    <p:sldId id="649" r:id="rId15"/>
    <p:sldId id="618" r:id="rId16"/>
    <p:sldId id="643" r:id="rId17"/>
    <p:sldId id="583" r:id="rId18"/>
    <p:sldId id="611" r:id="rId19"/>
    <p:sldId id="548" r:id="rId20"/>
    <p:sldId id="607" r:id="rId21"/>
    <p:sldId id="490" r:id="rId22"/>
    <p:sldId id="587" r:id="rId23"/>
    <p:sldId id="608" r:id="rId24"/>
    <p:sldId id="642" r:id="rId25"/>
    <p:sldId id="641" r:id="rId26"/>
    <p:sldId id="617" r:id="rId27"/>
    <p:sldId id="623" r:id="rId28"/>
    <p:sldId id="647" r:id="rId29"/>
    <p:sldId id="615" r:id="rId30"/>
    <p:sldId id="616" r:id="rId31"/>
    <p:sldId id="594" r:id="rId32"/>
    <p:sldId id="644" r:id="rId33"/>
    <p:sldId id="645" r:id="rId34"/>
    <p:sldId id="603" r:id="rId35"/>
    <p:sldId id="648" r:id="rId36"/>
  </p:sldIdLst>
  <p:sldSz cx="9144000" cy="5143500" type="screen16x9"/>
  <p:notesSz cx="6858000" cy="9926638"/>
  <p:embeddedFontLst>
    <p:embeddedFont>
      <p:font typeface="APL385 Unicode" panose="020B0709000202000203" pitchFamily="49" charset="0"/>
      <p:regular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Comic Sans MS" panose="030F0702030302020204" pitchFamily="66" charset="0"/>
      <p:regular r:id="rId44"/>
      <p:bold r:id="rId45"/>
      <p:italic r:id="rId46"/>
      <p:boldItalic r:id="rId47"/>
    </p:embeddedFont>
    <p:embeddedFont>
      <p:font typeface="Hobo Std" panose="00000600000000000000" charset="0"/>
      <p:regular r:id="rId48"/>
    </p:embeddedFont>
    <p:embeddedFont>
      <p:font typeface="Tahoma" panose="020B0604030504040204" pitchFamily="34" charset="0"/>
      <p:regular r:id="rId49"/>
      <p:bold r:id="rId50"/>
    </p:embeddedFont>
    <p:embeddedFont>
      <p:font typeface="Trebuchet MS" panose="020B0603020202020204" pitchFamily="34" charset="0"/>
      <p:regular r:id="rId51"/>
      <p:bold r:id="rId52"/>
      <p:italic r:id="rId53"/>
      <p:boldItalic r:id="rId54"/>
    </p:embeddedFont>
    <p:embeddedFont>
      <p:font typeface="Wingdings 2" panose="05020102010507070707" pitchFamily="18" charset="2"/>
      <p:regular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73535"/>
    <a:srgbClr val="FFFFFF"/>
    <a:srgbClr val="EC7117"/>
    <a:srgbClr val="7475D1"/>
    <a:srgbClr val="403152"/>
    <a:srgbClr val="0078D7"/>
    <a:srgbClr val="FFFFFC"/>
    <a:srgbClr val="EC7F00"/>
    <a:srgbClr val="FF9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95535" autoAdjust="0"/>
  </p:normalViewPr>
  <p:slideViewPr>
    <p:cSldViewPr snapToGrid="0">
      <p:cViewPr varScale="1">
        <p:scale>
          <a:sx n="115" d="100"/>
          <a:sy n="115" d="100"/>
        </p:scale>
        <p:origin x="882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3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/>
              <a:t>03/05/2021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03/05/2021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dirty="0"/>
              <a:t>Don't forget to clean up /</a:t>
            </a:r>
            <a:r>
              <a:rPr lang="en-US" dirty="0" err="1"/>
              <a:t>tmp</a:t>
            </a:r>
            <a:r>
              <a:rPr lang="en-US" dirty="0"/>
              <a:t>/</a:t>
            </a:r>
            <a:r>
              <a:rPr lang="en-US" dirty="0" err="1"/>
              <a:t>myapp</a:t>
            </a:r>
            <a:r>
              <a:rPr lang="en-US" dirty="0"/>
              <a:t>/ and /</a:t>
            </a:r>
            <a:r>
              <a:rPr lang="en-US" dirty="0" err="1"/>
              <a:t>tmp</a:t>
            </a:r>
            <a:r>
              <a:rPr lang="en-US" dirty="0"/>
              <a:t>/</a:t>
            </a:r>
            <a:r>
              <a:rPr lang="en-US" dirty="0" err="1"/>
              <a:t>Utils</a:t>
            </a:r>
            <a:r>
              <a:rPr lang="en-US" dirty="0"/>
              <a:t>/ and )copy </a:t>
            </a:r>
            <a:r>
              <a:rPr lang="en-US" dirty="0" err="1"/>
              <a:t>myapp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241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317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1899" y="2031691"/>
            <a:ext cx="5073517" cy="1170130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71900" y="3741620"/>
            <a:ext cx="5073516" cy="585325"/>
          </a:xfrm>
        </p:spPr>
        <p:txBody>
          <a:bodyPr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chemeClr val="accent4">
                    <a:lumMod val="50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</a:t>
            </a:r>
            <a:endParaRPr lang="en-GB" dirty="0"/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FA5F7F-4421-47DA-AD00-2081EB6B42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4947"/>
            <a:ext cx="9144000" cy="659363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94"/>
          <a:stretch/>
        </p:blipFill>
        <p:spPr bwMode="auto">
          <a:xfrm>
            <a:off x="5714679" y="740100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199A49F-3D6F-42D4-8942-B57FD2668E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52"/>
            <a:ext cx="9144000" cy="659363"/>
          </a:xfrm>
          <a:prstGeom prst="rect">
            <a:avLst/>
          </a:prstGeom>
        </p:spPr>
      </p:pic>
      <p:pic>
        <p:nvPicPr>
          <p:cNvPr id="14" name="Graphic 10">
            <a:extLst>
              <a:ext uri="{FF2B5EF4-FFF2-40B4-BE49-F238E27FC236}">
                <a16:creationId xmlns:a16="http://schemas.microsoft.com/office/drawing/2014/main" id="{C5879F7E-332F-4434-86B7-1812D9C0752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3246" y="1453911"/>
            <a:ext cx="2602570" cy="13153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5C2496D-3BA2-4345-B60B-D9CDB856486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898005" y="1305901"/>
            <a:ext cx="489585" cy="5212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7412702" y="1423238"/>
            <a:ext cx="2028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kern="700" spc="-20" baseline="0" dirty="0">
                <a:solidFill>
                  <a:srgbClr val="373535"/>
                </a:solidFill>
                <a:latin typeface="Hobo Std" panose="00000600000000000000" pitchFamily="50" charset="0"/>
              </a:rPr>
              <a:t>APL Germany</a:t>
            </a:r>
          </a:p>
        </p:txBody>
      </p:sp>
    </p:spTree>
    <p:extLst>
      <p:ext uri="{BB962C8B-B14F-4D97-AF65-F5344CB8AC3E}">
        <p14:creationId xmlns:p14="http://schemas.microsoft.com/office/powerpoint/2010/main" val="14594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7" y="636535"/>
            <a:ext cx="8478943" cy="594066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3528" y="1356615"/>
            <a:ext cx="4113457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89013" y="1356614"/>
            <a:ext cx="4113457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3964876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41078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2DAAE92-EE2D-4248-A8A3-506ED1C68BF7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52"/>
            <a:ext cx="9144000" cy="6593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8D2EF1-29D9-4D75-AC66-89748A0258A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4137"/>
            <a:ext cx="9144000" cy="65936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7" y="636535"/>
            <a:ext cx="8478943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356615"/>
            <a:ext cx="8478943" cy="3150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>
                <a:latin typeface="+mn-lt"/>
              </a:rPr>
              <a:t>‹#›</a:t>
            </a:fld>
            <a:endParaRPr lang="en-GB" sz="1600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1511661" y="4731990"/>
            <a:ext cx="6120680" cy="41151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/>
              <a:t>News from Dyalog, APL Germany Spring 2021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CDAF9E-0D86-4139-B0BF-190273F82467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5" y="96475"/>
            <a:ext cx="1364773" cy="231490"/>
          </a:xfrm>
          <a:prstGeom prst="rect">
            <a:avLst/>
          </a:prstGeom>
        </p:spPr>
      </p:pic>
      <p:pic>
        <p:nvPicPr>
          <p:cNvPr id="13" name="tiny">
            <a:extLst>
              <a:ext uri="{FF2B5EF4-FFF2-40B4-BE49-F238E27FC236}">
                <a16:creationId xmlns:a16="http://schemas.microsoft.com/office/drawing/2014/main" id="{39B18F2F-A44A-487A-9E53-48D3EDCDADC1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7492" y="4319471"/>
            <a:ext cx="1187205" cy="6000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A653CF6-B493-4B57-A61E-FC085FCA004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6925" y="4745355"/>
            <a:ext cx="335543" cy="3572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D56EB4-04EB-42DC-B2E6-EBCDF0070154}"/>
              </a:ext>
            </a:extLst>
          </p:cNvPr>
          <p:cNvSpPr txBox="1"/>
          <p:nvPr userDrawn="1"/>
        </p:nvSpPr>
        <p:spPr>
          <a:xfrm>
            <a:off x="439419" y="4812205"/>
            <a:ext cx="17799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kern="700" spc="-10" baseline="0" dirty="0">
                <a:solidFill>
                  <a:schemeClr val="bg1"/>
                </a:solidFill>
                <a:latin typeface="Hobo Std" panose="00000600000000000000" pitchFamily="50" charset="0"/>
              </a:rPr>
              <a:t>APL Germany</a:t>
            </a:r>
          </a:p>
        </p:txBody>
      </p:sp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2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4">
              <a:lumMod val="50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600"/>
        </a:spcBef>
        <a:buClr>
          <a:srgbClr val="FF9421"/>
        </a:buClr>
        <a:buSzPct val="75000"/>
        <a:buFont typeface="Wingdings 2" panose="05020102010507070707" pitchFamily="18" charset="2"/>
        <a:buChar char="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600"/>
        </a:spcBef>
        <a:buClr>
          <a:srgbClr val="FF9421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600"/>
        </a:spcBef>
        <a:buClr>
          <a:srgbClr val="FF9421"/>
        </a:buClr>
        <a:buSzPct val="75000"/>
        <a:buFont typeface="Wingdings 2" panose="05020102010507070707" pitchFamily="18" charset="2"/>
        <a:buChar char=""/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600"/>
        </a:spcBef>
        <a:buClr>
          <a:srgbClr val="FF9421"/>
        </a:buClr>
        <a:buSzPct val="75000"/>
        <a:buFont typeface="Wingdings 2" panose="05020102010507070707" pitchFamily="18" charset="2"/>
        <a:buChar char=""/>
        <a:defRPr sz="1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microsoft.com/office/2007/relationships/media" Target="../media/media2.wav"/><Relationship Id="rId7" Type="http://schemas.openxmlformats.org/officeDocument/2006/relationships/image" Target="../media/image1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2.wav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5A34A-E7C5-4932-8A18-F2457D3A5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News from Dyalog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D89BC-FB4D-4026-B030-6D65D1075C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71900" y="3300153"/>
            <a:ext cx="5073516" cy="1026793"/>
          </a:xfrm>
        </p:spPr>
        <p:txBody>
          <a:bodyPr/>
          <a:lstStyle/>
          <a:p>
            <a:r>
              <a:rPr lang="da-DK" dirty="0"/>
              <a:t>     Gitte Christensen, CEO</a:t>
            </a:r>
          </a:p>
          <a:p>
            <a:r>
              <a:rPr lang="da-DK" b="1" dirty="0">
                <a:sym typeface="Wingdings" panose="05000000000000000000" pitchFamily="2" charset="2"/>
              </a:rPr>
              <a:t> </a:t>
            </a:r>
            <a:r>
              <a:rPr lang="da-DK" b="1" dirty="0"/>
              <a:t>Morten Kromberg, CTO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25748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25229-2503-4939-B912-B3BF2AEFE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Version 18.0 Recap - Interfaces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CDC2C-0F63-47EF-A20E-F5CA42185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8478943" cy="3323450"/>
          </a:xfrm>
        </p:spPr>
        <p:txBody>
          <a:bodyPr>
            <a:normAutofit fontScale="77500" lnSpcReduction="20000"/>
          </a:bodyPr>
          <a:lstStyle/>
          <a:p>
            <a:r>
              <a:rPr lang="da-DK" dirty="0"/>
              <a:t>Extensions to </a:t>
            </a:r>
            <a:r>
              <a:rPr lang="da-DK" dirty="0">
                <a:latin typeface="APL385 Unicode" panose="020B0709000202000203" pitchFamily="49" charset="0"/>
              </a:rPr>
              <a:t>⎕JSON</a:t>
            </a:r>
            <a:r>
              <a:rPr lang="da-DK" dirty="0"/>
              <a:t> (new Variant options):</a:t>
            </a:r>
          </a:p>
          <a:p>
            <a:pPr lvl="1"/>
            <a:r>
              <a:rPr lang="da-DK" b="1" dirty="0">
                <a:latin typeface="APL385 Unicode" panose="020B0709000202000203" pitchFamily="49" charset="0"/>
              </a:rPr>
              <a:t>HighRank</a:t>
            </a:r>
            <a:r>
              <a:rPr lang="da-DK" b="1" dirty="0"/>
              <a:t>: </a:t>
            </a:r>
            <a:r>
              <a:rPr lang="en-GB" dirty="0"/>
              <a:t>As JavaScript does not have arrays of rank &gt;1, when exporting from APL, split to create vectors of vectors (of vectors…)</a:t>
            </a:r>
            <a:r>
              <a:rPr lang="da-DK" dirty="0"/>
              <a:t>.</a:t>
            </a:r>
          </a:p>
          <a:p>
            <a:pPr lvl="1"/>
            <a:r>
              <a:rPr lang="da-DK" b="1" dirty="0">
                <a:latin typeface="APL385 Unicode" panose="020B0709000202000203" pitchFamily="49" charset="0"/>
              </a:rPr>
              <a:t>Dialect</a:t>
            </a:r>
            <a:r>
              <a:rPr lang="da-DK" b="1" dirty="0"/>
              <a:t>: </a:t>
            </a:r>
            <a:r>
              <a:rPr lang="en-GB" dirty="0"/>
              <a:t>Support "JSON5" extensions which include comments and more user-friendly formatting</a:t>
            </a:r>
            <a:r>
              <a:rPr lang="da-DK" dirty="0"/>
              <a:t> (for our own Configuration files).</a:t>
            </a:r>
          </a:p>
          <a:p>
            <a:pPr lvl="1"/>
            <a:endParaRPr lang="en-GB" dirty="0"/>
          </a:p>
          <a:p>
            <a:r>
              <a:rPr lang="da-DK" dirty="0"/>
              <a:t>.NET [Core] Bridge</a:t>
            </a:r>
          </a:p>
          <a:p>
            <a:pPr lvl="1"/>
            <a:r>
              <a:rPr lang="da-DK" dirty="0"/>
              <a:t>The Microsoft.NET </a:t>
            </a:r>
            <a:r>
              <a:rPr lang="da-DK" b="1" dirty="0"/>
              <a:t>Framework</a:t>
            </a:r>
            <a:r>
              <a:rPr lang="da-DK" dirty="0"/>
              <a:t> is being replaced by an open source, portable platform available for Windows, macOS, Linux, Android, iOS, tvOS and watchOS</a:t>
            </a:r>
          </a:p>
          <a:p>
            <a:pPr lvl="2"/>
            <a:r>
              <a:rPr lang="da-DK" dirty="0"/>
              <a:t>At this time, Dyalog APL is only available for Windows, macOS, Linux</a:t>
            </a:r>
          </a:p>
          <a:p>
            <a:pPr lvl="1"/>
            <a:r>
              <a:rPr lang="da-DK" dirty="0"/>
              <a:t>Was called ".NET Core", in the future just ".NET 5.0"</a:t>
            </a:r>
          </a:p>
          <a:p>
            <a:pPr lvl="1"/>
            <a:r>
              <a:rPr lang="da-DK" dirty="0"/>
              <a:t>Version 18.0 added a bridge which supports </a:t>
            </a:r>
            <a:r>
              <a:rPr lang="da-DK" b="1" dirty="0"/>
              <a:t>USE</a:t>
            </a:r>
            <a:r>
              <a:rPr lang="da-DK" dirty="0"/>
              <a:t> of .NET Libraries</a:t>
            </a:r>
          </a:p>
          <a:p>
            <a:pPr lvl="1"/>
            <a:endParaRPr lang="da-DK" dirty="0"/>
          </a:p>
          <a:p>
            <a:pPr lvl="1"/>
            <a:endParaRPr lang="da-DK" dirty="0"/>
          </a:p>
          <a:p>
            <a:pPr lvl="1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517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22B89-27B6-4E1C-8F22-D4871B3DA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Version 18.0 Recap - Application Tools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9B928-2B04-48E3-8C72-A40D70C0D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/>
              <a:t>Case folding with </a:t>
            </a:r>
            <a:r>
              <a:rPr lang="da-DK" dirty="0">
                <a:latin typeface="APL385 Unicode" panose="020B0709000202000203" pitchFamily="49" charset="0"/>
              </a:rPr>
              <a:t>⎕C </a:t>
            </a:r>
            <a:r>
              <a:rPr lang="da-DK" dirty="0"/>
              <a:t>(replaces </a:t>
            </a:r>
            <a:r>
              <a:rPr lang="da-DK" dirty="0">
                <a:latin typeface="APL385 Unicode" panose="020B0709000202000203" pitchFamily="49" charset="0"/>
              </a:rPr>
              <a:t>819⌶</a:t>
            </a:r>
            <a:r>
              <a:rPr lang="da-DK" dirty="0"/>
              <a:t>)</a:t>
            </a:r>
            <a:br>
              <a:rPr lang="da-DK" dirty="0">
                <a:latin typeface="APL385 Unicode" panose="020B0709000202000203" pitchFamily="49" charset="0"/>
              </a:rPr>
            </a:br>
            <a:br>
              <a:rPr lang="da-DK" dirty="0">
                <a:latin typeface="APL385 Unicode" panose="020B0709000202000203" pitchFamily="49" charset="0"/>
              </a:rPr>
            </a:br>
            <a:r>
              <a:rPr lang="da-DK" sz="2200" dirty="0">
                <a:latin typeface="APL385 Unicode" panose="020B0709000202000203" pitchFamily="49" charset="0"/>
              </a:rPr>
              <a:t>     1 ⎕C 'Hello' (⎕NS'') (1 2 3)</a:t>
            </a:r>
            <a:br>
              <a:rPr lang="da-DK" sz="2200" dirty="0">
                <a:latin typeface="APL385 Unicode" panose="020B0709000202000203" pitchFamily="49" charset="0"/>
              </a:rPr>
            </a:br>
            <a:r>
              <a:rPr lang="da-DK" sz="2200" dirty="0">
                <a:latin typeface="APL385 Unicode" panose="020B0709000202000203" pitchFamily="49" charset="0"/>
              </a:rPr>
              <a:t>HELLO  #.[Namespace]  1 2 3 </a:t>
            </a:r>
            <a:br>
              <a:rPr lang="da-DK" dirty="0">
                <a:latin typeface="APL385 Unicode" panose="020B0709000202000203" pitchFamily="49" charset="0"/>
              </a:rPr>
            </a:br>
            <a:endParaRPr lang="da-DK" dirty="0">
              <a:latin typeface="APL385 Unicode" panose="020B0709000202000203" pitchFamily="49" charset="0"/>
            </a:endParaRPr>
          </a:p>
          <a:p>
            <a:r>
              <a:rPr lang="da-DK" dirty="0"/>
              <a:t>Date / Time manipulation with </a:t>
            </a:r>
            <a:r>
              <a:rPr lang="da-DK" dirty="0">
                <a:latin typeface="APL385 Unicode" panose="020B0709000202000203" pitchFamily="49" charset="0"/>
              </a:rPr>
              <a:t>⎕DT</a:t>
            </a:r>
            <a:br>
              <a:rPr lang="da-DK" dirty="0">
                <a:latin typeface="APL385 Unicode" panose="020B0709000202000203" pitchFamily="49" charset="0"/>
              </a:rPr>
            </a:br>
            <a:br>
              <a:rPr lang="da-DK" dirty="0">
                <a:latin typeface="APL385 Unicode" panose="020B0709000202000203" pitchFamily="49" charset="0"/>
              </a:rPr>
            </a:br>
            <a:r>
              <a:rPr lang="da-DK" sz="2100" dirty="0">
                <a:latin typeface="APL385 Unicode" panose="020B0709000202000203" pitchFamily="49" charset="0"/>
              </a:rPr>
              <a:t>     </a:t>
            </a:r>
            <a:r>
              <a:rPr lang="nl-NL" altLang="en-US" sz="2100" dirty="0">
                <a:latin typeface="APL385 Unicode" panose="020B0709000202000203" pitchFamily="49" charset="0"/>
              </a:rPr>
              <a:t>1 ⎕DT ⊂⎕TS ⍝ TS to fractional day number</a:t>
            </a:r>
            <a:br>
              <a:rPr lang="nl-NL" altLang="en-US" sz="2100" dirty="0">
                <a:latin typeface="APL385 Unicode" panose="020B0709000202000203" pitchFamily="49" charset="0"/>
              </a:rPr>
            </a:br>
            <a:r>
              <a:rPr lang="nl-NL" altLang="en-US" sz="2100" dirty="0">
                <a:latin typeface="APL385 Unicode" panose="020B0709000202000203" pitchFamily="49" charset="0"/>
              </a:rPr>
              <a:t>44319.66611</a:t>
            </a:r>
          </a:p>
          <a:p>
            <a:pPr marL="0" indent="0">
              <a:buNone/>
            </a:pPr>
            <a:br>
              <a:rPr lang="nl-NL" altLang="en-US" sz="2100" dirty="0">
                <a:latin typeface="APL385 Unicode" panose="020B0709000202000203" pitchFamily="49" charset="0"/>
              </a:rPr>
            </a:br>
            <a:r>
              <a:rPr lang="nl-NL" altLang="en-US" sz="2100" dirty="0">
                <a:latin typeface="APL385 Unicode" panose="020B0709000202000203" pitchFamily="49" charset="0"/>
              </a:rPr>
              <a:t>     </a:t>
            </a:r>
            <a:r>
              <a:rPr lang="en-US" altLang="en-US" sz="2100" dirty="0">
                <a:latin typeface="APL385 Unicode" panose="020B0709000202000203" pitchFamily="49" charset="0"/>
              </a:rPr>
              <a:t>'__de__</a:t>
            </a:r>
            <a:r>
              <a:rPr lang="en-US" altLang="en-US" sz="2100" dirty="0" err="1">
                <a:latin typeface="APL385 Unicode" panose="020B0709000202000203" pitchFamily="49" charset="0"/>
              </a:rPr>
              <a:t>Dddd</a:t>
            </a:r>
            <a:r>
              <a:rPr lang="en-US" altLang="en-US" sz="2100" dirty="0">
                <a:latin typeface="APL385 Unicode" panose="020B0709000202000203" pitchFamily="49" charset="0"/>
              </a:rPr>
              <a:t>, </a:t>
            </a:r>
            <a:r>
              <a:rPr lang="en-US" altLang="en-US" sz="2100" dirty="0" err="1">
                <a:latin typeface="APL385 Unicode" panose="020B0709000202000203" pitchFamily="49" charset="0"/>
              </a:rPr>
              <a:t>DDoo</a:t>
            </a:r>
            <a:r>
              <a:rPr lang="en-US" altLang="en-US" sz="2100" dirty="0">
                <a:latin typeface="APL385 Unicode" panose="020B0709000202000203" pitchFamily="49" charset="0"/>
              </a:rPr>
              <a:t> </a:t>
            </a:r>
            <a:r>
              <a:rPr lang="en-US" altLang="en-US" sz="2100" dirty="0" err="1">
                <a:latin typeface="APL385 Unicode" panose="020B0709000202000203" pitchFamily="49" charset="0"/>
              </a:rPr>
              <a:t>mmmm</a:t>
            </a:r>
            <a:r>
              <a:rPr lang="en-US" altLang="en-US" sz="2100" dirty="0">
                <a:latin typeface="APL385 Unicode" panose="020B0709000202000203" pitchFamily="49" charset="0"/>
              </a:rPr>
              <a:t> YYYY; </a:t>
            </a:r>
            <a:r>
              <a:rPr lang="en-US" altLang="en-US" sz="2100" dirty="0" err="1">
                <a:latin typeface="APL385 Unicode" panose="020B0709000202000203" pitchFamily="49" charset="0"/>
              </a:rPr>
              <a:t>hh:mm:ss</a:t>
            </a:r>
            <a:r>
              <a:rPr lang="en-US" altLang="en-US" sz="2100" dirty="0">
                <a:latin typeface="APL385 Unicode" panose="020B0709000202000203" pitchFamily="49" charset="0"/>
              </a:rPr>
              <a:t>' (1200⌶) dt</a:t>
            </a:r>
            <a:br>
              <a:rPr lang="en-US" altLang="en-US" sz="2100" dirty="0">
                <a:latin typeface="APL385 Unicode" panose="020B0709000202000203" pitchFamily="49" charset="0"/>
              </a:rPr>
            </a:br>
            <a:r>
              <a:rPr lang="en-US" altLang="en-US" sz="2100" dirty="0">
                <a:latin typeface="APL385 Unicode" panose="020B0709000202000203" pitchFamily="49" charset="0"/>
              </a:rPr>
              <a:t> </a:t>
            </a:r>
            <a:r>
              <a:rPr lang="en-US" altLang="en-US" sz="2100" dirty="0" err="1">
                <a:latin typeface="APL385 Unicode" panose="020B0709000202000203" pitchFamily="49" charset="0"/>
              </a:rPr>
              <a:t>Dienstag</a:t>
            </a:r>
            <a:r>
              <a:rPr lang="en-US" altLang="en-US" sz="2100" dirty="0">
                <a:latin typeface="APL385 Unicode" panose="020B0709000202000203" pitchFamily="49" charset="0"/>
              </a:rPr>
              <a:t>, 04. </a:t>
            </a:r>
            <a:r>
              <a:rPr lang="en-US" altLang="en-US" sz="2100" dirty="0" err="1">
                <a:latin typeface="APL385 Unicode" panose="020B0709000202000203" pitchFamily="49" charset="0"/>
              </a:rPr>
              <a:t>mai</a:t>
            </a:r>
            <a:r>
              <a:rPr lang="en-US" altLang="en-US" sz="2100" dirty="0">
                <a:latin typeface="APL385 Unicode" panose="020B0709000202000203" pitchFamily="49" charset="0"/>
              </a:rPr>
              <a:t> 2021; 15:59:12 </a:t>
            </a:r>
          </a:p>
          <a:p>
            <a:endParaRPr lang="da-DK" dirty="0">
              <a:latin typeface="APL385 Unicode" panose="020B0709000202000203" pitchFamily="49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02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1C4DE-902F-408D-B40E-FE41FF1B9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Version 18.0 Recap: Launch on Source Files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180FB-40BE-4792-BA3A-DD4EAFE1F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a-DK" dirty="0"/>
              <a:t>Pre-18.0 interpreters can be launched on</a:t>
            </a:r>
          </a:p>
          <a:p>
            <a:pPr lvl="1"/>
            <a:r>
              <a:rPr lang="da-DK" dirty="0"/>
              <a:t>a binary workspace (.dws)</a:t>
            </a:r>
          </a:p>
          <a:p>
            <a:pPr lvl="1"/>
            <a:r>
              <a:rPr lang="da-DK" dirty="0"/>
              <a:t>a "dyalog application file" (.dyapp, now deprecated)</a:t>
            </a:r>
          </a:p>
          <a:p>
            <a:r>
              <a:rPr lang="da-DK" dirty="0"/>
              <a:t>Version 18.0 allows ANY APL source file.</a:t>
            </a:r>
          </a:p>
          <a:p>
            <a:r>
              <a:rPr lang="da-DK" dirty="0"/>
              <a:t>APL can automatically start running:</a:t>
            </a:r>
          </a:p>
          <a:p>
            <a:pPr lvl="1"/>
            <a:r>
              <a:rPr lang="da-DK" dirty="0"/>
              <a:t>Functions (.aplf)</a:t>
            </a:r>
          </a:p>
          <a:p>
            <a:pPr lvl="1"/>
            <a:r>
              <a:rPr lang="da-DK" dirty="0"/>
              <a:t>Namespaces (.apln)</a:t>
            </a:r>
          </a:p>
          <a:p>
            <a:pPr lvl="1"/>
            <a:r>
              <a:rPr lang="da-DK" dirty="0"/>
              <a:t>Classes (.aplc)</a:t>
            </a:r>
          </a:p>
          <a:p>
            <a:r>
              <a:rPr lang="da-DK" dirty="0"/>
              <a:t>For other types of files, you must also specify the </a:t>
            </a:r>
            <a:r>
              <a:rPr lang="da-DK" dirty="0">
                <a:latin typeface="APL385 Unicode" panose="020B0709000202000203" pitchFamily="49" charset="0"/>
              </a:rPr>
              <a:t>LX= </a:t>
            </a:r>
            <a:r>
              <a:rPr lang="da-DK" dirty="0"/>
              <a:t>parameter</a:t>
            </a:r>
          </a:p>
        </p:txBody>
      </p:sp>
      <p:pic>
        <p:nvPicPr>
          <p:cNvPr id="5" name="Picture 2" descr="Image result for dyalog apl logo">
            <a:extLst>
              <a:ext uri="{FF2B5EF4-FFF2-40B4-BE49-F238E27FC236}">
                <a16:creationId xmlns:a16="http://schemas.microsoft.com/office/drawing/2014/main" id="{560536A8-1E00-4664-A56B-2C9B30B3D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330" y="1437661"/>
            <a:ext cx="1287143" cy="128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73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D45CE-8537-4B42-A1CC-3F2B1C030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Version 18.0 Recap: Configuration Files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E418F-B519-4AA7-9788-37B481C47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11611"/>
            <a:ext cx="5534262" cy="3283012"/>
          </a:xfrm>
        </p:spPr>
        <p:txBody>
          <a:bodyPr>
            <a:normAutofit fontScale="92500"/>
          </a:bodyPr>
          <a:lstStyle/>
          <a:p>
            <a:r>
              <a:rPr lang="da-DK" sz="2800" dirty="0"/>
              <a:t>Identical across platforms</a:t>
            </a:r>
          </a:p>
          <a:p>
            <a:r>
              <a:rPr lang="da-DK" sz="2800" dirty="0"/>
              <a:t>Easily readable &amp; editable</a:t>
            </a:r>
          </a:p>
          <a:p>
            <a:r>
              <a:rPr lang="da-DK" sz="2800" dirty="0"/>
              <a:t>Cascading configuration files provide flexible configuration of</a:t>
            </a:r>
          </a:p>
          <a:p>
            <a:pPr lvl="1"/>
            <a:r>
              <a:rPr lang="da-DK" sz="2400" dirty="0"/>
              <a:t>each application</a:t>
            </a:r>
          </a:p>
          <a:p>
            <a:pPr lvl="1"/>
            <a:r>
              <a:rPr lang="da-DK" sz="2400" dirty="0"/>
              <a:t>each version of APL</a:t>
            </a:r>
          </a:p>
          <a:p>
            <a:pPr lvl="1"/>
            <a:r>
              <a:rPr lang="da-DK" sz="2400" dirty="0"/>
              <a:t>each user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372395-FB12-4120-9566-3DB05EA432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6136" y="1242051"/>
            <a:ext cx="3174435" cy="204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1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4AECB-7BDA-454E-A929-81FA059E6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Version 18.1 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418A2-8BA8-4C39-9A20-337D4004F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a-DK" dirty="0"/>
              <a:t>A "small" release, with a lot of internal work on testing frameworks,</a:t>
            </a:r>
            <a:br>
              <a:rPr lang="da-DK" dirty="0"/>
            </a:br>
            <a:r>
              <a:rPr lang="da-DK" dirty="0"/>
              <a:t>and new tests to go with them, to guarantee future quality</a:t>
            </a:r>
          </a:p>
          <a:p>
            <a:endParaRPr lang="da-DK" dirty="0"/>
          </a:p>
          <a:p>
            <a:r>
              <a:rPr lang="da-DK" dirty="0"/>
              <a:t>Shebang (#!) scripting</a:t>
            </a:r>
          </a:p>
          <a:p>
            <a:r>
              <a:rPr lang="da-DK" dirty="0"/>
              <a:t>Link 3.0 for text source management</a:t>
            </a:r>
          </a:p>
          <a:p>
            <a:r>
              <a:rPr lang="da-DK" dirty="0"/>
              <a:t>Remote IDE (RIDE) 4.4 (focus on debugging threaded services)</a:t>
            </a:r>
          </a:p>
          <a:p>
            <a:r>
              <a:rPr lang="da-DK" dirty="0"/>
              <a:t>Easier-to-use docker containers</a:t>
            </a:r>
          </a:p>
          <a:p>
            <a:r>
              <a:rPr lang="da-DK" dirty="0"/>
              <a:t>Jarvis for HTTP/REST services</a:t>
            </a:r>
          </a:p>
          <a:p>
            <a:r>
              <a:rPr lang="da-DK" dirty="0">
                <a:latin typeface="APL385 Unicode" panose="020B0709000202000203" pitchFamily="49" charset="0"/>
              </a:rPr>
              <a:t>⎕JSON </a:t>
            </a:r>
            <a:r>
              <a:rPr lang="da-DK" dirty="0"/>
              <a:t>representation of tables</a:t>
            </a:r>
          </a:p>
          <a:p>
            <a:r>
              <a:rPr lang="da-DK" dirty="0"/>
              <a:t>Non-Linear Random Distributions</a:t>
            </a:r>
          </a:p>
          <a:p>
            <a:r>
              <a:rPr lang="da-DK" dirty="0"/>
              <a:t>A lot of work on the "issue backlog" + lots of testing</a:t>
            </a:r>
          </a:p>
        </p:txBody>
      </p:sp>
    </p:spTree>
    <p:extLst>
      <p:ext uri="{BB962C8B-B14F-4D97-AF65-F5344CB8AC3E}">
        <p14:creationId xmlns:p14="http://schemas.microsoft.com/office/powerpoint/2010/main" val="4194194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7E314-E124-4C1C-BA73-930029491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Version 18.1: Application Tools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84DCB-5BFF-48BA-B166-A8E909246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7920881" cy="3150350"/>
          </a:xfrm>
        </p:spPr>
        <p:txBody>
          <a:bodyPr/>
          <a:lstStyle/>
          <a:p>
            <a:r>
              <a:rPr lang="da-DK" dirty="0"/>
              <a:t>Non-linear Random Distributions (Experimental)</a:t>
            </a:r>
          </a:p>
          <a:p>
            <a:r>
              <a:rPr lang="da-DK" dirty="0"/>
              <a:t>Jarvis – for RESTful or simple HTTP/JSON services</a:t>
            </a:r>
          </a:p>
          <a:p>
            <a:r>
              <a:rPr lang="da-DK" dirty="0">
                <a:latin typeface="APL385 Unicode" panose="020B0709000202000203" pitchFamily="49" charset="0"/>
              </a:rPr>
              <a:t>⎕JSON</a:t>
            </a:r>
            <a:r>
              <a:rPr lang="da-DK" dirty="0"/>
              <a:t> extension for representing matrices</a:t>
            </a:r>
          </a:p>
        </p:txBody>
      </p:sp>
    </p:spTree>
    <p:extLst>
      <p:ext uri="{BB962C8B-B14F-4D97-AF65-F5344CB8AC3E}">
        <p14:creationId xmlns:p14="http://schemas.microsoft.com/office/powerpoint/2010/main" val="118804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F7A1A-C0A7-49F2-98A3-299C3D44D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Non-Linear Distributions (</a:t>
            </a:r>
            <a:r>
              <a:rPr lang="da-DK" dirty="0">
                <a:latin typeface="APL385 Unicode" panose="020B0709000202000203" pitchFamily="49" charset="0"/>
              </a:rPr>
              <a:t>16808⌶</a:t>
            </a:r>
            <a:r>
              <a:rPr lang="da-DK" dirty="0"/>
              <a:t>)</a:t>
            </a:r>
            <a:endParaRPr lang="en-GB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B4C77E0-9930-4282-BD8B-41998C3FF0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571499"/>
              </p:ext>
            </p:extLst>
          </p:nvPr>
        </p:nvGraphicFramePr>
        <p:xfrm>
          <a:off x="425083" y="1687427"/>
          <a:ext cx="7733967" cy="27544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6267">
                  <a:extLst>
                    <a:ext uri="{9D8B030D-6E8A-4147-A177-3AD203B41FA5}">
                      <a16:colId xmlns:a16="http://schemas.microsoft.com/office/drawing/2014/main" val="2449221476"/>
                    </a:ext>
                  </a:extLst>
                </a:gridCol>
                <a:gridCol w="1234992">
                  <a:extLst>
                    <a:ext uri="{9D8B030D-6E8A-4147-A177-3AD203B41FA5}">
                      <a16:colId xmlns:a16="http://schemas.microsoft.com/office/drawing/2014/main" val="1109909058"/>
                    </a:ext>
                  </a:extLst>
                </a:gridCol>
                <a:gridCol w="928604">
                  <a:extLst>
                    <a:ext uri="{9D8B030D-6E8A-4147-A177-3AD203B41FA5}">
                      <a16:colId xmlns:a16="http://schemas.microsoft.com/office/drawing/2014/main" val="1492789142"/>
                    </a:ext>
                  </a:extLst>
                </a:gridCol>
                <a:gridCol w="4294104">
                  <a:extLst>
                    <a:ext uri="{9D8B030D-6E8A-4147-A177-3AD203B41FA5}">
                      <a16:colId xmlns:a16="http://schemas.microsoft.com/office/drawing/2014/main" val="4116557613"/>
                    </a:ext>
                  </a:extLst>
                </a:gridCol>
              </a:tblGrid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Distribution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Parameter 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Parameter 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Domain Rules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4132746566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"Uniform"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b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 &lt; b ; A numeric interval. Example: 1.0 7.6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1212758411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"Beta"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b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 &gt; 0  AND b &gt; 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2730730420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"Bernoulli"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probability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probability ≥ 0 AND probability ≤ 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1079009106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"Binomial"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trials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probability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trials is an integer ≥ 0;  probability ≥ AND probability ≤ 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3388179989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"Cauchy"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location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scale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location unrestricted; scale &gt; 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2812705314"/>
                  </a:ext>
                </a:extLst>
              </a:tr>
              <a:tr h="14099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"Chi Squared"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 err="1">
                          <a:effectLst/>
                        </a:rPr>
                        <a:t>degree_of_freedom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degree_of_freedom  ≥  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2069776703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"Exponential"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rate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rate  ≥ 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2416812677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"F"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b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 ≥  eps AND b ≥ eps ; eps is smallest non-zero positive float number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94128161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"Gamma"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b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 ≥ 0 AND b ≥ eps ; eps is smallest non-zero positive float number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3264589695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"Inverse Gamma"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b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 ≥ 0 AND b ≥ 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352680544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"Laplace"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location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scale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location unrestricted; scale ≥ 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293187883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"Logistic"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location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scale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location unrestricted; scale ≥ 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425053245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"Log Normal"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location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scale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location unrestricted; scale ≥ 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3140922440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"NormaL"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location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scale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location unrestricted; scale ≥ 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46206291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"Poisson"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rate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rate ≥ 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195469634"/>
                  </a:ext>
                </a:extLst>
              </a:tr>
              <a:tr h="163645"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"Student T"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 err="1">
                          <a:effectLst/>
                        </a:rPr>
                        <a:t>degree_of_freedom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 err="1">
                          <a:effectLst/>
                        </a:rPr>
                        <a:t>degree_of_freedom</a:t>
                      </a:r>
                      <a:r>
                        <a:rPr lang="en-GB" sz="1000" dirty="0">
                          <a:effectLst/>
                        </a:rPr>
                        <a:t> ≥ eps ; eps is smallest non-zero positive float number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4117261422"/>
                  </a:ext>
                </a:extLst>
              </a:tr>
              <a:tr h="144419"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"Weibull"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effectLst/>
                        </a:rPr>
                        <a:t>b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effectLst/>
                        </a:rPr>
                        <a:t>a ≥  eps AND b ≥ eps ; eps is smallest non-zero positive float number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727" marR="54727" marT="0" marB="0" anchor="b"/>
                </a:tc>
                <a:extLst>
                  <a:ext uri="{0D108BD9-81ED-4DB2-BD59-A6C34878D82A}">
                    <a16:rowId xmlns:a16="http://schemas.microsoft.com/office/drawing/2014/main" val="243661584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B5DCBE9-0C38-4FC5-A7C9-EB5A146C4390}"/>
              </a:ext>
            </a:extLst>
          </p:cNvPr>
          <p:cNvSpPr txBox="1"/>
          <p:nvPr/>
        </p:nvSpPr>
        <p:spPr>
          <a:xfrm>
            <a:off x="341530" y="1230601"/>
            <a:ext cx="7901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Some distributions are difficult to generate accurately </a:t>
            </a:r>
            <a:r>
              <a:rPr lang="da-DK" b="1" dirty="0"/>
              <a:t>AND</a:t>
            </a:r>
            <a:r>
              <a:rPr lang="da-DK" dirty="0"/>
              <a:t> efficiently in APL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431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7E314-E124-4C1C-BA73-930029491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Non-Linear Distributions 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84DCB-5BFF-48BA-B166-A8E909246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3712" y="1230601"/>
            <a:ext cx="7920881" cy="3150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800" dirty="0">
                <a:latin typeface="APL385 Unicode" panose="020B0709000202000203" pitchFamily="49" charset="0"/>
              </a:rPr>
              <a:t>   Syntax: </a:t>
            </a:r>
            <a:r>
              <a:rPr lang="en-US" sz="1800" dirty="0">
                <a:latin typeface="APL385 Unicode" panose="020B0709000202000203" pitchFamily="49" charset="0"/>
              </a:rPr>
              <a:t>parameters (16808⌶) distribution shape</a:t>
            </a:r>
            <a:endParaRPr lang="da-DK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800" dirty="0">
                <a:latin typeface="APL385 Unicode" panose="020B0709000202000203" pitchFamily="49" charset="0"/>
              </a:rPr>
              <a:t>      RAND←16808⌶</a:t>
            </a:r>
          </a:p>
          <a:p>
            <a:pPr marL="0" indent="0">
              <a:buNone/>
            </a:pPr>
            <a:r>
              <a:rPr lang="da-DK" sz="1800" dirty="0">
                <a:latin typeface="APL385 Unicode" panose="020B0709000202000203" pitchFamily="49" charset="0"/>
              </a:rPr>
              <a:t>      rv←2 5 RAND 'Beta' 100000</a:t>
            </a:r>
          </a:p>
          <a:p>
            <a:pPr marL="0" indent="0">
              <a:buNone/>
            </a:pPr>
            <a:r>
              <a:rPr lang="da-DK" sz="1800" dirty="0">
                <a:latin typeface="APL385 Unicode" panose="020B0709000202000203" pitchFamily="49" charset="0"/>
              </a:rPr>
              <a:t>      bc←1000 BucketCounts rv</a:t>
            </a:r>
          </a:p>
          <a:p>
            <a:pPr marL="0" indent="0">
              <a:buNone/>
            </a:pPr>
            <a:r>
              <a:rPr lang="da-DK" sz="1800" dirty="0">
                <a:latin typeface="APL385 Unicode" panose="020B0709000202000203" pitchFamily="49" charset="0"/>
              </a:rPr>
              <a:t>      ]chart bc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8B024F-C2AB-44BF-A438-8D26B0C83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216" y="1600200"/>
            <a:ext cx="4526784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28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1CA8B-CF8D-47F9-887F-7043A2A0A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7" y="881700"/>
            <a:ext cx="8478943" cy="594066"/>
          </a:xfrm>
        </p:spPr>
        <p:txBody>
          <a:bodyPr/>
          <a:lstStyle/>
          <a:p>
            <a:r>
              <a:rPr lang="da-DK" dirty="0"/>
              <a:t>v18.1</a:t>
            </a:r>
            <a:br>
              <a:rPr lang="da-DK" dirty="0"/>
            </a:br>
            <a:r>
              <a:rPr lang="da-DK" dirty="0"/>
              <a:t>Application Tools</a:t>
            </a:r>
            <a:endParaRPr lang="en-GB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B4BB7AB-5411-4C4C-BB84-8AF8A5FC851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870174" y="661721"/>
            <a:ext cx="4185773" cy="40626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  ⎕ML←3 ⍝ Germany</a:t>
            </a: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</a:b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effectLst/>
                <a:latin typeface="APL385 Unicode" panose="020B0709000202000203" pitchFamily="49" charset="0"/>
              </a:rPr>
              <a:t>Fields←'Item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' 'Price' 'Qty'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effectLst/>
                <a:latin typeface="APL385 Unicode" panose="020B0709000202000203" pitchFamily="49" charset="0"/>
              </a:rPr>
              <a:t>Items←'Knife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' 'Fork'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  Price←3 4 ⋄ Qty←23 45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  <a:latin typeface="APL385 Unicode" panose="020B0709000202000203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  ⎕←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effectLst/>
                <a:latin typeface="APL385 Unicode" panose="020B0709000202000203" pitchFamily="49" charset="0"/>
              </a:rPr>
              <a:t>mat←Fields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⍪⊃[1]Items Price Qty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Item   Price  Qty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Knife      3   23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Fork       4   45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</a:b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  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⎕JSON ⊂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PL385 Unicode" panose="020B0709000202000203" pitchFamily="49" charset="0"/>
              </a:rPr>
              <a:t>2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</a:t>
            </a:r>
            <a:r>
              <a:rPr lang="da-DK" altLang="en-US" sz="1200" dirty="0">
                <a:latin typeface="APL385 Unicode" panose="020B0709000202000203" pitchFamily="49" charset="0"/>
              </a:rPr>
              <a:t>mat</a:t>
            </a:r>
            <a:br>
              <a:rPr lang="da-DK" altLang="en-US" sz="1200" dirty="0">
                <a:latin typeface="APL385 Unicode" panose="020B0709000202000203" pitchFamily="49" charset="0"/>
              </a:rPr>
            </a:br>
            <a:r>
              <a:rPr lang="da-DK" altLang="en-US" sz="1200" dirty="0">
                <a:latin typeface="APL385 Unicode" panose="020B0709000202000203" pitchFamily="49" charset="0"/>
              </a:rPr>
              <a:t>      </a:t>
            </a:r>
            <a:r>
              <a:rPr lang="en-GB" altLang="en-US" sz="1200" dirty="0">
                <a:latin typeface="APL385 Unicode" panose="020B0709000202000203" pitchFamily="49" charset="0"/>
              </a:rPr>
              <a:t>⎕JSON ⊂</a:t>
            </a:r>
            <a:r>
              <a:rPr lang="en-GB" altLang="en-US" sz="1200" dirty="0">
                <a:solidFill>
                  <a:srgbClr val="FF0000"/>
                </a:solidFill>
                <a:latin typeface="APL385 Unicode" panose="020B0709000202000203" pitchFamily="49" charset="0"/>
              </a:rPr>
              <a:t>3</a:t>
            </a:r>
            <a:r>
              <a:rPr lang="en-GB" altLang="en-US" sz="1200" dirty="0">
                <a:latin typeface="APL385 Unicode" panose="020B0709000202000203" pitchFamily="49" charset="0"/>
              </a:rPr>
              <a:t> (Fields(⊃[1]Items Price Qty))</a:t>
            </a:r>
            <a:br>
              <a:rPr lang="da-DK" altLang="en-US" sz="1200" dirty="0">
                <a:latin typeface="APL385 Unicode" panose="020B0709000202000203" pitchFamily="49" charset="0"/>
              </a:rPr>
            </a:b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  ⎕JSON ⊂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PL385 Unicode" panose="020B0709000202000203" pitchFamily="49" charset="0"/>
              </a:rPr>
              <a:t>4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(Fields(Items Price Qty))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[{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"Item": "Knife",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"Price": 3,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"Qty": 23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},{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"Item": "Fork",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"Price": 4,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  "Qty": 45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APL385 Unicode" panose="020B0709000202000203" pitchFamily="49" charset="0"/>
              </a:rPr>
              <a:t>  }]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245058-387E-4151-ACE6-C3C1DB95B6EC}"/>
              </a:ext>
            </a:extLst>
          </p:cNvPr>
          <p:cNvSpPr txBox="1">
            <a:spLocks/>
          </p:cNvSpPr>
          <p:nvPr/>
        </p:nvSpPr>
        <p:spPr>
          <a:xfrm>
            <a:off x="323527" y="1921565"/>
            <a:ext cx="6768753" cy="258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2400" kern="12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2000" kern="12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1800" kern="12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1400" kern="12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1800" dirty="0"/>
              <a:t>Generate JSON from 3 common</a:t>
            </a:r>
            <a:br>
              <a:rPr lang="da-DK" sz="1800" dirty="0"/>
            </a:br>
            <a:r>
              <a:rPr lang="da-DK" sz="1800" dirty="0"/>
              <a:t>APL representations of tables</a:t>
            </a:r>
          </a:p>
          <a:p>
            <a:r>
              <a:rPr lang="da-DK" sz="1800" dirty="0"/>
              <a:t>Useful when writing web services</a:t>
            </a:r>
          </a:p>
        </p:txBody>
      </p:sp>
    </p:spTree>
    <p:extLst>
      <p:ext uri="{BB962C8B-B14F-4D97-AF65-F5344CB8AC3E}">
        <p14:creationId xmlns:p14="http://schemas.microsoft.com/office/powerpoint/2010/main" val="412443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21EEA-A2D8-430D-B65B-6AB9D8994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Multi-Line Input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C407C-27F7-46D2-93CB-5DB6E2A86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000" dirty="0"/>
              <a:t>Experimental in v18.0, enabled with an optional switch</a:t>
            </a:r>
          </a:p>
          <a:p>
            <a:r>
              <a:rPr lang="da-DK" sz="2000" dirty="0"/>
              <a:t>On by default in v18.1 scripting mode (see next presentation)</a:t>
            </a:r>
          </a:p>
          <a:p>
            <a:r>
              <a:rPr lang="da-DK" sz="2000" dirty="0"/>
              <a:t>Allows multi-line input statements in the session</a:t>
            </a:r>
          </a:p>
          <a:p>
            <a:pPr lvl="1"/>
            <a:r>
              <a:rPr lang="da-DK" sz="1600" dirty="0"/>
              <a:t>Control structures</a:t>
            </a:r>
          </a:p>
          <a:p>
            <a:pPr lvl="1"/>
            <a:r>
              <a:rPr lang="da-DK" sz="1600" dirty="0"/>
              <a:t>Multi-line dfns</a:t>
            </a:r>
          </a:p>
          <a:p>
            <a:pPr lvl="1"/>
            <a:r>
              <a:rPr lang="da-DK" sz="1600" dirty="0"/>
              <a:t>In the (hopefully near) future: "Array Notation"</a:t>
            </a:r>
          </a:p>
        </p:txBody>
      </p:sp>
    </p:spTree>
    <p:extLst>
      <p:ext uri="{BB962C8B-B14F-4D97-AF65-F5344CB8AC3E}">
        <p14:creationId xmlns:p14="http://schemas.microsoft.com/office/powerpoint/2010/main" val="1838164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12859-EE3F-4BB6-9E69-DE5C77145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B8E83-302E-40DB-B107-AABBD05C8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Current Technical Themes </a:t>
            </a:r>
          </a:p>
          <a:p>
            <a:r>
              <a:rPr lang="da-DK" dirty="0"/>
              <a:t>v18.0 (July 2020) - Review</a:t>
            </a:r>
          </a:p>
          <a:p>
            <a:r>
              <a:rPr lang="da-DK" dirty="0"/>
              <a:t>v18.1 (July 2021) - Key Features</a:t>
            </a:r>
          </a:p>
          <a:p>
            <a:r>
              <a:rPr lang="en-GB" dirty="0"/>
              <a:t>Next Big Things</a:t>
            </a:r>
          </a:p>
        </p:txBody>
      </p:sp>
      <p:pic>
        <p:nvPicPr>
          <p:cNvPr id="5" name="Picture 2" descr="Image result for dyalog apl logo">
            <a:extLst>
              <a:ext uri="{FF2B5EF4-FFF2-40B4-BE49-F238E27FC236}">
                <a16:creationId xmlns:a16="http://schemas.microsoft.com/office/drawing/2014/main" id="{D2CBA0E1-A26A-4F08-8192-6DA203A53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327" y="933568"/>
            <a:ext cx="1287143" cy="128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327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5A34A-E7C5-4932-8A18-F2457D3A51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05860" y="2160586"/>
            <a:ext cx="5138737" cy="1169988"/>
          </a:xfrm>
        </p:spPr>
        <p:txBody>
          <a:bodyPr/>
          <a:lstStyle/>
          <a:p>
            <a:r>
              <a:rPr lang="en-GB" sz="8800" b="1" dirty="0"/>
              <a:t>Link 3.0</a:t>
            </a:r>
            <a:endParaRPr lang="en-GB" sz="88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A8A19D-A96E-434B-86C2-337CF1CA0BE7}"/>
              </a:ext>
            </a:extLst>
          </p:cNvPr>
          <p:cNvGrpSpPr/>
          <p:nvPr/>
        </p:nvGrpSpPr>
        <p:grpSpPr>
          <a:xfrm>
            <a:off x="6147792" y="2443161"/>
            <a:ext cx="3248744" cy="604839"/>
            <a:chOff x="6300192" y="2443161"/>
            <a:chExt cx="3248744" cy="604839"/>
          </a:xfrm>
        </p:grpSpPr>
        <p:sp>
          <p:nvSpPr>
            <p:cNvPr id="4" name="Arrow: Left 3">
              <a:extLst>
                <a:ext uri="{FF2B5EF4-FFF2-40B4-BE49-F238E27FC236}">
                  <a16:creationId xmlns:a16="http://schemas.microsoft.com/office/drawing/2014/main" id="{EA191E78-AC04-4DB7-9591-A0AA34EECACF}"/>
                </a:ext>
              </a:extLst>
            </p:cNvPr>
            <p:cNvSpPr/>
            <p:nvPr/>
          </p:nvSpPr>
          <p:spPr>
            <a:xfrm>
              <a:off x="6300192" y="2443161"/>
              <a:ext cx="3248744" cy="604839"/>
            </a:xfrm>
            <a:prstGeom prst="leftArrow">
              <a:avLst>
                <a:gd name="adj1" fmla="val 100000"/>
                <a:gd name="adj2" fmla="val 36493"/>
              </a:avLst>
            </a:prstGeom>
            <a:solidFill>
              <a:srgbClr val="ED7F00"/>
            </a:solidFill>
            <a:ln w="190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2800" b="1" cap="all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5" name="Arrow: Left 4">
              <a:extLst>
                <a:ext uri="{FF2B5EF4-FFF2-40B4-BE49-F238E27FC236}">
                  <a16:creationId xmlns:a16="http://schemas.microsoft.com/office/drawing/2014/main" id="{605B0FA5-0219-47BE-A857-D2CDBF7FEF38}"/>
                </a:ext>
              </a:extLst>
            </p:cNvPr>
            <p:cNvSpPr/>
            <p:nvPr/>
          </p:nvSpPr>
          <p:spPr>
            <a:xfrm>
              <a:off x="6372200" y="2505074"/>
              <a:ext cx="3176736" cy="485775"/>
            </a:xfrm>
            <a:prstGeom prst="leftArrow">
              <a:avLst>
                <a:gd name="adj1" fmla="val 100000"/>
                <a:gd name="adj2" fmla="val 36493"/>
              </a:avLst>
            </a:prstGeom>
            <a:solidFill>
              <a:schemeClr val="bg1"/>
            </a:solidFill>
            <a:ln w="190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tlCol="0" anchor="ctr"/>
            <a:lstStyle/>
            <a:p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I</a:t>
              </a:r>
              <a:r>
                <a:rPr lang="en-US" sz="3200" b="1" cap="all" spc="5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m</a:t>
              </a:r>
              <a:r>
                <a:rPr lang="en-US" sz="3200" b="1" cap="all" spc="-1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p</a:t>
              </a:r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o</a:t>
              </a:r>
              <a:r>
                <a:rPr lang="en-US" sz="3200" b="1" cap="all" spc="-2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r</a:t>
              </a:r>
              <a:r>
                <a:rPr lang="en-US" sz="3200" b="1" cap="all" spc="-6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t</a:t>
              </a:r>
              <a:r>
                <a:rPr lang="en-US" sz="3200" b="1" cap="all" spc="-1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a</a:t>
              </a:r>
              <a:r>
                <a:rPr lang="en-US" sz="3200" b="1" cap="all" spc="5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n</a:t>
              </a:r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t</a:t>
              </a:r>
              <a:endParaRPr lang="en-GB" sz="3200" b="1" cap="all" dirty="0">
                <a:ln w="19050">
                  <a:solidFill>
                    <a:schemeClr val="tx1"/>
                  </a:solidFill>
                </a:ln>
                <a:solidFill>
                  <a:srgbClr val="ED7F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551EE02-0388-48C2-8439-E9E02A6B77AB}"/>
              </a:ext>
            </a:extLst>
          </p:cNvPr>
          <p:cNvGrpSpPr/>
          <p:nvPr/>
        </p:nvGrpSpPr>
        <p:grpSpPr>
          <a:xfrm>
            <a:off x="476545" y="-956642"/>
            <a:ext cx="2569284" cy="5491428"/>
            <a:chOff x="476545" y="-956642"/>
            <a:chExt cx="2569284" cy="5491428"/>
          </a:xfrm>
        </p:grpSpPr>
        <p:sp>
          <p:nvSpPr>
            <p:cNvPr id="10" name="Arrow: Pentagon 9">
              <a:extLst>
                <a:ext uri="{FF2B5EF4-FFF2-40B4-BE49-F238E27FC236}">
                  <a16:creationId xmlns:a16="http://schemas.microsoft.com/office/drawing/2014/main" id="{E7F70138-A7D9-4089-BE57-B4D5ACEB639A}"/>
                </a:ext>
              </a:extLst>
            </p:cNvPr>
            <p:cNvSpPr/>
            <p:nvPr/>
          </p:nvSpPr>
          <p:spPr>
            <a:xfrm rot="5400000">
              <a:off x="1409154" y="2909344"/>
              <a:ext cx="690562" cy="1853705"/>
            </a:xfrm>
            <a:prstGeom prst="homePlate">
              <a:avLst>
                <a:gd name="adj" fmla="val 54828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Hammer">
              <a:extLst>
                <a:ext uri="{FF2B5EF4-FFF2-40B4-BE49-F238E27FC236}">
                  <a16:creationId xmlns:a16="http://schemas.microsoft.com/office/drawing/2014/main" id="{7BB88AEF-B1D7-4EE7-A17D-CE92778774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-74676" b="1"/>
            <a:stretch/>
          </p:blipFill>
          <p:spPr>
            <a:xfrm>
              <a:off x="476545" y="-956642"/>
              <a:ext cx="2569284" cy="5491428"/>
            </a:xfrm>
            <a:prstGeom prst="rect">
              <a:avLst/>
            </a:prstGeom>
          </p:spPr>
        </p:pic>
      </p:grpSp>
      <p:pic>
        <p:nvPicPr>
          <p:cNvPr id="8" name="Judges Gavel-SoundBible.com-1321455227">
            <a:hlinkClick r:id="" action="ppaction://media"/>
            <a:extLst>
              <a:ext uri="{FF2B5EF4-FFF2-40B4-BE49-F238E27FC236}">
                <a16:creationId xmlns:a16="http://schemas.microsoft.com/office/drawing/2014/main" id="{E923BC09-E17D-41C5-ADF0-5F663EE9112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135816" y="5576745"/>
            <a:ext cx="609600" cy="609600"/>
          </a:xfrm>
          <a:prstGeom prst="rect">
            <a:avLst/>
          </a:prstGeom>
        </p:spPr>
      </p:pic>
      <p:pic>
        <p:nvPicPr>
          <p:cNvPr id="9" name="Toy_Train_Whistle">
            <a:hlinkClick r:id="" action="ppaction://media"/>
            <a:extLst>
              <a:ext uri="{FF2B5EF4-FFF2-40B4-BE49-F238E27FC236}">
                <a16:creationId xmlns:a16="http://schemas.microsoft.com/office/drawing/2014/main" id="{E49B59A9-2BA5-467E-8932-1F5D5B4A96C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079875" y="62134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8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5300000">
                                          <p:cBhvr>
                                            <p:cTn id="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9" dur="2063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10" presetID="34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2.77778E-7 -1.97531E-6 L 2.77778E-7 -0.07222 " pathEditMode="relative" rAng="0" ptsTypes="AA">
                                          <p:cBhvr>
                                            <p:cTn id="11" dur="125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63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63" fill="hold">
                                              <p:stCondLst>
                                                <p:cond delay="63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63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63" fill="hold">
                                              <p:stCondLst>
                                                <p:cond delay="188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63"/>
                                </p:stCondLst>
                                <p:childTnLst>
                                  <p:par>
                                    <p:cTn id="17" presetID="2" presetClass="entr" presetSubtype="2" fill="hold" nodeType="afterEffect" p14:presetBounceEnd="71429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429">
                                          <p:cBhvr additive="base">
                                            <p:cTn id="19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429">
                                          <p:cBhvr additive="base">
                                            <p:cTn id="20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22" dur="1297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>
                    <p:cTn id="23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8"/>
                    </p:tgtEl>
                  </p:cMediaNode>
                </p:audio>
                <p:audio>
                  <p:cMediaNode vol="80000">
                    <p:cTn id="24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9"/>
                    </p:tgtEl>
                  </p:cMediaNode>
                </p:audio>
              </p:childTnLst>
            </p:cTn>
          </p:par>
        </p:tnLst>
        <p:bldLst>
          <p:bldP spid="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5300000">
                                          <p:cBhvr>
                                            <p:cTn id="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9" dur="2063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10" presetID="34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2.77778E-7 -1.97531E-6 L 2.77778E-7 -0.07222 " pathEditMode="relative" rAng="0" ptsTypes="AA">
                                          <p:cBhvr>
                                            <p:cTn id="11" dur="125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63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63" fill="hold">
                                              <p:stCondLst>
                                                <p:cond delay="63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63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63" fill="hold">
                                              <p:stCondLst>
                                                <p:cond delay="188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63"/>
                                </p:stCondLst>
                                <p:childTnLst>
                                  <p:par>
                                    <p:cTn id="17" presetID="2" presetClass="entr" presetSubtype="2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22" dur="1297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>
                    <p:cTn id="23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8"/>
                    </p:tgtEl>
                  </p:cMediaNode>
                </p:audio>
                <p:audio>
                  <p:cMediaNode vol="80000">
                    <p:cTn id="24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9"/>
                    </p:tgtEl>
                  </p:cMediaNode>
                </p:audio>
              </p:childTnLst>
            </p:cTn>
          </p:par>
        </p:tnLst>
        <p:bldLst>
          <p:bldP spid="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3A2E4-68DA-4838-A326-47ADBA81B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What is Link?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0D5148-7199-407A-9A8D-62C37EA5E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921" y="1619622"/>
            <a:ext cx="3257549" cy="1371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B7FB9B-E371-4141-9E3F-63107BDBFD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688" r="4713" b="14662"/>
          <a:stretch/>
        </p:blipFill>
        <p:spPr>
          <a:xfrm>
            <a:off x="324115" y="1391022"/>
            <a:ext cx="4606542" cy="1828800"/>
          </a:xfrm>
          <a:prstGeom prst="rect">
            <a:avLst/>
          </a:prstGeom>
        </p:spPr>
      </p:pic>
      <p:pic>
        <p:nvPicPr>
          <p:cNvPr id="6" name="Content Placeholder 5" descr="Link">
            <a:extLst>
              <a:ext uri="{FF2B5EF4-FFF2-40B4-BE49-F238E27FC236}">
                <a16:creationId xmlns:a16="http://schemas.microsoft.com/office/drawing/2014/main" id="{498B70AF-C417-49B1-AD42-EED5F212BF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8929156">
            <a:off x="4780589" y="1848222"/>
            <a:ext cx="914400" cy="914400"/>
          </a:xfr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A624243-C4ED-4185-B319-32BA3B50A1E8}"/>
              </a:ext>
            </a:extLst>
          </p:cNvPr>
          <p:cNvSpPr txBox="1">
            <a:spLocks/>
          </p:cNvSpPr>
          <p:nvPr/>
        </p:nvSpPr>
        <p:spPr>
          <a:xfrm>
            <a:off x="323527" y="3407764"/>
            <a:ext cx="8478942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2400" kern="12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2000" kern="12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1800" kern="12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1400" kern="12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7013" indent="-227013"/>
            <a:r>
              <a:rPr lang="da-DK" dirty="0"/>
              <a:t>Each code item in the active workspace is </a:t>
            </a:r>
            <a:r>
              <a:rPr lang="da-DK" b="1" dirty="0"/>
              <a:t>link</a:t>
            </a:r>
            <a:r>
              <a:rPr lang="da-DK" dirty="0"/>
              <a:t>ed to a file</a:t>
            </a:r>
          </a:p>
          <a:p>
            <a:pPr marL="227013" indent="-227013"/>
            <a:r>
              <a:rPr lang="da-DK" dirty="0"/>
              <a:t>If the object is edited, the file is updated</a:t>
            </a:r>
          </a:p>
          <a:p>
            <a:pPr marL="227013" indent="-227013"/>
            <a:r>
              <a:rPr lang="da-DK" dirty="0"/>
              <a:t>If the file is changed, the workspace is updated</a:t>
            </a:r>
          </a:p>
          <a:p>
            <a:pPr marL="227013" indent="-227013"/>
            <a:r>
              <a:rPr lang="da-DK" dirty="0"/>
              <a:t>More in the next session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000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738C1-61AE-4CC8-9516-56BEA1DDF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Jarvis (released separately)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68A6E-9E6F-475F-828D-A71829A8F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6768753" cy="31503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a-DK" dirty="0"/>
              <a:t>If you have one or more APL functions, Jarvis can make them</a:t>
            </a:r>
            <a:br>
              <a:rPr lang="da-DK" dirty="0"/>
            </a:br>
            <a:r>
              <a:rPr lang="da-DK" dirty="0"/>
              <a:t>available as a web service</a:t>
            </a:r>
          </a:p>
          <a:p>
            <a:endParaRPr lang="da-DK" dirty="0"/>
          </a:p>
          <a:p>
            <a:r>
              <a:rPr lang="da-DK" dirty="0"/>
              <a:t>Deploy APL code as a pragmatic HTTP/JSON service, </a:t>
            </a:r>
            <a:br>
              <a:rPr lang="da-DK" dirty="0"/>
            </a:br>
            <a:r>
              <a:rPr lang="da-DK" dirty="0"/>
              <a:t>or as a "RESTFul" service if you master that paradigm</a:t>
            </a:r>
          </a:p>
          <a:p>
            <a:r>
              <a:rPr lang="da-DK" b="1" dirty="0"/>
              <a:t>Jarvis</a:t>
            </a:r>
            <a:r>
              <a:rPr lang="da-DK" dirty="0"/>
              <a:t> combines and replaces </a:t>
            </a:r>
            <a:r>
              <a:rPr lang="da-DK" b="1" dirty="0"/>
              <a:t>JSONServer</a:t>
            </a:r>
            <a:r>
              <a:rPr lang="da-DK" dirty="0"/>
              <a:t> and </a:t>
            </a:r>
            <a:r>
              <a:rPr lang="da-DK" b="1" dirty="0"/>
              <a:t>RESTServer</a:t>
            </a:r>
          </a:p>
          <a:p>
            <a:r>
              <a:rPr lang="da-DK" dirty="0"/>
              <a:t>Can also replace </a:t>
            </a:r>
            <a:r>
              <a:rPr lang="da-DK" b="1" dirty="0"/>
              <a:t>MiServer</a:t>
            </a:r>
            <a:r>
              <a:rPr lang="da-DK" dirty="0"/>
              <a:t> for serving static HTTP</a:t>
            </a:r>
          </a:p>
          <a:p>
            <a:r>
              <a:rPr lang="da-DK" dirty="0"/>
              <a:t>About to add WebSocket publish/subscribe capability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A high percentage of new projects use Jarvis.</a:t>
            </a:r>
          </a:p>
          <a:p>
            <a:r>
              <a:rPr lang="da-DK" dirty="0"/>
              <a:t>Public repository at https://github.com/Dyalog/Jarvis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BEE97C-0B04-49F8-8740-1A0A8C80B664}"/>
              </a:ext>
            </a:extLst>
          </p:cNvPr>
          <p:cNvSpPr txBox="1"/>
          <p:nvPr/>
        </p:nvSpPr>
        <p:spPr>
          <a:xfrm>
            <a:off x="7020272" y="933568"/>
            <a:ext cx="156617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2400" dirty="0">
                <a:latin typeface="APL385 Unicode" panose="020B0709000202000203" pitchFamily="49" charset="0"/>
              </a:rPr>
              <a:t>   J</a:t>
            </a:r>
            <a:r>
              <a:rPr lang="da-DK" sz="2400" dirty="0">
                <a:solidFill>
                  <a:schemeClr val="bg1">
                    <a:lumMod val="65000"/>
                  </a:schemeClr>
                </a:solidFill>
                <a:latin typeface="APL385 Unicode" panose="020B0709000202000203" pitchFamily="49" charset="0"/>
              </a:rPr>
              <a:t>son</a:t>
            </a:r>
            <a:br>
              <a:rPr lang="da-DK" sz="2400" dirty="0">
                <a:latin typeface="APL385 Unicode" panose="020B0709000202000203" pitchFamily="49" charset="0"/>
              </a:rPr>
            </a:br>
            <a:r>
              <a:rPr lang="da-DK" sz="2400" dirty="0">
                <a:latin typeface="APL385 Unicode" panose="020B0709000202000203" pitchFamily="49" charset="0"/>
              </a:rPr>
              <a:t>   A</a:t>
            </a:r>
            <a:r>
              <a:rPr lang="da-DK" sz="2400" dirty="0">
                <a:solidFill>
                  <a:schemeClr val="bg1">
                    <a:lumMod val="65000"/>
                  </a:schemeClr>
                </a:solidFill>
                <a:latin typeface="APL385 Unicode" panose="020B0709000202000203" pitchFamily="49" charset="0"/>
              </a:rPr>
              <a:t>nd</a:t>
            </a:r>
            <a:br>
              <a:rPr lang="da-DK" sz="2400" dirty="0">
                <a:solidFill>
                  <a:schemeClr val="bg1">
                    <a:lumMod val="65000"/>
                  </a:schemeClr>
                </a:solidFill>
                <a:latin typeface="APL385 Unicode" panose="020B0709000202000203" pitchFamily="49" charset="0"/>
              </a:rPr>
            </a:br>
            <a:r>
              <a:rPr lang="da-DK" sz="2400" dirty="0">
                <a:latin typeface="APL385 Unicode" panose="020B0709000202000203" pitchFamily="49" charset="0"/>
              </a:rPr>
              <a:t>   R</a:t>
            </a:r>
            <a:r>
              <a:rPr lang="da-DK" sz="2400" dirty="0">
                <a:solidFill>
                  <a:schemeClr val="bg1">
                    <a:lumMod val="65000"/>
                  </a:schemeClr>
                </a:solidFill>
                <a:latin typeface="APL385 Unicode" panose="020B0709000202000203" pitchFamily="49" charset="0"/>
              </a:rPr>
              <a:t>est</a:t>
            </a:r>
            <a:br>
              <a:rPr lang="da-DK" sz="2400" dirty="0">
                <a:latin typeface="APL385 Unicode" panose="020B0709000202000203" pitchFamily="49" charset="0"/>
              </a:rPr>
            </a:br>
            <a:r>
              <a:rPr lang="da-DK" sz="2400" dirty="0">
                <a:solidFill>
                  <a:schemeClr val="bg1">
                    <a:lumMod val="65000"/>
                  </a:schemeClr>
                </a:solidFill>
                <a:latin typeface="APL385 Unicode" panose="020B0709000202000203" pitchFamily="49" charset="0"/>
              </a:rPr>
              <a:t>ser</a:t>
            </a:r>
            <a:r>
              <a:rPr lang="da-DK" sz="2400" dirty="0">
                <a:latin typeface="APL385 Unicode" panose="020B0709000202000203" pitchFamily="49" charset="0"/>
              </a:rPr>
              <a:t>VIS</a:t>
            </a:r>
          </a:p>
        </p:txBody>
      </p:sp>
    </p:spTree>
    <p:extLst>
      <p:ext uri="{BB962C8B-B14F-4D97-AF65-F5344CB8AC3E}">
        <p14:creationId xmlns:p14="http://schemas.microsoft.com/office/powerpoint/2010/main" val="375210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969C8-4915-4409-806F-262178296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RIDE 4.4 (with Dyalog v18.1)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DDBCB-183A-41D6-A8CC-DAFC64EC8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6768753" cy="3150350"/>
          </a:xfrm>
        </p:spPr>
        <p:txBody>
          <a:bodyPr>
            <a:normAutofit fontScale="92500" lnSpcReduction="20000"/>
          </a:bodyPr>
          <a:lstStyle/>
          <a:p>
            <a:r>
              <a:rPr lang="da-DK" dirty="0"/>
              <a:t>Tested and enhanced for debugging</a:t>
            </a:r>
            <a:br>
              <a:rPr lang="da-DK" dirty="0"/>
            </a:br>
            <a:r>
              <a:rPr lang="da-DK" b="1" dirty="0"/>
              <a:t>multi-threaded server applications</a:t>
            </a:r>
          </a:p>
          <a:p>
            <a:r>
              <a:rPr lang="da-DK" dirty="0"/>
              <a:t>More sensitive to the active version of APL</a:t>
            </a:r>
          </a:p>
          <a:p>
            <a:pPr lvl="1"/>
            <a:r>
              <a:rPr lang="da-DK" dirty="0"/>
              <a:t>Language Bar, Online Help, Syntax Colouring ...</a:t>
            </a:r>
          </a:p>
          <a:p>
            <a:r>
              <a:rPr lang="da-DK" dirty="0"/>
              <a:t>Remember responses to confirmation prompts</a:t>
            </a:r>
          </a:p>
          <a:p>
            <a:r>
              <a:rPr lang="da-DK" dirty="0"/>
              <a:t>Support multi-line input</a:t>
            </a:r>
          </a:p>
          <a:p>
            <a:r>
              <a:rPr lang="da-DK" dirty="0"/>
              <a:t>Documentation / examples of </a:t>
            </a:r>
            <a:br>
              <a:rPr lang="da-DK" dirty="0"/>
            </a:br>
            <a:r>
              <a:rPr lang="da-DK" dirty="0"/>
              <a:t>secure RIDE configuration</a:t>
            </a:r>
          </a:p>
          <a:p>
            <a:pPr lvl="1"/>
            <a:r>
              <a:rPr lang="da-DK" dirty="0"/>
              <a:t>E.g. how to require client-side certificates</a:t>
            </a:r>
          </a:p>
        </p:txBody>
      </p:sp>
      <p:pic>
        <p:nvPicPr>
          <p:cNvPr id="5" name="Picture 2" descr="Image result for dyalog apl logo">
            <a:extLst>
              <a:ext uri="{FF2B5EF4-FFF2-40B4-BE49-F238E27FC236}">
                <a16:creationId xmlns:a16="http://schemas.microsoft.com/office/drawing/2014/main" id="{A0298D26-1C00-45DF-B92B-D55F6F4D7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801" y="636535"/>
            <a:ext cx="1575175" cy="15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8414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4AECB-7BDA-454E-A929-81FA059E6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Version 18.1 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418A2-8BA8-4C39-9A20-337D4004F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a-DK" dirty="0"/>
              <a:t>A "small" release, with a lot of internal work on testing frameworks,</a:t>
            </a:r>
            <a:br>
              <a:rPr lang="da-DK" dirty="0"/>
            </a:br>
            <a:r>
              <a:rPr lang="da-DK" dirty="0"/>
              <a:t>and new tests to go with them, to guarantee future quality</a:t>
            </a:r>
          </a:p>
          <a:p>
            <a:endParaRPr lang="da-DK" dirty="0"/>
          </a:p>
          <a:p>
            <a:r>
              <a:rPr lang="da-DK" dirty="0"/>
              <a:t>Shebang (#!) scripting</a:t>
            </a:r>
          </a:p>
          <a:p>
            <a:r>
              <a:rPr lang="da-DK" dirty="0"/>
              <a:t>Link 3.0 for text source management</a:t>
            </a:r>
          </a:p>
          <a:p>
            <a:r>
              <a:rPr lang="da-DK" dirty="0"/>
              <a:t>Remote IDE (RIDE) 4.4 (focus on debugging threaded services)</a:t>
            </a:r>
          </a:p>
          <a:p>
            <a:r>
              <a:rPr lang="da-DK" dirty="0"/>
              <a:t>Easier-to-use docker containers</a:t>
            </a:r>
          </a:p>
          <a:p>
            <a:r>
              <a:rPr lang="da-DK" dirty="0"/>
              <a:t>Jarvis for HTTP/REST services</a:t>
            </a:r>
          </a:p>
          <a:p>
            <a:r>
              <a:rPr lang="da-DK" dirty="0">
                <a:latin typeface="APL385 Unicode" panose="020B0709000202000203" pitchFamily="49" charset="0"/>
              </a:rPr>
              <a:t>⎕JSON </a:t>
            </a:r>
            <a:r>
              <a:rPr lang="da-DK" dirty="0"/>
              <a:t>representation of tables</a:t>
            </a:r>
          </a:p>
          <a:p>
            <a:r>
              <a:rPr lang="da-DK" dirty="0"/>
              <a:t>Non-Linear Random Distributions</a:t>
            </a:r>
          </a:p>
          <a:p>
            <a:r>
              <a:rPr lang="da-DK" dirty="0"/>
              <a:t>A lot of work on the "issue backlog" + lots of testing</a:t>
            </a:r>
          </a:p>
        </p:txBody>
      </p:sp>
    </p:spTree>
    <p:extLst>
      <p:ext uri="{BB962C8B-B14F-4D97-AF65-F5344CB8AC3E}">
        <p14:creationId xmlns:p14="http://schemas.microsoft.com/office/powerpoint/2010/main" val="3120616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3D193-8079-4374-87BA-91C8B82BB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Some of the Next "Big Things"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DA209-5C8D-41D6-A715-062584843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6817106" cy="3150350"/>
          </a:xfrm>
        </p:spPr>
        <p:txBody>
          <a:bodyPr/>
          <a:lstStyle/>
          <a:p>
            <a:pPr marL="0" indent="0">
              <a:buNone/>
            </a:pPr>
            <a:r>
              <a:rPr lang="da-DK" dirty="0"/>
              <a:t>Targeting v19.0 (Q3 2022)</a:t>
            </a:r>
          </a:p>
          <a:p>
            <a:r>
              <a:rPr lang="da-DK" dirty="0"/>
              <a:t>Package Manager</a:t>
            </a:r>
          </a:p>
          <a:p>
            <a:r>
              <a:rPr lang="da-DK" dirty="0"/>
              <a:t>.NET bridge: Support Async &amp; Generics</a:t>
            </a:r>
          </a:p>
          <a:p>
            <a:r>
              <a:rPr lang="da-DK" dirty="0"/>
              <a:t>64-Bit ARM Ports (macOS &amp; Pi/Linux)</a:t>
            </a:r>
          </a:p>
          <a:p>
            <a:r>
              <a:rPr lang="da-DK" dirty="0"/>
              <a:t>Array Notation</a:t>
            </a:r>
          </a:p>
          <a:p>
            <a:pPr marL="0" indent="0">
              <a:buNone/>
            </a:pPr>
            <a:endParaRPr lang="da-DK" dirty="0"/>
          </a:p>
        </p:txBody>
      </p:sp>
      <p:pic>
        <p:nvPicPr>
          <p:cNvPr id="5" name="Picture 2" descr="Image result for dyalog apl logo">
            <a:extLst>
              <a:ext uri="{FF2B5EF4-FFF2-40B4-BE49-F238E27FC236}">
                <a16:creationId xmlns:a16="http://schemas.microsoft.com/office/drawing/2014/main" id="{7C99C5F2-8E4C-45E5-87FD-7F7BBE714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801" y="636535"/>
            <a:ext cx="1575175" cy="15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6251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06891-57F1-4C90-A7A4-E190CABEC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Tatin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5B0C7-30FC-4C1B-8C0F-40C1E4A43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414803"/>
            <a:ext cx="7200801" cy="32153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a-DK" dirty="0"/>
              <a:t>Finally! (We've been talking about this for years...)</a:t>
            </a:r>
          </a:p>
          <a:p>
            <a:r>
              <a:rPr lang="da-DK" dirty="0"/>
              <a:t>Tatin: APL Package Manager</a:t>
            </a:r>
          </a:p>
          <a:p>
            <a:pPr marL="457200" lvl="1" indent="0">
              <a:buNone/>
            </a:pPr>
            <a:r>
              <a:rPr lang="da-DK" sz="1800" dirty="0"/>
              <a:t>https://tatin.dev</a:t>
            </a:r>
          </a:p>
          <a:p>
            <a:pPr marL="457200" lvl="1" indent="0">
              <a:buNone/>
            </a:pPr>
            <a:endParaRPr lang="da-DK" sz="1800" dirty="0"/>
          </a:p>
          <a:p>
            <a:pPr lvl="1"/>
            <a:endParaRPr lang="da-DK" dirty="0"/>
          </a:p>
          <a:p>
            <a:pPr lvl="1"/>
            <a:r>
              <a:rPr lang="da-DK" dirty="0"/>
              <a:t>Developed by Kai Jaeger / APLTeam</a:t>
            </a:r>
            <a:br>
              <a:rPr lang="da-DK" dirty="0"/>
            </a:br>
            <a:r>
              <a:rPr lang="da-DK" dirty="0"/>
              <a:t>Co-funded by Dyalog</a:t>
            </a:r>
          </a:p>
          <a:p>
            <a:pPr lvl="1"/>
            <a:r>
              <a:rPr lang="da-DK" dirty="0"/>
              <a:t>Still a prototype with rudimentary documentation</a:t>
            </a:r>
          </a:p>
          <a:p>
            <a:pPr lvl="1"/>
            <a:r>
              <a:rPr lang="da-DK" dirty="0"/>
              <a:t>Currently only has Kai's own tools as packages</a:t>
            </a:r>
          </a:p>
          <a:p>
            <a:pPr lvl="1"/>
            <a:r>
              <a:rPr lang="da-DK" dirty="0"/>
              <a:t>Dyalog will add tools as packages once 18.1 is done</a:t>
            </a:r>
          </a:p>
          <a:p>
            <a:endParaRPr lang="en-GB" dirty="0"/>
          </a:p>
        </p:txBody>
      </p:sp>
      <p:pic>
        <p:nvPicPr>
          <p:cNvPr id="4" name="Picture 2" descr="Recipe: Apple tarte tatin | Sainsbury's">
            <a:extLst>
              <a:ext uri="{FF2B5EF4-FFF2-40B4-BE49-F238E27FC236}">
                <a16:creationId xmlns:a16="http://schemas.microsoft.com/office/drawing/2014/main" id="{94B9D740-53B9-417A-A65C-169052A6F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95686"/>
            <a:ext cx="2617278" cy="147137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D797ECCF-C262-4705-95A2-CF96959FE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779662"/>
            <a:ext cx="512885" cy="52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81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DC8E6-A3A5-49E5-8243-ECC801016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069D5-0C3D-4DC6-AF4A-4FCBA07A9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0243D0-BAF9-4B7C-AA38-0FA33257483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814855-4BEC-48B5-8BC6-AC7A18B22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71951"/>
            <a:ext cx="9144000" cy="499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764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DC8E6-A3A5-49E5-8243-ECC801016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069D5-0C3D-4DC6-AF4A-4FCBA07A9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0243D0-BAF9-4B7C-AA38-0FA33257483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814855-4BEC-48B5-8BC6-AC7A18B22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0" y="77638"/>
            <a:ext cx="9133600" cy="49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914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81081-7D5A-41EF-A234-02D3FAB2E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Tatin Demo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B526F-6B71-4263-AA5B-55CA1054A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40A504-96B1-4117-ACA5-0E722E1A0E1F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C007FE-36EE-4873-885E-46DDFA7C4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73" y="0"/>
            <a:ext cx="782541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02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1C1D2-5C4E-4DDF-851E-EEB69AB3B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We are slowing down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F7BE9-F591-4450-A45D-A57C0C691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Dyalog APL has developed at "breakneck" speed for four decades</a:t>
            </a:r>
          </a:p>
          <a:p>
            <a:r>
              <a:rPr lang="da-DK" dirty="0"/>
              <a:t>We nearly did break our neck in 2021</a:t>
            </a:r>
          </a:p>
          <a:p>
            <a:r>
              <a:rPr lang="da-DK" dirty="0"/>
              <a:t>We will invest more in</a:t>
            </a:r>
          </a:p>
          <a:p>
            <a:pPr lvl="1"/>
            <a:r>
              <a:rPr lang="da-DK" dirty="0"/>
              <a:t>Quality and process (BSIMM)</a:t>
            </a:r>
          </a:p>
          <a:p>
            <a:pPr lvl="1"/>
            <a:r>
              <a:rPr lang="da-DK" dirty="0"/>
              <a:t>Documentation and training materials</a:t>
            </a:r>
          </a:p>
          <a:p>
            <a:pPr lvl="1"/>
            <a:r>
              <a:rPr lang="da-DK" dirty="0"/>
              <a:t>Development and integration tools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FAD3EE-A882-41F1-A647-150E09992FE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3C33AF-B4E4-4EAF-8CA6-3D24AD630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790" y="1708453"/>
            <a:ext cx="2744813" cy="2135094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78F5C812-0669-480E-9732-C8836AC59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491" y="2571750"/>
            <a:ext cx="901266" cy="90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Traffic Sign End of 90 MPH limit speed. Road Safety Stickers 150mmx150mm  TR152 | eBay">
            <a:extLst>
              <a:ext uri="{FF2B5EF4-FFF2-40B4-BE49-F238E27FC236}">
                <a16:creationId xmlns:a16="http://schemas.microsoft.com/office/drawing/2014/main" id="{31DD01E8-4CBE-4038-A786-E91C1324B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491" y="725018"/>
            <a:ext cx="894952" cy="89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32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9F470-E38E-45C0-B751-2EF8B5AD6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57248-D032-4E79-97DC-51E659770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10648-6D55-453F-B0BE-654FEF623CD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D6FEDD-E771-436D-9454-8FD1C990A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93" y="0"/>
            <a:ext cx="7825414" cy="5143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C697AD4-1E7B-40BB-ABB5-CA82F9427D08}"/>
              </a:ext>
            </a:extLst>
          </p:cNvPr>
          <p:cNvSpPr/>
          <p:nvPr/>
        </p:nvSpPr>
        <p:spPr>
          <a:xfrm>
            <a:off x="659293" y="1635646"/>
            <a:ext cx="4344755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012B12-1914-496A-B1DB-7FDDE1BE47F3}"/>
              </a:ext>
            </a:extLst>
          </p:cNvPr>
          <p:cNvSpPr/>
          <p:nvPr/>
        </p:nvSpPr>
        <p:spPr>
          <a:xfrm>
            <a:off x="659293" y="2571750"/>
            <a:ext cx="4344755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45BE82-BBA9-4240-A5D7-1178B6910F32}"/>
              </a:ext>
            </a:extLst>
          </p:cNvPr>
          <p:cNvSpPr/>
          <p:nvPr/>
        </p:nvSpPr>
        <p:spPr>
          <a:xfrm>
            <a:off x="659293" y="2850781"/>
            <a:ext cx="4344755" cy="4410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93473B-894D-4132-BE9B-8AA1ACC8A0DC}"/>
              </a:ext>
            </a:extLst>
          </p:cNvPr>
          <p:cNvSpPr/>
          <p:nvPr/>
        </p:nvSpPr>
        <p:spPr>
          <a:xfrm>
            <a:off x="659293" y="3282829"/>
            <a:ext cx="4344755" cy="3690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DB303F-9D17-44EF-A32A-C207CCD89D6D}"/>
              </a:ext>
            </a:extLst>
          </p:cNvPr>
          <p:cNvSpPr/>
          <p:nvPr/>
        </p:nvSpPr>
        <p:spPr>
          <a:xfrm>
            <a:off x="659293" y="3642869"/>
            <a:ext cx="4344755" cy="8010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5DC761-EC6D-45B1-81BB-0E5CF5872C88}"/>
              </a:ext>
            </a:extLst>
          </p:cNvPr>
          <p:cNvSpPr txBox="1"/>
          <p:nvPr/>
        </p:nvSpPr>
        <p:spPr>
          <a:xfrm>
            <a:off x="5115711" y="2544165"/>
            <a:ext cx="3216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dirty="0"/>
              <a:t>NB: If CodeCoverage had any dependencies, they would also have been loaded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5582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14" grpId="0" animBg="1"/>
      <p:bldP spid="14" grpId="1" animBg="1"/>
      <p:bldP spid="15" grpId="0"/>
      <p:bldP spid="15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B3E5D-3513-4968-A211-C40E28871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Tatin Demo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8C9B7-6C82-4F75-BDF7-991FBA5C8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FDC7E1-DB11-464B-97E8-CF875E640B0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294251-B182-438D-AABD-F8DC36FEA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"/>
            <a:ext cx="9144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764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E9AFC-96BF-466F-ACD3-FE2AB9849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.NET Async and Generics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99777-6B4B-4A3D-8E27-EBC55B0F5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Asyncronous methods are growing in popularity</a:t>
            </a:r>
          </a:p>
          <a:p>
            <a:pPr lvl="1"/>
            <a:r>
              <a:rPr lang="da-DK" dirty="0"/>
              <a:t>We need to find a good way to integrate this into APL</a:t>
            </a:r>
          </a:p>
          <a:p>
            <a:pPr lvl="1"/>
            <a:r>
              <a:rPr lang="da-DK" dirty="0"/>
              <a:t>(perhaps using Futures)</a:t>
            </a:r>
          </a:p>
          <a:p>
            <a:r>
              <a:rPr lang="da-DK" dirty="0"/>
              <a:t>The same is true for "generic" classes and methods</a:t>
            </a:r>
          </a:p>
          <a:p>
            <a:r>
              <a:rPr lang="da-DK" dirty="0"/>
              <a:t>We will do research into this in the v19.0 timeframe</a:t>
            </a:r>
          </a:p>
          <a:p>
            <a:r>
              <a:rPr lang="da-DK" dirty="0"/>
              <a:t>Also extend .NET bridge to allow export of APL code as .NET assemblies and executables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6111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78E1E-A0CF-4E37-87C8-A92A9C2B0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ARM 64 Ports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4D3EF-804D-4F6C-A78D-88F92F5AC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Apple is moving from Intel/x64 to ARM-64</a:t>
            </a:r>
          </a:p>
          <a:p>
            <a:r>
              <a:rPr lang="da-DK" dirty="0"/>
              <a:t>Raspberry Pi and similar small machines are switching from 32- to 64-bit ARM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4DB9FD-2C71-4E86-BFAD-FD96232E8E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1589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FD292-043E-4BAC-A00B-76FC06213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Array Notation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12F50-CD8F-4DDD-A506-AECB15C7E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6120681" cy="3150350"/>
          </a:xfrm>
        </p:spPr>
        <p:txBody>
          <a:bodyPr>
            <a:normAutofit fontScale="77500" lnSpcReduction="20000"/>
          </a:bodyPr>
          <a:lstStyle/>
          <a:p>
            <a:r>
              <a:rPr lang="da-DK" dirty="0"/>
              <a:t>Currently "modelled" in Link, will become a core language feature</a:t>
            </a:r>
          </a:p>
          <a:p>
            <a:r>
              <a:rPr lang="da-DK" dirty="0"/>
              <a:t>Will make it easier to</a:t>
            </a:r>
          </a:p>
          <a:p>
            <a:pPr lvl="1"/>
            <a:r>
              <a:rPr lang="da-DK" dirty="0"/>
              <a:t>Write (and read) code</a:t>
            </a:r>
          </a:p>
          <a:p>
            <a:pPr lvl="1"/>
            <a:r>
              <a:rPr lang="da-DK" dirty="0"/>
              <a:t>Define and edit data in the APL session</a:t>
            </a:r>
          </a:p>
          <a:p>
            <a:pPr lvl="2"/>
            <a:r>
              <a:rPr lang="da-DK" dirty="0"/>
              <a:t>Or in external editors</a:t>
            </a:r>
          </a:p>
          <a:p>
            <a:pPr lvl="1"/>
            <a:r>
              <a:rPr lang="da-DK" dirty="0"/>
              <a:t>Effectively use source code management systems</a:t>
            </a:r>
          </a:p>
          <a:p>
            <a:pPr lvl="1"/>
            <a:r>
              <a:rPr lang="da-DK" dirty="0"/>
              <a:t>Configure and deploy systems</a:t>
            </a:r>
          </a:p>
          <a:p>
            <a:r>
              <a:rPr lang="da-DK" dirty="0"/>
              <a:t>Proposals refined for 5+ years</a:t>
            </a:r>
          </a:p>
          <a:p>
            <a:pPr lvl="1"/>
            <a:r>
              <a:rPr lang="da-DK" dirty="0"/>
              <a:t>Many thanks to Phil Last!</a:t>
            </a:r>
          </a:p>
          <a:p>
            <a:pPr lvl="1"/>
            <a:r>
              <a:rPr lang="da-DK" dirty="0"/>
              <a:t>Planning a final round of community review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83B765-EE19-4011-9C67-4DE01BC72CFC}"/>
              </a:ext>
            </a:extLst>
          </p:cNvPr>
          <p:cNvSpPr txBox="1"/>
          <p:nvPr/>
        </p:nvSpPr>
        <p:spPr>
          <a:xfrm>
            <a:off x="6444208" y="2067694"/>
            <a:ext cx="2608639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br>
              <a:rPr lang="da-DK" sz="1200" dirty="0">
                <a:latin typeface="APL385 Unicode" panose="020B0709000202000203" pitchFamily="49" charset="0"/>
              </a:rPr>
            </a:br>
            <a:r>
              <a:rPr lang="da-DK" sz="1200" dirty="0">
                <a:latin typeface="APL385 Unicode" panose="020B0709000202000203" pitchFamily="49" charset="0"/>
              </a:rPr>
              <a:t> colours←[</a:t>
            </a:r>
            <a:br>
              <a:rPr lang="da-DK" sz="1200" dirty="0">
                <a:latin typeface="APL385 Unicode" panose="020B0709000202000203" pitchFamily="49" charset="0"/>
              </a:rPr>
            </a:br>
            <a:r>
              <a:rPr lang="da-DK" sz="1200" dirty="0">
                <a:latin typeface="APL385 Unicode" panose="020B0709000202000203" pitchFamily="49" charset="0"/>
              </a:rPr>
              <a:t>   'red'    (255   0   0)</a:t>
            </a:r>
          </a:p>
          <a:p>
            <a:r>
              <a:rPr lang="da-DK" sz="1200" dirty="0">
                <a:latin typeface="APL385 Unicode" panose="020B0709000202000203" pitchFamily="49" charset="0"/>
              </a:rPr>
              <a:t>   'orange' (255 165   0)</a:t>
            </a:r>
          </a:p>
          <a:p>
            <a:r>
              <a:rPr lang="da-DK" sz="1200" dirty="0">
                <a:latin typeface="APL385 Unicode" panose="020B0709000202000203" pitchFamily="49" charset="0"/>
              </a:rPr>
              <a:t>   'purple' (128   0 128)</a:t>
            </a:r>
            <a:br>
              <a:rPr lang="da-DK" sz="1200" dirty="0">
                <a:latin typeface="APL385 Unicode" panose="020B0709000202000203" pitchFamily="49" charset="0"/>
              </a:rPr>
            </a:br>
            <a:r>
              <a:rPr lang="da-DK" sz="1200" dirty="0">
                <a:latin typeface="APL385 Unicode" panose="020B0709000202000203" pitchFamily="49" charset="0"/>
              </a:rPr>
              <a:t>   'green'  (  0 255   0)</a:t>
            </a:r>
          </a:p>
          <a:p>
            <a:r>
              <a:rPr lang="da-DK" sz="1200" dirty="0">
                <a:latin typeface="APL385 Unicode" panose="020B0709000202000203" pitchFamily="49" charset="0"/>
              </a:rPr>
              <a:t>   'blue'   (  0   0 255)</a:t>
            </a:r>
          </a:p>
          <a:p>
            <a:r>
              <a:rPr lang="da-DK" sz="1200" dirty="0">
                <a:latin typeface="APL385 Unicode" panose="020B0709000202000203" pitchFamily="49" charset="0"/>
              </a:rPr>
              <a:t>   'gray'   (128 128 128)</a:t>
            </a:r>
            <a:br>
              <a:rPr lang="da-DK" sz="1200" dirty="0">
                <a:latin typeface="APL385 Unicode" panose="020B0709000202000203" pitchFamily="49" charset="0"/>
              </a:rPr>
            </a:br>
            <a:r>
              <a:rPr lang="da-DK" sz="1200" dirty="0">
                <a:latin typeface="APL385 Unicode" panose="020B0709000202000203" pitchFamily="49" charset="0"/>
              </a:rPr>
              <a:t> ]</a:t>
            </a:r>
          </a:p>
          <a:p>
            <a:endParaRPr lang="en-GB" sz="12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3393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3D193-8079-4374-87BA-91C8B82BB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"Slowing Down" 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DA209-5C8D-41D6-A715-062584843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6817106" cy="31503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dirty="0"/>
              <a:t>...</a:t>
            </a:r>
          </a:p>
          <a:p>
            <a:r>
              <a:rPr lang="da-DK" dirty="0"/>
              <a:t>Package Manager</a:t>
            </a:r>
          </a:p>
          <a:p>
            <a:r>
              <a:rPr lang="da-DK" dirty="0"/>
              <a:t>.NET bridge: Support Async &amp; Generics</a:t>
            </a:r>
          </a:p>
          <a:p>
            <a:r>
              <a:rPr lang="da-DK" dirty="0"/>
              <a:t>64-Bit ARM Ports (macOS &amp; Pi/Linux)</a:t>
            </a:r>
          </a:p>
          <a:p>
            <a:r>
              <a:rPr lang="da-DK" dirty="0"/>
              <a:t>Array Notation</a:t>
            </a:r>
          </a:p>
          <a:p>
            <a:endParaRPr lang="da-DK" dirty="0"/>
          </a:p>
          <a:p>
            <a:r>
              <a:rPr lang="da-DK" dirty="0"/>
              <a:t>Documentation work, co-dfns compiler, etc...</a:t>
            </a:r>
          </a:p>
          <a:p>
            <a:r>
              <a:rPr lang="da-DK" dirty="0"/>
              <a:t>Increased testing of interpreter + all tools</a:t>
            </a:r>
          </a:p>
          <a:p>
            <a:pPr marL="0" indent="0">
              <a:buNone/>
            </a:pPr>
            <a:endParaRPr lang="da-DK" dirty="0"/>
          </a:p>
        </p:txBody>
      </p:sp>
      <p:pic>
        <p:nvPicPr>
          <p:cNvPr id="5" name="Picture 2" descr="Image result for dyalog apl logo">
            <a:extLst>
              <a:ext uri="{FF2B5EF4-FFF2-40B4-BE49-F238E27FC236}">
                <a16:creationId xmlns:a16="http://schemas.microsoft.com/office/drawing/2014/main" id="{7C99C5F2-8E4C-45E5-87FD-7F7BBE714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801" y="636535"/>
            <a:ext cx="1575175" cy="15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84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C1382-AA89-4350-871A-48FEEB897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0" dirty="0">
                <a:solidFill>
                  <a:srgbClr val="111C24"/>
                </a:solidFill>
                <a:effectLst/>
              </a:rPr>
              <a:t>Building Security In Maturity Model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6EF2E-889C-4963-9F49-4014CE124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8208913" cy="3150350"/>
          </a:xfrm>
        </p:spPr>
        <p:txBody>
          <a:bodyPr>
            <a:normAutofit/>
          </a:bodyPr>
          <a:lstStyle/>
          <a:p>
            <a:r>
              <a:rPr lang="da-DK" dirty="0"/>
              <a:t>Client organisations in sensitive sectors face demands to audit core technology providers like Dyalog</a:t>
            </a:r>
          </a:p>
          <a:p>
            <a:r>
              <a:rPr lang="en-GB" dirty="0"/>
              <a:t>We have decided to undertake a BSIMM audit of our development and operational practices</a:t>
            </a:r>
          </a:p>
          <a:p>
            <a:r>
              <a:rPr lang="en-GB" dirty="0"/>
              <a:t>In addition to allowing clients to check this box, we think this is a valuable step on the road</a:t>
            </a:r>
            <a:br>
              <a:rPr lang="en-GB" dirty="0"/>
            </a:br>
            <a:r>
              <a:rPr lang="en-GB" dirty="0"/>
              <a:t>to consistent quality and security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594DB53-AC51-4B44-BB62-A6821E544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59" y="3383270"/>
            <a:ext cx="190500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939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E51E2-A254-47BD-AF22-8CDCA5333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Groups of Users - 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B687D-8549-4DC6-9C01-D18668590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dirty="0"/>
              <a:t>Established users of Dyalog APL</a:t>
            </a:r>
          </a:p>
          <a:p>
            <a:pPr lvl="1"/>
            <a:r>
              <a:rPr lang="da-DK" dirty="0"/>
              <a:t>Large (and some small) corporations building products upon APL</a:t>
            </a:r>
          </a:p>
          <a:p>
            <a:pPr lvl="1"/>
            <a:r>
              <a:rPr lang="da-DK" dirty="0"/>
              <a:t>"Internal Users" </a:t>
            </a:r>
            <a:br>
              <a:rPr lang="da-DK" dirty="0"/>
            </a:br>
            <a:r>
              <a:rPr lang="da-DK" dirty="0"/>
              <a:t>(departments, small groups of planners &amp; actuaries)</a:t>
            </a:r>
          </a:p>
          <a:p>
            <a:pPr lvl="1"/>
            <a:r>
              <a:rPr lang="da-DK" dirty="0"/>
              <a:t>Revenue stable or very slowly growing</a:t>
            </a:r>
          </a:p>
          <a:p>
            <a:r>
              <a:rPr lang="da-DK" dirty="0"/>
              <a:t>New Users</a:t>
            </a:r>
          </a:p>
          <a:p>
            <a:pPr lvl="1"/>
            <a:r>
              <a:rPr lang="da-DK" dirty="0"/>
              <a:t>Refugees from other APL systems (not really "new")</a:t>
            </a:r>
          </a:p>
          <a:p>
            <a:pPr lvl="1"/>
            <a:r>
              <a:rPr lang="da-DK" dirty="0"/>
              <a:t>Functional programmers attacted to </a:t>
            </a:r>
            <a:br>
              <a:rPr lang="da-DK" dirty="0"/>
            </a:br>
            <a:r>
              <a:rPr lang="da-DK" dirty="0"/>
              <a:t>"functional array oriented programming" (dfns)</a:t>
            </a:r>
          </a:p>
          <a:p>
            <a:pPr lvl="1"/>
            <a:r>
              <a:rPr lang="da-DK" dirty="0"/>
              <a:t>Domain Experts</a:t>
            </a:r>
            <a:br>
              <a:rPr lang="da-DK" dirty="0"/>
            </a:br>
            <a:r>
              <a:rPr lang="da-DK" dirty="0"/>
              <a:t>(these days, users of Python, Julia, Matlab, etc)</a:t>
            </a:r>
          </a:p>
          <a:p>
            <a:pPr lvl="1"/>
            <a:r>
              <a:rPr lang="da-DK" dirty="0"/>
              <a:t>Revenue still small compared to established users</a:t>
            </a:r>
          </a:p>
        </p:txBody>
      </p:sp>
      <p:pic>
        <p:nvPicPr>
          <p:cNvPr id="5122" name="Picture 2" descr="end user">
            <a:extLst>
              <a:ext uri="{FF2B5EF4-FFF2-40B4-BE49-F238E27FC236}">
                <a16:creationId xmlns:a16="http://schemas.microsoft.com/office/drawing/2014/main" id="{2D69E105-C71D-45AA-8BD6-CCEECB4A2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925" y="860080"/>
            <a:ext cx="2231433" cy="179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5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E51E2-A254-47BD-AF22-8CDCA5333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Groups of Users - Requirements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B687D-8549-4DC6-9C01-D18668590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8178918" cy="315035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a-DK" dirty="0"/>
              <a:t>Established users: Support for IT "best practices"</a:t>
            </a:r>
          </a:p>
          <a:p>
            <a:r>
              <a:rPr lang="da-DK" dirty="0"/>
              <a:t>Cloud Computing</a:t>
            </a:r>
          </a:p>
          <a:p>
            <a:r>
              <a:rPr lang="da-DK" dirty="0"/>
              <a:t>Secure [containerised] deployment</a:t>
            </a:r>
          </a:p>
          <a:p>
            <a:r>
              <a:rPr lang="da-DK" dirty="0"/>
              <a:t>Continuous Integration Pipelines</a:t>
            </a:r>
          </a:p>
          <a:p>
            <a:r>
              <a:rPr lang="da-DK" dirty="0"/>
              <a:t>And also: Attract and employ new APLers (see below)</a:t>
            </a:r>
          </a:p>
          <a:p>
            <a:pPr marL="457200" lvl="1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Make APL attractive to new users</a:t>
            </a:r>
          </a:p>
          <a:p>
            <a:r>
              <a:rPr lang="en-GB" dirty="0"/>
              <a:t>All of the above (fortunately)</a:t>
            </a:r>
          </a:p>
          <a:p>
            <a:r>
              <a:rPr lang="en-GB" dirty="0"/>
              <a:t>Modern, on line training materials</a:t>
            </a:r>
          </a:p>
          <a:p>
            <a:r>
              <a:rPr lang="en-GB" dirty="0"/>
              <a:t>A lively on line community and open-source tools they can see and contribute to</a:t>
            </a:r>
          </a:p>
          <a:p>
            <a:r>
              <a:rPr lang="en-GB" dirty="0"/>
              <a:t>Ability to combine APL with Python, etc…</a:t>
            </a:r>
          </a:p>
          <a:p>
            <a:pPr lvl="1"/>
            <a:endParaRPr lang="en-GB" dirty="0"/>
          </a:p>
        </p:txBody>
      </p:sp>
      <p:pic>
        <p:nvPicPr>
          <p:cNvPr id="5" name="Picture 2" descr="end user">
            <a:extLst>
              <a:ext uri="{FF2B5EF4-FFF2-40B4-BE49-F238E27FC236}">
                <a16:creationId xmlns:a16="http://schemas.microsoft.com/office/drawing/2014/main" id="{CC94A171-75DB-4849-A93C-25B6231E9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925" y="860080"/>
            <a:ext cx="2231433" cy="179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870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1C9EE-E470-47E3-916C-58059B67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Upcoming Versions – Technical Themes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5CB44-FF99-4A98-ACEE-FAEAD1A4A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a-DK" dirty="0"/>
              <a:t>System Integration: Tools and Frameworks</a:t>
            </a:r>
          </a:p>
          <a:p>
            <a:pPr lvl="1"/>
            <a:r>
              <a:rPr lang="da-DK" dirty="0"/>
              <a:t>Editors &amp; Source Code Management Systems</a:t>
            </a:r>
          </a:p>
          <a:p>
            <a:pPr lvl="1"/>
            <a:r>
              <a:rPr lang="da-DK" dirty="0"/>
              <a:t>Scripts / Batch Processes</a:t>
            </a:r>
          </a:p>
          <a:p>
            <a:pPr lvl="1"/>
            <a:r>
              <a:rPr lang="da-DK" dirty="0"/>
              <a:t>Continuous Integration</a:t>
            </a:r>
          </a:p>
          <a:p>
            <a:pPr lvl="1"/>
            <a:r>
              <a:rPr lang="da-DK" dirty="0"/>
              <a:t>Containers</a:t>
            </a:r>
          </a:p>
          <a:p>
            <a:pPr lvl="1"/>
            <a:r>
              <a:rPr lang="da-DK" dirty="0"/>
              <a:t>WebServices</a:t>
            </a:r>
          </a:p>
          <a:p>
            <a:pPr lvl="1"/>
            <a:endParaRPr lang="da-DK" dirty="0"/>
          </a:p>
          <a:p>
            <a:r>
              <a:rPr lang="da-DK" dirty="0"/>
              <a:t>Portability</a:t>
            </a:r>
          </a:p>
          <a:p>
            <a:pPr lvl="1"/>
            <a:r>
              <a:rPr lang="da-DK" dirty="0"/>
              <a:t>Remote IDE (RIDE) Improvements</a:t>
            </a:r>
          </a:p>
          <a:p>
            <a:pPr lvl="1"/>
            <a:r>
              <a:rPr lang="da-DK" dirty="0"/>
              <a:t>.NET Bridge (Windows, macOS, Linux)</a:t>
            </a:r>
          </a:p>
          <a:p>
            <a:pPr lvl="1"/>
            <a:r>
              <a:rPr lang="da-DK" dirty="0"/>
              <a:t>64-bit ARM (MacOS, Raspbery Pi etc)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912A02-7010-4B21-BF41-AD69772037D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102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E5C2D-F0AC-49F9-9626-FC87B3CD4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Version 18.0 – Recap: Language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EB1AF-14B1-4C15-9B85-CA8E4F1DE4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419621"/>
            <a:ext cx="6426679" cy="3175001"/>
          </a:xfrm>
        </p:spPr>
        <p:txBody>
          <a:bodyPr>
            <a:normAutofit fontScale="77500" lnSpcReduction="20000"/>
          </a:bodyPr>
          <a:lstStyle/>
          <a:p>
            <a:r>
              <a:rPr lang="da-DK" sz="2800" dirty="0"/>
              <a:t>New Primitive Operators</a:t>
            </a:r>
          </a:p>
          <a:p>
            <a:pPr marL="457200" lvl="1" indent="0">
              <a:buNone/>
            </a:pPr>
            <a:r>
              <a:rPr lang="da-DK" dirty="0">
                <a:latin typeface="APL385 Unicode" panose="020B0709000202000203" pitchFamily="49" charset="0"/>
              </a:rPr>
              <a:t>⍨</a:t>
            </a:r>
            <a:r>
              <a:rPr lang="da-DK" dirty="0"/>
              <a:t> Constant</a:t>
            </a:r>
          </a:p>
          <a:p>
            <a:pPr marL="457200" lvl="1" indent="0">
              <a:buNone/>
            </a:pPr>
            <a:r>
              <a:rPr lang="da-DK" dirty="0">
                <a:latin typeface="APL385 Unicode" panose="020B0709000202000203" pitchFamily="49" charset="0"/>
              </a:rPr>
              <a:t>⍤</a:t>
            </a:r>
            <a:r>
              <a:rPr lang="da-DK" dirty="0"/>
              <a:t> Atop</a:t>
            </a:r>
          </a:p>
          <a:p>
            <a:pPr marL="457200" lvl="1" indent="0">
              <a:buNone/>
            </a:pPr>
            <a:r>
              <a:rPr lang="da-DK" dirty="0">
                <a:latin typeface="APL385 Unicode" panose="020B0709000202000203" pitchFamily="49" charset="0"/>
              </a:rPr>
              <a:t>⍥</a:t>
            </a:r>
            <a:r>
              <a:rPr lang="da-DK" dirty="0"/>
              <a:t> Over</a:t>
            </a:r>
          </a:p>
          <a:p>
            <a:r>
              <a:rPr lang="da-DK" sz="2800" dirty="0"/>
              <a:t>New Primitive Function</a:t>
            </a:r>
          </a:p>
          <a:p>
            <a:pPr marL="457200" lvl="1" indent="0">
              <a:buNone/>
            </a:pPr>
            <a:r>
              <a:rPr lang="da-DK" dirty="0">
                <a:latin typeface="APL385 Unicode" panose="020B0709000202000203" pitchFamily="49" charset="0"/>
              </a:rPr>
              <a:t>≠</a:t>
            </a:r>
            <a:r>
              <a:rPr lang="da-DK" dirty="0"/>
              <a:t> Unique Mask</a:t>
            </a:r>
          </a:p>
          <a:p>
            <a:r>
              <a:rPr lang="da-DK" dirty="0"/>
              <a:t>Integer (as opposed to Boolean) arguments to</a:t>
            </a:r>
          </a:p>
          <a:p>
            <a:pPr marL="457200" lvl="1" indent="0">
              <a:buNone/>
            </a:pPr>
            <a:r>
              <a:rPr lang="da-DK" sz="2400" dirty="0">
                <a:latin typeface="APL385 Unicode" panose="020B0709000202000203" pitchFamily="49" charset="0"/>
              </a:rPr>
              <a:t>⍸</a:t>
            </a:r>
            <a:r>
              <a:rPr lang="da-DK" sz="2400" dirty="0"/>
              <a:t> Where</a:t>
            </a:r>
          </a:p>
          <a:p>
            <a:pPr marL="457200" lvl="1" indent="0">
              <a:buNone/>
            </a:pPr>
            <a:r>
              <a:rPr lang="da-DK" sz="2400" dirty="0">
                <a:latin typeface="APL385 Unicode" panose="020B0709000202000203" pitchFamily="49" charset="0"/>
              </a:rPr>
              <a:t>⊂</a:t>
            </a:r>
            <a:r>
              <a:rPr lang="da-DK" sz="2400" dirty="0"/>
              <a:t> Partition</a:t>
            </a:r>
            <a:endParaRPr lang="da-DK" dirty="0"/>
          </a:p>
          <a:p>
            <a:endParaRPr lang="en-GB" dirty="0"/>
          </a:p>
        </p:txBody>
      </p:sp>
      <p:pic>
        <p:nvPicPr>
          <p:cNvPr id="6" name="Picture 2" descr="Image result for dyalog apl logo">
            <a:extLst>
              <a:ext uri="{FF2B5EF4-FFF2-40B4-BE49-F238E27FC236}">
                <a16:creationId xmlns:a16="http://schemas.microsoft.com/office/drawing/2014/main" id="{4ED2171A-848D-4660-9C70-C75116508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327" y="1284607"/>
            <a:ext cx="1287143" cy="128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80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620B1-6B1C-4896-BB39-E2BC491DA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Adam's Webinars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38ACE-08BB-4ECF-BC7D-1E200B447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2567E6-0618-49F9-9672-04557DA1802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57648B-88D5-4010-9943-85A642747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7"/>
            <a:ext cx="9144000" cy="51365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9A3EE7-6085-491C-ABE1-C2C1EB23ED02}"/>
              </a:ext>
            </a:extLst>
          </p:cNvPr>
          <p:cNvSpPr txBox="1"/>
          <p:nvPr/>
        </p:nvSpPr>
        <p:spPr>
          <a:xfrm>
            <a:off x="4040923" y="2376356"/>
            <a:ext cx="493231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da-DK" sz="2400" dirty="0"/>
              <a:t>See Adam's five excellent webinars</a:t>
            </a:r>
          </a:p>
          <a:p>
            <a:r>
              <a:rPr lang="da-DK" sz="2400" dirty="0"/>
              <a:t>on version 18.0 Language features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8299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3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2984</TotalTime>
  <Words>2044</Words>
  <Application>Microsoft Office PowerPoint</Application>
  <PresentationFormat>On-screen Show (16:9)</PresentationFormat>
  <Paragraphs>316</Paragraphs>
  <Slides>35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6" baseType="lpstr">
      <vt:lpstr>Trebuchet MS</vt:lpstr>
      <vt:lpstr>Tahoma</vt:lpstr>
      <vt:lpstr>Calibri</vt:lpstr>
      <vt:lpstr>Wingdings</vt:lpstr>
      <vt:lpstr>Hobo Std</vt:lpstr>
      <vt:lpstr>Arial</vt:lpstr>
      <vt:lpstr>APL385 Unicode</vt:lpstr>
      <vt:lpstr>Wingdings 2</vt:lpstr>
      <vt:lpstr>Comic Sans MS</vt:lpstr>
      <vt:lpstr>Courier New</vt:lpstr>
      <vt:lpstr>Office Theme</vt:lpstr>
      <vt:lpstr>News from Dyalog</vt:lpstr>
      <vt:lpstr>Agenda</vt:lpstr>
      <vt:lpstr>We are slowing down</vt:lpstr>
      <vt:lpstr>Building Security In Maturity Model</vt:lpstr>
      <vt:lpstr>Groups of Users - Overview</vt:lpstr>
      <vt:lpstr>Groups of Users - Requirements</vt:lpstr>
      <vt:lpstr>Upcoming Versions – Technical Themes</vt:lpstr>
      <vt:lpstr>Version 18.0 – Recap: Language</vt:lpstr>
      <vt:lpstr>Adam's Webinars</vt:lpstr>
      <vt:lpstr>Version 18.0 Recap - Interfaces</vt:lpstr>
      <vt:lpstr>Version 18.0 Recap - Application Tools</vt:lpstr>
      <vt:lpstr>Version 18.0 Recap: Launch on Source Files</vt:lpstr>
      <vt:lpstr>Version 18.0 Recap: Configuration Files</vt:lpstr>
      <vt:lpstr>Version 18.1 Summary</vt:lpstr>
      <vt:lpstr>Version 18.1: Application Tools</vt:lpstr>
      <vt:lpstr>Non-Linear Distributions (16808⌶)</vt:lpstr>
      <vt:lpstr>Non-Linear Distributions ...</vt:lpstr>
      <vt:lpstr>v18.1 Application Tools</vt:lpstr>
      <vt:lpstr>Multi-Line Input</vt:lpstr>
      <vt:lpstr>Link 3.0</vt:lpstr>
      <vt:lpstr>What is Link?</vt:lpstr>
      <vt:lpstr>Jarvis (released separately)</vt:lpstr>
      <vt:lpstr>RIDE 4.4 (with Dyalog v18.1)</vt:lpstr>
      <vt:lpstr>Version 18.1 Summary</vt:lpstr>
      <vt:lpstr>Some of the Next "Big Things"</vt:lpstr>
      <vt:lpstr>Tatin</vt:lpstr>
      <vt:lpstr>PowerPoint Presentation</vt:lpstr>
      <vt:lpstr>PowerPoint Presentation</vt:lpstr>
      <vt:lpstr>Tatin Demo</vt:lpstr>
      <vt:lpstr>PowerPoint Presentation</vt:lpstr>
      <vt:lpstr>Tatin Demo</vt:lpstr>
      <vt:lpstr>.NET Async and Generics</vt:lpstr>
      <vt:lpstr>ARM 64 Ports</vt:lpstr>
      <vt:lpstr>Array Notation</vt:lpstr>
      <vt:lpstr>"Slowing Down" ...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231</cp:revision>
  <cp:lastPrinted>2021-05-03T10:22:54Z</cp:lastPrinted>
  <dcterms:created xsi:type="dcterms:W3CDTF">2019-07-25T11:46:05Z</dcterms:created>
  <dcterms:modified xsi:type="dcterms:W3CDTF">2021-05-04T20:15:33Z</dcterms:modified>
</cp:coreProperties>
</file>