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640" r:id="rId3"/>
    <p:sldId id="641" r:id="rId4"/>
    <p:sldId id="496" r:id="rId5"/>
    <p:sldId id="491" r:id="rId6"/>
    <p:sldId id="499" r:id="rId7"/>
    <p:sldId id="475" r:id="rId8"/>
    <p:sldId id="505" r:id="rId9"/>
    <p:sldId id="639" r:id="rId10"/>
    <p:sldId id="530" r:id="rId11"/>
    <p:sldId id="645" r:id="rId12"/>
    <p:sldId id="648" r:id="rId13"/>
    <p:sldId id="647" r:id="rId14"/>
    <p:sldId id="651" r:id="rId15"/>
    <p:sldId id="650" r:id="rId16"/>
    <p:sldId id="652" r:id="rId17"/>
    <p:sldId id="535" r:id="rId18"/>
    <p:sldId id="653" r:id="rId19"/>
    <p:sldId id="654" r:id="rId20"/>
    <p:sldId id="672" r:id="rId21"/>
    <p:sldId id="655" r:id="rId22"/>
    <p:sldId id="656" r:id="rId23"/>
    <p:sldId id="657" r:id="rId24"/>
    <p:sldId id="658" r:id="rId25"/>
    <p:sldId id="660" r:id="rId26"/>
    <p:sldId id="667" r:id="rId27"/>
    <p:sldId id="666" r:id="rId28"/>
    <p:sldId id="646" r:id="rId29"/>
    <p:sldId id="661" r:id="rId30"/>
    <p:sldId id="662" r:id="rId31"/>
    <p:sldId id="664" r:id="rId32"/>
    <p:sldId id="663" r:id="rId33"/>
    <p:sldId id="668" r:id="rId34"/>
    <p:sldId id="670" r:id="rId35"/>
    <p:sldId id="671" r:id="rId36"/>
    <p:sldId id="643" r:id="rId37"/>
    <p:sldId id="644" r:id="rId38"/>
    <p:sldId id="669" r:id="rId39"/>
  </p:sldIdLst>
  <p:sldSz cx="9144000" cy="5143500" type="screen16x9"/>
  <p:notesSz cx="6858000" cy="9144000"/>
  <p:embeddedFontLst>
    <p:embeddedFont>
      <p:font typeface="APL385 Unicode" panose="020B0709000202000203" pitchFamily="49" charset="0"/>
      <p:regular r:id="rId42"/>
    </p:embeddedFon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Comic Sans MS" panose="030F0702030302020204" pitchFamily="66" charset="0"/>
      <p:regular r:id="rId47"/>
      <p:bold r:id="rId48"/>
      <p:italic r:id="rId49"/>
      <p:boldItalic r:id="rId50"/>
    </p:embeddedFont>
    <p:embeddedFont>
      <p:font typeface="Hobo Std" panose="00000600000000000000" charset="0"/>
      <p:regular r:id="rId51"/>
    </p:embeddedFont>
    <p:embeddedFont>
      <p:font typeface="Tahoma" panose="020B0604030504040204" pitchFamily="34" charset="0"/>
      <p:regular r:id="rId52"/>
      <p:bold r:id="rId53"/>
    </p:embeddedFont>
    <p:embeddedFont>
      <p:font typeface="Trebuchet MS" panose="020B0603020202020204" pitchFamily="34" charset="0"/>
      <p:regular r:id="rId54"/>
      <p:bold r:id="rId55"/>
      <p:italic r:id="rId56"/>
      <p:boldItalic r:id="rId57"/>
    </p:embeddedFont>
    <p:embeddedFont>
      <p:font typeface="Wingdings 2" panose="05020102010507070707" pitchFamily="18" charset="2"/>
      <p:regular r:id="rId5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535"/>
    <a:srgbClr val="EC7117"/>
    <a:srgbClr val="FFFFFF"/>
    <a:srgbClr val="7475D1"/>
    <a:srgbClr val="403152"/>
    <a:srgbClr val="0078D7"/>
    <a:srgbClr val="FFFFFC"/>
    <a:srgbClr val="EC7F00"/>
    <a:srgbClr val="FF9421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95508" autoAdjust="0"/>
  </p:normalViewPr>
  <p:slideViewPr>
    <p:cSldViewPr snapToGrid="0">
      <p:cViewPr varScale="1">
        <p:scale>
          <a:sx n="83" d="100"/>
          <a:sy n="83" d="100"/>
        </p:scale>
        <p:origin x="96" y="7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schemas.openxmlformats.org/officeDocument/2006/relationships/font" Target="fonts/font14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54" Type="http://schemas.openxmlformats.org/officeDocument/2006/relationships/font" Target="fonts/font13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4.fntdata"/><Relationship Id="rId53" Type="http://schemas.openxmlformats.org/officeDocument/2006/relationships/font" Target="fonts/font12.fntdata"/><Relationship Id="rId58" Type="http://schemas.openxmlformats.org/officeDocument/2006/relationships/font" Target="fonts/font1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8.fntdata"/><Relationship Id="rId57" Type="http://schemas.openxmlformats.org/officeDocument/2006/relationships/font" Target="fonts/font16.fntdata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3.fntdata"/><Relationship Id="rId52" Type="http://schemas.openxmlformats.org/officeDocument/2006/relationships/font" Target="fonts/font11.fntdata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56" Type="http://schemas.openxmlformats.org/officeDocument/2006/relationships/font" Target="fonts/font15.fntdata"/><Relationship Id="rId8" Type="http://schemas.openxmlformats.org/officeDocument/2006/relationships/slide" Target="slides/slide7.xml"/><Relationship Id="rId51" Type="http://schemas.openxmlformats.org/officeDocument/2006/relationships/font" Target="fonts/font10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5.fntdata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/>
              <a:t>03/05/2021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AEF8A-5BB8-41C8-B8C2-160617C17EF4}" type="datetimeFigureOut">
              <a:rPr lang="en-GB" smtClean="0"/>
              <a:t>03/05/2021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60A-27FD-4528-AE7F-EC6080404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71899" y="2031691"/>
            <a:ext cx="5073517" cy="1170130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chemeClr val="accent4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71900" y="3741620"/>
            <a:ext cx="5073516" cy="585325"/>
          </a:xfrm>
        </p:spPr>
        <p:txBody>
          <a:bodyPr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chemeClr val="accent4">
                    <a:lumMod val="50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Presenter</a:t>
            </a:r>
            <a:endParaRPr lang="en-GB" dirty="0"/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FA5F7F-4421-47DA-AD00-2081EB6B42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4947"/>
            <a:ext cx="9144000" cy="659363"/>
          </a:xfrm>
          <a:prstGeom prst="rect">
            <a:avLst/>
          </a:prstGeom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94"/>
          <a:stretch/>
        </p:blipFill>
        <p:spPr bwMode="auto">
          <a:xfrm>
            <a:off x="5714679" y="740100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199A49F-3D6F-42D4-8942-B57FD2668E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52"/>
            <a:ext cx="9144000" cy="659363"/>
          </a:xfrm>
          <a:prstGeom prst="rect">
            <a:avLst/>
          </a:prstGeom>
        </p:spPr>
      </p:pic>
      <p:pic>
        <p:nvPicPr>
          <p:cNvPr id="14" name="Graphic 10">
            <a:extLst>
              <a:ext uri="{FF2B5EF4-FFF2-40B4-BE49-F238E27FC236}">
                <a16:creationId xmlns:a16="http://schemas.microsoft.com/office/drawing/2014/main" id="{C5879F7E-332F-4434-86B7-1812D9C0752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3246" y="1453911"/>
            <a:ext cx="2602570" cy="13153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5C2496D-3BA2-4345-B60B-D9CDB856486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898005" y="1305901"/>
            <a:ext cx="489585" cy="52122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7412702" y="1423238"/>
            <a:ext cx="2028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kern="700" spc="-20" baseline="0" dirty="0">
                <a:solidFill>
                  <a:srgbClr val="373535"/>
                </a:solidFill>
                <a:latin typeface="Hobo Std" panose="00000600000000000000" pitchFamily="50" charset="0"/>
              </a:rPr>
              <a:t>APL Germany</a:t>
            </a:r>
          </a:p>
        </p:txBody>
      </p:sp>
    </p:spTree>
    <p:extLst>
      <p:ext uri="{BB962C8B-B14F-4D97-AF65-F5344CB8AC3E}">
        <p14:creationId xmlns:p14="http://schemas.microsoft.com/office/powerpoint/2010/main" val="14594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7" y="636535"/>
            <a:ext cx="8478943" cy="594066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3528" y="1356615"/>
            <a:ext cx="4113457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89013" y="1356614"/>
            <a:ext cx="4113457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6"/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5929200" y="2917869"/>
            <a:ext cx="3214800" cy="2225631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SO ANY CONTENT THAT OVERLAPS THIS BOX COULD BE OBSCURED.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THIS BOX WILL NOT BE VISIBLE DURING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1866281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6"/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5929200" y="2917869"/>
            <a:ext cx="3214800" cy="2225631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SO ANY CONTENT THAT OVERLAPS THIS BOX COULD BE OBSCURED.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THIS BOX WILL NOT BE VISIBLE DURING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293848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2DAAE92-EE2D-4248-A8A3-506ED1C68BF7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52"/>
            <a:ext cx="9144000" cy="6593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8D2EF1-29D9-4D75-AC66-89748A0258A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4137"/>
            <a:ext cx="9144000" cy="65936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7" y="636535"/>
            <a:ext cx="8478943" cy="594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356615"/>
            <a:ext cx="8478943" cy="3150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8388424" y="0"/>
            <a:ext cx="720080" cy="357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600" smtClean="0">
                <a:latin typeface="+mn-lt"/>
              </a:rPr>
              <a:t>‹#›</a:t>
            </a:fld>
            <a:endParaRPr lang="en-GB" sz="1600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1511661" y="4731990"/>
            <a:ext cx="6120680" cy="41151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US" sz="1600" dirty="0"/>
              <a:t>New Ways – Spring 2021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CDAF9E-0D86-4139-B0BF-190273F82467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15" y="96475"/>
            <a:ext cx="1364773" cy="231490"/>
          </a:xfrm>
          <a:prstGeom prst="rect">
            <a:avLst/>
          </a:prstGeom>
        </p:spPr>
      </p:pic>
      <p:pic>
        <p:nvPicPr>
          <p:cNvPr id="13" name="tiny">
            <a:extLst>
              <a:ext uri="{FF2B5EF4-FFF2-40B4-BE49-F238E27FC236}">
                <a16:creationId xmlns:a16="http://schemas.microsoft.com/office/drawing/2014/main" id="{39B18F2F-A44A-487A-9E53-48D3EDCDADC1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77492" y="4319471"/>
            <a:ext cx="1187205" cy="6000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A653CF6-B493-4B57-A61E-FC085FCA004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6925" y="4745355"/>
            <a:ext cx="335543" cy="3572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DD56EB4-04EB-42DC-B2E6-EBCDF0070154}"/>
              </a:ext>
            </a:extLst>
          </p:cNvPr>
          <p:cNvSpPr txBox="1"/>
          <p:nvPr userDrawn="1"/>
        </p:nvSpPr>
        <p:spPr>
          <a:xfrm>
            <a:off x="439419" y="4812205"/>
            <a:ext cx="17799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kern="700" spc="-10" baseline="0" dirty="0">
                <a:solidFill>
                  <a:schemeClr val="bg1"/>
                </a:solidFill>
                <a:latin typeface="Hobo Std" panose="00000600000000000000" pitchFamily="50" charset="0"/>
              </a:rPr>
              <a:t>APL Germany</a:t>
            </a:r>
          </a:p>
        </p:txBody>
      </p:sp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2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accent4">
              <a:lumMod val="50000"/>
            </a:schemeClr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600"/>
        </a:spcBef>
        <a:buClr>
          <a:srgbClr val="FF9421"/>
        </a:buClr>
        <a:buSzPct val="75000"/>
        <a:buFont typeface="Wingdings 2" panose="05020102010507070707" pitchFamily="18" charset="2"/>
        <a:buChar char="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600"/>
        </a:spcBef>
        <a:buClr>
          <a:srgbClr val="FF9421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600"/>
        </a:spcBef>
        <a:buClr>
          <a:srgbClr val="FF9421"/>
        </a:buClr>
        <a:buSzPct val="75000"/>
        <a:buFont typeface="Wingdings 2" panose="05020102010507070707" pitchFamily="18" charset="2"/>
        <a:buChar char=""/>
        <a:defRPr sz="1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600"/>
        </a:spcBef>
        <a:buClr>
          <a:srgbClr val="FF9421"/>
        </a:buClr>
        <a:buSzPct val="75000"/>
        <a:buFont typeface="Wingdings 2" panose="05020102010507070707" pitchFamily="18" charset="2"/>
        <a:buChar char=""/>
        <a:defRPr sz="1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3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5A34A-E7C5-4932-8A18-F2457D3A5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2400" dirty="0"/>
              <a:t>New Ways of Working With APL</a:t>
            </a:r>
            <a:br>
              <a:rPr lang="da-DK" sz="2400" dirty="0"/>
            </a:br>
            <a:r>
              <a:rPr lang="da-DK" sz="2400" dirty="0"/>
              <a:t>2021 Update</a:t>
            </a:r>
            <a:endParaRPr lang="en-GB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D89BC-FB4D-4026-B030-6D65D1075C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a-DK" dirty="0"/>
              <a:t>Morten Kromberg, CTO, Dyalog Ltd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5748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1C4DE-902F-408D-B40E-FE41FF1B9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/>
              <a:t>Using Text Files to Manage APL Processes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180FB-40BE-4792-BA3A-DD4EAFE1F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a-DK" dirty="0"/>
              <a:t>Pre-18.0 interpreters can be launched on</a:t>
            </a:r>
          </a:p>
          <a:p>
            <a:pPr lvl="1"/>
            <a:r>
              <a:rPr lang="da-DK" dirty="0"/>
              <a:t>a binary workspace (</a:t>
            </a:r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.dws</a:t>
            </a:r>
            <a:r>
              <a:rPr lang="da-DK" dirty="0"/>
              <a:t>)</a:t>
            </a:r>
          </a:p>
          <a:p>
            <a:pPr lvl="1"/>
            <a:r>
              <a:rPr lang="da-DK" dirty="0"/>
              <a:t>a "dyalog application file" (</a:t>
            </a:r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.dyapp</a:t>
            </a:r>
            <a:r>
              <a:rPr lang="da-DK" dirty="0"/>
              <a:t>)</a:t>
            </a:r>
            <a:br>
              <a:rPr lang="da-DK" dirty="0"/>
            </a:br>
            <a:r>
              <a:rPr lang="da-DK" dirty="0"/>
              <a:t>primitive text format, now deprecated</a:t>
            </a:r>
          </a:p>
          <a:p>
            <a:r>
              <a:rPr lang="da-DK" dirty="0"/>
              <a:t>Version 18.0 adds</a:t>
            </a:r>
          </a:p>
          <a:p>
            <a:pPr lvl="1"/>
            <a:r>
              <a:rPr lang="da-DK" dirty="0"/>
              <a:t>Functions (</a:t>
            </a:r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.aplf</a:t>
            </a:r>
            <a:r>
              <a:rPr lang="da-DK" dirty="0"/>
              <a:t>)</a:t>
            </a:r>
          </a:p>
          <a:p>
            <a:pPr lvl="1"/>
            <a:r>
              <a:rPr lang="da-DK" dirty="0"/>
              <a:t>Namespaces (</a:t>
            </a:r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.apln</a:t>
            </a:r>
            <a:r>
              <a:rPr lang="da-DK" dirty="0"/>
              <a:t>)</a:t>
            </a:r>
          </a:p>
          <a:p>
            <a:pPr lvl="1"/>
            <a:r>
              <a:rPr lang="da-DK" dirty="0"/>
              <a:t>Classes (</a:t>
            </a:r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.aplc</a:t>
            </a:r>
            <a:r>
              <a:rPr lang="da-DK" dirty="0"/>
              <a:t>)</a:t>
            </a:r>
          </a:p>
          <a:p>
            <a:pPr lvl="1"/>
            <a:r>
              <a:rPr lang="da-DK" dirty="0"/>
              <a:t>Configuration files (</a:t>
            </a:r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.dcfg</a:t>
            </a:r>
            <a:r>
              <a:rPr lang="da-DK" dirty="0"/>
              <a:t>)</a:t>
            </a:r>
          </a:p>
          <a:p>
            <a:r>
              <a:rPr lang="da-DK" dirty="0"/>
              <a:t>Version 18.1 adds</a:t>
            </a:r>
          </a:p>
          <a:p>
            <a:pPr lvl="1"/>
            <a:r>
              <a:rPr lang="da-DK" dirty="0"/>
              <a:t>Shebang (</a:t>
            </a:r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#!</a:t>
            </a:r>
            <a:r>
              <a:rPr lang="da-DK" dirty="0"/>
              <a:t>) scripts</a:t>
            </a:r>
          </a:p>
        </p:txBody>
      </p:sp>
    </p:spTree>
    <p:extLst>
      <p:ext uri="{BB962C8B-B14F-4D97-AF65-F5344CB8AC3E}">
        <p14:creationId xmlns:p14="http://schemas.microsoft.com/office/powerpoint/2010/main" val="116973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143CE-4AF9-4D8A-867D-11DA654F1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Introducing the Application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95E87-6737-4470-A550-BC1D6F236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4EB227-9264-4162-8A63-885D0B732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46" y="1163296"/>
            <a:ext cx="6180287" cy="3509146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E06FF96-A693-46EC-86C3-43B7F32B6F71}"/>
              </a:ext>
            </a:extLst>
          </p:cNvPr>
          <p:cNvSpPr txBox="1">
            <a:spLocks/>
          </p:cNvSpPr>
          <p:nvPr/>
        </p:nvSpPr>
        <p:spPr>
          <a:xfrm>
            <a:off x="6915565" y="1163296"/>
            <a:ext cx="1978624" cy="1742185"/>
          </a:xfrm>
          <a:prstGeom prst="rect">
            <a:avLst/>
          </a:prstGeom>
          <a:solidFill>
            <a:srgbClr val="FFC000"/>
          </a:solidFill>
        </p:spPr>
        <p:txBody>
          <a:bodyPr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lang="en-US" sz="2000" kern="1200" dirty="0" smtClean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da-DK" sz="1600" dirty="0"/>
              <a:t>Two Namespaces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a-DK" sz="1600" dirty="0">
                <a:latin typeface="APL385 Unicode" panose="020B0709000202000203" pitchFamily="49" charset="0"/>
              </a:rPr>
              <a:t>linkdemo</a:t>
            </a:r>
            <a:r>
              <a:rPr lang="da-DK" sz="1600" dirty="0"/>
              <a:t>:</a:t>
            </a:r>
            <a:br>
              <a:rPr lang="da-DK" sz="1600" dirty="0"/>
            </a:br>
            <a:r>
              <a:rPr lang="da-DK" sz="1600" dirty="0"/>
              <a:t>main application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a-DK" sz="1600" dirty="0">
                <a:latin typeface="APL385 Unicode" panose="020B0709000202000203" pitchFamily="49" charset="0"/>
              </a:rPr>
              <a:t>stats</a:t>
            </a:r>
            <a:r>
              <a:rPr lang="da-DK" sz="1600" dirty="0"/>
              <a:t>: </a:t>
            </a:r>
            <a:br>
              <a:rPr lang="da-DK" sz="1600" dirty="0"/>
            </a:br>
            <a:r>
              <a:rPr lang="da-DK" sz="1600" dirty="0"/>
              <a:t>statistics library</a:t>
            </a:r>
          </a:p>
        </p:txBody>
      </p:sp>
    </p:spTree>
    <p:extLst>
      <p:ext uri="{BB962C8B-B14F-4D97-AF65-F5344CB8AC3E}">
        <p14:creationId xmlns:p14="http://schemas.microsoft.com/office/powerpoint/2010/main" val="1743315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648A8-43BC-49C7-913F-7E1C2A25A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Demos / Cases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27526-8703-4007-B57E-0A7F6702C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da-DK" dirty="0"/>
              <a:t>Introducing the application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15BC11-6E93-4906-9FD1-4CC0297B5FD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388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143CE-4AF9-4D8A-867D-11DA654F1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Introducing ...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95E87-6737-4470-A550-BC1D6F236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4EB227-9264-4162-8A63-885D0B732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76" y="1230601"/>
            <a:ext cx="6180287" cy="35091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31A812-CB52-4C8C-B628-6C91E6573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2361" y="288281"/>
            <a:ext cx="2598174" cy="8635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F4D47B-EE61-4FA0-A767-0700CBF5E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4697" y="0"/>
            <a:ext cx="356930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9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011B8-A898-4473-9598-C20F9F7BE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7" y="809090"/>
            <a:ext cx="8478943" cy="594066"/>
          </a:xfrm>
        </p:spPr>
        <p:txBody>
          <a:bodyPr/>
          <a:lstStyle/>
          <a:p>
            <a:r>
              <a:rPr lang="da-DK" dirty="0"/>
              <a:t>Configuration</a:t>
            </a:r>
            <a:br>
              <a:rPr lang="da-DK" dirty="0"/>
            </a:br>
            <a:r>
              <a:rPr lang="da-DK" dirty="0"/>
              <a:t>Mechanisms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771CF-FEFD-4491-AFEF-C15976757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da-DK" dirty="0"/>
          </a:p>
          <a:p>
            <a:r>
              <a:rPr lang="da-DK" dirty="0"/>
              <a:t>Windows</a:t>
            </a:r>
            <a:br>
              <a:rPr lang="da-DK" dirty="0"/>
            </a:br>
            <a:r>
              <a:rPr lang="da-DK" dirty="0"/>
              <a:t>Registry</a:t>
            </a:r>
          </a:p>
          <a:p>
            <a:endParaRPr lang="da-DK" dirty="0"/>
          </a:p>
          <a:p>
            <a:r>
              <a:rPr lang="da-DK" dirty="0"/>
              <a:t>Win/DOS</a:t>
            </a:r>
            <a:br>
              <a:rPr lang="da-DK" dirty="0"/>
            </a:br>
            <a:r>
              <a:rPr lang="da-DK" dirty="0"/>
              <a:t>Command Line</a:t>
            </a:r>
            <a:br>
              <a:rPr lang="da-DK" dirty="0"/>
            </a:br>
            <a:endParaRPr lang="da-DK" dirty="0"/>
          </a:p>
          <a:p>
            <a:r>
              <a:rPr lang="da-DK" dirty="0"/>
              <a:t>'Nix Environment Vars</a:t>
            </a:r>
          </a:p>
          <a:p>
            <a:endParaRPr lang="da-DK" dirty="0"/>
          </a:p>
          <a:p>
            <a:endParaRPr lang="da-DK" dirty="0"/>
          </a:p>
          <a:p>
            <a:endParaRPr lang="da-DK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2411C9-852E-4478-891E-23EEDF6B92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3292" y="841516"/>
            <a:ext cx="4815348" cy="16471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CB3F97-A490-49AB-A5F3-7FDF0A75A3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3292" y="2699297"/>
            <a:ext cx="4644145" cy="9951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A2981C-CEB1-4D2F-B65C-E04EDB83C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3292" y="3849330"/>
            <a:ext cx="4767204" cy="7836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9C5D7FA-6D71-4AB4-B827-25C458A10CBF}"/>
              </a:ext>
            </a:extLst>
          </p:cNvPr>
          <p:cNvSpPr/>
          <p:nvPr/>
        </p:nvSpPr>
        <p:spPr>
          <a:xfrm>
            <a:off x="6457762" y="1751578"/>
            <a:ext cx="2248916" cy="1991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0C6CCA-291E-448F-8F7D-0B5A9622AC8D}"/>
              </a:ext>
            </a:extLst>
          </p:cNvPr>
          <p:cNvSpPr/>
          <p:nvPr/>
        </p:nvSpPr>
        <p:spPr>
          <a:xfrm>
            <a:off x="6610966" y="3114832"/>
            <a:ext cx="883138" cy="1991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EC6D5C-6627-4BDD-8D89-CFDD605C6CE1}"/>
              </a:ext>
            </a:extLst>
          </p:cNvPr>
          <p:cNvSpPr/>
          <p:nvPr/>
        </p:nvSpPr>
        <p:spPr>
          <a:xfrm>
            <a:off x="5152423" y="4057916"/>
            <a:ext cx="731542" cy="1991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45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648A8-43BC-49C7-913F-7E1C2A25A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Demos / Cases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27526-8703-4007-B57E-0A7F6702C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da-DK" dirty="0"/>
              <a:t>Introducing the application</a:t>
            </a:r>
          </a:p>
          <a:p>
            <a:pPr>
              <a:buFont typeface="+mj-lt"/>
              <a:buAutoNum type="arabicPeriod"/>
            </a:pPr>
            <a:r>
              <a:rPr lang="da-DK" dirty="0"/>
              <a:t>Configuring the Interpreter with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41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025E9-0AE6-4A5F-A503-FDDA6F9F1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Configuration Files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C0FDE3-8279-4C37-936C-2A82EA872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41" y="1230601"/>
            <a:ext cx="3417785" cy="18131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39E598-815A-4A73-A253-62DCC94DB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6272" y="798802"/>
            <a:ext cx="2598174" cy="8635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756DFC-8680-4343-A608-471E2F5D92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6272" y="1767109"/>
            <a:ext cx="4354295" cy="29764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B69B6E7-4FD2-49EE-A828-1D9C5552AB0F}"/>
              </a:ext>
            </a:extLst>
          </p:cNvPr>
          <p:cNvSpPr txBox="1"/>
          <p:nvPr/>
        </p:nvSpPr>
        <p:spPr>
          <a:xfrm>
            <a:off x="402048" y="3255341"/>
            <a:ext cx="3971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If a config file with the same name</a:t>
            </a:r>
            <a:br>
              <a:rPr lang="da-DK" dirty="0"/>
            </a:br>
            <a:r>
              <a:rPr lang="da-DK" dirty="0"/>
              <a:t>as the workspace exists, it is used </a:t>
            </a:r>
            <a:r>
              <a:rPr lang="da-DK" dirty="0">
                <a:sym typeface="Wingdings" panose="05000000000000000000" pitchFamily="2" charset="2"/>
              </a:rPr>
              <a:t>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5510220-7604-469D-A367-AB1966D280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6272" y="798802"/>
            <a:ext cx="4030125" cy="86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82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D45CE-8537-4B42-A1CC-3F2B1C030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/>
              <a:t>Configuration Files can </a:t>
            </a:r>
            <a:r>
              <a:rPr lang="da-DK" i="1" dirty="0"/>
              <a:t>Cascade</a:t>
            </a:r>
            <a:endParaRPr lang="en-GB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372395-FB12-4120-9566-3DB05EA432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50167" y="1141221"/>
            <a:ext cx="2618692" cy="16909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94A92E-2972-4DF8-B048-8B764C376E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264" y="1164435"/>
            <a:ext cx="3303875" cy="15423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5E8E94-77DD-4E48-8224-975F68F844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857" y="2852653"/>
            <a:ext cx="3303875" cy="191594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5FA2CC3-9943-4C1D-ACC7-85734B5817AF}"/>
              </a:ext>
            </a:extLst>
          </p:cNvPr>
          <p:cNvSpPr/>
          <p:nvPr/>
        </p:nvSpPr>
        <p:spPr>
          <a:xfrm>
            <a:off x="998031" y="1556798"/>
            <a:ext cx="1395155" cy="180020"/>
          </a:xfrm>
          <a:prstGeom prst="rect">
            <a:avLst/>
          </a:prstGeom>
          <a:solidFill>
            <a:srgbClr val="EB8B21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9A2D50-231E-4A32-BB2C-7B5B79A04FCE}"/>
              </a:ext>
            </a:extLst>
          </p:cNvPr>
          <p:cNvSpPr/>
          <p:nvPr/>
        </p:nvSpPr>
        <p:spPr>
          <a:xfrm>
            <a:off x="979519" y="3207662"/>
            <a:ext cx="1395155" cy="180020"/>
          </a:xfrm>
          <a:prstGeom prst="rect">
            <a:avLst/>
          </a:prstGeom>
          <a:solidFill>
            <a:srgbClr val="EB8B21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9A60336-B211-4539-AE52-97AC07E81595}"/>
              </a:ext>
            </a:extLst>
          </p:cNvPr>
          <p:cNvSpPr/>
          <p:nvPr/>
        </p:nvSpPr>
        <p:spPr>
          <a:xfrm>
            <a:off x="998031" y="3773796"/>
            <a:ext cx="873669" cy="180020"/>
          </a:xfrm>
          <a:prstGeom prst="rect">
            <a:avLst/>
          </a:prstGeom>
          <a:solidFill>
            <a:srgbClr val="EB8B21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CFF0ECD-3A5E-4FE3-97BA-BBCC528B900C}"/>
              </a:ext>
            </a:extLst>
          </p:cNvPr>
          <p:cNvCxnSpPr>
            <a:cxnSpLocks/>
          </p:cNvCxnSpPr>
          <p:nvPr/>
        </p:nvCxnSpPr>
        <p:spPr>
          <a:xfrm flipH="1">
            <a:off x="1871700" y="3276589"/>
            <a:ext cx="2538215" cy="587217"/>
          </a:xfrm>
          <a:prstGeom prst="straightConnector1">
            <a:avLst/>
          </a:prstGeom>
          <a:ln w="19050">
            <a:solidFill>
              <a:srgbClr val="EB8B2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923B9D3-76BE-4094-990E-DF71251C6574}"/>
              </a:ext>
            </a:extLst>
          </p:cNvPr>
          <p:cNvSpPr txBox="1"/>
          <p:nvPr/>
        </p:nvSpPr>
        <p:spPr>
          <a:xfrm>
            <a:off x="4397781" y="3088046"/>
            <a:ext cx="1278716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1000" dirty="0"/>
              <a:t>Server.dcfg </a:t>
            </a:r>
            <a:r>
              <a:rPr lang="da-DK" sz="1000" b="1" i="1" dirty="0"/>
              <a:t>overrides</a:t>
            </a:r>
            <a:br>
              <a:rPr lang="da-DK" sz="1000" dirty="0"/>
            </a:br>
            <a:r>
              <a:rPr lang="da-DK" sz="1000" dirty="0"/>
              <a:t>the maxws setting</a:t>
            </a:r>
            <a:endParaRPr lang="en-GB" sz="1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2D1C616-9C7F-4066-A10D-890744F96DE9}"/>
              </a:ext>
            </a:extLst>
          </p:cNvPr>
          <p:cNvSpPr/>
          <p:nvPr/>
        </p:nvSpPr>
        <p:spPr>
          <a:xfrm>
            <a:off x="6057165" y="1822075"/>
            <a:ext cx="945105" cy="164610"/>
          </a:xfrm>
          <a:prstGeom prst="rect">
            <a:avLst/>
          </a:prstGeom>
          <a:solidFill>
            <a:srgbClr val="EB8B21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B16BA6-221E-46DC-9F09-3AFCB723D9B2}"/>
              </a:ext>
            </a:extLst>
          </p:cNvPr>
          <p:cNvCxnSpPr>
            <a:cxnSpLocks/>
          </p:cNvCxnSpPr>
          <p:nvPr/>
        </p:nvCxnSpPr>
        <p:spPr>
          <a:xfrm flipV="1">
            <a:off x="5427095" y="1893737"/>
            <a:ext cx="630070" cy="125286"/>
          </a:xfrm>
          <a:prstGeom prst="straightConnector1">
            <a:avLst/>
          </a:prstGeom>
          <a:ln w="19050">
            <a:solidFill>
              <a:srgbClr val="EB8B2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52C60EC-2D31-4F13-A0C4-B2774EEFB9C7}"/>
              </a:ext>
            </a:extLst>
          </p:cNvPr>
          <p:cNvSpPr txBox="1"/>
          <p:nvPr/>
        </p:nvSpPr>
        <p:spPr>
          <a:xfrm>
            <a:off x="4371685" y="1294402"/>
            <a:ext cx="1342116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1000" dirty="0"/>
              <a:t>maxws app_server_port </a:t>
            </a:r>
            <a:br>
              <a:rPr lang="da-DK" sz="1000" dirty="0"/>
            </a:br>
            <a:r>
              <a:rPr lang="da-DK" sz="1000" dirty="0"/>
              <a:t>use_secure_sockets</a:t>
            </a:r>
            <a:br>
              <a:rPr lang="da-DK" sz="1000" dirty="0"/>
            </a:br>
            <a:r>
              <a:rPr lang="da-DK" sz="1000" dirty="0"/>
              <a:t>are decided by App.dcfg</a:t>
            </a:r>
            <a:endParaRPr lang="en-GB" sz="1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86B4D4-898F-4019-886A-CA3A46CCDFB7}"/>
              </a:ext>
            </a:extLst>
          </p:cNvPr>
          <p:cNvSpPr/>
          <p:nvPr/>
        </p:nvSpPr>
        <p:spPr>
          <a:xfrm>
            <a:off x="6057166" y="2162959"/>
            <a:ext cx="1530170" cy="344251"/>
          </a:xfrm>
          <a:prstGeom prst="rect">
            <a:avLst/>
          </a:prstGeom>
          <a:solidFill>
            <a:srgbClr val="EB8B21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F1D708-BE36-4108-9DFD-713BCC68F3FE}"/>
              </a:ext>
            </a:extLst>
          </p:cNvPr>
          <p:cNvCxnSpPr>
            <a:cxnSpLocks/>
          </p:cNvCxnSpPr>
          <p:nvPr/>
        </p:nvCxnSpPr>
        <p:spPr>
          <a:xfrm>
            <a:off x="5603716" y="2015627"/>
            <a:ext cx="453449" cy="210004"/>
          </a:xfrm>
          <a:prstGeom prst="straightConnector1">
            <a:avLst/>
          </a:prstGeom>
          <a:ln w="19050">
            <a:solidFill>
              <a:srgbClr val="EB8B2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82B990FE-9816-4EA7-93C3-CDD80CD2A315}"/>
              </a:ext>
            </a:extLst>
          </p:cNvPr>
          <p:cNvSpPr/>
          <p:nvPr/>
        </p:nvSpPr>
        <p:spPr>
          <a:xfrm>
            <a:off x="998031" y="2122932"/>
            <a:ext cx="2268824" cy="164610"/>
          </a:xfrm>
          <a:prstGeom prst="rect">
            <a:avLst/>
          </a:prstGeom>
          <a:solidFill>
            <a:srgbClr val="EB8B21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C7E987C-B8DF-47B2-BF95-331B2A385DCB}"/>
              </a:ext>
            </a:extLst>
          </p:cNvPr>
          <p:cNvCxnSpPr>
            <a:cxnSpLocks/>
            <a:stCxn id="34" idx="1"/>
          </p:cNvCxnSpPr>
          <p:nvPr/>
        </p:nvCxnSpPr>
        <p:spPr>
          <a:xfrm flipH="1" flipV="1">
            <a:off x="2321751" y="2270970"/>
            <a:ext cx="2048754" cy="236240"/>
          </a:xfrm>
          <a:prstGeom prst="straightConnector1">
            <a:avLst/>
          </a:prstGeom>
          <a:ln w="19050">
            <a:solidFill>
              <a:srgbClr val="EB8B2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09AF9A8-E16D-4669-B5A1-9227BE917C43}"/>
              </a:ext>
            </a:extLst>
          </p:cNvPr>
          <p:cNvSpPr txBox="1"/>
          <p:nvPr/>
        </p:nvSpPr>
        <p:spPr>
          <a:xfrm>
            <a:off x="4370505" y="2307155"/>
            <a:ext cx="13421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1000" dirty="0"/>
              <a:t>app_server_address by Client.dcfg</a:t>
            </a:r>
            <a:endParaRPr lang="en-GB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8DB0042-A177-4353-A898-72A042EE281C}"/>
              </a:ext>
            </a:extLst>
          </p:cNvPr>
          <p:cNvSpPr txBox="1"/>
          <p:nvPr/>
        </p:nvSpPr>
        <p:spPr>
          <a:xfrm>
            <a:off x="4635146" y="3863806"/>
            <a:ext cx="330387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1600" dirty="0"/>
              <a:t>More about configuration files at dyalog.tv "Highlights of v18.0"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6743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 animBg="1"/>
      <p:bldP spid="16" grpId="0" animBg="1"/>
      <p:bldP spid="19" grpId="0" animBg="1"/>
      <p:bldP spid="21" grpId="0" animBg="1"/>
      <p:bldP spid="26" grpId="0" animBg="1"/>
      <p:bldP spid="30" grpId="0" animBg="1"/>
      <p:bldP spid="34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648A8-43BC-49C7-913F-7E1C2A25A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Demos / Cases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27526-8703-4007-B57E-0A7F6702C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da-DK" dirty="0"/>
              <a:t>Introducing the application</a:t>
            </a:r>
          </a:p>
          <a:p>
            <a:pPr>
              <a:buFont typeface="+mj-lt"/>
              <a:buAutoNum type="arabicPeriod"/>
            </a:pPr>
            <a:r>
              <a:rPr lang="da-DK" dirty="0"/>
              <a:t>Configuring the Interpreter with Text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function</a:t>
            </a:r>
          </a:p>
          <a:p>
            <a:pPr>
              <a:buFont typeface="+mj-lt"/>
              <a:buAutoNum type="arabicPeriod"/>
            </a:pPr>
            <a:endParaRPr lang="da-DK" dirty="0"/>
          </a:p>
          <a:p>
            <a:pPr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101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BFC58-58F0-4BF4-9ADE-F410E712F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316283D-FC3B-42A7-A2F7-CD9ECB2715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08499" y="636535"/>
            <a:ext cx="4653310" cy="997137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7E995F-F0C7-42FB-8DED-9F2169788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7" y="1230601"/>
            <a:ext cx="3843953" cy="10207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803129-ABA6-4EEB-B0D4-258C3CBE9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8499" y="1740974"/>
            <a:ext cx="4653310" cy="29048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A6ECC7-01D5-4F42-93D2-693000B30B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7" y="2401940"/>
            <a:ext cx="3843953" cy="19941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0D9542D-0F2D-4E52-89EB-82A43E157C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8498" y="1740973"/>
            <a:ext cx="4653309" cy="3165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9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D7DBB-4E4B-46F7-B592-199D55CEB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483E2-E02C-4B71-AF5E-8D4F6E187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198DEA-4C81-4103-96E4-4110F40D3CA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594F95-B687-4068-9385-C9C124E73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581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8537D-F65D-4626-B244-3FBA7A7F4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65F5B-5150-4323-BF54-903B0D449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0FE2C3-0479-495D-857F-9C61A14CEAA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69BB00-51DB-4390-82BD-9BAA6537A6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85" y="0"/>
            <a:ext cx="8770430" cy="5143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CCF4950-ADD7-41E4-883C-A49811BB8B6A}"/>
              </a:ext>
            </a:extLst>
          </p:cNvPr>
          <p:cNvSpPr/>
          <p:nvPr/>
        </p:nvSpPr>
        <p:spPr>
          <a:xfrm>
            <a:off x="1214430" y="2472198"/>
            <a:ext cx="2248916" cy="3520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FF8C5B53-8AD1-4FC1-8175-DEB639A70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9160" y="1934653"/>
            <a:ext cx="4653310" cy="99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76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648A8-43BC-49C7-913F-7E1C2A25A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Demos / Cases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27526-8703-4007-B57E-0A7F6702C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da-DK" dirty="0"/>
              <a:t>Introducing the application</a:t>
            </a:r>
          </a:p>
          <a:p>
            <a:pPr>
              <a:buFont typeface="+mj-lt"/>
              <a:buAutoNum type="arabicPeriod"/>
            </a:pPr>
            <a:r>
              <a:rPr lang="da-DK" dirty="0"/>
              <a:t>Configuring the Interpreter with Text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Function (and show config files also apply)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Class</a:t>
            </a:r>
          </a:p>
          <a:p>
            <a:pPr>
              <a:buFont typeface="+mj-lt"/>
              <a:buAutoNum type="arabicPeriod"/>
            </a:pPr>
            <a:endParaRPr lang="da-DK" dirty="0"/>
          </a:p>
          <a:p>
            <a:pPr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211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BFC58-58F0-4BF4-9ADE-F410E712F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316283D-FC3B-42A7-A2F7-CD9ECB2715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6167" y="499655"/>
            <a:ext cx="4170736" cy="893730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7E995F-F0C7-42FB-8DED-9F2169788D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095" y="497677"/>
            <a:ext cx="4745698" cy="29165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0D9542D-0F2D-4E52-89EB-82A43E157C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166" y="1545351"/>
            <a:ext cx="4189976" cy="285020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1AE9306-FA77-420C-95BA-E9D6A031544F}"/>
              </a:ext>
            </a:extLst>
          </p:cNvPr>
          <p:cNvSpPr/>
          <p:nvPr/>
        </p:nvSpPr>
        <p:spPr>
          <a:xfrm>
            <a:off x="7484806" y="858649"/>
            <a:ext cx="405581" cy="1991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190CAE-BECF-45FA-BCF4-8A52843EFCAF}"/>
              </a:ext>
            </a:extLst>
          </p:cNvPr>
          <p:cNvSpPr/>
          <p:nvPr/>
        </p:nvSpPr>
        <p:spPr>
          <a:xfrm>
            <a:off x="5734664" y="3120070"/>
            <a:ext cx="1174955" cy="1761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B5610A-44B4-46BB-B1CC-E7E76A29159B}"/>
              </a:ext>
            </a:extLst>
          </p:cNvPr>
          <p:cNvSpPr/>
          <p:nvPr/>
        </p:nvSpPr>
        <p:spPr>
          <a:xfrm>
            <a:off x="228600" y="1293833"/>
            <a:ext cx="1688690" cy="3284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58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648A8-43BC-49C7-913F-7E1C2A25A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Demos / Cases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27526-8703-4007-B57E-0A7F6702C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da-DK" dirty="0"/>
              <a:t>Introducing the application</a:t>
            </a:r>
          </a:p>
          <a:p>
            <a:pPr>
              <a:buFont typeface="+mj-lt"/>
              <a:buAutoNum type="arabicPeriod"/>
            </a:pPr>
            <a:r>
              <a:rPr lang="da-DK" dirty="0"/>
              <a:t>Configuring the Interpreter with Text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Function (and show config files also apply)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Class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Namespace</a:t>
            </a:r>
          </a:p>
          <a:p>
            <a:pPr>
              <a:buFont typeface="+mj-lt"/>
              <a:buAutoNum type="arabicPeriod"/>
            </a:pPr>
            <a:endParaRPr lang="da-DK" dirty="0"/>
          </a:p>
          <a:p>
            <a:pPr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534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EA950-377F-4497-9DA8-CE2EB9188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7D7CD-22AB-48D3-8994-E24E1B161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CFC1AD-71C0-4AFF-94C4-DA28890D5A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66202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F479D8-C9BD-43D3-B819-5D5F98813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6612" y="1230601"/>
            <a:ext cx="3219385" cy="31963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F11ABC-493A-4DEA-B6B5-7A2534E7EF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6611" y="329057"/>
            <a:ext cx="3219385" cy="83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83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648A8-43BC-49C7-913F-7E1C2A25A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Demos / Cases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27526-8703-4007-B57E-0A7F6702C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da-DK" dirty="0"/>
              <a:t>Introducing the application</a:t>
            </a:r>
          </a:p>
          <a:p>
            <a:pPr>
              <a:buFont typeface="+mj-lt"/>
              <a:buAutoNum type="arabicPeriod"/>
            </a:pPr>
            <a:r>
              <a:rPr lang="da-DK" dirty="0"/>
              <a:t>Configuring the Interpreter with Text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Function (and show config files also apply)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Class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Namespace</a:t>
            </a:r>
          </a:p>
          <a:p>
            <a:pPr>
              <a:buFont typeface="+mj-lt"/>
              <a:buAutoNum type="arabicPeriod"/>
            </a:pPr>
            <a:r>
              <a:rPr lang="da-DK" dirty="0"/>
              <a:t>Launch a Script</a:t>
            </a:r>
          </a:p>
          <a:p>
            <a:pPr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966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2F0E9-E339-4272-B160-204C3F1D2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7" y="636535"/>
            <a:ext cx="8201041" cy="594066"/>
          </a:xfrm>
        </p:spPr>
        <p:txBody>
          <a:bodyPr/>
          <a:lstStyle/>
          <a:p>
            <a:pPr algn="r"/>
            <a:r>
              <a:rPr lang="da-DK" dirty="0"/>
              <a:t>"Shebang" scripting</a:t>
            </a:r>
            <a:br>
              <a:rPr lang="da-DK" dirty="0"/>
            </a:br>
            <a:r>
              <a:rPr lang="da-DK" dirty="0"/>
              <a:t>New in Version 18.1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05604-291C-47BA-8DA0-DB9A26828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2998" y="1570702"/>
            <a:ext cx="4454013" cy="2640445"/>
          </a:xfrm>
        </p:spPr>
        <p:txBody>
          <a:bodyPr>
            <a:normAutofit fontScale="85000" lnSpcReduction="20000"/>
          </a:bodyPr>
          <a:lstStyle/>
          <a:p>
            <a:r>
              <a:rPr lang="da-DK" sz="2000" dirty="0"/>
              <a:t>Shebang (#!) scripts are a standard 'Nix mechanism</a:t>
            </a:r>
          </a:p>
          <a:p>
            <a:r>
              <a:rPr lang="da-DK" sz="2000" dirty="0"/>
              <a:t>Shebang scripts begin with #!</a:t>
            </a:r>
            <a:br>
              <a:rPr lang="da-DK" sz="2000" dirty="0"/>
            </a:br>
            <a:r>
              <a:rPr lang="da-DK" sz="2000" dirty="0"/>
              <a:t>Followed by the interpreter name</a:t>
            </a:r>
          </a:p>
          <a:p>
            <a:r>
              <a:rPr lang="da-DK" sz="2000" dirty="0"/>
              <a:t>The interpreter executes the script as if typed by a user</a:t>
            </a:r>
          </a:p>
          <a:p>
            <a:r>
              <a:rPr lang="da-DK" sz="2000" dirty="0"/>
              <a:t>May include system and user commands</a:t>
            </a:r>
          </a:p>
          <a:p>
            <a:r>
              <a:rPr lang="da-DK" sz="2000" dirty="0"/>
              <a:t>v18.1 multi-line input allows control structures and multi-line dfns</a:t>
            </a:r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A38B58-915B-4A53-BC39-41466C712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60653" cy="5143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2F9FFC-3162-423B-8318-3F8BF0D759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62632" y="3072057"/>
            <a:ext cx="5781368" cy="207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35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648A8-43BC-49C7-913F-7E1C2A25A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Demos / Cases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27526-8703-4007-B57E-0A7F6702C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da-DK" dirty="0"/>
              <a:t>Introducing the application</a:t>
            </a:r>
          </a:p>
          <a:p>
            <a:pPr>
              <a:buFont typeface="+mj-lt"/>
              <a:buAutoNum type="arabicPeriod"/>
            </a:pPr>
            <a:r>
              <a:rPr lang="da-DK" dirty="0"/>
              <a:t>Configuring the Interpreter with Text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Function (and show config files also apply)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Class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Namespace</a:t>
            </a:r>
          </a:p>
          <a:p>
            <a:pPr>
              <a:buFont typeface="+mj-lt"/>
              <a:buAutoNum type="arabicPeriod"/>
            </a:pPr>
            <a:r>
              <a:rPr lang="da-DK" dirty="0"/>
              <a:t>Launch a Script (and modify it?)</a:t>
            </a:r>
          </a:p>
          <a:p>
            <a:pPr>
              <a:buFont typeface="+mj-lt"/>
              <a:buAutoNum type="arabicPeriod"/>
            </a:pPr>
            <a:r>
              <a:rPr lang="da-DK" dirty="0"/>
              <a:t>Launch a Docker Container</a:t>
            </a:r>
          </a:p>
          <a:p>
            <a:pPr>
              <a:buFont typeface="+mj-lt"/>
              <a:buAutoNum type="arabicPeriod"/>
            </a:pPr>
            <a:endParaRPr lang="da-DK" dirty="0"/>
          </a:p>
          <a:p>
            <a:pPr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65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ABD8-0035-4299-B2B2-92CE4EF50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4486" y="664912"/>
            <a:ext cx="3501600" cy="594066"/>
          </a:xfrm>
        </p:spPr>
        <p:txBody>
          <a:bodyPr/>
          <a:lstStyle/>
          <a:p>
            <a:r>
              <a:rPr lang="da-DK" sz="2400" dirty="0"/>
              <a:t>Start Docker Container</a:t>
            </a:r>
            <a:br>
              <a:rPr lang="da-DK" sz="2400" dirty="0"/>
            </a:br>
            <a:r>
              <a:rPr lang="da-DK" sz="2400" dirty="0"/>
              <a:t>using Text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750E1-EC0A-4F74-B86D-6C88C6217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9156" y="1407591"/>
            <a:ext cx="3501600" cy="59406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a-DK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-v C:\Demos\AG2105\app:/app</a:t>
            </a:r>
          </a:p>
          <a:p>
            <a:pPr marL="0" indent="0">
              <a:buNone/>
            </a:pPr>
            <a:r>
              <a:rPr lang="en-GB" sz="1400" dirty="0">
                <a:cs typeface="Courier New" panose="02070309020205020404" pitchFamily="49" charset="0"/>
              </a:rPr>
              <a:t>Maps our demo as 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/app</a:t>
            </a:r>
            <a:r>
              <a:rPr lang="en-GB" sz="1400" dirty="0">
                <a:cs typeface="Courier New" panose="02070309020205020404" pitchFamily="49" charset="0"/>
              </a:rPr>
              <a:t> in the container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A631DA-0782-4296-963E-21932EC3E9E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5FFFD2-4044-4398-A628-E1AAD1A91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277" y="2188255"/>
            <a:ext cx="7943531" cy="29552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A48DC8-1098-43D0-BB8E-25A78C15F3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32735"/>
            <a:ext cx="4737652" cy="42780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1E793C-6EE8-448C-A941-B3F2846D36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518" y="720080"/>
            <a:ext cx="3072369" cy="17003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E8D1D1F-2583-4B5B-8CD0-649AC911C307}"/>
              </a:ext>
            </a:extLst>
          </p:cNvPr>
          <p:cNvSpPr/>
          <p:nvPr/>
        </p:nvSpPr>
        <p:spPr>
          <a:xfrm>
            <a:off x="1371599" y="720081"/>
            <a:ext cx="1474840" cy="1700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05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648A8-43BC-49C7-913F-7E1C2A25A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Demos / Cases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27526-8703-4007-B57E-0A7F6702C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da-DK" dirty="0"/>
              <a:t>Introducing the application</a:t>
            </a:r>
          </a:p>
          <a:p>
            <a:pPr>
              <a:buFont typeface="+mj-lt"/>
              <a:buAutoNum type="arabicPeriod"/>
            </a:pPr>
            <a:r>
              <a:rPr lang="da-DK" dirty="0"/>
              <a:t>Configuring the Interpreter with Text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Function (and show config files also apply)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Class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Namespace</a:t>
            </a:r>
          </a:p>
          <a:p>
            <a:pPr>
              <a:buFont typeface="+mj-lt"/>
              <a:buAutoNum type="arabicPeriod"/>
            </a:pPr>
            <a:r>
              <a:rPr lang="da-DK" dirty="0"/>
              <a:t>Launch a Script</a:t>
            </a:r>
          </a:p>
          <a:p>
            <a:pPr>
              <a:buFont typeface="+mj-lt"/>
              <a:buAutoNum type="arabicPeriod"/>
            </a:pPr>
            <a:r>
              <a:rPr lang="da-DK" dirty="0"/>
              <a:t>Launch a Docker Container</a:t>
            </a:r>
          </a:p>
          <a:p>
            <a:pPr>
              <a:buFont typeface="+mj-lt"/>
              <a:buAutoNum type="arabicPeriod"/>
            </a:pPr>
            <a:r>
              <a:rPr lang="da-DK" dirty="0"/>
              <a:t>Switch from Workspaces to Text Files</a:t>
            </a:r>
          </a:p>
          <a:p>
            <a:pPr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3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175F5-B9B2-4EED-B936-1E4E58C52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086EA-171A-4E02-8207-113C6CC5E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6B057A-DFBD-4533-A9D4-8DD7621BBF3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DF5558-C483-40D2-B469-AC8E06CA40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599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143CE-4AF9-4D8A-867D-11DA654F1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Remember our Application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95E87-6737-4470-A550-BC1D6F236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4EB227-9264-4162-8A63-885D0B732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46" y="1163296"/>
            <a:ext cx="6180287" cy="3509146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E06FF96-A693-46EC-86C3-43B7F32B6F71}"/>
              </a:ext>
            </a:extLst>
          </p:cNvPr>
          <p:cNvSpPr txBox="1">
            <a:spLocks/>
          </p:cNvSpPr>
          <p:nvPr/>
        </p:nvSpPr>
        <p:spPr>
          <a:xfrm>
            <a:off x="6915565" y="1163296"/>
            <a:ext cx="1978624" cy="1742185"/>
          </a:xfrm>
          <a:prstGeom prst="rect">
            <a:avLst/>
          </a:prstGeom>
          <a:solidFill>
            <a:srgbClr val="FFC000"/>
          </a:solidFill>
        </p:spPr>
        <p:txBody>
          <a:bodyPr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lang="en-US" sz="2000" kern="1200" dirty="0" smtClean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FF9421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da-DK" sz="1600" dirty="0"/>
              <a:t>Two Namespaces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a-DK" sz="1600" dirty="0">
                <a:latin typeface="APL385 Unicode" panose="020B0709000202000203" pitchFamily="49" charset="0"/>
              </a:rPr>
              <a:t>linkdemo</a:t>
            </a:r>
            <a:r>
              <a:rPr lang="da-DK" sz="1600" dirty="0"/>
              <a:t>:</a:t>
            </a:r>
            <a:br>
              <a:rPr lang="da-DK" sz="1600" dirty="0"/>
            </a:br>
            <a:r>
              <a:rPr lang="da-DK" sz="1600" dirty="0"/>
              <a:t>main application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a-DK" sz="1600" dirty="0">
                <a:latin typeface="APL385 Unicode" panose="020B0709000202000203" pitchFamily="49" charset="0"/>
              </a:rPr>
              <a:t>stats</a:t>
            </a:r>
            <a:r>
              <a:rPr lang="da-DK" sz="1600" dirty="0"/>
              <a:t>: </a:t>
            </a:r>
            <a:br>
              <a:rPr lang="da-DK" sz="1600" dirty="0"/>
            </a:br>
            <a:r>
              <a:rPr lang="da-DK" sz="1600" dirty="0"/>
              <a:t>statistics library</a:t>
            </a:r>
          </a:p>
        </p:txBody>
      </p:sp>
    </p:spTree>
    <p:extLst>
      <p:ext uri="{BB962C8B-B14F-4D97-AF65-F5344CB8AC3E}">
        <p14:creationId xmlns:p14="http://schemas.microsoft.com/office/powerpoint/2010/main" val="16167485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F1138-AC48-4683-A6B2-DAB0F6E31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314D6D-20B4-4FFD-8116-5A8EE2329BD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D2A900-AA35-426A-9F6D-757AB0E2A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7" y="627745"/>
            <a:ext cx="3631510" cy="9458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30EC56-FB44-47C7-927E-5EB632F26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627745"/>
            <a:ext cx="4724400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2562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143CE-4AF9-4D8A-867D-11DA654F1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One File per FN, One Folder per 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95E87-6737-4470-A550-BC1D6F236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4EB227-9264-4162-8A63-885D0B732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46" y="1163296"/>
            <a:ext cx="6180287" cy="35091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2E3C02-FBA9-4C4E-85F3-2CD6161E0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686" y="3390803"/>
            <a:ext cx="5738191" cy="1808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447BEF-28E5-469F-8721-4EFF2BE34B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1686" y="1163296"/>
            <a:ext cx="6459113" cy="222750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450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C1F7A-76FC-40C9-9226-5FD8814E6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Booting from Text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2319D-D6CE-4150-98CE-BC43FADABA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A workspace is not required to launch...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5ACB0C-3DE5-4258-A20A-DD59F602194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494868-9743-4329-A6AA-F9BB5A227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002" y="2296974"/>
            <a:ext cx="9144000" cy="1997638"/>
          </a:xfrm>
          <a:prstGeom prst="rect">
            <a:avLst/>
          </a:prstGeom>
          <a:ln>
            <a:solidFill>
              <a:srgbClr val="373535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E73A4A-C5B0-4181-847C-EF30B59611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238" y="2296975"/>
            <a:ext cx="9144000" cy="199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65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648A8-43BC-49C7-913F-7E1C2A25A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Demos / Cases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27526-8703-4007-B57E-0A7F6702C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da-DK" dirty="0"/>
              <a:t>Introducing the application</a:t>
            </a:r>
          </a:p>
          <a:p>
            <a:pPr>
              <a:buFont typeface="+mj-lt"/>
              <a:buAutoNum type="arabicPeriod"/>
            </a:pPr>
            <a:r>
              <a:rPr lang="da-DK" dirty="0"/>
              <a:t>Configuring the Interpreter with Text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Function (and show config files also apply)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Class</a:t>
            </a:r>
          </a:p>
          <a:p>
            <a:pPr>
              <a:buFont typeface="+mj-lt"/>
              <a:buAutoNum type="arabicPeriod"/>
            </a:pPr>
            <a:r>
              <a:rPr lang="da-DK" dirty="0"/>
              <a:t>Run one Namespace</a:t>
            </a:r>
          </a:p>
          <a:p>
            <a:pPr>
              <a:buFont typeface="+mj-lt"/>
              <a:buAutoNum type="arabicPeriod"/>
            </a:pPr>
            <a:r>
              <a:rPr lang="da-DK" dirty="0"/>
              <a:t>Launch a Script</a:t>
            </a:r>
          </a:p>
          <a:p>
            <a:pPr>
              <a:buFont typeface="+mj-lt"/>
              <a:buAutoNum type="arabicPeriod"/>
            </a:pPr>
            <a:r>
              <a:rPr lang="da-DK" dirty="0"/>
              <a:t>Launch a Docker Container</a:t>
            </a:r>
          </a:p>
          <a:p>
            <a:pPr>
              <a:buFont typeface="+mj-lt"/>
              <a:buAutoNum type="arabicPeriod"/>
            </a:pPr>
            <a:r>
              <a:rPr lang="da-DK" dirty="0"/>
              <a:t>Switch from Workspaces to Text Files</a:t>
            </a:r>
          </a:p>
          <a:p>
            <a:pPr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248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6D276-DE31-4867-B484-73B6F3E12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1E1D73-7F42-43E3-A5CF-02CD2E851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E06F5-E532-48C5-BE3C-67C6AB9781F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B423DA-46D8-46CB-A326-04E7B2271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0381"/>
            <a:ext cx="9144000" cy="420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7673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C3C5D-707C-4501-9AC4-16AE8AD88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DB901-4CD7-4D4E-86AE-3BE973C8C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72FE5D-A03B-4410-B83B-924E2BC3736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F78140-0B00-4D49-A63C-5DCA7565F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5085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8961A-7319-451C-B9BD-80473816D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3BC54-B815-4E70-B3AA-4DC3D7D49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Using Text to Drive APL Processes…</a:t>
            </a:r>
          </a:p>
          <a:p>
            <a:r>
              <a:rPr lang="en-GB" dirty="0"/>
              <a:t>Allows APL to be used according to software engineering "best practices"</a:t>
            </a:r>
          </a:p>
          <a:p>
            <a:pPr lvl="1"/>
            <a:r>
              <a:rPr lang="en-GB" dirty="0"/>
              <a:t>(Michael will soon show us some more)</a:t>
            </a:r>
          </a:p>
          <a:p>
            <a:r>
              <a:rPr lang="en-GB" dirty="0"/>
              <a:t>Keep large corporations happy</a:t>
            </a:r>
          </a:p>
          <a:p>
            <a:r>
              <a:rPr lang="en-GB" dirty="0"/>
              <a:t>Make new users happy</a:t>
            </a:r>
          </a:p>
          <a:p>
            <a:endParaRPr lang="en-GB" dirty="0"/>
          </a:p>
          <a:p>
            <a:r>
              <a:rPr lang="en-GB" dirty="0"/>
              <a:t>All without sacrificing our </a:t>
            </a:r>
            <a:br>
              <a:rPr lang="en-GB" dirty="0"/>
            </a:br>
            <a:r>
              <a:rPr lang="en-GB" dirty="0"/>
              <a:t>"inalienable APL way of life"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BD9F57-82D2-497A-9C94-FB2D17060EF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2680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F939A-D9E7-45C9-A15E-CB5754031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To Learn More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D8B26-D0DE-4B9F-B331-D76632951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356615"/>
            <a:ext cx="7303099" cy="3150350"/>
          </a:xfrm>
        </p:spPr>
        <p:txBody>
          <a:bodyPr>
            <a:normAutofit lnSpcReduction="10000"/>
          </a:bodyPr>
          <a:lstStyle/>
          <a:p>
            <a:r>
              <a:rPr lang="da-DK" dirty="0"/>
              <a:t>Configuration Files, Launching from Text:</a:t>
            </a:r>
            <a:br>
              <a:rPr lang="da-DK" dirty="0"/>
            </a:br>
            <a:r>
              <a:rPr lang="da-DK" dirty="0"/>
              <a:t>Introducing Dyalog Version 18.0</a:t>
            </a:r>
            <a:br>
              <a:rPr lang="da-DK" dirty="0"/>
            </a:br>
            <a:r>
              <a:rPr lang="da-DK" dirty="0"/>
              <a:t>https://dyalog.tv/Webinar/?v=BSQr203sbWc</a:t>
            </a:r>
          </a:p>
          <a:p>
            <a:r>
              <a:rPr lang="da-DK" dirty="0"/>
              <a:t>Link documentation:</a:t>
            </a:r>
            <a:br>
              <a:rPr lang="da-DK" dirty="0"/>
            </a:br>
            <a:r>
              <a:rPr lang="da-DK" dirty="0"/>
              <a:t>https://github.com/dyalog/link/readme.md</a:t>
            </a:r>
          </a:p>
          <a:p>
            <a:r>
              <a:rPr lang="da-DK" dirty="0"/>
              <a:t>Check out out other repositories at</a:t>
            </a:r>
            <a:br>
              <a:rPr lang="da-DK" dirty="0"/>
            </a:br>
            <a:r>
              <a:rPr lang="da-DK" dirty="0"/>
              <a:t>https://github.com/dyalog</a:t>
            </a:r>
            <a:br>
              <a:rPr lang="da-DK" dirty="0"/>
            </a:br>
            <a:r>
              <a:rPr lang="da-DK" dirty="0"/>
              <a:t>(please contribute changes)</a:t>
            </a:r>
          </a:p>
          <a:p>
            <a:endParaRPr lang="da-DK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702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B7995-CA3B-4CE3-83FC-7B1BF949C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Why is Text                              ?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9708F1-3364-426A-A8C6-A5D6D44AD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Sigh…	</a:t>
            </a:r>
            <a:r>
              <a:rPr lang="da-DK" spc="-200" dirty="0">
                <a:latin typeface="APL385 Unicode" panose="020B0709000202000203" pitchFamily="49" charset="0"/>
              </a:rPr>
              <a:t>¯\_(⍨)_/¯</a:t>
            </a:r>
            <a:endParaRPr lang="en-GB" spc="-200" dirty="0">
              <a:latin typeface="APL385 Unicode" panose="020B0709000202000203" pitchFamily="49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E3E245-1A32-402F-9263-EF85B9DDAE31}"/>
              </a:ext>
            </a:extLst>
          </p:cNvPr>
          <p:cNvGrpSpPr/>
          <p:nvPr/>
        </p:nvGrpSpPr>
        <p:grpSpPr>
          <a:xfrm>
            <a:off x="2627784" y="636535"/>
            <a:ext cx="2952328" cy="604839"/>
            <a:chOff x="2699792" y="636535"/>
            <a:chExt cx="2952328" cy="604839"/>
          </a:xfrm>
        </p:grpSpPr>
        <p:sp>
          <p:nvSpPr>
            <p:cNvPr id="10" name="Arrow: Left 9">
              <a:extLst>
                <a:ext uri="{FF2B5EF4-FFF2-40B4-BE49-F238E27FC236}">
                  <a16:creationId xmlns:a16="http://schemas.microsoft.com/office/drawing/2014/main" id="{F0B89CBB-B925-41DF-9BD7-FDA909B7E39C}"/>
                </a:ext>
              </a:extLst>
            </p:cNvPr>
            <p:cNvSpPr/>
            <p:nvPr/>
          </p:nvSpPr>
          <p:spPr>
            <a:xfrm>
              <a:off x="2699792" y="636535"/>
              <a:ext cx="2952328" cy="604839"/>
            </a:xfrm>
            <a:prstGeom prst="leftArrow">
              <a:avLst>
                <a:gd name="adj1" fmla="val 100000"/>
                <a:gd name="adj2" fmla="val 36493"/>
              </a:avLst>
            </a:prstGeom>
            <a:solidFill>
              <a:srgbClr val="ED7F00"/>
            </a:solidFill>
            <a:ln w="190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2800" b="1" cap="all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1" name="Arrow: Left 10">
              <a:extLst>
                <a:ext uri="{FF2B5EF4-FFF2-40B4-BE49-F238E27FC236}">
                  <a16:creationId xmlns:a16="http://schemas.microsoft.com/office/drawing/2014/main" id="{337118FC-DA7B-4ED9-BDEA-701DEC276FA9}"/>
                </a:ext>
              </a:extLst>
            </p:cNvPr>
            <p:cNvSpPr/>
            <p:nvPr/>
          </p:nvSpPr>
          <p:spPr>
            <a:xfrm>
              <a:off x="2771801" y="698448"/>
              <a:ext cx="2823456" cy="485775"/>
            </a:xfrm>
            <a:prstGeom prst="leftArrow">
              <a:avLst>
                <a:gd name="adj1" fmla="val 100000"/>
                <a:gd name="adj2" fmla="val 36493"/>
              </a:avLst>
            </a:prstGeom>
            <a:solidFill>
              <a:schemeClr val="bg1"/>
            </a:solidFill>
            <a:ln w="190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tlCol="0" anchor="ctr"/>
            <a:lstStyle/>
            <a:p>
              <a:r>
                <a:rPr lang="en-US" sz="3200" b="1" cap="all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I</a:t>
              </a:r>
              <a:r>
                <a:rPr lang="en-US" sz="3200" b="1" cap="all" spc="5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m</a:t>
              </a:r>
              <a:r>
                <a:rPr lang="en-US" sz="3200" b="1" cap="all" spc="-1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p</a:t>
              </a:r>
              <a:r>
                <a:rPr lang="en-US" sz="3200" b="1" cap="all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o</a:t>
              </a:r>
              <a:r>
                <a:rPr lang="en-US" sz="3200" b="1" cap="all" spc="-2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r</a:t>
              </a:r>
              <a:r>
                <a:rPr lang="en-US" sz="3200" b="1" cap="all" spc="-6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t</a:t>
              </a:r>
              <a:r>
                <a:rPr lang="en-US" sz="3200" b="1" cap="all" spc="-1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a</a:t>
              </a:r>
              <a:r>
                <a:rPr lang="en-US" sz="3200" b="1" cap="all" spc="5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n</a:t>
              </a:r>
              <a:r>
                <a:rPr lang="en-US" sz="3200" b="1" cap="all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t</a:t>
              </a:r>
              <a:endParaRPr lang="en-GB" sz="3200" b="1" cap="all" dirty="0">
                <a:ln w="19050">
                  <a:solidFill>
                    <a:schemeClr val="tx1"/>
                  </a:solidFill>
                </a:ln>
                <a:solidFill>
                  <a:srgbClr val="ED7F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14" name="'08">
            <a:extLst>
              <a:ext uri="{FF2B5EF4-FFF2-40B4-BE49-F238E27FC236}">
                <a16:creationId xmlns:a16="http://schemas.microsoft.com/office/drawing/2014/main" id="{9FF64E1B-083F-4C37-B313-6F5A0E4F4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-21181"/>
            <a:ext cx="6876256" cy="51557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67373D2-AA04-4711-BA0B-EA6814396E1C}"/>
              </a:ext>
            </a:extLst>
          </p:cNvPr>
          <p:cNvSpPr/>
          <p:nvPr/>
        </p:nvSpPr>
        <p:spPr>
          <a:xfrm>
            <a:off x="2771801" y="4731990"/>
            <a:ext cx="3651696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9598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B7995-CA3B-4CE3-83FC-7B1BF949C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Why is Text                              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2368E-BB1B-4972-AB82-33805D45A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With source code in text files we can use </a:t>
            </a:r>
            <a:r>
              <a:rPr lang="da-DK" b="1" i="1" dirty="0"/>
              <a:t>extremely</a:t>
            </a:r>
            <a:r>
              <a:rPr lang="da-DK" dirty="0"/>
              <a:t> attractive tools developed outside the APL community</a:t>
            </a:r>
          </a:p>
          <a:p>
            <a:pPr lvl="1"/>
            <a:r>
              <a:rPr lang="da-DK" dirty="0"/>
              <a:t>Tools for editing, comparing, mergeing, refactoring, sharing, building, testing, computing statistics, …</a:t>
            </a:r>
          </a:p>
          <a:p>
            <a:r>
              <a:rPr lang="da-DK" dirty="0"/>
              <a:t>… in addition to all our own tools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3E4706C-B37A-4C60-AFBE-37F3DA64040E}"/>
              </a:ext>
            </a:extLst>
          </p:cNvPr>
          <p:cNvGrpSpPr/>
          <p:nvPr/>
        </p:nvGrpSpPr>
        <p:grpSpPr>
          <a:xfrm>
            <a:off x="2627784" y="636535"/>
            <a:ext cx="2952328" cy="604839"/>
            <a:chOff x="2699792" y="636535"/>
            <a:chExt cx="2952328" cy="604839"/>
          </a:xfrm>
        </p:grpSpPr>
        <p:sp>
          <p:nvSpPr>
            <p:cNvPr id="7" name="Arrow: Left 6">
              <a:extLst>
                <a:ext uri="{FF2B5EF4-FFF2-40B4-BE49-F238E27FC236}">
                  <a16:creationId xmlns:a16="http://schemas.microsoft.com/office/drawing/2014/main" id="{495442A1-A184-446B-928F-64341A7C5F74}"/>
                </a:ext>
              </a:extLst>
            </p:cNvPr>
            <p:cNvSpPr/>
            <p:nvPr/>
          </p:nvSpPr>
          <p:spPr>
            <a:xfrm>
              <a:off x="2699792" y="636535"/>
              <a:ext cx="2952328" cy="604839"/>
            </a:xfrm>
            <a:prstGeom prst="leftArrow">
              <a:avLst>
                <a:gd name="adj1" fmla="val 100000"/>
                <a:gd name="adj2" fmla="val 36493"/>
              </a:avLst>
            </a:prstGeom>
            <a:solidFill>
              <a:srgbClr val="ED7F00"/>
            </a:solidFill>
            <a:ln w="190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2800" b="1" cap="all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8" name="Arrow: Left 7">
              <a:extLst>
                <a:ext uri="{FF2B5EF4-FFF2-40B4-BE49-F238E27FC236}">
                  <a16:creationId xmlns:a16="http://schemas.microsoft.com/office/drawing/2014/main" id="{F936CDBF-1BC0-4905-852D-81AC31324852}"/>
                </a:ext>
              </a:extLst>
            </p:cNvPr>
            <p:cNvSpPr/>
            <p:nvPr/>
          </p:nvSpPr>
          <p:spPr>
            <a:xfrm>
              <a:off x="2771801" y="698448"/>
              <a:ext cx="2823456" cy="485775"/>
            </a:xfrm>
            <a:prstGeom prst="leftArrow">
              <a:avLst>
                <a:gd name="adj1" fmla="val 100000"/>
                <a:gd name="adj2" fmla="val 36493"/>
              </a:avLst>
            </a:prstGeom>
            <a:solidFill>
              <a:schemeClr val="bg1"/>
            </a:solidFill>
            <a:ln w="190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tlCol="0" anchor="ctr"/>
            <a:lstStyle/>
            <a:p>
              <a:r>
                <a:rPr lang="en-US" sz="3200" b="1" cap="all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I</a:t>
              </a:r>
              <a:r>
                <a:rPr lang="en-US" sz="3200" b="1" cap="all" spc="5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m</a:t>
              </a:r>
              <a:r>
                <a:rPr lang="en-US" sz="3200" b="1" cap="all" spc="-1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p</a:t>
              </a:r>
              <a:r>
                <a:rPr lang="en-US" sz="3200" b="1" cap="all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o</a:t>
              </a:r>
              <a:r>
                <a:rPr lang="en-US" sz="3200" b="1" cap="all" spc="-2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r</a:t>
              </a:r>
              <a:r>
                <a:rPr lang="en-US" sz="3200" b="1" cap="all" spc="-6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t</a:t>
              </a:r>
              <a:r>
                <a:rPr lang="en-US" sz="3200" b="1" cap="all" spc="-1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a</a:t>
              </a:r>
              <a:r>
                <a:rPr lang="en-US" sz="3200" b="1" cap="all" spc="5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n</a:t>
              </a:r>
              <a:r>
                <a:rPr lang="en-US" sz="3200" b="1" cap="all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t</a:t>
              </a:r>
              <a:endParaRPr lang="en-GB" sz="3200" b="1" cap="all" dirty="0">
                <a:ln w="19050">
                  <a:solidFill>
                    <a:schemeClr val="tx1"/>
                  </a:solidFill>
                </a:ln>
                <a:solidFill>
                  <a:srgbClr val="ED7F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11" name="Picture 2">
            <a:extLst>
              <a:ext uri="{FF2B5EF4-FFF2-40B4-BE49-F238E27FC236}">
                <a16:creationId xmlns:a16="http://schemas.microsoft.com/office/drawing/2014/main" id="{5991D941-41AF-4CFB-8B8A-3D5655879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24440" y="2319722"/>
            <a:ext cx="1208519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0B798A5F-47E6-4084-8E6B-6008C4C6F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04248" y="1241374"/>
            <a:ext cx="1648904" cy="82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jenkins logo">
            <a:extLst>
              <a:ext uri="{FF2B5EF4-FFF2-40B4-BE49-F238E27FC236}">
                <a16:creationId xmlns:a16="http://schemas.microsoft.com/office/drawing/2014/main" id="{72FB8023-FA31-4841-82E3-F91B81B7A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949" y="2754371"/>
            <a:ext cx="1780203" cy="133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588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B7995-CA3B-4CE3-83FC-7B1BF949C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Why is Text                              ?</a:t>
            </a:r>
            <a:endParaRPr lang="en-GB" dirty="0"/>
          </a:p>
        </p:txBody>
      </p:sp>
      <p:pic>
        <p:nvPicPr>
          <p:cNvPr id="11" name="Picture 2" descr="Image result for git logo transparent">
            <a:extLst>
              <a:ext uri="{FF2B5EF4-FFF2-40B4-BE49-F238E27FC236}">
                <a16:creationId xmlns:a16="http://schemas.microsoft.com/office/drawing/2014/main" id="{5991D941-41AF-4CFB-8B8A-3D5655879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29" y="2644404"/>
            <a:ext cx="1481925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Image result for svn logo">
            <a:extLst>
              <a:ext uri="{FF2B5EF4-FFF2-40B4-BE49-F238E27FC236}">
                <a16:creationId xmlns:a16="http://schemas.microsoft.com/office/drawing/2014/main" id="{0B798A5F-47E6-4084-8E6B-6008C4C6F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864" y="1396753"/>
            <a:ext cx="1096231" cy="94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jenkins logo">
            <a:extLst>
              <a:ext uri="{FF2B5EF4-FFF2-40B4-BE49-F238E27FC236}">
                <a16:creationId xmlns:a16="http://schemas.microsoft.com/office/drawing/2014/main" id="{72FB8023-FA31-4841-82E3-F91B81B7A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72" y="2067165"/>
            <a:ext cx="1780203" cy="133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vs code logo">
            <a:extLst>
              <a:ext uri="{FF2B5EF4-FFF2-40B4-BE49-F238E27FC236}">
                <a16:creationId xmlns:a16="http://schemas.microsoft.com/office/drawing/2014/main" id="{2023101D-1415-4189-973D-6DC862DE8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955" y="2223196"/>
            <a:ext cx="2330546" cy="116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emacs logo">
            <a:extLst>
              <a:ext uri="{FF2B5EF4-FFF2-40B4-BE49-F238E27FC236}">
                <a16:creationId xmlns:a16="http://schemas.microsoft.com/office/drawing/2014/main" id="{EBA92E98-D21B-45C0-824B-EC23FCB06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598" y="3498912"/>
            <a:ext cx="1173149" cy="100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lated image">
            <a:extLst>
              <a:ext uri="{FF2B5EF4-FFF2-40B4-BE49-F238E27FC236}">
                <a16:creationId xmlns:a16="http://schemas.microsoft.com/office/drawing/2014/main" id="{17E77D23-AFA8-4BF3-9819-E01381C4B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685" y="3467139"/>
            <a:ext cx="962424" cy="96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eclipse logo">
            <a:extLst>
              <a:ext uri="{FF2B5EF4-FFF2-40B4-BE49-F238E27FC236}">
                <a16:creationId xmlns:a16="http://schemas.microsoft.com/office/drawing/2014/main" id="{2DCCB943-7463-44EF-B7E8-1BC7099704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151" y="1547875"/>
            <a:ext cx="2538943" cy="59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github logo">
            <a:extLst>
              <a:ext uri="{FF2B5EF4-FFF2-40B4-BE49-F238E27FC236}">
                <a16:creationId xmlns:a16="http://schemas.microsoft.com/office/drawing/2014/main" id="{B7734E38-8B92-4551-9D9D-77BC299B9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396" y="2297567"/>
            <a:ext cx="1123950" cy="101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mercurial vcs">
            <a:extLst>
              <a:ext uri="{FF2B5EF4-FFF2-40B4-BE49-F238E27FC236}">
                <a16:creationId xmlns:a16="http://schemas.microsoft.com/office/drawing/2014/main" id="{BCD32433-F43C-4A30-B091-FDCFB94EC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437" y="1298085"/>
            <a:ext cx="1096231" cy="109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mage result for mulesoft logo">
            <a:extLst>
              <a:ext uri="{FF2B5EF4-FFF2-40B4-BE49-F238E27FC236}">
                <a16:creationId xmlns:a16="http://schemas.microsoft.com/office/drawing/2014/main" id="{4D429C98-C9DF-4A88-8893-4B41797BB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30" y="1396753"/>
            <a:ext cx="1855767" cy="1030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Image result for circleci logo">
            <a:extLst>
              <a:ext uri="{FF2B5EF4-FFF2-40B4-BE49-F238E27FC236}">
                <a16:creationId xmlns:a16="http://schemas.microsoft.com/office/drawing/2014/main" id="{ADEE290C-4292-4372-ADA9-B7F407C84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23" y="3038016"/>
            <a:ext cx="1297015" cy="129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CA24C026-0C84-4B9C-9703-B6507C9ACF6D}"/>
              </a:ext>
            </a:extLst>
          </p:cNvPr>
          <p:cNvGrpSpPr/>
          <p:nvPr/>
        </p:nvGrpSpPr>
        <p:grpSpPr>
          <a:xfrm>
            <a:off x="2627784" y="636535"/>
            <a:ext cx="2952328" cy="604839"/>
            <a:chOff x="2699792" y="636535"/>
            <a:chExt cx="2952328" cy="604839"/>
          </a:xfrm>
        </p:grpSpPr>
        <p:sp>
          <p:nvSpPr>
            <p:cNvPr id="17" name="Arrow: Left 16">
              <a:extLst>
                <a:ext uri="{FF2B5EF4-FFF2-40B4-BE49-F238E27FC236}">
                  <a16:creationId xmlns:a16="http://schemas.microsoft.com/office/drawing/2014/main" id="{BA8F8228-9314-4487-9CF1-1A775D88A2C1}"/>
                </a:ext>
              </a:extLst>
            </p:cNvPr>
            <p:cNvSpPr/>
            <p:nvPr/>
          </p:nvSpPr>
          <p:spPr>
            <a:xfrm>
              <a:off x="2699792" y="636535"/>
              <a:ext cx="2952328" cy="604839"/>
            </a:xfrm>
            <a:prstGeom prst="leftArrow">
              <a:avLst>
                <a:gd name="adj1" fmla="val 100000"/>
                <a:gd name="adj2" fmla="val 36493"/>
              </a:avLst>
            </a:prstGeom>
            <a:solidFill>
              <a:srgbClr val="ED7F00"/>
            </a:solidFill>
            <a:ln w="190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2800" b="1" cap="all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8" name="Arrow: Left 17">
              <a:extLst>
                <a:ext uri="{FF2B5EF4-FFF2-40B4-BE49-F238E27FC236}">
                  <a16:creationId xmlns:a16="http://schemas.microsoft.com/office/drawing/2014/main" id="{9C6CBAAF-413F-4017-9443-7A107B0E9F4F}"/>
                </a:ext>
              </a:extLst>
            </p:cNvPr>
            <p:cNvSpPr/>
            <p:nvPr/>
          </p:nvSpPr>
          <p:spPr>
            <a:xfrm>
              <a:off x="2771801" y="698448"/>
              <a:ext cx="2823456" cy="485775"/>
            </a:xfrm>
            <a:prstGeom prst="leftArrow">
              <a:avLst>
                <a:gd name="adj1" fmla="val 100000"/>
                <a:gd name="adj2" fmla="val 36493"/>
              </a:avLst>
            </a:prstGeom>
            <a:solidFill>
              <a:schemeClr val="bg1"/>
            </a:solidFill>
            <a:ln w="1905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tlCol="0" anchor="ctr"/>
            <a:lstStyle/>
            <a:p>
              <a:r>
                <a:rPr lang="en-US" sz="3200" b="1" cap="all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I</a:t>
              </a:r>
              <a:r>
                <a:rPr lang="en-US" sz="3200" b="1" cap="all" spc="5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m</a:t>
              </a:r>
              <a:r>
                <a:rPr lang="en-US" sz="3200" b="1" cap="all" spc="-1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p</a:t>
              </a:r>
              <a:r>
                <a:rPr lang="en-US" sz="3200" b="1" cap="all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o</a:t>
              </a:r>
              <a:r>
                <a:rPr lang="en-US" sz="3200" b="1" cap="all" spc="-2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r</a:t>
              </a:r>
              <a:r>
                <a:rPr lang="en-US" sz="3200" b="1" cap="all" spc="-6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t</a:t>
              </a:r>
              <a:r>
                <a:rPr lang="en-US" sz="3200" b="1" cap="all" spc="-10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a</a:t>
              </a:r>
              <a:r>
                <a:rPr lang="en-US" sz="3200" b="1" cap="all" spc="50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n</a:t>
              </a:r>
              <a:r>
                <a:rPr lang="en-US" sz="3200" b="1" cap="all" dirty="0">
                  <a:ln w="19050">
                    <a:solidFill>
                      <a:schemeClr val="tx1"/>
                    </a:solidFill>
                  </a:ln>
                  <a:solidFill>
                    <a:srgbClr val="ED7F00"/>
                  </a:solidFill>
                  <a:latin typeface="Comic Sans MS" panose="030F0702030302020204" pitchFamily="66" charset="0"/>
                </a:rPr>
                <a:t>t</a:t>
              </a:r>
              <a:endParaRPr lang="en-GB" sz="3200" b="1" cap="all" dirty="0">
                <a:ln w="19050">
                  <a:solidFill>
                    <a:schemeClr val="tx1"/>
                  </a:solidFill>
                </a:ln>
                <a:solidFill>
                  <a:srgbClr val="ED7F00"/>
                </a:solidFill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751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99B71-25F0-42FF-B816-3EC5A88C2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Screen Shot from Mortens SA1 Slides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F6735-C795-45F5-9C35-12A7F8603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Showing VS Code with Git History and a diff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E3A761-EFC3-475B-90EC-C63E3831989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28F112-4AAA-4AEA-9467-F23350560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036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95F97-9E66-422D-A7FB-C11DB4793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C5A25-44E9-4769-BEDD-E9EBA4F10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A53352-E14D-4CA7-A7C8-958A8EAC061B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79F0CD-49AF-48D7-8A91-CAE19FA37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37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E51E2-A254-47BD-AF22-8CDCA5333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Groups of Users - Requirements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B687D-8549-4DC6-9C01-D18668590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da-DK" dirty="0"/>
              <a:t>Established users need to follow IT "best practices"</a:t>
            </a:r>
          </a:p>
          <a:p>
            <a:r>
              <a:rPr lang="da-DK" dirty="0"/>
              <a:t>Cloud Computing</a:t>
            </a:r>
          </a:p>
          <a:p>
            <a:r>
              <a:rPr lang="da-DK" dirty="0"/>
              <a:t>Continuous Integration Pipelines</a:t>
            </a:r>
          </a:p>
          <a:p>
            <a:r>
              <a:rPr lang="da-DK" dirty="0"/>
              <a:t>Secure, containerised deployment</a:t>
            </a:r>
          </a:p>
          <a:p>
            <a:r>
              <a:rPr lang="da-DK" dirty="0"/>
              <a:t>Make it easier to attract and employ new APLers (see below)</a:t>
            </a:r>
          </a:p>
          <a:p>
            <a:pPr lvl="1"/>
            <a:endParaRPr lang="da-DK" dirty="0"/>
          </a:p>
          <a:p>
            <a:pPr marL="0" indent="0">
              <a:buNone/>
            </a:pPr>
            <a:r>
              <a:rPr lang="da-DK" dirty="0"/>
              <a:t>New Users Expect</a:t>
            </a:r>
          </a:p>
          <a:p>
            <a:r>
              <a:rPr lang="en-GB" dirty="0"/>
              <a:t>All of the above (fortunately)</a:t>
            </a:r>
          </a:p>
          <a:p>
            <a:r>
              <a:rPr lang="en-GB" dirty="0"/>
              <a:t>Modern, on line training materials</a:t>
            </a:r>
          </a:p>
          <a:p>
            <a:r>
              <a:rPr lang="en-GB" dirty="0"/>
              <a:t>A lively on line community</a:t>
            </a:r>
          </a:p>
          <a:p>
            <a:r>
              <a:rPr lang="en-GB" dirty="0"/>
              <a:t>Open-source tools they can see and contribute to</a:t>
            </a:r>
          </a:p>
          <a:p>
            <a:r>
              <a:rPr lang="en-GB" dirty="0"/>
              <a:t>Ability to combine APL with Python, etc…</a:t>
            </a:r>
          </a:p>
          <a:p>
            <a:pPr lvl="1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E07052-6D79-4464-ADBE-FE3992D25D8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595533" y="1356615"/>
            <a:ext cx="2435824" cy="2081066"/>
          </a:xfrm>
          <a:solidFill>
            <a:srgbClr val="FFC000"/>
          </a:solidFill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da-DK" sz="1600" dirty="0"/>
              <a:t>Using Text for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a-DK" sz="1600" dirty="0"/>
              <a:t>APL source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a-DK" sz="1600" dirty="0"/>
              <a:t>APL Configuration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da-DK" sz="1600" dirty="0"/>
              <a:t>APL Documentation ("markdown")</a:t>
            </a:r>
            <a:br>
              <a:rPr lang="da-DK" sz="1600" dirty="0"/>
            </a:br>
            <a:endParaRPr lang="da-DK" sz="1600" dirty="0"/>
          </a:p>
          <a:p>
            <a:r>
              <a:rPr lang="en-GB" sz="1600" dirty="0"/>
              <a:t>… makes ALL of this easier!</a:t>
            </a:r>
            <a:endParaRPr lang="da-DK" sz="1600" dirty="0"/>
          </a:p>
        </p:txBody>
      </p:sp>
    </p:spTree>
    <p:extLst>
      <p:ext uri="{BB962C8B-B14F-4D97-AF65-F5344CB8AC3E}">
        <p14:creationId xmlns:p14="http://schemas.microsoft.com/office/powerpoint/2010/main" val="57987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3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2446</TotalTime>
  <Words>825</Words>
  <Application>Microsoft Office PowerPoint</Application>
  <PresentationFormat>On-screen Show (16:9)</PresentationFormat>
  <Paragraphs>144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9" baseType="lpstr">
      <vt:lpstr>Trebuchet MS</vt:lpstr>
      <vt:lpstr>Tahoma</vt:lpstr>
      <vt:lpstr>Calibri</vt:lpstr>
      <vt:lpstr>Wingdings</vt:lpstr>
      <vt:lpstr>Hobo Std</vt:lpstr>
      <vt:lpstr>Arial</vt:lpstr>
      <vt:lpstr>APL385 Unicode</vt:lpstr>
      <vt:lpstr>Wingdings 2</vt:lpstr>
      <vt:lpstr>Comic Sans MS</vt:lpstr>
      <vt:lpstr>Courier New</vt:lpstr>
      <vt:lpstr>Office Theme</vt:lpstr>
      <vt:lpstr>New Ways of Working With APL 2021 Update</vt:lpstr>
      <vt:lpstr>PowerPoint Presentation</vt:lpstr>
      <vt:lpstr>PowerPoint Presentation</vt:lpstr>
      <vt:lpstr>Why is Text                              ?</vt:lpstr>
      <vt:lpstr>Why is Text                              ?</vt:lpstr>
      <vt:lpstr>Why is Text                              ?</vt:lpstr>
      <vt:lpstr>Screen Shot from Mortens SA1 Slides</vt:lpstr>
      <vt:lpstr>PowerPoint Presentation</vt:lpstr>
      <vt:lpstr>Groups of Users - Requirements</vt:lpstr>
      <vt:lpstr>Using Text Files to Manage APL Processes</vt:lpstr>
      <vt:lpstr>Introducing the Application</vt:lpstr>
      <vt:lpstr>Demos / Cases</vt:lpstr>
      <vt:lpstr>Introducing ...</vt:lpstr>
      <vt:lpstr>Configuration Mechanisms</vt:lpstr>
      <vt:lpstr>Demos / Cases</vt:lpstr>
      <vt:lpstr>Configuration Files</vt:lpstr>
      <vt:lpstr>Configuration Files can Cascade</vt:lpstr>
      <vt:lpstr>Demos / Cases</vt:lpstr>
      <vt:lpstr>PowerPoint Presentation</vt:lpstr>
      <vt:lpstr>PowerPoint Presentation</vt:lpstr>
      <vt:lpstr>Demos / Cases</vt:lpstr>
      <vt:lpstr>PowerPoint Presentation</vt:lpstr>
      <vt:lpstr>Demos / Cases</vt:lpstr>
      <vt:lpstr>PowerPoint Presentation</vt:lpstr>
      <vt:lpstr>Demos / Cases</vt:lpstr>
      <vt:lpstr>"Shebang" scripting New in Version 18.1</vt:lpstr>
      <vt:lpstr>Demos / Cases</vt:lpstr>
      <vt:lpstr>Start Docker Container using Text</vt:lpstr>
      <vt:lpstr>Demos / Cases</vt:lpstr>
      <vt:lpstr>Remember our Application</vt:lpstr>
      <vt:lpstr>PowerPoint Presentation</vt:lpstr>
      <vt:lpstr>One File per FN, One Folder per NS</vt:lpstr>
      <vt:lpstr>Booting from Text</vt:lpstr>
      <vt:lpstr>Demos / Cases</vt:lpstr>
      <vt:lpstr>PowerPoint Presentation</vt:lpstr>
      <vt:lpstr>PowerPoint Presentation</vt:lpstr>
      <vt:lpstr>Summary</vt:lpstr>
      <vt:lpstr>To Learn More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Morten Kromberg</cp:lastModifiedBy>
  <cp:revision>234</cp:revision>
  <dcterms:created xsi:type="dcterms:W3CDTF">2019-07-25T11:46:05Z</dcterms:created>
  <dcterms:modified xsi:type="dcterms:W3CDTF">2021-05-04T12:39:14Z</dcterms:modified>
</cp:coreProperties>
</file>