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2" r:id="rId2"/>
    <p:sldId id="263" r:id="rId3"/>
    <p:sldId id="264" r:id="rId4"/>
    <p:sldId id="300" r:id="rId5"/>
    <p:sldId id="303" r:id="rId6"/>
    <p:sldId id="302" r:id="rId7"/>
    <p:sldId id="267" r:id="rId8"/>
    <p:sldId id="301" r:id="rId9"/>
    <p:sldId id="268" r:id="rId10"/>
    <p:sldId id="294" r:id="rId11"/>
    <p:sldId id="273" r:id="rId12"/>
    <p:sldId id="276" r:id="rId13"/>
    <p:sldId id="277" r:id="rId14"/>
    <p:sldId id="274" r:id="rId15"/>
    <p:sldId id="293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8" r:id="rId24"/>
    <p:sldId id="271" r:id="rId25"/>
    <p:sldId id="320" r:id="rId26"/>
    <p:sldId id="272" r:id="rId27"/>
    <p:sldId id="285" r:id="rId28"/>
    <p:sldId id="330" r:id="rId29"/>
    <p:sldId id="322" r:id="rId30"/>
    <p:sldId id="324" r:id="rId31"/>
    <p:sldId id="325" r:id="rId32"/>
    <p:sldId id="326" r:id="rId33"/>
    <p:sldId id="327" r:id="rId34"/>
    <p:sldId id="328" r:id="rId35"/>
    <p:sldId id="329" r:id="rId36"/>
    <p:sldId id="297" r:id="rId37"/>
    <p:sldId id="269" r:id="rId38"/>
    <p:sldId id="270" r:id="rId39"/>
    <p:sldId id="304" r:id="rId40"/>
    <p:sldId id="292" r:id="rId41"/>
    <p:sldId id="305" r:id="rId42"/>
    <p:sldId id="306" r:id="rId43"/>
    <p:sldId id="307" r:id="rId44"/>
    <p:sldId id="308" r:id="rId45"/>
    <p:sldId id="310" r:id="rId46"/>
    <p:sldId id="311" r:id="rId47"/>
    <p:sldId id="313" r:id="rId48"/>
    <p:sldId id="314" r:id="rId49"/>
    <p:sldId id="315" r:id="rId50"/>
    <p:sldId id="316" r:id="rId51"/>
    <p:sldId id="317" r:id="rId52"/>
    <p:sldId id="333" r:id="rId53"/>
    <p:sldId id="332" r:id="rId54"/>
    <p:sldId id="265" r:id="rId55"/>
    <p:sldId id="290" r:id="rId56"/>
    <p:sldId id="319" r:id="rId5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Tw Cen MT Condensed" panose="020B0606020104020203" pitchFamily="34" charset="0"/>
      <p:regular r:id="rId64"/>
      <p:bold r:id="rId65"/>
    </p:embeddedFont>
    <p:embeddedFont>
      <p:font typeface="Titillium Web SemiBold" panose="00000700000000000000" pitchFamily="2" charset="0"/>
      <p:bold r:id="rId66"/>
      <p:boldItalic r:id="rId67"/>
    </p:embeddedFont>
    <p:embeddedFont>
      <p:font typeface="APL385 Unicode" panose="020B0709000202000203" pitchFamily="49" charset="0"/>
      <p:regular r:id="rId68"/>
    </p:embeddedFont>
    <p:embeddedFont>
      <p:font typeface="Titillium Web Light" panose="00000400000000000000" pitchFamily="2" charset="0"/>
      <p:regular r:id="rId69"/>
      <p:italic r:id="rId70"/>
    </p:embeddedFont>
    <p:embeddedFont>
      <p:font typeface="Titillium Web" panose="00000500000000000000" pitchFamily="2" charset="0"/>
      <p:regular r:id="rId71"/>
      <p:bold r:id="rId72"/>
      <p:italic r:id="rId73"/>
      <p:boldItalic r:id="rId74"/>
    </p:embeddedFont>
    <p:embeddedFont>
      <p:font typeface="APL333" panose="020B0700000202000203" pitchFamily="34" charset="0"/>
      <p:regular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DCF"/>
    <a:srgbClr val="FF9421"/>
    <a:srgbClr val="FCE462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7070" autoAdjust="0"/>
  </p:normalViewPr>
  <p:slideViewPr>
    <p:cSldViewPr>
      <p:cViewPr varScale="1">
        <p:scale>
          <a:sx n="101" d="100"/>
          <a:sy n="101" d="100"/>
        </p:scale>
        <p:origin x="1842" y="8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1692" y="45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5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3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2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9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26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39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06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4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6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7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3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7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29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3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C8757-4ED6-4816-9C9E-544A13066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2" b="3156"/>
          <a:stretch/>
        </p:blipFill>
        <p:spPr>
          <a:xfrm>
            <a:off x="0" y="438912"/>
            <a:ext cx="9144000" cy="4270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26" name="Picture 2" descr="C:\Users\fiona\Desktop\Comput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707654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059582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06915" y="51470"/>
            <a:ext cx="5229581" cy="216023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tx1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26" name="Picture 2" descr="C:\Users\fiona\Desktop\Compu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941680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1059582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421651" y="0"/>
            <a:ext cx="7110789" cy="366505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A0D39-6A6D-4861-9CC9-9D834AF98244}"/>
              </a:ext>
            </a:extLst>
          </p:cNvPr>
          <p:cNvSpPr/>
          <p:nvPr userDrawn="1"/>
        </p:nvSpPr>
        <p:spPr>
          <a:xfrm>
            <a:off x="2726795" y="4853113"/>
            <a:ext cx="5229581" cy="216023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0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CA23-9D52-4FFA-92A6-59DD1A9C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ADD9-B49D-48B3-BFB6-920358E8B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9A66B-9272-41A8-8E07-822C4448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1EC-2B30-44BB-B3CE-7CB6A90368B0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46C8B-0DA8-47A7-AA5A-A3DCB607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16A7-258D-4551-8F07-6B5BFA5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D4E9-A3A3-4010-9BE3-B4D7122C6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 SemiBold" panose="00000700000000000000" pitchFamily="2" charset="0"/>
              </a:rPr>
              <a:t>‹#›</a:t>
            </a:fld>
            <a:endParaRPr lang="en-GB" sz="1600" dirty="0">
              <a:latin typeface="Titillium Web SemiBold" panose="00000700000000000000" pitchFamily="2" charset="0"/>
            </a:endParaRPr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www.optima-systems.co.uk/wp-content/uploads/2015/04/optima-systems-logo-large-white-multi.png">
            <a:extLst>
              <a:ext uri="{FF2B5EF4-FFF2-40B4-BE49-F238E27FC236}">
                <a16:creationId xmlns:a16="http://schemas.microsoft.com/office/drawing/2014/main" id="{53F3D29C-7ACF-4C74-BE88-97E1EAEE0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-21001"/>
          <a:stretch/>
        </p:blipFill>
        <p:spPr bwMode="auto">
          <a:xfrm>
            <a:off x="1691818" y="-158690"/>
            <a:ext cx="257175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www.optima-systems.co.uk/wp-content/uploads/2015/04/optima-systems-logo-large-white-multi.png">
            <a:extLst>
              <a:ext uri="{FF2B5EF4-FFF2-40B4-BE49-F238E27FC236}">
                <a16:creationId xmlns:a16="http://schemas.microsoft.com/office/drawing/2014/main" id="{35FBCE45-A74F-4A9B-8199-53C37F749C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r="78890"/>
          <a:stretch/>
        </p:blipFill>
        <p:spPr bwMode="auto">
          <a:xfrm>
            <a:off x="1390066" y="9903"/>
            <a:ext cx="301752" cy="3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168818-D66B-48CE-80E2-15375BBC41C0}"/>
              </a:ext>
            </a:extLst>
          </p:cNvPr>
          <p:cNvSpPr txBox="1"/>
          <p:nvPr userDrawn="1"/>
        </p:nvSpPr>
        <p:spPr>
          <a:xfrm>
            <a:off x="71500" y="4776995"/>
            <a:ext cx="9037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tabLst>
                <a:tab pos="8915400" algn="r"/>
              </a:tabLst>
            </a:pPr>
            <a:r>
              <a:rPr lang="en-GB" sz="1400" b="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b="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b="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b="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r>
              <a:rPr lang="en-GB" sz="1400" b="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apl.codegolf.co.uk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0112E-EBED-4B4B-9279-7A0701E40023}"/>
              </a:ext>
            </a:extLst>
          </p:cNvPr>
          <p:cNvSpPr txBox="1"/>
          <p:nvPr userDrawn="1"/>
        </p:nvSpPr>
        <p:spPr>
          <a:xfrm>
            <a:off x="3761910" y="0"/>
            <a:ext cx="516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tabLst/>
            </a:pPr>
            <a:r>
              <a:rPr lang="en-GB" sz="2000" b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APL Code Golf Autumn Tournament</a:t>
            </a:r>
          </a:p>
        </p:txBody>
      </p:sp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8" r:id="rId3"/>
    <p:sldLayoutId id="2147483652" r:id="rId4"/>
    <p:sldLayoutId id="2147483654" r:id="rId5"/>
    <p:sldLayoutId id="2147483655" r:id="rId6"/>
    <p:sldLayoutId id="2147483657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APL Code Golf Autumn Tournament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err="1"/>
              <a:t>Adám</a:t>
            </a:r>
            <a:r>
              <a:rPr lang="en-US" dirty="0"/>
              <a:t> Brudzewsky</a:t>
            </a:r>
            <a:br>
              <a:rPr lang="en-US" dirty="0"/>
            </a:br>
            <a:r>
              <a:rPr lang="en-US" dirty="0"/>
              <a:t>October 26</a:t>
            </a:r>
            <a:r>
              <a:rPr lang="en-US" baseline="30000" dirty="0"/>
              <a:t>th</a:t>
            </a:r>
            <a:r>
              <a:rPr lang="en-US" dirty="0"/>
              <a:t>,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943349"/>
          </a:xfrm>
        </p:spPr>
        <p:txBody>
          <a:bodyPr>
            <a:noAutofit/>
          </a:bodyPr>
          <a:lstStyle/>
          <a:p>
            <a:r>
              <a:rPr lang="en-US" sz="2400" dirty="0"/>
              <a:t>Traditional solution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*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Titillium Web Light" panose="00000400000000000000" pitchFamily="2" charset="0"/>
              </a:rPr>
              <a:t>╭</a:t>
            </a:r>
            <a:r>
              <a:rPr lang="en-US" sz="1800" dirty="0">
                <a:solidFill>
                  <a:prstClr val="black"/>
                </a:solidFill>
                <a:latin typeface="Titillium Web Light" panose="00000400000000000000" pitchFamily="2" charset="0"/>
              </a:rPr>
              <a:t>        criteria        </a:t>
            </a:r>
            <a:r>
              <a:rPr lang="en-US" sz="2400" dirty="0">
                <a:solidFill>
                  <a:prstClr val="black"/>
                </a:solidFill>
                <a:latin typeface="Titillium Web Light" panose="00000400000000000000" pitchFamily="2" charset="0"/>
              </a:rPr>
              <a:t>╮</a:t>
            </a:r>
            <a:r>
              <a:rPr lang="en-US" sz="1800" dirty="0">
                <a:solidFill>
                  <a:prstClr val="black"/>
                </a:solidFill>
                <a:latin typeface="Titillium Web Light" panose="00000400000000000000" pitchFamily="2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tillium Web Light" panose="00000400000000000000" pitchFamily="2" charset="0"/>
              </a:rPr>
              <a:t>╭</a:t>
            </a:r>
            <a:r>
              <a:rPr lang="en-US" sz="1800" dirty="0">
                <a:solidFill>
                  <a:prstClr val="black"/>
                </a:solidFill>
                <a:latin typeface="Titillium Web Light" panose="00000400000000000000" pitchFamily="2" charset="0"/>
              </a:rPr>
              <a:t>                         </a:t>
            </a:r>
            <a:r>
              <a:rPr lang="en-US" sz="1800" dirty="0" err="1">
                <a:solidFill>
                  <a:prstClr val="black"/>
                </a:solidFill>
                <a:latin typeface="Titillium Web Light" panose="00000400000000000000" pitchFamily="2" charset="0"/>
              </a:rPr>
              <a:t>neighbourhood</a:t>
            </a:r>
            <a:r>
              <a:rPr lang="en-US" sz="1800" dirty="0">
                <a:solidFill>
                  <a:prstClr val="black"/>
                </a:solidFill>
                <a:latin typeface="Titillium Web Light" panose="00000400000000000000" pitchFamily="2" charset="0"/>
              </a:rPr>
              <a:t>                         </a:t>
            </a:r>
            <a:r>
              <a:rPr lang="en-US" sz="2400" dirty="0">
                <a:solidFill>
                  <a:prstClr val="black"/>
                </a:solidFill>
                <a:latin typeface="Titillium Web Light" panose="00000400000000000000" pitchFamily="2" charset="0"/>
              </a:rPr>
              <a:t>╮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GB" sz="2400" dirty="0">
                <a:latin typeface="APL385 Unicode" panose="020B0709000202000203" pitchFamily="49" charset="0"/>
              </a:rPr>
              <a:t>{↑1 ⍵∨.∧3 4=+/,¯1 0 1∘.⊖¯1 0 1∘.⌽⊂⍵}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   </a:t>
            </a:r>
            <a:r>
              <a:rPr lang="en-GB" sz="2400" dirty="0"/>
              <a:t>See https://youtu.be/a9xAKttWgP4</a:t>
            </a:r>
            <a:br>
              <a:rPr lang="en-GB" sz="2400" dirty="0"/>
            </a:br>
            <a:endParaRPr lang="en-GB" sz="2400" dirty="0">
              <a:latin typeface="APL385 Unicode" panose="020B0709000202000203" pitchFamily="49" charset="0"/>
            </a:endParaRPr>
          </a:p>
          <a:p>
            <a:r>
              <a:rPr lang="en-US" sz="2400" dirty="0"/>
              <a:t>G</a:t>
            </a:r>
            <a:r>
              <a:rPr lang="en-GB" sz="2400" dirty="0" err="1"/>
              <a:t>olfed</a:t>
            </a:r>
            <a:r>
              <a:rPr lang="en-GB" sz="2400" dirty="0"/>
              <a:t> using version 16.0 features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**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latin typeface="Titillium Web Light" panose="00000400000000000000" pitchFamily="2" charset="0"/>
              </a:rPr>
              <a:t>╭</a:t>
            </a:r>
            <a:r>
              <a:rPr lang="en-US" sz="1800" dirty="0" err="1">
                <a:latin typeface="Titillium Web Light" panose="00000400000000000000" pitchFamily="2" charset="0"/>
              </a:rPr>
              <a:t>neighbourhood</a:t>
            </a:r>
            <a:r>
              <a:rPr lang="en-US" sz="2400" dirty="0">
                <a:latin typeface="Titillium Web Light" panose="00000400000000000000" pitchFamily="2" charset="0"/>
              </a:rPr>
              <a:t>╮   ╭ </a:t>
            </a:r>
            <a:r>
              <a:rPr lang="en-US" sz="1800" dirty="0">
                <a:solidFill>
                  <a:prstClr val="black"/>
                </a:solidFill>
                <a:latin typeface="Titillium Web Light" panose="00000400000000000000" pitchFamily="2" charset="0"/>
              </a:rPr>
              <a:t> </a:t>
            </a:r>
            <a:r>
              <a:rPr lang="en-US" sz="1800" dirty="0">
                <a:latin typeface="Titillium Web Light" panose="00000400000000000000" pitchFamily="2" charset="0"/>
              </a:rPr>
              <a:t>criteria </a:t>
            </a:r>
            <a:r>
              <a:rPr lang="en-US" sz="2400" dirty="0">
                <a:latin typeface="Titillium Web Light" panose="00000400000000000000" pitchFamily="2" charset="0"/>
              </a:rPr>
              <a:t> ╮</a:t>
            </a:r>
            <a:br>
              <a:rPr lang="en-US" sz="2400" dirty="0"/>
            </a:br>
            <a:r>
              <a:rPr lang="en-US" sz="2400" dirty="0">
                <a:latin typeface="APL385 Unicode" panose="020B0709000202000203" pitchFamily="49" charset="0"/>
              </a:rPr>
              <a:t>{≢⍸⍵}⌺3 3∊¨3+0,¨⊢</a:t>
            </a:r>
            <a:br>
              <a:rPr lang="en-US" sz="2400" dirty="0">
                <a:latin typeface="APL385 Unicode" panose="020B0709000202000203" pitchFamily="49" charset="0"/>
              </a:rPr>
            </a:br>
            <a:br>
              <a:rPr lang="en-US" sz="1400" dirty="0">
                <a:latin typeface="APL385 Unicode" panose="020B0709000202000203" pitchFamily="49" charset="0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* Life on a torus	** Life on a plane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33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7118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  {≢⍸⍵}⌺3 3∊¨3+0,¨⊢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77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7568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({≢⍸⍵}⌺3 3)  ∊¨  (3+0,¨⊢)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3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6668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({≢⍸⍵}⌺3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7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9433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({≢⍸⍵}⌺3 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latin typeface="APL385 Unicode" panose="020B0709000202000203" pitchFamily="49" charset="0"/>
              </a:rPr>
              <a:t>       ({</a:t>
            </a:r>
            <a:r>
              <a:rPr lang="en-US" sz="2800" dirty="0">
                <a:latin typeface="APL385 Unicode" panose="020B0709000202000203" pitchFamily="49" charset="0"/>
              </a:rPr>
              <a:t>⊂⍵}⌺3 3) 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┌─────┬─────┬─────┬─────┬─────┐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0│0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1│0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400" dirty="0">
                <a:latin typeface="APL385 Unicode" panose="020B0709000202000203" pitchFamily="49" charset="0"/>
              </a:rPr>
              <a:t> 1│1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400" dirty="0">
                <a:latin typeface="APL385 Unicode" panose="020B0709000202000203" pitchFamily="49" charset="0"/>
              </a:rPr>
              <a:t> 0│1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1 1│1 1 1│1 1 1│1 1 0│1 0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├─────┼─────┼─────┼─────┼─────┤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0 0│0 0 1│0 1 1│1 1 0│1 0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400" dirty="0">
                <a:latin typeface="APL385 Unicode" panose="020B0709000202000203" pitchFamily="49" charset="0"/>
              </a:rPr>
              <a:t> 1│1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400" dirty="0">
                <a:latin typeface="APL385 Unicode" panose="020B0709000202000203" pitchFamily="49" charset="0"/>
              </a:rPr>
              <a:t> 1│1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400" dirty="0">
                <a:latin typeface="APL385 Unicode" panose="020B0709000202000203" pitchFamily="49" charset="0"/>
              </a:rPr>
              <a:t> 1│1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400" dirty="0">
                <a:latin typeface="APL385 Unicode" panose="020B0709000202000203" pitchFamily="49" charset="0"/>
              </a:rPr>
              <a:t> 0│1 </a:t>
            </a:r>
            <a:r>
              <a:rPr lang="en-US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0 0│0 0 0│0 0 0│0 0 1│0 1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├─────┼─────┼─────┼─────┼─────┤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Glow">
            <a:extLst>
              <a:ext uri="{FF2B5EF4-FFF2-40B4-BE49-F238E27FC236}">
                <a16:creationId xmlns:a16="http://schemas.microsoft.com/office/drawing/2014/main" id="{8C6151E0-130B-4B4C-B1BD-B7D0CAD54FBD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0 0 0 1 0</a:t>
            </a:r>
            <a:endParaRPr lang="en-US" sz="2400" dirty="0">
              <a:effectLst>
                <a:glow rad="203200">
                  <a:srgbClr val="FF9421">
                    <a:alpha val="60000"/>
                  </a:srgb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26" name="NoGlow">
            <a:extLst>
              <a:ext uri="{FF2B5EF4-FFF2-40B4-BE49-F238E27FC236}">
                <a16:creationId xmlns:a16="http://schemas.microsoft.com/office/drawing/2014/main" id="{8DFC1D60-39BC-4DD3-B6E0-81FB6C8EFAB0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/>
                <a:latin typeface="APL385 Unicode" panose="020B0709000202000203" pitchFamily="49" charset="0"/>
              </a:rPr>
              <a:t>    </a:t>
            </a:r>
            <a:r>
              <a:rPr lang="en-US" sz="2400" dirty="0">
                <a:effectLst/>
                <a:latin typeface="APL385 Unicode" panose="020B0709000202000203" pitchFamily="49" charset="0"/>
              </a:rPr>
              <a:t>  </a:t>
            </a:r>
            <a:r>
              <a:rPr lang="pl-PL" sz="2400" dirty="0">
                <a:effectLst/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/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/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/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/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effectLst/>
                <a:latin typeface="APL385 Unicode" panose="020B0709000202000203" pitchFamily="49" charset="0"/>
              </a:rPr>
              <a:t>0 0 0 1 0</a:t>
            </a:r>
            <a:endParaRPr lang="en-US" sz="2400" dirty="0"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9433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({≢⍸⍵}⌺3 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({⊂⍵}⌺3 3) 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┌─────┬─────┬─────┬─────┬─────┐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0 0│0 0 1│0 1 1│1 1 0│1 0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1 1│1 1 1│1 1 1│1 1 0│1 0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├─────┼─────┼─────┼─────┼─────┤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0 0│0 0 1│0 1 1│1 1 0│1 0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1 1│1 1 1│1 1 1│1 1 0│1 0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│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 0 0│0 0 0│0 0 0│0 0 1│0 1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├─────┼─────┼─────┼─────┼─────┤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151E0-130B-4B4C-B1BD-B7D0CAD54FBD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</a:t>
            </a:r>
            <a:r>
              <a:rPr lang="pl-PL" sz="2400" dirty="0"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0 0 0 1 0</a:t>
            </a:r>
            <a:endParaRPr lang="en-US" sz="2400" dirty="0">
              <a:latin typeface="APL385 Unicode" panose="020B0709000202000203" pitchFamily="49" charset="0"/>
            </a:endParaRPr>
          </a:p>
        </p:txBody>
      </p:sp>
      <p:grpSp>
        <p:nvGrpSpPr>
          <p:cNvPr id="16" name="Group[1;1]">
            <a:extLst>
              <a:ext uri="{FF2B5EF4-FFF2-40B4-BE49-F238E27FC236}">
                <a16:creationId xmlns:a16="http://schemas.microsoft.com/office/drawing/2014/main" id="{46B6967C-9D67-4EBE-89EA-E00A74C2642B}"/>
              </a:ext>
            </a:extLst>
          </p:cNvPr>
          <p:cNvGrpSpPr/>
          <p:nvPr/>
        </p:nvGrpSpPr>
        <p:grpSpPr>
          <a:xfrm>
            <a:off x="566555" y="588203"/>
            <a:ext cx="6809340" cy="2703627"/>
            <a:chOff x="566555" y="588203"/>
            <a:chExt cx="6809340" cy="27036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7A3BE8-9F24-4516-81C5-2CCBC26D5410}"/>
                </a:ext>
              </a:extLst>
            </p:cNvPr>
            <p:cNvGrpSpPr/>
            <p:nvPr/>
          </p:nvGrpSpPr>
          <p:grpSpPr>
            <a:xfrm>
              <a:off x="6507215" y="588203"/>
              <a:ext cx="868680" cy="864017"/>
              <a:chOff x="6507215" y="588203"/>
              <a:chExt cx="868680" cy="8640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83655C-E646-4A2D-9FA4-8F9A32E8700B}"/>
                  </a:ext>
                </a:extLst>
              </p:cNvPr>
              <p:cNvSpPr/>
              <p:nvPr/>
            </p:nvSpPr>
            <p:spPr>
              <a:xfrm>
                <a:off x="6507215" y="588203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F3B6CB-2D1D-4992-B755-4C5757273702}"/>
                  </a:ext>
                </a:extLst>
              </p:cNvPr>
              <p:cNvSpPr/>
              <p:nvPr/>
            </p:nvSpPr>
            <p:spPr>
              <a:xfrm>
                <a:off x="6784038" y="862694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ACD61C-E0EE-4120-876B-81069883A716}"/>
                </a:ext>
              </a:extLst>
            </p:cNvPr>
            <p:cNvGrpSpPr/>
            <p:nvPr/>
          </p:nvGrpSpPr>
          <p:grpSpPr>
            <a:xfrm>
              <a:off x="566555" y="2346725"/>
              <a:ext cx="950205" cy="945105"/>
              <a:chOff x="611560" y="2346725"/>
              <a:chExt cx="868680" cy="86401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538FD3-02BA-4BE0-A204-BB36927DA7C7}"/>
                  </a:ext>
                </a:extLst>
              </p:cNvPr>
              <p:cNvSpPr/>
              <p:nvPr/>
            </p:nvSpPr>
            <p:spPr>
              <a:xfrm>
                <a:off x="611560" y="234672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C7E775C-B6F1-47B6-84C1-D49CBBBA4E31}"/>
                  </a:ext>
                </a:extLst>
              </p:cNvPr>
              <p:cNvSpPr/>
              <p:nvPr/>
            </p:nvSpPr>
            <p:spPr>
              <a:xfrm>
                <a:off x="888383" y="262121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" name="Group[1;2]">
            <a:extLst>
              <a:ext uri="{FF2B5EF4-FFF2-40B4-BE49-F238E27FC236}">
                <a16:creationId xmlns:a16="http://schemas.microsoft.com/office/drawing/2014/main" id="{4FC1BB01-76C8-44D0-8409-FDB1D0521C93}"/>
              </a:ext>
            </a:extLst>
          </p:cNvPr>
          <p:cNvGrpSpPr/>
          <p:nvPr/>
        </p:nvGrpSpPr>
        <p:grpSpPr>
          <a:xfrm>
            <a:off x="1666420" y="588203"/>
            <a:ext cx="6062265" cy="2703626"/>
            <a:chOff x="1666420" y="588203"/>
            <a:chExt cx="6062265" cy="27036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1D5FF3-AFA1-4ADE-855E-06647691C0E6}"/>
                </a:ext>
              </a:extLst>
            </p:cNvPr>
            <p:cNvGrpSpPr/>
            <p:nvPr/>
          </p:nvGrpSpPr>
          <p:grpSpPr>
            <a:xfrm>
              <a:off x="6860005" y="588203"/>
              <a:ext cx="868680" cy="864017"/>
              <a:chOff x="6507215" y="588203"/>
              <a:chExt cx="868680" cy="86401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A2BB84-418A-436E-9547-7FA6E6D7616A}"/>
                  </a:ext>
                </a:extLst>
              </p:cNvPr>
              <p:cNvSpPr/>
              <p:nvPr/>
            </p:nvSpPr>
            <p:spPr>
              <a:xfrm>
                <a:off x="6507215" y="588203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4EE16BB-5AB1-41A0-90E8-BEA13D6E37BB}"/>
                  </a:ext>
                </a:extLst>
              </p:cNvPr>
              <p:cNvSpPr/>
              <p:nvPr/>
            </p:nvSpPr>
            <p:spPr>
              <a:xfrm>
                <a:off x="6784038" y="862694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205784-997F-4EE0-9FE4-B0DF42A7BAE9}"/>
                </a:ext>
              </a:extLst>
            </p:cNvPr>
            <p:cNvGrpSpPr/>
            <p:nvPr/>
          </p:nvGrpSpPr>
          <p:grpSpPr>
            <a:xfrm>
              <a:off x="1666420" y="2346724"/>
              <a:ext cx="950205" cy="945105"/>
              <a:chOff x="611560" y="2346725"/>
              <a:chExt cx="868680" cy="86401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EB2DA8-7A2A-441D-8B56-7B150A02F229}"/>
                  </a:ext>
                </a:extLst>
              </p:cNvPr>
              <p:cNvSpPr/>
              <p:nvPr/>
            </p:nvSpPr>
            <p:spPr>
              <a:xfrm>
                <a:off x="611560" y="234672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3787D9E-4512-4CB4-A858-D319DFA8534C}"/>
                  </a:ext>
                </a:extLst>
              </p:cNvPr>
              <p:cNvSpPr/>
              <p:nvPr/>
            </p:nvSpPr>
            <p:spPr>
              <a:xfrm>
                <a:off x="888383" y="262121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4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9433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({≢⍸⍵}⌺3 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⊃ ({⊂⍵}⌺3 3) 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0 0 0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0 0 0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0 1 1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 ⍸  ⊃ ({⊂⍵}⌺3 3) 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┌───┬───┐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│3 2│3 3│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└───┴───┘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≢⍸  ⊃ ({⊂⍵}⌺3 3) 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151E0-130B-4B4C-B1BD-B7D0CAD54FBD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</a:t>
            </a:r>
            <a:r>
              <a:rPr lang="pl-PL" sz="2400" dirty="0"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0 0 0 1 0</a:t>
            </a:r>
            <a:endParaRPr lang="en-US" sz="2400" dirty="0">
              <a:latin typeface="APL385 Unicode" panose="020B0709000202000203" pitchFamily="49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D66C727-3874-4898-8F8B-9750E2665BEB}"/>
              </a:ext>
            </a:extLst>
          </p:cNvPr>
          <p:cNvSpPr/>
          <p:nvPr/>
        </p:nvSpPr>
        <p:spPr>
          <a:xfrm>
            <a:off x="6777395" y="115885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FB3AD3-458D-42FE-A8F0-5D49925F201F}"/>
              </a:ext>
            </a:extLst>
          </p:cNvPr>
          <p:cNvSpPr/>
          <p:nvPr/>
        </p:nvSpPr>
        <p:spPr>
          <a:xfrm>
            <a:off x="7130185" y="115885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55640C-15AC-44DC-B3A3-34D8C5163E89}"/>
              </a:ext>
            </a:extLst>
          </p:cNvPr>
          <p:cNvSpPr/>
          <p:nvPr/>
        </p:nvSpPr>
        <p:spPr>
          <a:xfrm>
            <a:off x="6417206" y="573527"/>
            <a:ext cx="1080120" cy="940185"/>
          </a:xfrm>
          <a:prstGeom prst="rect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2C88FB-294E-4B13-AF62-C189FE302F79}"/>
              </a:ext>
            </a:extLst>
          </p:cNvPr>
          <p:cNvSpPr/>
          <p:nvPr/>
        </p:nvSpPr>
        <p:spPr>
          <a:xfrm>
            <a:off x="708820" y="266176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EF9534-8805-4911-9116-F7226B4B665F}"/>
              </a:ext>
            </a:extLst>
          </p:cNvPr>
          <p:cNvSpPr/>
          <p:nvPr/>
        </p:nvSpPr>
        <p:spPr>
          <a:xfrm>
            <a:off x="1061610" y="266176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8" grpId="1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9433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({≢⍸⍵}⌺3 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⊃ ({⊂⍵}⌺3 3) 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0 0 0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0 0 0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0 1 1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 ⍸  ⊃ ({⊂⍵}⌺3 3) 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┌───┬───┐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│3 2│3 3│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└───┴───┘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+/,  ⊃ ({⊂⍵}⌺3 3) 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6151E0-130B-4B4C-B1BD-B7D0CAD54FBD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0 0 0 1 0</a:t>
            </a:r>
            <a:endParaRPr lang="en-US" sz="2400" dirty="0">
              <a:latin typeface="APL385 Unicode" panose="020B0709000202000203" pitchFamily="49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D66C727-3874-4898-8F8B-9750E2665BEB}"/>
              </a:ext>
            </a:extLst>
          </p:cNvPr>
          <p:cNvSpPr/>
          <p:nvPr/>
        </p:nvSpPr>
        <p:spPr>
          <a:xfrm>
            <a:off x="6777395" y="115885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FB3AD3-458D-42FE-A8F0-5D49925F201F}"/>
              </a:ext>
            </a:extLst>
          </p:cNvPr>
          <p:cNvSpPr/>
          <p:nvPr/>
        </p:nvSpPr>
        <p:spPr>
          <a:xfrm>
            <a:off x="7130185" y="115885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3D0F7A-7862-4C73-AD91-6D7EEEADA910}"/>
              </a:ext>
            </a:extLst>
          </p:cNvPr>
          <p:cNvSpPr/>
          <p:nvPr/>
        </p:nvSpPr>
        <p:spPr>
          <a:xfrm>
            <a:off x="708820" y="266176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DB6EA4-5EDE-49F9-A56F-AEB622F3EA93}"/>
              </a:ext>
            </a:extLst>
          </p:cNvPr>
          <p:cNvSpPr/>
          <p:nvPr/>
        </p:nvSpPr>
        <p:spPr>
          <a:xfrm>
            <a:off x="1061610" y="266176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3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7568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({≢⍸⍵}⌺3 3)  ∊¨  (3+0,¨⊢)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0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846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(3+0,¨⊢)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(3 + (0,¨⊢))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(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,¨ ⊢) 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┌───┬───┬───┬───┬───┐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0│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0│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1│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1│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0│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├───┼───┼───┼───┼───┤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1│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1│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1│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1│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0│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├───┼───┼───┼───┼───┤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0│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0│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0│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0│</a:t>
            </a:r>
            <a:r>
              <a:rPr lang="en-US" sz="2800" dirty="0">
                <a:effectLst>
                  <a:glow rad="203200">
                    <a:srgbClr val="FF9421">
                      <a:alpha val="60000"/>
                    </a:srgbClr>
                  </a:glow>
                </a:effectLst>
                <a:latin typeface="APL385 Unicode" panose="020B0709000202000203" pitchFamily="49" charset="0"/>
              </a:rPr>
              <a:t>0</a:t>
            </a:r>
            <a:r>
              <a:rPr lang="en-US" sz="2800" dirty="0">
                <a:latin typeface="APL385 Unicode" panose="020B0709000202000203" pitchFamily="49" charset="0"/>
              </a:rPr>
              <a:t> 1│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C82BAC-531E-4B0C-BE7D-EFBFEA476154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0 0 0 1 0</a:t>
            </a:r>
            <a:endParaRPr lang="en-US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5422-AFFD-4AC6-A328-265F3619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0EAB-CF7F-4CE9-B771-1B07C358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Code Golf?</a:t>
            </a:r>
          </a:p>
          <a:p>
            <a:r>
              <a:rPr lang="en-US" dirty="0"/>
              <a:t>Tradition – </a:t>
            </a:r>
            <a:r>
              <a:rPr lang="en-GB" dirty="0"/>
              <a:t>known to have been popular with earlier APL hackers.</a:t>
            </a:r>
            <a:r>
              <a:rPr lang="en-GB" baseline="30000" dirty="0"/>
              <a:t>[Wikipedia]</a:t>
            </a:r>
            <a:endParaRPr lang="en-US" dirty="0"/>
          </a:p>
          <a:p>
            <a:r>
              <a:rPr lang="en-US" dirty="0" err="1"/>
              <a:t>Dyalog</a:t>
            </a:r>
            <a:r>
              <a:rPr lang="en-US" dirty="0"/>
              <a:t> '17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8FE78-D330-4654-8F76-50A99B0478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49"/>
            <a:ext cx="8363272" cy="38918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(3+0,¨⊢)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(3 + (0,¨⊢))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(3 + 0 ,¨ ⊢) 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┌───┬───┬───┬───┬───┐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│3 3│3 3│3 4│3 4│3 3│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├───┼───┼───┼───┼───┤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│3 4│3 4│3 4│3 4│3 3│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├───┼───┼───┼───┼───┤</a:t>
            </a:r>
            <a:br>
              <a:rPr lang="en-US" sz="2800" dirty="0">
                <a:latin typeface="APL385 Unicode" panose="020B0709000202000203" pitchFamily="49" charset="0"/>
              </a:rPr>
            </a:br>
            <a:r>
              <a:rPr lang="en-US" sz="2800" dirty="0">
                <a:latin typeface="APL385 Unicode" panose="020B0709000202000203" pitchFamily="49" charset="0"/>
              </a:rPr>
              <a:t>│3 3│3 3│3 3│3 3│3 4│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C82BAC-531E-4B0C-BE7D-EFBFEA476154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</a:t>
            </a:r>
            <a:r>
              <a:rPr lang="pl-PL" sz="2400" dirty="0"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0 0 0 1 0</a:t>
            </a:r>
            <a:endParaRPr lang="en-US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1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7568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({≢⍸⍵}⌺3 3) ∊¨ (3+0,¨⊢)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┌───┬───┬───┬───┬───┐┌───┬───┬───┬───┬───┐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</a:t>
            </a:r>
            <a:r>
              <a:rPr lang="en-US" sz="2400" spc="-300" dirty="0">
                <a:latin typeface="APL385 Unicode" panose="020B0709000202000203" pitchFamily="49" charset="0"/>
              </a:rPr>
              <a:t>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4</a:t>
            </a:r>
            <a:r>
              <a:rPr lang="en-US" sz="2400" spc="-300" dirty="0">
                <a:latin typeface="APL385 Unicode" panose="020B0709000202000203" pitchFamily="49" charset="0"/>
              </a:rPr>
              <a:t>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en-US" sz="2400" spc="-300" dirty="0">
                <a:latin typeface="APL385 Unicode" panose="020B0709000202000203" pitchFamily="49" charset="0"/>
              </a:rPr>
              <a:t> │ 4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</a:t>
            </a:r>
            <a:r>
              <a:rPr lang="en-US" sz="2400" spc="-300" dirty="0">
                <a:latin typeface="APL385 Unicode" panose="020B0709000202000203" pitchFamily="49" charset="0"/>
              </a:rPr>
              <a:t> ││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3 4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</a:t>
            </a:r>
            <a:r>
              <a:rPr lang="en-US" sz="2400" spc="-300" dirty="0">
                <a:latin typeface="APL385 Unicode" panose="020B0709000202000203" pitchFamily="49" charset="0"/>
              </a:rPr>
              <a:t>4│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├───┼───┼───┼───┼───┤├───┼───┼───┼───┼───┤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</a:t>
            </a:r>
            <a:r>
              <a:rPr lang="en-US" sz="2400" spc="-300" dirty="0">
                <a:latin typeface="APL385 Unicode" panose="020B0709000202000203" pitchFamily="49" charset="0"/>
              </a:rPr>
              <a:t> │ 4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en-US" sz="2400" spc="-300" dirty="0">
                <a:latin typeface="APL385 Unicode" panose="020B0709000202000203" pitchFamily="49" charset="0"/>
              </a:rPr>
              <a:t>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en-US" sz="2400" spc="-300" dirty="0">
                <a:latin typeface="APL385 Unicode" panose="020B0709000202000203" pitchFamily="49" charset="0"/>
              </a:rPr>
              <a:t> │ 3 ││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3 4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en-US" sz="2400" spc="-300" dirty="0">
                <a:latin typeface="APL385 Unicode" panose="020B0709000202000203" pitchFamily="49" charset="0"/>
              </a:rPr>
              <a:t> 4│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3 4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3 4</a:t>
            </a:r>
            <a:r>
              <a:rPr lang="en-US" sz="2400" spc="-300" dirty="0">
                <a:latin typeface="APL385 Unicode" panose="020B0709000202000203" pitchFamily="49" charset="0"/>
              </a:rPr>
              <a:t>│3 3│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├───┼───┼───┼───┼───┤├───┼───┼───┼───┼───┤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4</a:t>
            </a:r>
            <a:r>
              <a:rPr lang="en-US" sz="2400" spc="-300" dirty="0">
                <a:latin typeface="APL385 Unicode" panose="020B0709000202000203" pitchFamily="49" charset="0"/>
              </a:rPr>
              <a:t>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6</a:t>
            </a:r>
            <a:r>
              <a:rPr lang="en-US" sz="2400" spc="-300" dirty="0">
                <a:latin typeface="APL385 Unicode" panose="020B0709000202000203" pitchFamily="49" charset="0"/>
              </a:rPr>
              <a:t>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6</a:t>
            </a:r>
            <a:r>
              <a:rPr lang="en-US" sz="2400" spc="-300" dirty="0">
                <a:latin typeface="APL385 Unicode" panose="020B0709000202000203" pitchFamily="49" charset="0"/>
              </a:rPr>
              <a:t>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6</a:t>
            </a:r>
            <a:r>
              <a:rPr lang="en-US" sz="2400" spc="-300" dirty="0">
                <a:latin typeface="APL385 Unicode" panose="020B0709000202000203" pitchFamily="49" charset="0"/>
              </a:rPr>
              <a:t> │ 4 ││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en-US" sz="2400" spc="-300" dirty="0">
                <a:latin typeface="APL385 Unicode" panose="020B0709000202000203" pitchFamily="49" charset="0"/>
              </a:rPr>
              <a:t> 4│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├───┼───┼───┼───┼───┤├───┼───┼───┼───┼───┤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</a:t>
            </a:r>
            <a:r>
              <a:rPr lang="en-US" sz="2400" spc="-300" dirty="0">
                <a:latin typeface="APL385 Unicode" panose="020B0709000202000203" pitchFamily="49" charset="0"/>
              </a:rPr>
              <a:t> │ 3 │ 4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5</a:t>
            </a:r>
            <a:r>
              <a:rPr lang="en-US" sz="2400" spc="-300" dirty="0">
                <a:latin typeface="APL385 Unicode" panose="020B0709000202000203" pitchFamily="49" charset="0"/>
              </a:rPr>
              <a:t> │ 4 ││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3 4</a:t>
            </a:r>
            <a:r>
              <a:rPr lang="en-US" sz="2400" spc="-300" dirty="0">
                <a:latin typeface="APL385 Unicode" panose="020B0709000202000203" pitchFamily="49" charset="0"/>
              </a:rPr>
              <a:t>│3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4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en-US" sz="2400" spc="-300" dirty="0">
                <a:latin typeface="APL385 Unicode" panose="020B0709000202000203" pitchFamily="49" charset="0"/>
              </a:rPr>
              <a:t> 4│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3 4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</a:t>
            </a:r>
            <a:r>
              <a:rPr lang="en-US" sz="2400" spc="-300" dirty="0">
                <a:latin typeface="APL385 Unicode" panose="020B0709000202000203" pitchFamily="49" charset="0"/>
              </a:rPr>
              <a:t> 4│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├───┼───┼───┼───┼───┤├───┼───┼───┼───┼───┤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2</a:t>
            </a:r>
            <a:r>
              <a:rPr lang="en-US" sz="2400" spc="-300" dirty="0">
                <a:latin typeface="APL385 Unicode" panose="020B0709000202000203" pitchFamily="49" charset="0"/>
              </a:rPr>
              <a:t> │ 3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4</a:t>
            </a:r>
            <a:r>
              <a:rPr lang="en-US" sz="2400" spc="-300" dirty="0">
                <a:latin typeface="APL385 Unicode" panose="020B0709000202000203" pitchFamily="49" charset="0"/>
              </a:rPr>
              <a:t> │ 4 │ 3 ││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│3 3│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3 3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3 </a:t>
            </a:r>
            <a:r>
              <a:rPr lang="en-US" sz="2400" spc="-300" dirty="0">
                <a:latin typeface="APL385 Unicode" panose="020B0709000202000203" pitchFamily="49" charset="0"/>
              </a:rPr>
              <a:t>4│3 3│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└───┴───┴───┴───┴───┘└───┴───┴───┴───┴───┘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67999-E368-4E0D-9B7B-CC012E50F714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0 0 0 1 0</a:t>
            </a:r>
            <a:endParaRPr lang="en-US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8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1"/>
            <a:ext cx="8363272" cy="38918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({≢⍸⍵}⌺3 3∊¨3+0,¨⊢) W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┌───┬───┬───┬───┬───┐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spc="-300" dirty="0">
                <a:latin typeface="APL385 Unicode" panose="020B0709000202000203" pitchFamily="49" charset="0"/>
              </a:rPr>
              <a:t> │ 1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spc="-300" dirty="0">
                <a:latin typeface="APL385 Unicode" panose="020B0709000202000203" pitchFamily="49" charset="0"/>
              </a:rPr>
              <a:t> 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├───┼───┼───┼───┼───┤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en-US" sz="2400" spc="-300" dirty="0">
                <a:latin typeface="APL385 Unicode" panose="020B0709000202000203" pitchFamily="49" charset="0"/>
              </a:rPr>
              <a:t>│ 1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spc="-300" dirty="0">
                <a:latin typeface="APL385 Unicode" panose="020B0709000202000203" pitchFamily="49" charset="0"/>
              </a:rPr>
              <a:t> │ 1 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├───┼───┼───┼───┼───┤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spc="-300" dirty="0">
                <a:latin typeface="APL385 Unicode" panose="020B0709000202000203" pitchFamily="49" charset="0"/>
              </a:rPr>
              <a:t>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en-US" sz="2400" spc="-300" dirty="0">
                <a:latin typeface="APL385 Unicode" panose="020B0709000202000203" pitchFamily="49" charset="0"/>
              </a:rPr>
              <a:t>│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0</a:t>
            </a:r>
            <a:r>
              <a:rPr lang="en-US" sz="2400" spc="-300" dirty="0">
                <a:latin typeface="APL385 Unicode" panose="020B0709000202000203" pitchFamily="49" charset="0"/>
              </a:rPr>
              <a:t>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spc="-300" dirty="0">
                <a:latin typeface="APL385 Unicode" panose="020B0709000202000203" pitchFamily="49" charset="0"/>
              </a:rPr>
              <a:t> │ 1 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├───┼───┼───┼───┼───┤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en-US" sz="2400" spc="-300" dirty="0">
                <a:latin typeface="APL385 Unicode" panose="020B0709000202000203" pitchFamily="49" charset="0"/>
              </a:rPr>
              <a:t>│ 1 │ 1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spc="-300" dirty="0">
                <a:latin typeface="APL385 Unicode" panose="020B0709000202000203" pitchFamily="49" charset="0"/>
              </a:rPr>
              <a:t> │ 1 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├───┼───┼───┼───┼───┤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en-US" sz="2400" spc="-300" dirty="0">
                <a:latin typeface="APL385 Unicode" panose="020B0709000202000203" pitchFamily="49" charset="0"/>
              </a:rPr>
              <a:t> │ 1 │ </a:t>
            </a:r>
            <a:r>
              <a:rPr lang="en-US" sz="2400" spc="-3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en-US" sz="2400" spc="-300" dirty="0">
                <a:latin typeface="APL385 Unicode" panose="020B0709000202000203" pitchFamily="49" charset="0"/>
              </a:rPr>
              <a:t>│ 1 │ 1 │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2400" spc="-300" dirty="0">
                <a:latin typeface="APL385 Unicode" panose="020B0709000202000203" pitchFamily="49" charset="0"/>
              </a:rPr>
              <a:t>└───┴───┴───┴───┴───┘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867999-E368-4E0D-9B7B-CC012E50F714}"/>
              </a:ext>
            </a:extLst>
          </p:cNvPr>
          <p:cNvSpPr txBox="1">
            <a:spLocks/>
          </p:cNvSpPr>
          <p:nvPr/>
        </p:nvSpPr>
        <p:spPr>
          <a:xfrm>
            <a:off x="6759570" y="573528"/>
            <a:ext cx="192723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 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pl-PL" sz="2400" dirty="0">
                <a:latin typeface="APL385 Unicode" panose="020B0709000202000203" pitchFamily="49" charset="0"/>
              </a:rPr>
              <a:t>W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0 0 0 0 1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0 0 0 1 0</a:t>
            </a:r>
            <a:endParaRPr lang="en-US" sz="2400" dirty="0">
              <a:latin typeface="APL385 Unicode" panose="020B0709000202000203" pitchFamily="49" charset="0"/>
            </a:endParaRPr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63F5DA54-D96C-4B6D-9E44-FD8BDFC06BCB}"/>
              </a:ext>
            </a:extLst>
          </p:cNvPr>
          <p:cNvSpPr/>
          <p:nvPr/>
        </p:nvSpPr>
        <p:spPr>
          <a:xfrm>
            <a:off x="3573474" y="2031690"/>
            <a:ext cx="3195356" cy="675076"/>
          </a:xfrm>
          <a:prstGeom prst="ribbon2">
            <a:avLst>
              <a:gd name="adj1" fmla="val 0"/>
              <a:gd name="adj2" fmla="val 75000"/>
            </a:avLst>
          </a:prstGeom>
          <a:solidFill>
            <a:srgbClr val="FCE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cap="all" dirty="0">
                <a:solidFill>
                  <a:schemeClr val="accent3">
                    <a:lumMod val="50000"/>
                  </a:schemeClr>
                </a:solidFill>
                <a:latin typeface="Tw Cen MT Condensed" panose="020B0606020104020203" pitchFamily="34" charset="0"/>
              </a:rPr>
              <a:t>•</a:t>
            </a:r>
            <a:r>
              <a:rPr lang="en-US" sz="2800" cap="all" dirty="0">
                <a:solidFill>
                  <a:schemeClr val="accent3">
                    <a:lumMod val="50000"/>
                  </a:schemeClr>
                </a:solidFill>
                <a:latin typeface="Tw Cen MT Condensed" panose="020B0606020104020203" pitchFamily="34" charset="0"/>
              </a:rPr>
              <a:t>  Only 17 chars  </a:t>
            </a:r>
            <a:r>
              <a:rPr lang="en-US" sz="2400" cap="all" dirty="0">
                <a:solidFill>
                  <a:schemeClr val="accent3">
                    <a:lumMod val="50000"/>
                  </a:schemeClr>
                </a:solidFill>
                <a:latin typeface="Tw Cen MT Condensed" panose="020B0606020104020203" pitchFamily="34" charset="0"/>
              </a:rPr>
              <a:t>•</a:t>
            </a:r>
            <a:endParaRPr lang="en-GB" sz="2800" cap="all" dirty="0">
              <a:solidFill>
                <a:schemeClr val="accent3">
                  <a:lumMod val="50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88561-8625-43DB-98E0-96BB0970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445"/>
          <a:stretch/>
        </p:blipFill>
        <p:spPr>
          <a:xfrm>
            <a:off x="0" y="438912"/>
            <a:ext cx="9144000" cy="4270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42402-DEAC-4F8D-A4FB-0CD2668E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7"/>
            <a:ext cx="8363272" cy="40210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Interval Index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b="0" dirty="0">
                <a:solidFill>
                  <a:schemeClr val="bg1"/>
                </a:solidFill>
                <a:latin typeface="Titillium Web SemiBold" panose="00000700000000000000" pitchFamily="2" charset="0"/>
              </a:rPr>
              <a:t>using pre-16.0 primitives</a:t>
            </a:r>
            <a:br>
              <a:rPr lang="en-US" sz="2400" b="0" dirty="0">
                <a:solidFill>
                  <a:schemeClr val="bg1"/>
                </a:solidFill>
                <a:latin typeface="Titillium Web SemiBold" panose="00000700000000000000" pitchFamily="2" charset="0"/>
              </a:rPr>
            </a:br>
            <a:endParaRPr lang="en-GB" sz="2400" b="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FA06B17-A21F-4879-9968-44E9BD8F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566160"/>
            <a:ext cx="1143000" cy="1143000"/>
          </a:xfrm>
          <a:prstGeom prst="rect">
            <a:avLst/>
          </a:prstGeom>
          <a:noFill/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0BB262F-D2E8-4F75-8EE3-60AD2B1379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E3B82E-7858-43C0-9817-9E2B54F0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356186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87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4139-E96B-4E5B-9453-B7366234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8944-B9FC-4303-80A8-7D0413E0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3"/>
            <a:ext cx="8345270" cy="35078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Implement 16.0's </a:t>
            </a:r>
            <a:r>
              <a:rPr lang="en-GB" sz="2000" dirty="0">
                <a:latin typeface="APL385 Unicode" panose="020B0709000202000203" pitchFamily="49" charset="0"/>
              </a:rPr>
              <a:t>⍺⍸⍵</a:t>
            </a:r>
            <a:r>
              <a:rPr lang="en-GB" sz="2000" dirty="0"/>
              <a:t> for vectors, using pre-16.0 </a:t>
            </a:r>
            <a:r>
              <a:rPr lang="en-GB" sz="2000" dirty="0" err="1"/>
              <a:t>Dyalog</a:t>
            </a:r>
            <a:r>
              <a:rPr lang="en-GB" sz="2000" dirty="0"/>
              <a:t> APL.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For each element of </a:t>
            </a:r>
            <a:r>
              <a:rPr lang="en-US" sz="2000" dirty="0">
                <a:latin typeface="APL385 Unicode" panose="020B0709000202000203" pitchFamily="49" charset="0"/>
              </a:rPr>
              <a:t>⍵</a:t>
            </a:r>
            <a:r>
              <a:rPr lang="en-US" sz="2000" dirty="0"/>
              <a:t>, find which “gap” of </a:t>
            </a:r>
            <a:r>
              <a:rPr lang="en-US" sz="2000" dirty="0">
                <a:latin typeface="APL385 Unicode" panose="020B0709000202000203" pitchFamily="49" charset="0"/>
              </a:rPr>
              <a:t>⍺</a:t>
            </a:r>
            <a:r>
              <a:rPr lang="en-US" sz="2000" dirty="0"/>
              <a:t> it belongs in.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1 4 5 8   ⍸   1 7 2 9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1 3 1 4 0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[0 1 2 </a:t>
            </a:r>
            <a:r>
              <a:rPr lang="en-US" sz="2000" dirty="0">
                <a:latin typeface="APL385 Unicode" panose="020B0709000202000203" pitchFamily="49" charset="0"/>
              </a:rPr>
              <a:t>3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4]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1 4 5 8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1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3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   </a:t>
            </a:r>
            <a:r>
              <a:rPr lang="en-US" sz="2000" dirty="0">
                <a:latin typeface="APL385 Unicode" panose="020B0709000202000203" pitchFamily="49" charset="0"/>
              </a:rPr>
              <a:t>7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2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4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     9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0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0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F1F0965-D5DC-43F3-9867-3C5829644B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4B70176-E6AB-4D05-A13F-2C4A44501361}"/>
              </a:ext>
            </a:extLst>
          </p:cNvPr>
          <p:cNvSpPr/>
          <p:nvPr/>
        </p:nvSpPr>
        <p:spPr>
          <a:xfrm>
            <a:off x="1736685" y="1896675"/>
            <a:ext cx="1665185" cy="900100"/>
          </a:xfrm>
          <a:prstGeom prst="arc">
            <a:avLst>
              <a:gd name="adj1" fmla="val 10825263"/>
              <a:gd name="adj2" fmla="val 20938408"/>
            </a:avLst>
          </a:prstGeom>
          <a:ln w="25400">
            <a:solidFill>
              <a:srgbClr val="7C7DC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FCDEED-2B7E-4552-B518-C50285081C60}"/>
              </a:ext>
            </a:extLst>
          </p:cNvPr>
          <p:cNvSpPr/>
          <p:nvPr/>
        </p:nvSpPr>
        <p:spPr>
          <a:xfrm>
            <a:off x="656565" y="248174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F72AA2-9B2D-4476-9972-1B0F28B17C7E}"/>
              </a:ext>
            </a:extLst>
          </p:cNvPr>
          <p:cNvSpPr/>
          <p:nvPr/>
        </p:nvSpPr>
        <p:spPr>
          <a:xfrm>
            <a:off x="341530" y="3561860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35CE01-BA7A-4363-A4FA-8CDA1CAF4125}"/>
              </a:ext>
            </a:extLst>
          </p:cNvPr>
          <p:cNvCxnSpPr>
            <a:cxnSpLocks/>
          </p:cNvCxnSpPr>
          <p:nvPr/>
        </p:nvCxnSpPr>
        <p:spPr>
          <a:xfrm>
            <a:off x="1736685" y="3291830"/>
            <a:ext cx="0" cy="315035"/>
          </a:xfrm>
          <a:prstGeom prst="straightConnector1">
            <a:avLst/>
          </a:prstGeom>
          <a:ln w="25400">
            <a:solidFill>
              <a:srgbClr val="7C7DC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44EDD9D-0385-4163-8FF9-46A0A46F0989}"/>
              </a:ext>
            </a:extLst>
          </p:cNvPr>
          <p:cNvSpPr/>
          <p:nvPr/>
        </p:nvSpPr>
        <p:spPr>
          <a:xfrm>
            <a:off x="1579167" y="2917869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89083F-EFB0-4542-968A-430AC6AAF4C5}"/>
              </a:ext>
            </a:extLst>
          </p:cNvPr>
          <p:cNvSpPr/>
          <p:nvPr/>
        </p:nvSpPr>
        <p:spPr>
          <a:xfrm>
            <a:off x="3244352" y="2189207"/>
            <a:ext cx="315035" cy="315035"/>
          </a:xfrm>
          <a:prstGeom prst="ellipse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4139-E96B-4E5B-9453-B7366234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8944-B9FC-4303-80A8-7D0413E0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3"/>
            <a:ext cx="8345270" cy="35078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Implement 16.0's </a:t>
            </a:r>
            <a:r>
              <a:rPr lang="en-GB" sz="2000" dirty="0">
                <a:latin typeface="APL385 Unicode" panose="020B0709000202000203" pitchFamily="49" charset="0"/>
              </a:rPr>
              <a:t>⍺⍸⍵</a:t>
            </a:r>
            <a:r>
              <a:rPr lang="en-GB" sz="2000" dirty="0"/>
              <a:t> for vectors, using pre-16.0 </a:t>
            </a:r>
            <a:r>
              <a:rPr lang="en-GB" sz="2000" dirty="0" err="1"/>
              <a:t>Dyalog</a:t>
            </a:r>
            <a:r>
              <a:rPr lang="en-GB" sz="2000" dirty="0"/>
              <a:t> APL.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For each element of </a:t>
            </a:r>
            <a:r>
              <a:rPr lang="en-US" sz="2000" dirty="0">
                <a:latin typeface="APL385 Unicode" panose="020B0709000202000203" pitchFamily="49" charset="0"/>
              </a:rPr>
              <a:t>⍵</a:t>
            </a:r>
            <a:r>
              <a:rPr lang="en-US" sz="2000" dirty="0"/>
              <a:t>, find which “gap” of </a:t>
            </a:r>
            <a:r>
              <a:rPr lang="en-US" sz="2000" dirty="0">
                <a:latin typeface="APL385 Unicode" panose="020B0709000202000203" pitchFamily="49" charset="0"/>
              </a:rPr>
              <a:t>⍺</a:t>
            </a:r>
            <a:r>
              <a:rPr lang="en-US" sz="2000" dirty="0"/>
              <a:t> it belongs in.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1 4 5 8   ⍸   1 7 2 9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1 3 1 4 0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[0 1 2 3 4]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1 4 5 8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1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3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   7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2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4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     9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0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0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F1F0965-D5DC-43F3-9867-3C5829644B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016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Traditional solution</a:t>
            </a:r>
          </a:p>
          <a:p>
            <a:pPr marL="0" indent="0">
              <a:buNone/>
            </a:pPr>
            <a:r>
              <a:rPr lang="en-GB" sz="2400" dirty="0">
                <a:latin typeface="APL385 Unicode" panose="020B0709000202000203" pitchFamily="49" charset="0"/>
              </a:rPr>
              <a:t>{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a←⍋⍺,⍵         ⍝</a:t>
            </a:r>
            <a:r>
              <a:rPr lang="en-GB" sz="2400" dirty="0">
                <a:latin typeface="APL333" panose="020B0700000202000203" pitchFamily="34" charset="0"/>
              </a:rPr>
              <a:t> indices which will sort (⍺,⍵) ascending</a:t>
            </a:r>
            <a:br>
              <a:rPr lang="en-GB" sz="2400" dirty="0">
                <a:latin typeface="APL333" panose="020B0700000202000203" pitchFamily="34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err="1">
                <a:latin typeface="APL385 Unicode" panose="020B0709000202000203" pitchFamily="49" charset="0"/>
              </a:rPr>
              <a:t>i</a:t>
            </a:r>
            <a:r>
              <a:rPr lang="en-GB" sz="2400" dirty="0">
                <a:latin typeface="APL385 Unicode" panose="020B0709000202000203" pitchFamily="49" charset="0"/>
              </a:rPr>
              <a:t>←(⍳≢⍺),(≢⍵)⍴0 ⍝</a:t>
            </a:r>
            <a:r>
              <a:rPr lang="en-GB" sz="2400" dirty="0">
                <a:latin typeface="APL333" panose="020B0700000202000203" pitchFamily="34" charset="0"/>
              </a:rPr>
              <a:t> indices of ⍺, and one zero per item of ⍵</a:t>
            </a:r>
            <a:br>
              <a:rPr lang="en-GB" sz="2400" dirty="0">
                <a:latin typeface="APL333" panose="020B0700000202000203" pitchFamily="34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g←⌈\</a:t>
            </a:r>
            <a:r>
              <a:rPr lang="en-GB" sz="2400" dirty="0" err="1">
                <a:latin typeface="APL385 Unicode" panose="020B0709000202000203" pitchFamily="49" charset="0"/>
              </a:rPr>
              <a:t>i</a:t>
            </a:r>
            <a:r>
              <a:rPr lang="en-GB" sz="2400" dirty="0">
                <a:latin typeface="APL385 Unicode" panose="020B0709000202000203" pitchFamily="49" charset="0"/>
              </a:rPr>
              <a:t>[a]       ⍝</a:t>
            </a:r>
            <a:r>
              <a:rPr lang="en-GB" sz="2400" dirty="0">
                <a:latin typeface="APL333" panose="020B0700000202000203" pitchFamily="34" charset="0"/>
              </a:rPr>
              <a:t> the index of ⍺ which the sorted (⍺,⍵) follows (= gap number)</a:t>
            </a:r>
            <a:br>
              <a:rPr lang="en-GB" sz="2400" dirty="0">
                <a:latin typeface="APL333" panose="020B0700000202000203" pitchFamily="34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  g[a⍳(≢⍺)+⍳≢⍵]  ⍝</a:t>
            </a:r>
            <a:r>
              <a:rPr lang="en-GB" sz="2400" dirty="0">
                <a:latin typeface="APL333" panose="020B0700000202000203" pitchFamily="34" charset="0"/>
              </a:rPr>
              <a:t> gap numbers where items of ⍵ are found in the sorted array</a:t>
            </a:r>
            <a:br>
              <a:rPr lang="en-GB" sz="2400" dirty="0">
                <a:latin typeface="APL333" panose="020B0700000202000203" pitchFamily="34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}</a:t>
            </a:r>
          </a:p>
          <a:p>
            <a:pPr marL="0" indent="0">
              <a:buNone/>
            </a:pPr>
            <a:endParaRPr lang="en-GB" sz="2400" dirty="0">
              <a:latin typeface="APL385 Unicode" panose="020B0709000202000203" pitchFamily="49" charset="0"/>
            </a:endParaRPr>
          </a:p>
          <a:p>
            <a:r>
              <a:rPr lang="en-US" sz="2400" dirty="0"/>
              <a:t>Golfed</a:t>
            </a:r>
            <a:br>
              <a:rPr lang="en-US" sz="2400" dirty="0"/>
            </a:br>
            <a:r>
              <a:rPr lang="en-GB" sz="2400" dirty="0">
                <a:latin typeface="APL385 Unicode" panose="020B0709000202000203" pitchFamily="49" charset="0"/>
              </a:rPr>
              <a:t>+⌿∘.(&lt;/∘⍋,)</a:t>
            </a:r>
          </a:p>
          <a:p>
            <a:endParaRPr lang="en-US" sz="2400" dirty="0">
              <a:latin typeface="APL385 Unicode" panose="020B0709000202000203" pitchFamily="49" charset="0"/>
            </a:endParaRPr>
          </a:p>
          <a:p>
            <a:r>
              <a:rPr lang="en-US" sz="2400" dirty="0"/>
              <a:t>In version </a:t>
            </a:r>
            <a:r>
              <a:rPr lang="en-GB" sz="2400" dirty="0"/>
              <a:t>16.0</a:t>
            </a:r>
            <a:br>
              <a:rPr lang="en-US" sz="2400" dirty="0"/>
            </a:br>
            <a:r>
              <a:rPr lang="en-US" sz="2400" dirty="0">
                <a:latin typeface="APL385 Unicode" panose="020B0709000202000203" pitchFamily="49" charset="0"/>
              </a:rPr>
              <a:t>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   4 7  (+⌿∘.&lt;)  5 2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    [0 1 2]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       4 7     ∘.&lt;   5 2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&lt; 5 2 8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4</a:t>
            </a:r>
            <a:r>
              <a:rPr lang="en-GB" sz="2400" dirty="0">
                <a:latin typeface="APL385 Unicode" panose="020B0709000202000203" pitchFamily="49" charset="0"/>
              </a:rPr>
              <a:t> 1 0 1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7</a:t>
            </a:r>
            <a:r>
              <a:rPr lang="en-GB" sz="2400" dirty="0">
                <a:latin typeface="APL385 Unicode" panose="020B0709000202000203" pitchFamily="49" charset="0"/>
              </a:rPr>
              <a:t> 0 0 1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+⌿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1 0 2</a:t>
            </a: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2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   4 7  (+⌿∘.&lt;)  5 2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1 0 2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[0 1 2]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4 7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5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2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6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'D' 'G' (+⌿∘.&lt;) 'E' 'B' 'H'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D</a:t>
            </a:r>
            <a:r>
              <a:rPr lang="en-GB" sz="2400" dirty="0">
                <a:latin typeface="APL385 Unicode" panose="020B0709000202000203" pitchFamily="49" charset="0"/>
              </a:rPr>
              <a:t>OMAIN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    'D' 'G'    ∘.&lt;  'E' 'B' 'H'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D</a:t>
            </a:r>
            <a:r>
              <a:rPr lang="en-GB" sz="2400" dirty="0">
                <a:latin typeface="APL385 Unicode" panose="020B0709000202000203" pitchFamily="49" charset="0"/>
              </a:rPr>
              <a:t>OMAIN ERROR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1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966B-1598-42B0-8C7D-04AA3DD0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Code Golf!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B1AD-D078-4F85-9CC1-0D456A67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Encourages exploration – achieve excellence</a:t>
            </a:r>
          </a:p>
          <a:p>
            <a:r>
              <a:rPr lang="en-US" dirty="0"/>
              <a:t>Opens mind – think out-of-the-box!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939A-8D07-43F5-BE94-263E26D433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622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'D' 'G' (+⌿∘.&lt;) 'E' 'B' 'H'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D</a:t>
            </a:r>
            <a:r>
              <a:rPr lang="en-GB" sz="2400" dirty="0">
                <a:latin typeface="APL385 Unicode" panose="020B0709000202000203" pitchFamily="49" charset="0"/>
              </a:rPr>
              <a:t>OMAIN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    'D'        ∘.&lt;  'E'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051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'D' 'G' (+⌿∘.&lt;) 'E' 'B' 'H'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D</a:t>
            </a:r>
            <a:r>
              <a:rPr lang="en-GB" sz="2400" dirty="0">
                <a:latin typeface="APL385 Unicode" panose="020B0709000202000203" pitchFamily="49" charset="0"/>
              </a:rPr>
              <a:t>OMAIN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    'D'          &lt;  'E'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D</a:t>
            </a:r>
            <a:r>
              <a:rPr lang="en-GB" sz="2400" dirty="0">
                <a:latin typeface="APL385 Unicode" panose="020B0709000202000203" pitchFamily="49" charset="0"/>
              </a:rPr>
              <a:t>OMAIN ERROR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'D' 'G' (+⌿∘.&lt;) 'E' 'B' 'H'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D</a:t>
            </a:r>
            <a:r>
              <a:rPr lang="en-GB" sz="2400" dirty="0">
                <a:latin typeface="APL385 Unicode" panose="020B0709000202000203" pitchFamily="49" charset="0"/>
              </a:rPr>
              <a:t>OMAIN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  ⍋ 'D'          ,  'E'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&lt;/ ⍋ 'D'          ,  'E'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</a:t>
            </a:r>
            <a:r>
              <a:rPr lang="en-GB" sz="2400" dirty="0">
                <a:latin typeface="APL385 Unicode" panose="020B0709000202000203" pitchFamily="49" charset="0"/>
              </a:rPr>
              <a:t>     'D'     (&lt;/∘⍋,) 'E'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5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'D' 'G' (+⌿∘.(&lt;/∘⍋,)) 'E' 'B' 'H'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 [0   1   2]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    'D' 'G'    ∘.(&lt;/∘⍋,)  'E' 'B' 'H'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&lt;/∘⍋, E B H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D</a:t>
            </a:r>
            <a:r>
              <a:rPr lang="en-GB" sz="2400" dirty="0">
                <a:latin typeface="APL385 Unicode" panose="020B0709000202000203" pitchFamily="49" charset="0"/>
              </a:rPr>
              <a:t> 1 0 1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G</a:t>
            </a:r>
            <a:r>
              <a:rPr lang="en-GB" sz="2400" dirty="0">
                <a:latin typeface="APL385 Unicode" panose="020B0709000202000203" pitchFamily="49" charset="0"/>
              </a:rPr>
              <a:t> 0 0 1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+⌿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    1 0 2</a:t>
            </a: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   'DG' (+⌿∘.(&lt;/∘⍋,)) 'EBH'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    1 0 2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[0 1 2]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D G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E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B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05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Index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    'DG'       ⍸       'EBH'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     1 0 2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[0 1 2]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  D G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E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B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2400" dirty="0">
                <a:latin typeface="APL385 Unicode" panose="020B0709000202000203" pitchFamily="49" charset="0"/>
              </a:rPr>
              <a:t>2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PL385 Unicode" panose="020B0709000202000203" pitchFamily="49" charset="0"/>
              </a:rPr>
              <a:t>    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418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88561-8625-43DB-98E0-96BB0970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445"/>
          <a:stretch/>
        </p:blipFill>
        <p:spPr>
          <a:xfrm>
            <a:off x="0" y="438912"/>
            <a:ext cx="9144000" cy="4270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42402-DEAC-4F8D-A4FB-0CD2668E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7"/>
            <a:ext cx="8363272" cy="40210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Complete Teams</a:t>
            </a:r>
            <a:br>
              <a:rPr lang="en-US" dirty="0">
                <a:solidFill>
                  <a:prstClr val="white"/>
                </a:solidFill>
              </a:rPr>
            </a:br>
            <a:br>
              <a:rPr lang="en-US" sz="2400" b="0" dirty="0">
                <a:solidFill>
                  <a:prstClr val="white"/>
                </a:solidFill>
                <a:latin typeface="Titillium Web SemiBold" panose="00000700000000000000" pitchFamily="2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FA06B17-A21F-4879-9968-44E9BD8F0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566160"/>
            <a:ext cx="1143000" cy="1143000"/>
          </a:xfrm>
          <a:prstGeom prst="rect">
            <a:avLst/>
          </a:prstGeom>
          <a:noFill/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0BB262F-D2E8-4F75-8EE3-60AD2B1379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4D943BF4-351E-4A40-8005-DBF9FC02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3561860"/>
            <a:ext cx="1143000" cy="1143000"/>
          </a:xfrm>
          <a:prstGeom prst="rect">
            <a:avLst/>
          </a:prstGeom>
          <a:noFill/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C2DDE3A3-D951-4CC2-A8B5-B76258941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7941" y="356186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328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F535-5E97-404B-9D3F-050E3880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3C80-E6AD-47F8-B9E6-64AA494B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8345270" cy="3394472"/>
          </a:xfrm>
          <a:effectLst>
            <a:glow rad="4572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Get the numbers that occur exactly twice.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>
                <a:latin typeface="APL385 Unicode" panose="020B0709000202000203" pitchFamily="49" charset="0"/>
              </a:rPr>
              <a:t>      </a:t>
            </a: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7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br>
              <a:rPr lang="en-GB" sz="2800" dirty="0">
                <a:latin typeface="APL385 Unicode" panose="020B0709000202000203" pitchFamily="49" charset="0"/>
              </a:rPr>
            </a:b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2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>
                <a:latin typeface="APL385 Unicode" panose="020B0709000202000203" pitchFamily="49" charset="0"/>
              </a:rPr>
              <a:t>      </a:t>
            </a: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4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 </a:t>
            </a:r>
            <a:r>
              <a:rPr lang="en-GB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5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9 9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2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6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5</a:t>
            </a:r>
            <a:br>
              <a:rPr lang="en-GB" sz="2800" dirty="0">
                <a:latin typeface="APL385 Unicode" panose="020B0709000202000203" pitchFamily="49" charset="0"/>
              </a:rPr>
            </a:b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800" dirty="0">
                <a:latin typeface="APL385 Unicode" panose="020B0709000202000203" pitchFamily="49" charset="0"/>
              </a:rPr>
              <a:t> </a:t>
            </a:r>
            <a:r>
              <a:rPr lang="en-US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5</a:t>
            </a:r>
            <a:r>
              <a:rPr lang="en-US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9</a:t>
            </a:r>
            <a:endParaRPr lang="en-GB" sz="2800" dirty="0">
              <a:effectLst>
                <a:glow rad="457200">
                  <a:schemeClr val="accent3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965FD-879A-4872-9AEF-89A86A9523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52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 </a:t>
            </a:r>
            <a:r>
              <a:rPr lang="en-US" sz="3100" b="0" dirty="0">
                <a:latin typeface="Titillium Web SemiBold" panose="00000700000000000000" pitchFamily="2" charset="0"/>
              </a:rPr>
              <a:t>using pre-16.0 features only</a:t>
            </a:r>
            <a:endParaRPr lang="en-GB" b="0" dirty="0">
              <a:latin typeface="Titillium Web SemiBold" panose="000007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2"/>
            <a:ext cx="8793978" cy="34418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Naïve traditional solution (“Readable”)</a:t>
            </a:r>
            <a:br>
              <a:rPr lang="en-GB" sz="2000" dirty="0">
                <a:latin typeface="APL385 Unicode" panose="020B0709000202000203" pitchFamily="49" charset="0"/>
              </a:rPr>
            </a:br>
            <a:r>
              <a:rPr lang="en-GB" sz="2000" dirty="0">
                <a:latin typeface="APL385 Unicode" panose="020B0709000202000203" pitchFamily="49" charset="0"/>
              </a:rPr>
              <a:t>{∪(2=+/⍵∘.=⍵)/⍵} ⍝</a:t>
            </a:r>
            <a:r>
              <a:rPr lang="en-GB" sz="2000" dirty="0">
                <a:latin typeface="APL333" panose="020B0700000202000203" pitchFamily="34" charset="0"/>
              </a:rPr>
              <a:t> compare all, then select those with two matches</a:t>
            </a:r>
          </a:p>
          <a:p>
            <a:pPr>
              <a:spcBef>
                <a:spcPts val="0"/>
              </a:spcBef>
            </a:pPr>
            <a:endParaRPr lang="en-GB" sz="2000" dirty="0">
              <a:latin typeface="APL333" panose="020B070000020200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Efficient traditional solution (“Fast”)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{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s←⍵[⍋⍵]         ⍝</a:t>
            </a:r>
            <a:r>
              <a:rPr lang="en-US" sz="2000" dirty="0">
                <a:latin typeface="APL333" panose="020B0700000202000203" pitchFamily="34" charset="0"/>
              </a:rPr>
              <a:t> sort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m←1,2≠/s        ⍝</a:t>
            </a:r>
            <a:r>
              <a:rPr lang="en-US" sz="2000" dirty="0">
                <a:latin typeface="APL333" panose="020B0700000202000203" pitchFamily="34" charset="0"/>
              </a:rPr>
              <a:t> mark partitions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←{⍵/⍳⍴⍵}m,1    ⍝</a:t>
            </a:r>
            <a:r>
              <a:rPr lang="en-US" sz="2000" dirty="0">
                <a:latin typeface="APL333" panose="020B0700000202000203" pitchFamily="34" charset="0"/>
              </a:rPr>
              <a:t> where partitions begin</a:t>
            </a:r>
            <a:br>
              <a:rPr lang="en-US" sz="2000" dirty="0">
                <a:latin typeface="APL333" panose="020B0700000202000203" pitchFamily="34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t←(2=¯2-/i,1)/</a:t>
            </a:r>
            <a:r>
              <a:rPr lang="en-US" sz="2000" dirty="0" err="1">
                <a:latin typeface="APL385 Unicode" panose="020B0709000202000203" pitchFamily="49" charset="0"/>
              </a:rPr>
              <a:t>i</a:t>
            </a:r>
            <a:r>
              <a:rPr lang="en-US" sz="2000" dirty="0">
                <a:latin typeface="APL385 Unicode" panose="020B0709000202000203" pitchFamily="49" charset="0"/>
              </a:rPr>
              <a:t> ⍝</a:t>
            </a:r>
            <a:r>
              <a:rPr lang="en-US" sz="2000" dirty="0">
                <a:latin typeface="APL333" panose="020B0700000202000203" pitchFamily="34" charset="0"/>
              </a:rPr>
              <a:t> ... and are length-two</a:t>
            </a:r>
            <a:br>
              <a:rPr lang="en-US" sz="2000" dirty="0">
                <a:latin typeface="APL333" panose="020B0700000202000203" pitchFamily="34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  s[t]            ⍝</a:t>
            </a:r>
            <a:r>
              <a:rPr lang="en-US" sz="2000" dirty="0">
                <a:latin typeface="APL333" panose="020B0700000202000203" pitchFamily="34" charset="0"/>
              </a:rPr>
              <a:t> get those</a:t>
            </a:r>
            <a:br>
              <a:rPr lang="en-US" sz="2000" dirty="0">
                <a:latin typeface="APL385 Unicode" panose="020B0709000202000203" pitchFamily="49" charset="0"/>
              </a:rPr>
            </a:br>
            <a:r>
              <a:rPr lang="en-US" sz="2000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2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Complete Teams </a:t>
            </a:r>
            <a:r>
              <a:rPr lang="en-US" sz="3100" b="0" dirty="0">
                <a:solidFill>
                  <a:prstClr val="black"/>
                </a:solidFill>
                <a:latin typeface="Titillium Web SemiBold" panose="00000700000000000000" pitchFamily="2" charset="0"/>
              </a:rPr>
              <a:t>including using 16.0 features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Golfed (“Short”)</a:t>
            </a:r>
            <a:br>
              <a:rPr lang="en-US" sz="2000" dirty="0"/>
            </a:br>
            <a:r>
              <a:rPr lang="en-US" sz="2000" dirty="0">
                <a:latin typeface="APL385 Unicode" panose="020B0709000202000203" pitchFamily="49" charset="0"/>
              </a:rPr>
              <a:t>∊{2=≢⍵}⌸⊆∪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APL385 Unicode" panose="020B0709000202000203" pitchFamily="49" charset="0"/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Production efficiency (“Balanced”)</a:t>
            </a:r>
            <a:br>
              <a:rPr lang="en-US" sz="2000" dirty="0"/>
            </a:br>
            <a:r>
              <a:rPr lang="en-US" sz="2000" dirty="0">
                <a:latin typeface="APL385 Unicode" panose="020B0709000202000203" pitchFamily="49" charset="0"/>
              </a:rPr>
              <a:t>{(2={≢⍵}⌸⍵)/∪⍵}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966B-1598-42B0-8C7D-04AA3DD0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B1AD-D078-4F85-9CC1-0D456A67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Readable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Short</a:t>
            </a:r>
          </a:p>
          <a:p>
            <a:r>
              <a:rPr lang="en-US" dirty="0"/>
              <a:t>Balanced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939A-8D07-43F5-BE94-263E26D433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2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   ∊{2=≢⍵}⌸⊆∪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500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∊  ({2=≢⍵}⌸⊆∪)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605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   ({2=≢⍵}⌸⊆∪)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3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(({2=≢⍵}⌸)  ⊆  (∪))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584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({2=≢⍵}⌸)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  ({⊂⍵}⌸) 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7F834-06C0-40BF-8ACA-2E1AE8DE1ECF}"/>
              </a:ext>
            </a:extLst>
          </p:cNvPr>
          <p:cNvSpPr txBox="1">
            <a:spLocks/>
          </p:cNvSpPr>
          <p:nvPr/>
        </p:nvSpPr>
        <p:spPr>
          <a:xfrm>
            <a:off x="5382091" y="573528"/>
            <a:ext cx="330471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 N</a:t>
            </a:r>
            <a:endParaRPr lang="pl-PL" sz="2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latin typeface="APL385 Unicode" panose="020B0709000202000203" pitchFamily="49" charset="0"/>
              </a:rPr>
              <a:t> 7 1 8 2 8 1 8 2</a:t>
            </a:r>
          </a:p>
        </p:txBody>
      </p:sp>
    </p:spTree>
    <p:extLst>
      <p:ext uri="{BB962C8B-B14F-4D97-AF65-F5344CB8AC3E}">
        <p14:creationId xmlns:p14="http://schemas.microsoft.com/office/powerpoint/2010/main" val="30769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943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({2=≢⍵}⌸)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  ({⊂⍵}⌸) 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┌─┬───┬─────┬───┐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2 6</a:t>
            </a: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3 5 7</a:t>
            </a: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4 8</a:t>
            </a:r>
            <a:r>
              <a:rPr lang="en-US" sz="28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└─┴───┴─────┴───┘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  ({≢⍵}⌸) 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1  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    </a:t>
            </a:r>
            <a:r>
              <a:rPr lang="en-US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3    </a:t>
            </a:r>
            <a:r>
              <a:rPr lang="en-US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US" sz="28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({2=≢⍵}⌸) 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0  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    </a:t>
            </a:r>
            <a:r>
              <a:rPr lang="en-US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0    </a:t>
            </a:r>
            <a:r>
              <a:rPr lang="en-US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7F834-06C0-40BF-8ACA-2E1AE8DE1ECF}"/>
              </a:ext>
            </a:extLst>
          </p:cNvPr>
          <p:cNvSpPr txBox="1">
            <a:spLocks/>
          </p:cNvSpPr>
          <p:nvPr/>
        </p:nvSpPr>
        <p:spPr>
          <a:xfrm>
            <a:off x="5382091" y="573528"/>
            <a:ext cx="330471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 N</a:t>
            </a:r>
            <a:endParaRPr lang="pl-PL" sz="2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7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ffectLst/>
                <a:latin typeface="APL385 Unicode" panose="020B0709000202000203" pitchFamily="49" charset="0"/>
              </a:rPr>
              <a:t>[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effectLst/>
                <a:latin typeface="APL385 Unicode" panose="020B0709000202000203" pitchFamily="49" charset="0"/>
              </a:rPr>
              <a:t>1 2 3 4 5 6 7 8]</a:t>
            </a:r>
            <a:endParaRPr lang="en-US" sz="2400" dirty="0">
              <a:solidFill>
                <a:schemeClr val="bg1">
                  <a:lumMod val="65000"/>
                </a:schemeClr>
              </a:solidFill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(({2=≢⍵}⌸)  ⊆  (∪))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C3AA62-6CE9-4A0E-9CB0-2603F6678D67}"/>
              </a:ext>
            </a:extLst>
          </p:cNvPr>
          <p:cNvSpPr txBox="1">
            <a:spLocks/>
          </p:cNvSpPr>
          <p:nvPr/>
        </p:nvSpPr>
        <p:spPr>
          <a:xfrm>
            <a:off x="5382091" y="573528"/>
            <a:ext cx="330471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 N</a:t>
            </a:r>
            <a:endParaRPr lang="pl-PL" sz="2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7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GB" sz="2400" dirty="0"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51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              (∪)  N</a:t>
            </a:r>
          </a:p>
          <a:p>
            <a:pPr marL="0" indent="0">
              <a:buNone/>
            </a:pP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                    7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C3AA62-6CE9-4A0E-9CB0-2603F6678D67}"/>
              </a:ext>
            </a:extLst>
          </p:cNvPr>
          <p:cNvSpPr txBox="1">
            <a:spLocks/>
          </p:cNvSpPr>
          <p:nvPr/>
        </p:nvSpPr>
        <p:spPr>
          <a:xfrm>
            <a:off x="5382091" y="573528"/>
            <a:ext cx="330471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 N</a:t>
            </a:r>
            <a:endParaRPr lang="pl-PL" sz="2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7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GB" sz="2400" dirty="0"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44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(({2=≢⍵}⌸)  ⊆  (∪)) N</a:t>
            </a:r>
          </a:p>
          <a:p>
            <a:pPr marL="0" indent="0">
              <a:buNone/>
            </a:pP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        </a:t>
            </a: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0 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 </a:t>
            </a:r>
            <a:r>
              <a:rPr lang="en-US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0 </a:t>
            </a:r>
            <a:r>
              <a:rPr lang="en-US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  </a:t>
            </a:r>
            <a:r>
              <a:rPr lang="en-US" sz="2800" dirty="0">
                <a:latin typeface="APL385 Unicode" panose="020B0709000202000203" pitchFamily="49" charset="0"/>
              </a:rPr>
              <a:t>⊆</a:t>
            </a: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7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┌─┬─┐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US" sz="2800" dirty="0">
                <a:latin typeface="APL385 Unicode" panose="020B0709000202000203" pitchFamily="49" charset="0"/>
              </a:rPr>
              <a:t>│</a:t>
            </a:r>
            <a:r>
              <a:rPr lang="en-US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US" sz="2800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latin typeface="APL385 Unicode" panose="020B0709000202000203" pitchFamily="49" charset="0"/>
              </a:rPr>
              <a:t>└─┴─┘</a:t>
            </a:r>
          </a:p>
          <a:p>
            <a:pPr marL="0" indent="0">
              <a:buNone/>
            </a:pP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C3AA62-6CE9-4A0E-9CB0-2603F6678D67}"/>
              </a:ext>
            </a:extLst>
          </p:cNvPr>
          <p:cNvSpPr txBox="1">
            <a:spLocks/>
          </p:cNvSpPr>
          <p:nvPr/>
        </p:nvSpPr>
        <p:spPr>
          <a:xfrm>
            <a:off x="5382091" y="573528"/>
            <a:ext cx="330471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 N</a:t>
            </a:r>
            <a:endParaRPr lang="pl-PL" sz="2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7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GB" sz="2400" dirty="0"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94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(({2=≢⍵}⌸)  ⊆  (∪)) N</a:t>
            </a:r>
          </a:p>
          <a:p>
            <a:pPr marL="0" indent="0">
              <a:buNone/>
            </a:pP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    </a:t>
            </a:r>
            <a:r>
              <a:rPr lang="en-GB" sz="2800" dirty="0">
                <a:latin typeface="APL385 Unicode" panose="020B0709000202000203" pitchFamily="49" charset="0"/>
              </a:rPr>
              <a:t>∊</a:t>
            </a: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  </a:t>
            </a: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0 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 </a:t>
            </a:r>
            <a:r>
              <a:rPr lang="en-US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0 </a:t>
            </a:r>
            <a:r>
              <a:rPr lang="en-US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  </a:t>
            </a:r>
            <a:r>
              <a:rPr lang="en-US" sz="2800" dirty="0">
                <a:latin typeface="APL385 Unicode" panose="020B0709000202000203" pitchFamily="49" charset="0"/>
              </a:rPr>
              <a:t>⊆</a:t>
            </a: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7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800" dirty="0">
              <a:effectLst>
                <a:glow rad="457200">
                  <a:schemeClr val="accent6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1 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C3AA62-6CE9-4A0E-9CB0-2603F6678D67}"/>
              </a:ext>
            </a:extLst>
          </p:cNvPr>
          <p:cNvSpPr txBox="1">
            <a:spLocks/>
          </p:cNvSpPr>
          <p:nvPr/>
        </p:nvSpPr>
        <p:spPr>
          <a:xfrm>
            <a:off x="5382091" y="573528"/>
            <a:ext cx="330471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 N</a:t>
            </a:r>
            <a:endParaRPr lang="pl-PL" sz="2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7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GB" sz="2400" dirty="0"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2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966B-1598-42B0-8C7D-04AA3DD0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B1AD-D078-4F85-9CC1-0D456A67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Conway's Game of Life</a:t>
            </a:r>
          </a:p>
          <a:p>
            <a:r>
              <a:rPr lang="en-US" dirty="0"/>
              <a:t>Interval Index</a:t>
            </a:r>
          </a:p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F939A-8D07-43F5-BE94-263E26D433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302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∊ (({2=≢⍵}⌸)  ⊆  (∪)) N</a:t>
            </a:r>
          </a:p>
          <a:p>
            <a:pPr marL="0" indent="0">
              <a:buNone/>
            </a:pP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</a:t>
            </a:r>
            <a:endParaRPr lang="en-GB" sz="2800" dirty="0">
              <a:effectLst>
                <a:glow rad="457200">
                  <a:schemeClr val="accent3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800" dirty="0">
              <a:effectLst>
                <a:glow rad="457200">
                  <a:schemeClr val="accent6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1 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C3AA62-6CE9-4A0E-9CB0-2603F6678D67}"/>
              </a:ext>
            </a:extLst>
          </p:cNvPr>
          <p:cNvSpPr txBox="1">
            <a:spLocks/>
          </p:cNvSpPr>
          <p:nvPr/>
        </p:nvSpPr>
        <p:spPr>
          <a:xfrm>
            <a:off x="5382091" y="573528"/>
            <a:ext cx="330471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 N</a:t>
            </a:r>
            <a:endParaRPr lang="pl-PL" sz="2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7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GB" sz="2400" dirty="0"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81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1"/>
            <a:ext cx="8793978" cy="353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PL385 Unicode" panose="020B0709000202000203" pitchFamily="49" charset="0"/>
              </a:rPr>
              <a:t>          (∊{2=≢⍵}⌸⊆∪) N</a:t>
            </a:r>
          </a:p>
          <a:p>
            <a:pPr marL="0" indent="0">
              <a:buNone/>
            </a:pPr>
            <a:r>
              <a:rPr lang="en-GB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</a:t>
            </a:r>
            <a:endParaRPr lang="en-GB" sz="2800" dirty="0">
              <a:effectLst>
                <a:glow rad="457200">
                  <a:schemeClr val="accent3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800" dirty="0">
              <a:effectLst>
                <a:glow rad="457200">
                  <a:schemeClr val="accent6">
                    <a:satMod val="175000"/>
                    <a:alpha val="40000"/>
                  </a:schemeClr>
                </a:glow>
              </a:effectLst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8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 1 </a:t>
            </a:r>
            <a:r>
              <a:rPr lang="en-US" sz="28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US" sz="2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C3AA62-6CE9-4A0E-9CB0-2603F6678D67}"/>
              </a:ext>
            </a:extLst>
          </p:cNvPr>
          <p:cNvSpPr txBox="1">
            <a:spLocks/>
          </p:cNvSpPr>
          <p:nvPr/>
        </p:nvSpPr>
        <p:spPr>
          <a:xfrm>
            <a:off x="5382091" y="573528"/>
            <a:ext cx="3304710" cy="1998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400" dirty="0">
                <a:latin typeface="APL385 Unicode" panose="020B0709000202000203" pitchFamily="49" charset="0"/>
              </a:rPr>
              <a:t>    </a:t>
            </a:r>
            <a:r>
              <a:rPr lang="en-US" sz="2400" dirty="0">
                <a:latin typeface="APL385 Unicode" panose="020B0709000202000203" pitchFamily="49" charset="0"/>
              </a:rPr>
              <a:t>   N</a:t>
            </a:r>
            <a:endParaRPr lang="pl-PL" sz="24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effectLst/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6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7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5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1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4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8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effectLst>
                  <a:glow rad="457200">
                    <a:schemeClr val="accent3">
                      <a:satMod val="175000"/>
                      <a:alpha val="40000"/>
                    </a:schemeClr>
                  </a:glow>
                </a:effectLst>
                <a:latin typeface="APL385 Unicode" panose="020B0709000202000203" pitchFamily="49" charset="0"/>
              </a:rPr>
              <a:t>2</a:t>
            </a:r>
            <a:endParaRPr lang="en-GB" sz="2400" dirty="0"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93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 </a:t>
            </a:r>
            <a:r>
              <a:rPr lang="en-US" sz="3100" b="0" dirty="0">
                <a:latin typeface="Titillium Web SemiBold" panose="00000700000000000000" pitchFamily="2" charset="0"/>
              </a:rPr>
              <a:t>performance comparison</a:t>
            </a:r>
            <a:endParaRPr lang="en-GB" b="0" dirty="0">
              <a:latin typeface="Titillium Web SemiBold" panose="000007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2"/>
            <a:ext cx="8793978" cy="34418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N←?1000⍴1000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]Runtime -compare "Readable N" "Fast N" "Short N" "Balanced N"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Readable N → 3.0E¯3 |    0% ⎕⎕⎕⎕⎕⎕⎕⎕⎕⎕⎕⎕⎕⎕⎕⎕⎕⎕⎕⎕⎕⎕⎕⎕⎕⎕⎕⎕⎕⎕⎕⎕⎕⎕⎕⎕⎕⎕⎕⎕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* Fast N     → 2.7E¯5 | -100%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Short N    → 6.3E¯4 |  -80% ⎕⎕⎕⎕⎕⎕⎕⎕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Balanced N → 7.2E¯5 |  -98% ⎕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882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Teams </a:t>
            </a:r>
            <a:r>
              <a:rPr lang="en-US" sz="3100" b="0" dirty="0">
                <a:latin typeface="Titillium Web SemiBold" panose="00000700000000000000" pitchFamily="2" charset="0"/>
              </a:rPr>
              <a:t>performance comparison</a:t>
            </a:r>
            <a:endParaRPr lang="en-GB" b="0" dirty="0">
              <a:latin typeface="Titillium Web SemiBold" panose="000007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00152"/>
            <a:ext cx="8793978" cy="34418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N←?10000⍴10000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]Runtime -compare "Readable N" "Fast N" "Short N" "Balanced 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Readable N → 6.4E¯3 |    0% ⎕⎕⎕⎕⎕⎕⎕⎕⎕⎕⎕⎕⎕⎕⎕⎕⎕⎕⎕⎕⎕⎕⎕⎕⎕⎕⎕⎕⎕⎕⎕⎕⎕⎕⎕⎕⎕⎕⎕⎕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* Fast N     → 6.3E¯5 | -100%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Short N    → 2.7E¯3 |  -58% ⎕⎕⎕⎕⎕⎕⎕⎕⎕⎕⎕⎕⎕⎕⎕⎕⎕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PL385 Unicode" panose="020B0709000202000203" pitchFamily="49" charset="0"/>
              </a:rPr>
              <a:t>  Balanced N → 1.0E¯4 |  -99% ⎕                            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496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6B7EE-45FC-4E25-9F67-F5554C0B1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445"/>
          <a:stretch/>
        </p:blipFill>
        <p:spPr>
          <a:xfrm>
            <a:off x="0" y="438912"/>
            <a:ext cx="9144000" cy="4270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788857-38DA-49AC-994E-FA69C0E33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75941"/>
            <a:ext cx="8915400" cy="1002449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A2E9FF-1C9A-413A-B069-B462F2869C74}"/>
              </a:ext>
            </a:extLst>
          </p:cNvPr>
          <p:cNvSpPr txBox="1">
            <a:spLocks/>
          </p:cNvSpPr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None/>
              <a:defRPr sz="1200" kern="1200" baseline="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7198F0-4921-4582-9CBD-363317561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70" y="1678390"/>
            <a:ext cx="7985229" cy="3030770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GB" dirty="0">
                <a:solidFill>
                  <a:schemeClr val="bg1"/>
                </a:solidFill>
                <a:effectLst>
                  <a:glow rad="101600">
                    <a:srgbClr val="FFFF00">
                      <a:alpha val="50000"/>
                    </a:srgbClr>
                  </a:glow>
                  <a:outerShdw dist="101600" dir="3600000" algn="tl" rotWithShape="0">
                    <a:prstClr val="black">
                      <a:alpha val="40000"/>
                    </a:prstClr>
                  </a:outerShdw>
                </a:effectLst>
              </a:rPr>
              <a:t>1.	Nikolay </a:t>
            </a:r>
            <a:r>
              <a:rPr lang="en-GB" dirty="0" err="1">
                <a:solidFill>
                  <a:schemeClr val="bg1"/>
                </a:solidFill>
                <a:effectLst>
                  <a:glow rad="101600">
                    <a:srgbClr val="FFFF00">
                      <a:alpha val="50000"/>
                    </a:srgbClr>
                  </a:glow>
                  <a:outerShdw dist="101600" dir="3600000" algn="tl" rotWithShape="0">
                    <a:prstClr val="black">
                      <a:alpha val="40000"/>
                    </a:prstClr>
                  </a:outerShdw>
                </a:effectLst>
              </a:rPr>
              <a:t>Georgiev</a:t>
            </a:r>
            <a:r>
              <a:rPr lang="en-GB" dirty="0">
                <a:solidFill>
                  <a:schemeClr val="bg1"/>
                </a:solidFill>
                <a:effectLst>
                  <a:glow rad="101600">
                    <a:srgbClr val="FFFF00">
                      <a:alpha val="50000"/>
                    </a:srgbClr>
                  </a:glow>
                  <a:outerShdw dist="101600" dir="36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glow rad="101600">
                    <a:srgbClr val="FFFF00">
                      <a:alpha val="50000"/>
                    </a:srgbClr>
                  </a:glow>
                  <a:outerShdw dist="101600" dir="3600000" algn="tl" rotWithShape="0">
                    <a:prstClr val="black">
                      <a:alpha val="40000"/>
                    </a:prstClr>
                  </a:outerShdw>
                </a:effectLst>
              </a:rPr>
              <a:t>Nikolov</a:t>
            </a:r>
            <a:r>
              <a:rPr lang="en-GB" dirty="0">
                <a:solidFill>
                  <a:schemeClr val="bg1"/>
                </a:solidFill>
                <a:effectLst>
                  <a:glow rad="101600">
                    <a:srgbClr val="FFFF00">
                      <a:alpha val="50000"/>
                    </a:srgbClr>
                  </a:glow>
                  <a:outerShdw dist="101600" dir="3600000" algn="tl" rotWithShape="0">
                    <a:prstClr val="black">
                      <a:alpha val="40000"/>
                    </a:prstClr>
                  </a:outerShdw>
                </a:effectLst>
              </a:rPr>
              <a:t>	143</a:t>
            </a:r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Want more?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2.	Stefano </a:t>
            </a:r>
            <a:r>
              <a:rPr lang="en-GB" dirty="0" err="1">
                <a:solidFill>
                  <a:schemeClr val="bg1"/>
                </a:solidFill>
              </a:rPr>
              <a:t>Lanzavecchia</a:t>
            </a:r>
            <a:r>
              <a:rPr lang="en-GB" dirty="0">
                <a:solidFill>
                  <a:schemeClr val="bg1"/>
                </a:solidFill>
              </a:rPr>
              <a:t>	145	</a:t>
            </a:r>
            <a:r>
              <a:rPr lang="en-US" dirty="0">
                <a:solidFill>
                  <a:schemeClr val="bg1"/>
                </a:solidFill>
              </a:rPr>
              <a:t>codegolf.stackexchange.com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3.	Francesco </a:t>
            </a:r>
            <a:r>
              <a:rPr lang="en-GB" dirty="0" err="1">
                <a:solidFill>
                  <a:schemeClr val="bg1"/>
                </a:solidFill>
              </a:rPr>
              <a:t>Garue</a:t>
            </a:r>
            <a:r>
              <a:rPr lang="en-GB" dirty="0">
                <a:solidFill>
                  <a:schemeClr val="bg1"/>
                </a:solidFill>
              </a:rPr>
              <a:t>	145</a:t>
            </a: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4.	Michele </a:t>
            </a:r>
            <a:r>
              <a:rPr lang="en-GB" dirty="0" err="1">
                <a:solidFill>
                  <a:schemeClr val="bg1"/>
                </a:solidFill>
              </a:rPr>
              <a:t>Bellon</a:t>
            </a:r>
            <a:r>
              <a:rPr lang="en-GB" dirty="0">
                <a:solidFill>
                  <a:schemeClr val="bg1"/>
                </a:solidFill>
              </a:rPr>
              <a:t>	157</a:t>
            </a: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5.	Zachary Taylor	174</a:t>
            </a: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6.	Pierre	208</a:t>
            </a: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7.	</a:t>
            </a:r>
            <a:r>
              <a:rPr lang="en-GB" dirty="0" err="1">
                <a:solidFill>
                  <a:schemeClr val="bg1"/>
                </a:solidFill>
              </a:rPr>
              <a:t>Veli</a:t>
            </a:r>
            <a:r>
              <a:rPr lang="en-GB" dirty="0">
                <a:solidFill>
                  <a:schemeClr val="bg1"/>
                </a:solidFill>
              </a:rPr>
              <a:t>-Matti </a:t>
            </a:r>
            <a:r>
              <a:rPr lang="en-GB" dirty="0" err="1">
                <a:solidFill>
                  <a:schemeClr val="bg1"/>
                </a:solidFill>
              </a:rPr>
              <a:t>Jantunen</a:t>
            </a:r>
            <a:r>
              <a:rPr lang="en-GB" dirty="0">
                <a:solidFill>
                  <a:schemeClr val="bg1"/>
                </a:solidFill>
              </a:rPr>
              <a:t>	215</a:t>
            </a: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8.	Gilgamesh </a:t>
            </a:r>
            <a:r>
              <a:rPr lang="en-GB" dirty="0" err="1">
                <a:solidFill>
                  <a:schemeClr val="bg1"/>
                </a:solidFill>
              </a:rPr>
              <a:t>Athoraya</a:t>
            </a:r>
            <a:r>
              <a:rPr lang="en-GB" dirty="0">
                <a:solidFill>
                  <a:schemeClr val="bg1"/>
                </a:solidFill>
              </a:rPr>
              <a:t>	218</a:t>
            </a: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9.	Giacomo Manfredi	220</a:t>
            </a:r>
          </a:p>
          <a:p>
            <a:pPr marL="0" indent="0">
              <a:buClr>
                <a:schemeClr val="bg1"/>
              </a:buClr>
              <a:buNone/>
              <a:tabLst>
                <a:tab pos="457200" algn="r"/>
                <a:tab pos="685800" algn="l"/>
                <a:tab pos="3714750" algn="r"/>
                <a:tab pos="6400800" algn="ctr"/>
              </a:tabLst>
            </a:pPr>
            <a:r>
              <a:rPr lang="en-GB" dirty="0">
                <a:solidFill>
                  <a:schemeClr val="bg1"/>
                </a:solidFill>
              </a:rPr>
              <a:t>	10.	</a:t>
            </a:r>
            <a:r>
              <a:rPr lang="en-GB" dirty="0" err="1">
                <a:solidFill>
                  <a:schemeClr val="bg1"/>
                </a:solidFill>
              </a:rPr>
              <a:t>Moris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Zucca</a:t>
            </a:r>
            <a:r>
              <a:rPr lang="en-GB" dirty="0">
                <a:solidFill>
                  <a:schemeClr val="bg1"/>
                </a:solidFill>
              </a:rPr>
              <a:t>	222</a:t>
            </a:r>
          </a:p>
        </p:txBody>
      </p:sp>
    </p:spTree>
    <p:extLst>
      <p:ext uri="{BB962C8B-B14F-4D97-AF65-F5344CB8AC3E}">
        <p14:creationId xmlns:p14="http://schemas.microsoft.com/office/powerpoint/2010/main" val="3243308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6D5D9-2983-418D-A9C6-AD24F69E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Features in </a:t>
            </a:r>
            <a:r>
              <a:rPr lang="en-US" dirty="0" err="1"/>
              <a:t>Dyalog</a:t>
            </a:r>
            <a:r>
              <a:rPr lang="en-US" dirty="0"/>
              <a:t> APL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FD7A-BC3B-4F76-88DE-B6459177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7118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14.0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(+⌿÷1⌈≢) </a:t>
            </a:r>
            <a:r>
              <a:rPr lang="en-US" sz="1800" dirty="0"/>
              <a:t>trains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⌸ </a:t>
            </a:r>
            <a:r>
              <a:rPr lang="en-US" sz="1800" dirty="0"/>
              <a:t>Key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⍤ </a:t>
            </a:r>
            <a:r>
              <a:rPr lang="en-US" sz="1800" dirty="0"/>
              <a:t>Rank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15.0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⎕MKDIR ⎕NDELETE ⎕NEXISTS ⎕NGET ⎕NINFO ⎕NPARTS ⎕NPUT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16.0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⍸⍵ </a:t>
            </a:r>
            <a:r>
              <a:rPr lang="en-US" sz="1800" dirty="0"/>
              <a:t>Where	 </a:t>
            </a:r>
            <a:r>
              <a:rPr lang="en-US" sz="1800" dirty="0">
                <a:latin typeface="APL385 Unicode" panose="020B0709000202000203" pitchFamily="49" charset="0"/>
              </a:rPr>
              <a:t>⍺⍸⍵ </a:t>
            </a:r>
            <a:r>
              <a:rPr lang="en-US" sz="1800" dirty="0"/>
              <a:t>Interval Index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⊆⍵ </a:t>
            </a:r>
            <a:r>
              <a:rPr lang="en-US" sz="1800" dirty="0"/>
              <a:t>Nest	 </a:t>
            </a:r>
            <a:r>
              <a:rPr lang="en-US" sz="1800" dirty="0">
                <a:latin typeface="APL385 Unicode" panose="020B0709000202000203" pitchFamily="49" charset="0"/>
              </a:rPr>
              <a:t>⍺⊆⍵ </a:t>
            </a:r>
            <a:r>
              <a:rPr lang="en-US" sz="1800" dirty="0"/>
              <a:t>Partition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@ </a:t>
            </a:r>
            <a:r>
              <a:rPr lang="en-US" sz="1800" dirty="0"/>
              <a:t>At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⌺ </a:t>
            </a:r>
            <a:r>
              <a:rPr lang="en-US" sz="1800" dirty="0"/>
              <a:t>Stencil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PL385 Unicode" panose="020B0709000202000203" pitchFamily="49" charset="0"/>
              </a:rPr>
              <a:t>⎕CSV ⎕JSON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F71AC-9DE9-49D0-8705-E81251A298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94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CFC4-0103-4B8A-8251-7D36BCB2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83518"/>
            <a:ext cx="8363272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GB" sz="2800" dirty="0">
                <a:latin typeface="Titillium Web SemiBold" panose="00000700000000000000" pitchFamily="2" charset="0"/>
                <a:ea typeface="+mn-ea"/>
                <a:cs typeface="+mn-cs"/>
              </a:rPr>
            </a:br>
            <a:br>
              <a:rPr lang="en-GB" sz="2800" dirty="0">
                <a:latin typeface="Titillium Web SemiBold" panose="00000700000000000000" pitchFamily="2" charset="0"/>
                <a:ea typeface="+mn-ea"/>
                <a:cs typeface="+mn-cs"/>
              </a:rPr>
            </a:br>
            <a:r>
              <a:rPr lang="en-GB" sz="2800" dirty="0">
                <a:latin typeface="Titillium Web SemiBold" panose="00000700000000000000" pitchFamily="2" charset="0"/>
                <a:ea typeface="+mn-ea"/>
                <a:cs typeface="+mn-cs"/>
              </a:rPr>
              <a:t>Next Webinar</a:t>
            </a:r>
            <a:br>
              <a:rPr lang="en-GB" dirty="0"/>
            </a:br>
            <a:r>
              <a:rPr lang="en-GB" dirty="0"/>
              <a:t>Source Code Management</a:t>
            </a:r>
            <a:br>
              <a:rPr lang="en-GB" dirty="0"/>
            </a:br>
            <a:r>
              <a:rPr lang="en-GB" dirty="0"/>
              <a:t>with GitHub and APL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76596-2E88-4D82-9DFF-53BB7FECE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66605"/>
            <a:ext cx="8280400" cy="432047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dirty="0"/>
            </a:br>
            <a:r>
              <a:rPr lang="en-US" dirty="0"/>
              <a:t> December 7</a:t>
            </a:r>
            <a:r>
              <a:rPr lang="en-US" baseline="30000" dirty="0"/>
              <a:t>th</a:t>
            </a:r>
            <a:r>
              <a:rPr lang="en-US" dirty="0"/>
              <a:t>,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02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88561-8625-43DB-98E0-96BB0970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445"/>
          <a:stretch/>
        </p:blipFill>
        <p:spPr>
          <a:xfrm>
            <a:off x="0" y="438912"/>
            <a:ext cx="9144000" cy="4270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42402-DEAC-4F8D-A4FB-0CD2668E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7"/>
            <a:ext cx="8363272" cy="402109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Conway's Game of Life</a:t>
            </a:r>
            <a:br>
              <a:rPr lang="en-US" dirty="0">
                <a:solidFill>
                  <a:prstClr val="white"/>
                </a:solidFill>
              </a:rPr>
            </a:br>
            <a:br>
              <a:rPr lang="en-US" sz="2400" b="0" dirty="0">
                <a:solidFill>
                  <a:prstClr val="white"/>
                </a:solidFill>
                <a:latin typeface="Titillium Web SemiBold" panose="00000700000000000000" pitchFamily="2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49E0C-20D6-4315-9075-DB21DCDB682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0545B7-A789-44F0-9A32-00126FB07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56616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13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12EB-EDEA-4C79-9B72-79CCCB1C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tillium Web" panose="00000500000000000000" pitchFamily="2" charset="0"/>
              </a:rPr>
              <a:t>Conway's Game of Life</a:t>
            </a:r>
            <a:endParaRPr lang="en-GB" b="1" dirty="0">
              <a:latin typeface="Titillium Web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34E2-B047-48F9-B988-046A5FC5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834527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Given a Boolean matrix world, generate the next generation where</a:t>
            </a:r>
          </a:p>
          <a:p>
            <a:r>
              <a:rPr lang="en-GB" sz="1600" dirty="0"/>
              <a:t>any live cell with fewer than two live neighbours dies, as if caused by underpopulation.</a:t>
            </a:r>
          </a:p>
          <a:p>
            <a:r>
              <a:rPr lang="en-GB" sz="1600" dirty="0"/>
              <a:t>any live cell with two or three live neighbours lives on to the next generation.</a:t>
            </a:r>
          </a:p>
          <a:p>
            <a:r>
              <a:rPr lang="en-GB" sz="1600" dirty="0"/>
              <a:t>any live cell with more than three live neighbours dies, as if by overpopulation.</a:t>
            </a:r>
          </a:p>
          <a:p>
            <a:r>
              <a:rPr lang="en-GB" sz="1600" dirty="0"/>
              <a:t>any dead cell with exactly three live neighbours becomes a live cell, as if by reproduction.</a:t>
            </a:r>
          </a:p>
          <a:p>
            <a:r>
              <a:rPr lang="en-US" sz="1600" dirty="0"/>
              <a:t>there are hard walls (equivalent to always dead cells) surrounding the world.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D0E13B-1C55-4FDC-B525-3920D438AA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2" name="Group[4;1]">
            <a:extLst>
              <a:ext uri="{FF2B5EF4-FFF2-40B4-BE49-F238E27FC236}">
                <a16:creationId xmlns:a16="http://schemas.microsoft.com/office/drawing/2014/main" id="{43F1E9CF-B59F-48EB-A583-83AC4B7D0E0E}"/>
              </a:ext>
            </a:extLst>
          </p:cNvPr>
          <p:cNvGrpSpPr/>
          <p:nvPr/>
        </p:nvGrpSpPr>
        <p:grpSpPr>
          <a:xfrm>
            <a:off x="71500" y="3598675"/>
            <a:ext cx="2983915" cy="875476"/>
            <a:chOff x="71500" y="3598675"/>
            <a:chExt cx="2983915" cy="8754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2792BF-78A9-4B02-818B-82FB6808253B}"/>
                </a:ext>
              </a:extLst>
            </p:cNvPr>
            <p:cNvGrpSpPr/>
            <p:nvPr/>
          </p:nvGrpSpPr>
          <p:grpSpPr>
            <a:xfrm>
              <a:off x="71500" y="3598675"/>
              <a:ext cx="868680" cy="864017"/>
              <a:chOff x="71500" y="3598675"/>
              <a:chExt cx="868680" cy="8640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94F1E9-1903-4658-A218-7B2868BD804F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4759D60-3F7A-4B6A-9E83-208B568D0B0E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DE5060-02B9-4DA0-B725-892A7D2F811D}"/>
                </a:ext>
              </a:extLst>
            </p:cNvPr>
            <p:cNvGrpSpPr/>
            <p:nvPr/>
          </p:nvGrpSpPr>
          <p:grpSpPr>
            <a:xfrm>
              <a:off x="2186735" y="3610134"/>
              <a:ext cx="868680" cy="864017"/>
              <a:chOff x="71500" y="3598675"/>
              <a:chExt cx="868680" cy="8640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6E057D-FDA3-4EF9-BAD3-C93D2C938588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38DFE24-FC3F-448F-B8C5-D528EB756143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" name="Group[4;2]">
            <a:extLst>
              <a:ext uri="{FF2B5EF4-FFF2-40B4-BE49-F238E27FC236}">
                <a16:creationId xmlns:a16="http://schemas.microsoft.com/office/drawing/2014/main" id="{EE468150-55E2-455F-B27E-58F4B9B916D0}"/>
              </a:ext>
            </a:extLst>
          </p:cNvPr>
          <p:cNvGrpSpPr/>
          <p:nvPr/>
        </p:nvGrpSpPr>
        <p:grpSpPr>
          <a:xfrm>
            <a:off x="386535" y="3598675"/>
            <a:ext cx="2983915" cy="875476"/>
            <a:chOff x="71500" y="3598675"/>
            <a:chExt cx="2983915" cy="8754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5C22C5-9EE2-43E9-A884-388F139C6256}"/>
                </a:ext>
              </a:extLst>
            </p:cNvPr>
            <p:cNvGrpSpPr/>
            <p:nvPr/>
          </p:nvGrpSpPr>
          <p:grpSpPr>
            <a:xfrm>
              <a:off x="71500" y="3598675"/>
              <a:ext cx="868680" cy="864017"/>
              <a:chOff x="71500" y="3598675"/>
              <a:chExt cx="868680" cy="86401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643B4A-233A-497D-8298-5CFE8328ED1B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38159DC-D825-4867-8004-2045C957B500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366ADDB-ACC1-446A-A741-9D85C25432F8}"/>
                </a:ext>
              </a:extLst>
            </p:cNvPr>
            <p:cNvGrpSpPr/>
            <p:nvPr/>
          </p:nvGrpSpPr>
          <p:grpSpPr>
            <a:xfrm>
              <a:off x="2186735" y="3610134"/>
              <a:ext cx="868680" cy="864017"/>
              <a:chOff x="71500" y="3598675"/>
              <a:chExt cx="868680" cy="86401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5DB685-6C64-453C-A26A-AED020D14905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EC38D16-66DC-451E-9CDF-3DE83BF4E0D9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" name="Group[5;2]">
            <a:extLst>
              <a:ext uri="{FF2B5EF4-FFF2-40B4-BE49-F238E27FC236}">
                <a16:creationId xmlns:a16="http://schemas.microsoft.com/office/drawing/2014/main" id="{18AB9A06-AF10-48E8-A17E-CCCC550AB4BF}"/>
              </a:ext>
            </a:extLst>
          </p:cNvPr>
          <p:cNvGrpSpPr/>
          <p:nvPr/>
        </p:nvGrpSpPr>
        <p:grpSpPr>
          <a:xfrm>
            <a:off x="386535" y="3894641"/>
            <a:ext cx="2983915" cy="875476"/>
            <a:chOff x="71500" y="3598675"/>
            <a:chExt cx="2983915" cy="87547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ADDF789-2DAA-41FD-B309-09368E83C162}"/>
                </a:ext>
              </a:extLst>
            </p:cNvPr>
            <p:cNvGrpSpPr/>
            <p:nvPr/>
          </p:nvGrpSpPr>
          <p:grpSpPr>
            <a:xfrm>
              <a:off x="71500" y="3598675"/>
              <a:ext cx="868680" cy="864017"/>
              <a:chOff x="71500" y="3598675"/>
              <a:chExt cx="868680" cy="86401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957E4C5-0B1A-4157-961C-F2A56F67C2DB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718D882-1E6F-49FB-82E1-9A6D8521D505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5335568-607C-495F-BF3C-57341C444601}"/>
                </a:ext>
              </a:extLst>
            </p:cNvPr>
            <p:cNvGrpSpPr/>
            <p:nvPr/>
          </p:nvGrpSpPr>
          <p:grpSpPr>
            <a:xfrm>
              <a:off x="2186735" y="3610134"/>
              <a:ext cx="868680" cy="864017"/>
              <a:chOff x="71500" y="3598675"/>
              <a:chExt cx="868680" cy="86401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76840C-D478-45B0-8530-6DA2300AA1CB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A8CCA55-BBA8-4ED5-884E-230169E4B153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[4;3]">
            <a:extLst>
              <a:ext uri="{FF2B5EF4-FFF2-40B4-BE49-F238E27FC236}">
                <a16:creationId xmlns:a16="http://schemas.microsoft.com/office/drawing/2014/main" id="{E0A88658-0FE3-4FE0-A672-1A80BDF91EE4}"/>
              </a:ext>
            </a:extLst>
          </p:cNvPr>
          <p:cNvGrpSpPr/>
          <p:nvPr/>
        </p:nvGrpSpPr>
        <p:grpSpPr>
          <a:xfrm>
            <a:off x="694777" y="3598675"/>
            <a:ext cx="2983915" cy="875476"/>
            <a:chOff x="71500" y="3598675"/>
            <a:chExt cx="2983915" cy="8754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8480199-6DA2-43FE-8636-449B2F1865CF}"/>
                </a:ext>
              </a:extLst>
            </p:cNvPr>
            <p:cNvGrpSpPr/>
            <p:nvPr/>
          </p:nvGrpSpPr>
          <p:grpSpPr>
            <a:xfrm>
              <a:off x="71500" y="3598675"/>
              <a:ext cx="868680" cy="864017"/>
              <a:chOff x="71500" y="3598675"/>
              <a:chExt cx="868680" cy="86401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4B6EE3-B987-425E-A61D-8C5DAF1F5BA9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1B707D6-D1F4-465C-82FC-7EA3DCFDD22E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35E2696-5C49-4A29-BBE5-7E5C9D4B7F47}"/>
                </a:ext>
              </a:extLst>
            </p:cNvPr>
            <p:cNvGrpSpPr/>
            <p:nvPr/>
          </p:nvGrpSpPr>
          <p:grpSpPr>
            <a:xfrm>
              <a:off x="2186735" y="3610134"/>
              <a:ext cx="868680" cy="864017"/>
              <a:chOff x="71500" y="3598675"/>
              <a:chExt cx="868680" cy="86401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9F26352-6C36-421E-8734-BD672E009EFE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936DA5B-97AD-47C5-AEA6-38F6886CCDE4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1" name="Group[2;3]">
            <a:extLst>
              <a:ext uri="{FF2B5EF4-FFF2-40B4-BE49-F238E27FC236}">
                <a16:creationId xmlns:a16="http://schemas.microsoft.com/office/drawing/2014/main" id="{D7E4510D-68CD-4550-86FD-303D9A49425A}"/>
              </a:ext>
            </a:extLst>
          </p:cNvPr>
          <p:cNvGrpSpPr/>
          <p:nvPr/>
        </p:nvGrpSpPr>
        <p:grpSpPr>
          <a:xfrm>
            <a:off x="686592" y="3004967"/>
            <a:ext cx="2983915" cy="875476"/>
            <a:chOff x="71500" y="3598675"/>
            <a:chExt cx="2983915" cy="87547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3E51A69-8C94-4D2B-A9B7-6B0A4D7D652B}"/>
                </a:ext>
              </a:extLst>
            </p:cNvPr>
            <p:cNvGrpSpPr/>
            <p:nvPr/>
          </p:nvGrpSpPr>
          <p:grpSpPr>
            <a:xfrm>
              <a:off x="71500" y="3598675"/>
              <a:ext cx="868680" cy="864017"/>
              <a:chOff x="71500" y="3598675"/>
              <a:chExt cx="868680" cy="86401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E9F7D94-164B-491B-92D6-D4BD86222B42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F916858-BA5C-4325-A342-B498202C02A5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4AC79C8-E324-40BE-9684-244E5302ED7C}"/>
                </a:ext>
              </a:extLst>
            </p:cNvPr>
            <p:cNvGrpSpPr/>
            <p:nvPr/>
          </p:nvGrpSpPr>
          <p:grpSpPr>
            <a:xfrm>
              <a:off x="2186735" y="3610134"/>
              <a:ext cx="868680" cy="864017"/>
              <a:chOff x="71500" y="3598675"/>
              <a:chExt cx="868680" cy="86401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C484C4-04D1-4E90-AF80-36E979A42E04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86DFAAA-23FB-47B5-A251-3CC3AEE7AB82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1" name="=3">
            <a:extLst>
              <a:ext uri="{FF2B5EF4-FFF2-40B4-BE49-F238E27FC236}">
                <a16:creationId xmlns:a16="http://schemas.microsoft.com/office/drawing/2014/main" id="{CD144693-9B44-4038-8EF1-C1F1A051AA8F}"/>
              </a:ext>
            </a:extLst>
          </p:cNvPr>
          <p:cNvSpPr/>
          <p:nvPr/>
        </p:nvSpPr>
        <p:spPr>
          <a:xfrm>
            <a:off x="386535" y="2389636"/>
            <a:ext cx="8100900" cy="299151"/>
          </a:xfrm>
          <a:prstGeom prst="rect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&gt;3">
            <a:extLst>
              <a:ext uri="{FF2B5EF4-FFF2-40B4-BE49-F238E27FC236}">
                <a16:creationId xmlns:a16="http://schemas.microsoft.com/office/drawing/2014/main" id="{33B3A249-5F96-48F8-9CBC-CB9BDD49B7BF}"/>
              </a:ext>
            </a:extLst>
          </p:cNvPr>
          <p:cNvSpPr/>
          <p:nvPr/>
        </p:nvSpPr>
        <p:spPr>
          <a:xfrm>
            <a:off x="386535" y="2092028"/>
            <a:ext cx="7200800" cy="299151"/>
          </a:xfrm>
          <a:prstGeom prst="rect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2-3">
            <a:extLst>
              <a:ext uri="{FF2B5EF4-FFF2-40B4-BE49-F238E27FC236}">
                <a16:creationId xmlns:a16="http://schemas.microsoft.com/office/drawing/2014/main" id="{4A835A20-AC57-4701-9575-79B8B2B1589E}"/>
              </a:ext>
            </a:extLst>
          </p:cNvPr>
          <p:cNvSpPr/>
          <p:nvPr/>
        </p:nvSpPr>
        <p:spPr>
          <a:xfrm>
            <a:off x="386535" y="1815994"/>
            <a:ext cx="7110790" cy="299151"/>
          </a:xfrm>
          <a:prstGeom prst="rect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&lt;2">
            <a:extLst>
              <a:ext uri="{FF2B5EF4-FFF2-40B4-BE49-F238E27FC236}">
                <a16:creationId xmlns:a16="http://schemas.microsoft.com/office/drawing/2014/main" id="{611E651D-3850-4586-B5C5-AD57A1E64533}"/>
              </a:ext>
            </a:extLst>
          </p:cNvPr>
          <p:cNvSpPr/>
          <p:nvPr/>
        </p:nvSpPr>
        <p:spPr>
          <a:xfrm>
            <a:off x="386535" y="1510514"/>
            <a:ext cx="7920880" cy="299151"/>
          </a:xfrm>
          <a:prstGeom prst="rect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3FEFB78D-DAB8-488A-B7D9-0B5B9FB651D4}"/>
              </a:ext>
            </a:extLst>
          </p:cNvPr>
          <p:cNvSpPr txBox="1">
            <a:spLocks/>
          </p:cNvSpPr>
          <p:nvPr/>
        </p:nvSpPr>
        <p:spPr>
          <a:xfrm>
            <a:off x="348323" y="2928409"/>
            <a:ext cx="7113670" cy="167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0     0 0 0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0     0 0 0 0 0</a:t>
            </a:r>
            <a:r>
              <a:rPr lang="fi-FI" sz="20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latin typeface="APL385 Unicode" panose="020B0709000202000203" pitchFamily="49" charset="0"/>
              </a:rPr>
              <a:t>1 1 1 1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0     0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</a:t>
            </a:r>
            <a:r>
              <a:rPr lang="fi-FI" sz="2000" dirty="0">
                <a:latin typeface="APL385 Unicode" panose="020B0709000202000203" pitchFamily="49" charset="0"/>
              </a:rPr>
              <a:t> 1  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0 0 0 0</a:t>
            </a:r>
            <a:r>
              <a:rPr lang="fi-FI" sz="2000" dirty="0">
                <a:latin typeface="APL385 Unicode" panose="020B0709000202000203" pitchFamily="49" charset="0"/>
              </a:rPr>
              <a:t> 1  →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0 0 0 0</a:t>
            </a:r>
            <a:r>
              <a:rPr lang="fi-FI" sz="2000" dirty="0">
                <a:latin typeface="APL385 Unicode" panose="020B0709000202000203" pitchFamily="49" charset="0"/>
              </a:rPr>
              <a:t> 1  →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latin typeface="APL385 Unicode" panose="020B0709000202000203" pitchFamily="49" charset="0"/>
              </a:rPr>
              <a:t>1 1 1 1 1  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 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fi-FI" sz="2000" dirty="0">
                <a:latin typeface="APL385 Unicode" panose="020B0709000202000203" pitchFamily="49" charset="0"/>
              </a:rPr>
              <a:t>1 1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i-FI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4" grpId="0" animBg="1"/>
      <p:bldP spid="54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12EB-EDEA-4C79-9B72-79CCCB1C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tillium Web" panose="00000500000000000000" pitchFamily="2" charset="0"/>
              </a:rPr>
              <a:t>Conway's Game of Life</a:t>
            </a:r>
            <a:endParaRPr lang="en-GB" b="1" dirty="0">
              <a:latin typeface="Titillium Web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34E2-B047-48F9-B988-046A5FC5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24124"/>
            <a:ext cx="834527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Given a Boolean matrix world, generate the next generation where a cell is alive if</a:t>
            </a:r>
          </a:p>
          <a:p>
            <a:r>
              <a:rPr lang="en-GB" sz="1600" dirty="0"/>
              <a:t>it was dead but had three alive neighbours (3 "including itself")</a:t>
            </a:r>
          </a:p>
          <a:p>
            <a:r>
              <a:rPr lang="en-GB" sz="1600" dirty="0"/>
              <a:t>it was alive and had two alive neighbours (3 including itself)</a:t>
            </a:r>
          </a:p>
          <a:p>
            <a:r>
              <a:rPr lang="en-GB" sz="1600" dirty="0"/>
              <a:t>it was alive and had three alive neighbours (4 including itself)</a:t>
            </a:r>
            <a:endParaRPr lang="fi-FI" sz="2000" dirty="0">
              <a:solidFill>
                <a:schemeClr val="bg1">
                  <a:lumMod val="75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D0E13B-1C55-4FDC-B525-3920D438AA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3" name="Group[4;2]">
            <a:extLst>
              <a:ext uri="{FF2B5EF4-FFF2-40B4-BE49-F238E27FC236}">
                <a16:creationId xmlns:a16="http://schemas.microsoft.com/office/drawing/2014/main" id="{EE468150-55E2-455F-B27E-58F4B9B916D0}"/>
              </a:ext>
            </a:extLst>
          </p:cNvPr>
          <p:cNvGrpSpPr/>
          <p:nvPr/>
        </p:nvGrpSpPr>
        <p:grpSpPr>
          <a:xfrm>
            <a:off x="386535" y="3598675"/>
            <a:ext cx="2983915" cy="875476"/>
            <a:chOff x="71500" y="3598675"/>
            <a:chExt cx="2983915" cy="8754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5C22C5-9EE2-43E9-A884-388F139C6256}"/>
                </a:ext>
              </a:extLst>
            </p:cNvPr>
            <p:cNvGrpSpPr/>
            <p:nvPr/>
          </p:nvGrpSpPr>
          <p:grpSpPr>
            <a:xfrm>
              <a:off x="71500" y="3598675"/>
              <a:ext cx="868680" cy="864017"/>
              <a:chOff x="71500" y="3598675"/>
              <a:chExt cx="868680" cy="86401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643B4A-233A-497D-8298-5CFE8328ED1B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38159DC-D825-4867-8004-2045C957B500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366ADDB-ACC1-446A-A741-9D85C25432F8}"/>
                </a:ext>
              </a:extLst>
            </p:cNvPr>
            <p:cNvGrpSpPr/>
            <p:nvPr/>
          </p:nvGrpSpPr>
          <p:grpSpPr>
            <a:xfrm>
              <a:off x="2186735" y="3610134"/>
              <a:ext cx="868680" cy="864017"/>
              <a:chOff x="71500" y="3598675"/>
              <a:chExt cx="868680" cy="86401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5DB685-6C64-453C-A26A-AED020D14905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EC38D16-66DC-451E-9CDF-3DE83BF4E0D9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" name="Group[5;2]">
            <a:extLst>
              <a:ext uri="{FF2B5EF4-FFF2-40B4-BE49-F238E27FC236}">
                <a16:creationId xmlns:a16="http://schemas.microsoft.com/office/drawing/2014/main" id="{18AB9A06-AF10-48E8-A17E-CCCC550AB4BF}"/>
              </a:ext>
            </a:extLst>
          </p:cNvPr>
          <p:cNvGrpSpPr/>
          <p:nvPr/>
        </p:nvGrpSpPr>
        <p:grpSpPr>
          <a:xfrm>
            <a:off x="386535" y="3894641"/>
            <a:ext cx="2983915" cy="875476"/>
            <a:chOff x="71500" y="3598675"/>
            <a:chExt cx="2983915" cy="87547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ADDF789-2DAA-41FD-B309-09368E83C162}"/>
                </a:ext>
              </a:extLst>
            </p:cNvPr>
            <p:cNvGrpSpPr/>
            <p:nvPr/>
          </p:nvGrpSpPr>
          <p:grpSpPr>
            <a:xfrm>
              <a:off x="71500" y="3598675"/>
              <a:ext cx="868680" cy="864017"/>
              <a:chOff x="71500" y="3598675"/>
              <a:chExt cx="868680" cy="86401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957E4C5-0B1A-4157-961C-F2A56F67C2DB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718D882-1E6F-49FB-82E1-9A6D8521D505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5335568-607C-495F-BF3C-57341C444601}"/>
                </a:ext>
              </a:extLst>
            </p:cNvPr>
            <p:cNvGrpSpPr/>
            <p:nvPr/>
          </p:nvGrpSpPr>
          <p:grpSpPr>
            <a:xfrm>
              <a:off x="2186735" y="3610134"/>
              <a:ext cx="868680" cy="864017"/>
              <a:chOff x="71500" y="3598675"/>
              <a:chExt cx="868680" cy="86401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76840C-D478-45B0-8530-6DA2300AA1CB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A8CCA55-BBA8-4ED5-884E-230169E4B153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[4;3]">
            <a:extLst>
              <a:ext uri="{FF2B5EF4-FFF2-40B4-BE49-F238E27FC236}">
                <a16:creationId xmlns:a16="http://schemas.microsoft.com/office/drawing/2014/main" id="{E0A88658-0FE3-4FE0-A672-1A80BDF91EE4}"/>
              </a:ext>
            </a:extLst>
          </p:cNvPr>
          <p:cNvGrpSpPr/>
          <p:nvPr/>
        </p:nvGrpSpPr>
        <p:grpSpPr>
          <a:xfrm>
            <a:off x="694777" y="3598675"/>
            <a:ext cx="2983915" cy="875476"/>
            <a:chOff x="71500" y="3598675"/>
            <a:chExt cx="2983915" cy="8754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8480199-6DA2-43FE-8636-449B2F1865CF}"/>
                </a:ext>
              </a:extLst>
            </p:cNvPr>
            <p:cNvGrpSpPr/>
            <p:nvPr/>
          </p:nvGrpSpPr>
          <p:grpSpPr>
            <a:xfrm>
              <a:off x="71500" y="3598675"/>
              <a:ext cx="868680" cy="864017"/>
              <a:chOff x="71500" y="3598675"/>
              <a:chExt cx="868680" cy="86401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4B6EE3-B987-425E-A61D-8C5DAF1F5BA9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1B707D6-D1F4-465C-82FC-7EA3DCFDD22E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35E2696-5C49-4A29-BBE5-7E5C9D4B7F47}"/>
                </a:ext>
              </a:extLst>
            </p:cNvPr>
            <p:cNvGrpSpPr/>
            <p:nvPr/>
          </p:nvGrpSpPr>
          <p:grpSpPr>
            <a:xfrm>
              <a:off x="2186735" y="3610134"/>
              <a:ext cx="868680" cy="864017"/>
              <a:chOff x="71500" y="3598675"/>
              <a:chExt cx="868680" cy="86401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9F26352-6C36-421E-8734-BD672E009EFE}"/>
                  </a:ext>
                </a:extLst>
              </p:cNvPr>
              <p:cNvSpPr/>
              <p:nvPr/>
            </p:nvSpPr>
            <p:spPr>
              <a:xfrm>
                <a:off x="71500" y="3598675"/>
                <a:ext cx="868680" cy="864017"/>
              </a:xfrm>
              <a:prstGeom prst="rect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936DA5B-97AD-47C5-AEA6-38F6886CCDE4}"/>
                  </a:ext>
                </a:extLst>
              </p:cNvPr>
              <p:cNvSpPr/>
              <p:nvPr/>
            </p:nvSpPr>
            <p:spPr>
              <a:xfrm>
                <a:off x="348323" y="3873166"/>
                <a:ext cx="315035" cy="315035"/>
              </a:xfrm>
              <a:prstGeom prst="ellipse">
                <a:avLst/>
              </a:prstGeom>
              <a:noFill/>
              <a:ln>
                <a:solidFill>
                  <a:srgbClr val="7C7D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4" name="1(3)">
            <a:extLst>
              <a:ext uri="{FF2B5EF4-FFF2-40B4-BE49-F238E27FC236}">
                <a16:creationId xmlns:a16="http://schemas.microsoft.com/office/drawing/2014/main" id="{33B3A249-5F96-48F8-9CBC-CB9BDD49B7BF}"/>
              </a:ext>
            </a:extLst>
          </p:cNvPr>
          <p:cNvSpPr/>
          <p:nvPr/>
        </p:nvSpPr>
        <p:spPr>
          <a:xfrm>
            <a:off x="386535" y="2092028"/>
            <a:ext cx="5760640" cy="299151"/>
          </a:xfrm>
          <a:prstGeom prst="rect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1(2)">
            <a:extLst>
              <a:ext uri="{FF2B5EF4-FFF2-40B4-BE49-F238E27FC236}">
                <a16:creationId xmlns:a16="http://schemas.microsoft.com/office/drawing/2014/main" id="{4A835A20-AC57-4701-9575-79B8B2B1589E}"/>
              </a:ext>
            </a:extLst>
          </p:cNvPr>
          <p:cNvSpPr/>
          <p:nvPr/>
        </p:nvSpPr>
        <p:spPr>
          <a:xfrm>
            <a:off x="386535" y="1815994"/>
            <a:ext cx="5625625" cy="299151"/>
          </a:xfrm>
          <a:prstGeom prst="rect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0(3)">
            <a:extLst>
              <a:ext uri="{FF2B5EF4-FFF2-40B4-BE49-F238E27FC236}">
                <a16:creationId xmlns:a16="http://schemas.microsoft.com/office/drawing/2014/main" id="{611E651D-3850-4586-B5C5-AD57A1E64533}"/>
              </a:ext>
            </a:extLst>
          </p:cNvPr>
          <p:cNvSpPr/>
          <p:nvPr/>
        </p:nvSpPr>
        <p:spPr>
          <a:xfrm>
            <a:off x="386535" y="1510514"/>
            <a:ext cx="5895655" cy="299151"/>
          </a:xfrm>
          <a:prstGeom prst="rect">
            <a:avLst/>
          </a:prstGeom>
          <a:noFill/>
          <a:ln>
            <a:solidFill>
              <a:srgbClr val="7C7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AAB5E56-804C-4428-B05A-15C8430D8BCF}"/>
              </a:ext>
            </a:extLst>
          </p:cNvPr>
          <p:cNvSpPr txBox="1">
            <a:spLocks/>
          </p:cNvSpPr>
          <p:nvPr/>
        </p:nvSpPr>
        <p:spPr>
          <a:xfrm>
            <a:off x="348323" y="2928409"/>
            <a:ext cx="7113670" cy="167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2154238" indent="-325438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—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0     0 0 0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0     0 0 0 0 0</a:t>
            </a:r>
            <a:r>
              <a:rPr lang="fi-FI" sz="20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latin typeface="APL385 Unicode" panose="020B0709000202000203" pitchFamily="49" charset="0"/>
              </a:rPr>
              <a:t>1 1 1 1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0     0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</a:t>
            </a:r>
            <a:r>
              <a:rPr lang="fi-FI" sz="2000" dirty="0">
                <a:latin typeface="APL385 Unicode" panose="020B0709000202000203" pitchFamily="49" charset="0"/>
              </a:rPr>
              <a:t> 1  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0 0 0 0</a:t>
            </a:r>
            <a:r>
              <a:rPr lang="fi-FI" sz="2000" dirty="0">
                <a:latin typeface="APL385 Unicode" panose="020B0709000202000203" pitchFamily="49" charset="0"/>
              </a:rPr>
              <a:t> 1  →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0 0 0 0</a:t>
            </a:r>
            <a:r>
              <a:rPr lang="fi-FI" sz="2000" dirty="0">
                <a:latin typeface="APL385 Unicode" panose="020B0709000202000203" pitchFamily="49" charset="0"/>
              </a:rPr>
              <a:t> 1  →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latin typeface="APL385 Unicode" panose="020B0709000202000203" pitchFamily="49" charset="0"/>
              </a:rPr>
              <a:t>1 1 1 1 1  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0 0 0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 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 </a:t>
            </a:r>
            <a:r>
              <a:rPr lang="fi-FI" sz="2000" dirty="0">
                <a:latin typeface="APL385 Unicode" panose="020B0709000202000203" pitchFamily="49" charset="0"/>
              </a:rPr>
              <a:t>1 1  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  0</a:t>
            </a:r>
            <a:r>
              <a:rPr lang="fi-FI" sz="2000" dirty="0">
                <a:latin typeface="APL385 Unicode" panose="020B0709000202000203" pitchFamily="49" charset="0"/>
              </a:rPr>
              <a:t> 1 </a:t>
            </a:r>
            <a:r>
              <a:rPr lang="fi-FI" sz="2000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0</a:t>
            </a:r>
            <a:r>
              <a:rPr lang="fi-FI" sz="2000" dirty="0">
                <a:latin typeface="APL385 Unicode" panose="020B0709000202000203" pitchFamily="49" charset="0"/>
              </a:rPr>
              <a:t> 1 1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i-FI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2" grpId="0" animBg="1"/>
      <p:bldP spid="52" grpId="1" animBg="1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8A7F-81E2-44EC-9AAD-76682604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Conway's Game of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519-CB63-441E-8E8E-B71ABC61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943349"/>
          </a:xfrm>
        </p:spPr>
        <p:txBody>
          <a:bodyPr>
            <a:noAutofit/>
          </a:bodyPr>
          <a:lstStyle/>
          <a:p>
            <a:r>
              <a:rPr lang="en-US" sz="2400" dirty="0"/>
              <a:t>Traditional solution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GB" sz="2400" dirty="0">
                <a:latin typeface="APL385 Unicode" panose="020B0709000202000203" pitchFamily="49" charset="0"/>
              </a:rPr>
              <a:t>{↑1 ⍵∨.∧3 4=+/,¯1 0 1∘.⊖¯1 0 1∘.⌽⊂⍵}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   </a:t>
            </a:r>
            <a:r>
              <a:rPr lang="en-GB" sz="2400" dirty="0"/>
              <a:t>See https://youtu.be/a9xAKttWgP4</a:t>
            </a:r>
            <a:br>
              <a:rPr lang="en-GB" sz="2400" dirty="0"/>
            </a:br>
            <a:endParaRPr lang="en-GB" sz="2400" dirty="0">
              <a:latin typeface="APL385 Unicode" panose="020B0709000202000203" pitchFamily="49" charset="0"/>
            </a:endParaRPr>
          </a:p>
          <a:p>
            <a:r>
              <a:rPr lang="en-US" sz="2400" dirty="0"/>
              <a:t>G</a:t>
            </a:r>
            <a:r>
              <a:rPr lang="en-GB" sz="2400" dirty="0" err="1"/>
              <a:t>olfed</a:t>
            </a:r>
            <a:r>
              <a:rPr lang="en-GB" sz="2400" dirty="0"/>
              <a:t> using version 16.0 features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2400" dirty="0"/>
            </a:br>
            <a:r>
              <a:rPr lang="en-US" sz="2400" dirty="0">
                <a:latin typeface="APL385 Unicode" panose="020B0709000202000203" pitchFamily="49" charset="0"/>
              </a:rPr>
              <a:t>{≢⍸⍵}⌺3 3∊¨3+0,¨⊢</a:t>
            </a:r>
            <a:br>
              <a:rPr lang="en-US" sz="2400" dirty="0">
                <a:latin typeface="APL385 Unicode" panose="020B0709000202000203" pitchFamily="49" charset="0"/>
              </a:rPr>
            </a:b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8CBF-1D5C-4104-9E48-51245314A6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2488</Words>
  <Application>Microsoft Office PowerPoint</Application>
  <PresentationFormat>On-screen Show (16:9)</PresentationFormat>
  <Paragraphs>437</Paragraphs>
  <Slides>56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Arial</vt:lpstr>
      <vt:lpstr>Courier New</vt:lpstr>
      <vt:lpstr>Calibri</vt:lpstr>
      <vt:lpstr>Tw Cen MT Condensed</vt:lpstr>
      <vt:lpstr>Titillium Web SemiBold</vt:lpstr>
      <vt:lpstr>APL385 Unicode</vt:lpstr>
      <vt:lpstr>Wingdings</vt:lpstr>
      <vt:lpstr>Titillium Web Light</vt:lpstr>
      <vt:lpstr>Titillium Web</vt:lpstr>
      <vt:lpstr>APL333</vt:lpstr>
      <vt:lpstr>Office Theme</vt:lpstr>
      <vt:lpstr>APL Code Golf Autumn Tournament</vt:lpstr>
      <vt:lpstr>Background</vt:lpstr>
      <vt:lpstr>Do Code Golf!</vt:lpstr>
      <vt:lpstr>Types of Code</vt:lpstr>
      <vt:lpstr>Selected Problems</vt:lpstr>
      <vt:lpstr>Conway's Game of Life  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Conway's Game of Life</vt:lpstr>
      <vt:lpstr>Interval Index using pre-16.0 primitives </vt:lpstr>
      <vt:lpstr>Interval Index</vt:lpstr>
      <vt:lpstr>Interval Index</vt:lpstr>
      <vt:lpstr>Interval Index</vt:lpstr>
      <vt:lpstr>Interval Index</vt:lpstr>
      <vt:lpstr>Interval Index</vt:lpstr>
      <vt:lpstr>Interval Index</vt:lpstr>
      <vt:lpstr>Interval Index</vt:lpstr>
      <vt:lpstr>Interval Index</vt:lpstr>
      <vt:lpstr>Interval Index</vt:lpstr>
      <vt:lpstr>Interval Index</vt:lpstr>
      <vt:lpstr>Interval Index</vt:lpstr>
      <vt:lpstr>Interval Index</vt:lpstr>
      <vt:lpstr>Complete Teams  </vt:lpstr>
      <vt:lpstr>Complete Teams</vt:lpstr>
      <vt:lpstr>Complete Teams using pre-16.0 features only</vt:lpstr>
      <vt:lpstr>Complete Teams including using 16.0 features</vt:lpstr>
      <vt:lpstr>Complete Teams</vt:lpstr>
      <vt:lpstr>Complete Teams</vt:lpstr>
      <vt:lpstr>Complete Teams</vt:lpstr>
      <vt:lpstr>Complete Teams</vt:lpstr>
      <vt:lpstr>Complete Teams</vt:lpstr>
      <vt:lpstr>Complete Teams</vt:lpstr>
      <vt:lpstr>Complete Teams</vt:lpstr>
      <vt:lpstr>Complete Teams</vt:lpstr>
      <vt:lpstr>Complete Teams</vt:lpstr>
      <vt:lpstr>Complete Teams</vt:lpstr>
      <vt:lpstr>Complete Teams</vt:lpstr>
      <vt:lpstr>Complete Teams</vt:lpstr>
      <vt:lpstr>Complete Teams performance comparison</vt:lpstr>
      <vt:lpstr>Complete Teams performance comparison</vt:lpstr>
      <vt:lpstr>PowerPoint Presentation</vt:lpstr>
      <vt:lpstr>New Features in Dyalog APL</vt:lpstr>
      <vt:lpstr>  Next Webinar Source Code Management with GitHub and APL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Adám Brudzewsky</dc:creator>
  <cp:lastModifiedBy>Adam Brudzewsky</cp:lastModifiedBy>
  <cp:revision>118</cp:revision>
  <dcterms:created xsi:type="dcterms:W3CDTF">2016-07-29T08:25:06Z</dcterms:created>
  <dcterms:modified xsi:type="dcterms:W3CDTF">2017-10-27T13:21:19Z</dcterms:modified>
</cp:coreProperties>
</file>