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324" r:id="rId3"/>
    <p:sldId id="280" r:id="rId4"/>
    <p:sldId id="294" r:id="rId5"/>
    <p:sldId id="283" r:id="rId6"/>
    <p:sldId id="311" r:id="rId7"/>
    <p:sldId id="312" r:id="rId8"/>
    <p:sldId id="296" r:id="rId9"/>
    <p:sldId id="284" r:id="rId10"/>
    <p:sldId id="313" r:id="rId11"/>
    <p:sldId id="315" r:id="rId12"/>
    <p:sldId id="318" r:id="rId13"/>
    <p:sldId id="319" r:id="rId14"/>
    <p:sldId id="258" r:id="rId15"/>
    <p:sldId id="321" r:id="rId16"/>
    <p:sldId id="299" r:id="rId17"/>
    <p:sldId id="268" r:id="rId18"/>
    <p:sldId id="270" r:id="rId19"/>
    <p:sldId id="300" r:id="rId20"/>
    <p:sldId id="286" r:id="rId21"/>
    <p:sldId id="293" r:id="rId22"/>
    <p:sldId id="285" r:id="rId23"/>
    <p:sldId id="287" r:id="rId24"/>
    <p:sldId id="288" r:id="rId25"/>
    <p:sldId id="271" r:id="rId26"/>
    <p:sldId id="301" r:id="rId27"/>
    <p:sldId id="302" r:id="rId28"/>
    <p:sldId id="272" r:id="rId29"/>
    <p:sldId id="273" r:id="rId30"/>
    <p:sldId id="304" r:id="rId31"/>
    <p:sldId id="276" r:id="rId32"/>
    <p:sldId id="277" r:id="rId33"/>
    <p:sldId id="278" r:id="rId34"/>
    <p:sldId id="297" r:id="rId35"/>
    <p:sldId id="306" r:id="rId36"/>
    <p:sldId id="308" r:id="rId37"/>
    <p:sldId id="309" r:id="rId38"/>
    <p:sldId id="320" r:id="rId39"/>
    <p:sldId id="310" r:id="rId40"/>
    <p:sldId id="323" r:id="rId41"/>
    <p:sldId id="322" r:id="rId42"/>
    <p:sldId id="303" r:id="rId43"/>
  </p:sldIdLst>
  <p:sldSz cx="9144000" cy="5143500" type="screen16x9"/>
  <p:notesSz cx="6858000" cy="9144000"/>
  <p:embeddedFontLst>
    <p:embeddedFont>
      <p:font typeface="Noto Sans SC Light" panose="020B0604020202020204" charset="-128"/>
      <p:regular r:id="rId46"/>
    </p:embeddedFont>
    <p:embeddedFont>
      <p:font typeface="APL385 Unicode" panose="020B0709000202000203" pitchFamily="49" charset="0"/>
      <p:regular r:id="rId47"/>
    </p:embeddedFont>
    <p:embeddedFont>
      <p:font typeface="Cambria Math" panose="02040503050406030204" pitchFamily="18" charset="0"/>
      <p:regular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Consolas" panose="020B0609020204030204" pitchFamily="49" charset="0"/>
      <p:regular r:id="rId53"/>
      <p:bold r:id="rId54"/>
      <p:italic r:id="rId55"/>
      <p:boldItalic r:id="rId56"/>
    </p:embeddedFont>
    <p:embeddedFont>
      <p:font typeface="Sarabun" panose="020B0604020202020204" charset="-34"/>
      <p:regular r:id="rId57"/>
      <p:bold r:id="rId58"/>
      <p:italic r:id="rId59"/>
      <p:boldItalic r:id="rId60"/>
    </p:embeddedFont>
    <p:embeddedFont>
      <p:font typeface="Wingdings 2" panose="05020102010507070707" pitchFamily="18" charset="2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A6D8F"/>
    <a:srgbClr val="3B475E"/>
    <a:srgbClr val="ED7F00"/>
    <a:srgbClr val="FDFDF5"/>
    <a:srgbClr val="F6F6D9"/>
    <a:srgbClr val="BBB5D6"/>
    <a:srgbClr val="928ABD"/>
    <a:srgbClr val="3735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357" autoAdjust="0"/>
  </p:normalViewPr>
  <p:slideViewPr>
    <p:cSldViewPr snapToGrid="0">
      <p:cViewPr varScale="1">
        <p:scale>
          <a:sx n="87" d="100"/>
          <a:sy n="87" d="100"/>
        </p:scale>
        <p:origin x="1358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NUL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27/09/2024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27/09/2024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Why </a:t>
            </a:r>
            <a:r>
              <a:rPr lang="en-US" i="1" dirty="0">
                <a:effectLst/>
              </a:rPr>
              <a:t>do</a:t>
            </a:r>
            <a:r>
              <a:rPr lang="en-US" dirty="0">
                <a:effectLst/>
              </a:rPr>
              <a:t> you have to type all that stuff to get things done?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94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APL is an array-oriented programming language that will change the way you think about problems and data. With a powerful, concise syntax, it lets you develop shorter programs that enable you to think more about the problem you're trying to solve than how to express it to a computer.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3253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Frustrated by the Inadequacies of math made A programming language in 1962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830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101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Initial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495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I think everybody should TRY APL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018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TODO: Own IDE, a network stack, package manager, project manager, UI tools, </a:t>
            </a:r>
            <a:r>
              <a:rPr lang="en-IN" dirty="0" err="1"/>
              <a:t>Jupyter</a:t>
            </a:r>
            <a:r>
              <a:rPr lang="en-IN" dirty="0"/>
              <a:t> kernel, 6 platforms, Support. What else does a programming language need, oops, functional etc </a:t>
            </a:r>
            <a:r>
              <a:rPr lang="en-IN" dirty="0" err="1"/>
              <a:t>interopable</a:t>
            </a:r>
            <a:r>
              <a:rPr lang="en-IN" dirty="0"/>
              <a:t> with </a:t>
            </a:r>
            <a:r>
              <a:rPr lang="en-IN" dirty="0" err="1"/>
              <a:t>py</a:t>
            </a:r>
            <a:r>
              <a:rPr lang="en-IN" dirty="0"/>
              <a:t> and </a:t>
            </a:r>
            <a:r>
              <a:rPr lang="en-IN" dirty="0" err="1"/>
              <a:t>.net</a:t>
            </a:r>
            <a:r>
              <a:rPr lang="en-IN" dirty="0"/>
              <a:t> multilingual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44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Why </a:t>
            </a:r>
            <a:r>
              <a:rPr lang="en-US" i="1" dirty="0">
                <a:effectLst/>
              </a:rPr>
              <a:t>do</a:t>
            </a:r>
            <a:r>
              <a:rPr lang="en-US" dirty="0">
                <a:effectLst/>
              </a:rPr>
              <a:t> you have to type all that stuff to get things done?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8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Dyalog APL: What It Is and How It Works?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Aarush Bhat</a:t>
            </a:r>
          </a:p>
          <a:p>
            <a:pPr lvl="0"/>
            <a:r>
              <a:rPr lang="en-US" dirty="0"/>
              <a:t>Dyalog Ltd.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1227" y="679296"/>
            <a:ext cx="2306274" cy="381037"/>
          </a:xfrm>
          <a:prstGeom prst="rect">
            <a:avLst/>
          </a:prstGeom>
        </p:spPr>
      </p:pic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A8C42A55-8D9A-E8BD-8457-92C7015F8BD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E235E-8BE2-78BC-2D0F-81A926E250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094961"/>
            <a:ext cx="9144000" cy="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417983"/>
            <a:ext cx="2127975" cy="3088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41860E7C-CA2A-CCFE-19A9-6DCDEE29B22A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54350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Media Placeholder 3">
            <a:extLst>
              <a:ext uri="{FF2B5EF4-FFF2-40B4-BE49-F238E27FC236}">
                <a16:creationId xmlns:a16="http://schemas.microsoft.com/office/drawing/2014/main" id="{CFE9A372-03E3-E60F-6496-867B43D28DDD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27846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Media Placeholder 3">
            <a:extLst>
              <a:ext uri="{FF2B5EF4-FFF2-40B4-BE49-F238E27FC236}">
                <a16:creationId xmlns:a16="http://schemas.microsoft.com/office/drawing/2014/main" id="{6AE5AD0B-78DA-96AF-6F08-3574B654A51A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3">
            <a:extLst>
              <a:ext uri="{FF2B5EF4-FFF2-40B4-BE49-F238E27FC236}">
                <a16:creationId xmlns:a16="http://schemas.microsoft.com/office/drawing/2014/main" id="{2ADF6038-2E5A-469C-35D8-0A0580CF19AD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6957391" y="0"/>
            <a:ext cx="2186609" cy="1311965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66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Dyalog APL: What It Is and How It Works?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baseline="0" smtClean="0">
                <a:solidFill>
                  <a:srgbClr val="FF6A13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baseline="0" dirty="0">
              <a:solidFill>
                <a:srgbClr val="FF6A13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C5741-2586-9026-BBB0-7FC530AB64E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067022" y="4818698"/>
            <a:ext cx="938248" cy="1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  <p:sldLayoutId id="2147483658" r:id="rId6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tackoverflow.com/questions/ask?tags=apl,dyalog" TargetMode="External"/><Relationship Id="rId7" Type="http://schemas.openxmlformats.org/officeDocument/2006/relationships/hyperlink" Target="https://www.youtube.com/@DyalogUserMeeting" TargetMode="External"/><Relationship Id="rId2" Type="http://schemas.openxmlformats.org/officeDocument/2006/relationships/hyperlink" Target="https://chat.stackexchange.com/rooms/52405/the-apl-orchard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@DyalogLtd" TargetMode="External"/><Relationship Id="rId5" Type="http://schemas.openxmlformats.org/officeDocument/2006/relationships/hyperlink" Target="https://xpqz.github.io/learnapl/intro.html" TargetMode="External"/><Relationship Id="rId4" Type="http://schemas.openxmlformats.org/officeDocument/2006/relationships/hyperlink" Target="https://www.reddit.com/r/apljk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6417-55D0-46BB-0DFF-8D4AA0A7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Dyalog APL: What It Is and How It Works?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C988-130F-A25A-2390-AB59A78D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Aarush Bhat</a:t>
            </a:r>
          </a:p>
          <a:p>
            <a:r>
              <a:rPr lang="en-GB" dirty="0"/>
              <a:t>Dyalog Ltd.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4559DFF-3665-0E31-55C7-92F3BEB5DA9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8E3FC16-0BD5-D428-D4F7-9CA1D840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94" y="1771647"/>
            <a:ext cx="2561812" cy="16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88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8528372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u="sng" dirty="0"/>
              <a:t>Array</a:t>
            </a:r>
            <a:r>
              <a:rPr lang="en-GB" dirty="0"/>
              <a:t>-oriented Programming Language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D51255D-1838-53B2-37A6-56450C2A76C6}"/>
              </a:ext>
            </a:extLst>
          </p:cNvPr>
          <p:cNvSpPr txBox="1">
            <a:spLocks/>
          </p:cNvSpPr>
          <p:nvPr/>
        </p:nvSpPr>
        <p:spPr>
          <a:xfrm>
            <a:off x="323526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</a:rPr>
              <a:t>table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┌─┬─┬─┐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T│r│y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│A│P│L│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n│o│w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└─┴─┴─┘</a:t>
            </a:r>
          </a:p>
          <a:p>
            <a:pPr algn="ctr">
              <a:lnSpc>
                <a:spcPct val="60000"/>
              </a:lnSpc>
            </a:pPr>
            <a:endParaRPr lang="en-GB" sz="16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 txBox="1">
            <a:spLocks/>
          </p:cNvSpPr>
          <p:nvPr/>
        </p:nvSpPr>
        <p:spPr>
          <a:xfrm>
            <a:off x="4571999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endParaRPr lang="en-GB" sz="2800" dirty="0">
              <a:solidFill>
                <a:srgbClr val="FF6600"/>
              </a:solidFill>
              <a:latin typeface="APL385 Unicode" panose="020B0709000202000203" pitchFamily="49" charset="0"/>
            </a:endParaRP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dirty="0">
                <a:solidFill>
                  <a:srgbClr val="FF6600"/>
                </a:solidFill>
                <a:latin typeface="APL385 Unicode" panose="020B0709000202000203" pitchFamily="49" charset="0"/>
              </a:rPr>
              <a:t>⌽table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┌─┬─┬─┐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  <a:r>
              <a:rPr lang="en-GB" sz="2800" b="1" dirty="0" err="1">
                <a:solidFill>
                  <a:srgbClr val="24A148"/>
                </a:solidFill>
                <a:latin typeface="APL385 Unicode" panose="020B0709000202000203" pitchFamily="49" charset="0"/>
              </a:rPr>
              <a:t>y│r│T</a:t>
            </a: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├─┼─┼─┤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│L│P│A│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├─┼─┼─┤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  <a:r>
              <a:rPr lang="en-GB" sz="2800" b="1" dirty="0" err="1">
                <a:solidFill>
                  <a:srgbClr val="24A148"/>
                </a:solidFill>
                <a:latin typeface="APL385 Unicode" panose="020B0709000202000203" pitchFamily="49" charset="0"/>
              </a:rPr>
              <a:t>w│o│n</a:t>
            </a: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└─┴─┴─┘</a:t>
            </a:r>
            <a:endParaRPr lang="en-GB" sz="1600" dirty="0">
              <a:latin typeface="Sarabun"/>
            </a:endParaRPr>
          </a:p>
        </p:txBody>
      </p:sp>
    </p:spTree>
    <p:extLst>
      <p:ext uri="{BB962C8B-B14F-4D97-AF65-F5344CB8AC3E}">
        <p14:creationId xmlns:p14="http://schemas.microsoft.com/office/powerpoint/2010/main" val="4168373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8528372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u="sng" dirty="0"/>
              <a:t>Array</a:t>
            </a:r>
            <a:r>
              <a:rPr lang="en-GB" dirty="0"/>
              <a:t>-oriented Programming Language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D51255D-1838-53B2-37A6-56450C2A76C6}"/>
              </a:ext>
            </a:extLst>
          </p:cNvPr>
          <p:cNvSpPr txBox="1">
            <a:spLocks/>
          </p:cNvSpPr>
          <p:nvPr/>
        </p:nvSpPr>
        <p:spPr>
          <a:xfrm>
            <a:off x="323526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</a:rPr>
              <a:t>table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┌─┬─┬─┐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T│r│y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│A│P│L│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n│o│w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└─┴─┴─┘</a:t>
            </a:r>
          </a:p>
          <a:p>
            <a:pPr algn="ctr">
              <a:lnSpc>
                <a:spcPct val="60000"/>
              </a:lnSpc>
            </a:pPr>
            <a:endParaRPr lang="en-GB" sz="16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 txBox="1">
            <a:spLocks/>
          </p:cNvSpPr>
          <p:nvPr/>
        </p:nvSpPr>
        <p:spPr>
          <a:xfrm>
            <a:off x="4571999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endParaRPr lang="en-GB" sz="2800" dirty="0">
              <a:solidFill>
                <a:srgbClr val="FF6600"/>
              </a:solidFill>
              <a:latin typeface="APL385 Unicode" panose="020B0709000202000203" pitchFamily="49" charset="0"/>
            </a:endParaRP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dirty="0">
                <a:solidFill>
                  <a:srgbClr val="FF6600"/>
                </a:solidFill>
                <a:latin typeface="APL385 Unicode" panose="020B0709000202000203" pitchFamily="49" charset="0"/>
              </a:rPr>
              <a:t>2↓⌽table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┌─┬─┬─┐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  <a:r>
              <a:rPr lang="en-GB" sz="2800" b="1" dirty="0" err="1">
                <a:solidFill>
                  <a:srgbClr val="24A148"/>
                </a:solidFill>
                <a:latin typeface="APL385 Unicode" panose="020B0709000202000203" pitchFamily="49" charset="0"/>
              </a:rPr>
              <a:t>w│o│n</a:t>
            </a: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└─┴─┴─┘</a:t>
            </a:r>
            <a:endParaRPr lang="en-GB" sz="1600" dirty="0">
              <a:latin typeface="Sarabun"/>
            </a:endParaRPr>
          </a:p>
        </p:txBody>
      </p:sp>
    </p:spTree>
    <p:extLst>
      <p:ext uri="{BB962C8B-B14F-4D97-AF65-F5344CB8AC3E}">
        <p14:creationId xmlns:p14="http://schemas.microsoft.com/office/powerpoint/2010/main" val="172437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8528372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u="sng" dirty="0"/>
              <a:t>Array</a:t>
            </a:r>
            <a:r>
              <a:rPr lang="en-GB" dirty="0"/>
              <a:t>-oriented Programming Language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D51255D-1838-53B2-37A6-56450C2A76C6}"/>
              </a:ext>
            </a:extLst>
          </p:cNvPr>
          <p:cNvSpPr txBox="1">
            <a:spLocks/>
          </p:cNvSpPr>
          <p:nvPr/>
        </p:nvSpPr>
        <p:spPr>
          <a:xfrm>
            <a:off x="323526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</a:rPr>
              <a:t>table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┌─┬─┬─┐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T│r│y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│A│P│L│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n│o│w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└─┴─┴─┘</a:t>
            </a:r>
          </a:p>
          <a:p>
            <a:pPr algn="ctr">
              <a:lnSpc>
                <a:spcPct val="60000"/>
              </a:lnSpc>
            </a:pPr>
            <a:endParaRPr lang="en-GB" sz="16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 txBox="1">
            <a:spLocks/>
          </p:cNvSpPr>
          <p:nvPr/>
        </p:nvSpPr>
        <p:spPr>
          <a:xfrm>
            <a:off x="4571999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endParaRPr lang="en-GB" sz="2800" dirty="0">
              <a:solidFill>
                <a:srgbClr val="FF6600"/>
              </a:solidFill>
              <a:latin typeface="APL385 Unicode" panose="020B0709000202000203" pitchFamily="49" charset="0"/>
            </a:endParaRP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dirty="0">
                <a:solidFill>
                  <a:srgbClr val="FF6600"/>
                </a:solidFill>
                <a:latin typeface="APL385 Unicode" panose="020B0709000202000203" pitchFamily="49" charset="0"/>
              </a:rPr>
              <a:t>2 1↓⌽table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┌─┬─┐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  <a:r>
              <a:rPr lang="en-GB" sz="2800" b="1" dirty="0" err="1">
                <a:solidFill>
                  <a:srgbClr val="24A148"/>
                </a:solidFill>
                <a:latin typeface="APL385 Unicode" panose="020B0709000202000203" pitchFamily="49" charset="0"/>
              </a:rPr>
              <a:t>o│n</a:t>
            </a: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└─┴─┘</a:t>
            </a:r>
            <a:endParaRPr lang="en-GB" sz="1600" dirty="0">
              <a:latin typeface="Sarabun"/>
            </a:endParaRPr>
          </a:p>
        </p:txBody>
      </p:sp>
    </p:spTree>
    <p:extLst>
      <p:ext uri="{BB962C8B-B14F-4D97-AF65-F5344CB8AC3E}">
        <p14:creationId xmlns:p14="http://schemas.microsoft.com/office/powerpoint/2010/main" val="2980028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4925"/>
            <a:ext cx="8528372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u="sng" dirty="0"/>
              <a:t>Array</a:t>
            </a:r>
            <a:r>
              <a:rPr lang="en-GB" dirty="0"/>
              <a:t>-oriented Programming Language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D51255D-1838-53B2-37A6-56450C2A76C6}"/>
              </a:ext>
            </a:extLst>
          </p:cNvPr>
          <p:cNvSpPr txBox="1">
            <a:spLocks/>
          </p:cNvSpPr>
          <p:nvPr/>
        </p:nvSpPr>
        <p:spPr>
          <a:xfrm>
            <a:off x="323526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</a:rPr>
              <a:t>tab</a:t>
            </a:r>
            <a:r>
              <a:rPr lang="en-GB" sz="2800" noProof="0" dirty="0">
                <a:solidFill>
                  <a:srgbClr val="FF6600"/>
                </a:solidFill>
                <a:latin typeface="APL385 Unicode" panose="020B0709000202000203" pitchFamily="49" charset="0"/>
              </a:rPr>
              <a:t>le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┌─┬─┬─┐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T│r│y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│A│P│L│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├─┼─┼─┤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n│o│w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│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4A148"/>
                </a:solidFill>
                <a:effectLst/>
                <a:uLnTx/>
                <a:uFillTx/>
                <a:latin typeface="APL385 Unicode" panose="020B0709000202000203" pitchFamily="49" charset="0"/>
              </a:rPr>
              <a:t>└─┴─┴─┘</a:t>
            </a:r>
          </a:p>
          <a:p>
            <a:pPr algn="ctr">
              <a:lnSpc>
                <a:spcPct val="60000"/>
              </a:lnSpc>
            </a:pPr>
            <a:endParaRPr lang="en-GB" sz="16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 txBox="1">
            <a:spLocks/>
          </p:cNvSpPr>
          <p:nvPr/>
        </p:nvSpPr>
        <p:spPr>
          <a:xfrm>
            <a:off x="4571999" y="1264925"/>
            <a:ext cx="4248473" cy="3688675"/>
          </a:xfrm>
          <a:prstGeom prst="rect">
            <a:avLst/>
          </a:prstGeom>
        </p:spPr>
        <p:txBody>
          <a:bodyPr vert="horz" lIns="91440" tIns="90000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endParaRPr lang="en-GB" sz="2800" dirty="0">
              <a:solidFill>
                <a:srgbClr val="FF6600"/>
              </a:solidFill>
              <a:latin typeface="APL385 Unicode" panose="020B0709000202000203" pitchFamily="49" charset="0"/>
            </a:endParaRP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buFont typeface="Wingdings 2" panose="05020102010507070707" pitchFamily="18" charset="2"/>
              <a:buNone/>
              <a:defRPr/>
            </a:pPr>
            <a:r>
              <a:rPr lang="en-GB" sz="2800" dirty="0">
                <a:solidFill>
                  <a:srgbClr val="FF6600"/>
                </a:solidFill>
                <a:latin typeface="APL385 Unicode" panose="020B0709000202000203" pitchFamily="49" charset="0"/>
              </a:rPr>
              <a:t>⍉2 1↓⌽table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┌─┐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│o│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├─┤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│n│</a:t>
            </a:r>
          </a:p>
          <a:p>
            <a:pPr algn="ctr">
              <a:lnSpc>
                <a:spcPct val="60000"/>
              </a:lnSpc>
              <a:spcAft>
                <a:spcPts val="0"/>
              </a:spcAft>
              <a:buClr>
                <a:srgbClr val="FFA336"/>
              </a:buClr>
              <a:defRPr/>
            </a:pPr>
            <a:r>
              <a:rPr lang="en-GB" sz="2800" b="1" dirty="0">
                <a:solidFill>
                  <a:srgbClr val="24A148"/>
                </a:solidFill>
                <a:latin typeface="APL385 Unicode" panose="020B0709000202000203" pitchFamily="49" charset="0"/>
              </a:rPr>
              <a:t>└─┘</a:t>
            </a:r>
            <a:endParaRPr lang="en-GB" sz="1600" dirty="0">
              <a:latin typeface="Sarabun"/>
            </a:endParaRPr>
          </a:p>
        </p:txBody>
      </p:sp>
    </p:spTree>
    <p:extLst>
      <p:ext uri="{BB962C8B-B14F-4D97-AF65-F5344CB8AC3E}">
        <p14:creationId xmlns:p14="http://schemas.microsoft.com/office/powerpoint/2010/main" val="1275525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139BB1-0245-D770-2902-CB8BCBA61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92C4203C-E6BC-ED19-3E06-F253229508A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D00D87-DCFE-0DB0-EF7B-8C2DA4494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992492"/>
            <a:ext cx="6454699" cy="2644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D484F-FE81-FFAD-02E5-63E547A24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391" y="1311965"/>
            <a:ext cx="1781106" cy="337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65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57807E-8485-5D83-5191-C9F147188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8857" b="-1"/>
          <a:stretch/>
        </p:blipFill>
        <p:spPr>
          <a:xfrm>
            <a:off x="300979" y="2496335"/>
            <a:ext cx="8542041" cy="34321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40EF025-8ED5-6D36-6DA1-60C012FEF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Symbols, symbols and symbols</a:t>
            </a:r>
            <a:endParaRPr lang="en-IN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9126B2B5-B2E8-E315-4E0D-B08CE58E14F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8567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DEE5CC-95F4-E849-718B-67D067AAF15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34D39-DCF9-C1E8-15E4-B765391AD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05D1AF-B607-AF02-1841-E0A131330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Myth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1D8F350F-57E0-17B9-3FFE-8AB780A037C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770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1FD21-2611-3187-39F1-BFDC9F273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89A477-ED8B-D896-27BF-6AB411D9D70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723926" y="1264925"/>
            <a:ext cx="605130" cy="3242039"/>
          </a:xfrm>
        </p:spPr>
        <p:txBody>
          <a:bodyPr vert="horz">
            <a:normAutofit/>
          </a:bodyPr>
          <a:lstStyle/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zh-CN" altLang="en-US" sz="3600" dirty="0">
                <a:latin typeface="Noto Sans SC Light" panose="020B0200000000000000" pitchFamily="34" charset="-128"/>
                <a:ea typeface="Noto Sans SC Light" panose="020B0200000000000000" pitchFamily="34" charset="-128"/>
              </a:rPr>
              <a:t>数学函数</a:t>
            </a:r>
            <a:endParaRPr lang="en-GB" sz="3600" dirty="0">
              <a:latin typeface="Noto Sans SC Light" panose="020B0200000000000000" pitchFamily="34" charset="-128"/>
              <a:ea typeface="Noto Sans SC Light" panose="020B02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9CA9A-46A3-27A2-4B9B-6D4325408E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anchor="t">
                <a:no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3200" b="0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GB" sz="3200" b="0" i="1" smtClean="0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i="1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num>
                            <m:den>
                              <m:r>
                                <a:rPr lang="en-GB" sz="3200" b="0" i="1" smtClean="0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GB" sz="3200" b="0" i="1" smtClean="0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GB" sz="3200" b="0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GB" sz="32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÷!</m:t>
                      </m:r>
                      <m:d>
                        <m:dPr>
                          <m:ctrlPr>
                            <a:rPr lang="en-GB" sz="3200" b="0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GB" sz="3200" i="1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b="0" i="1" smtClean="0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num>
                            <m:den>
                              <m:r>
                                <a:rPr lang="en-GB" sz="3200" i="1">
                                  <a:solidFill>
                                    <a:srgbClr val="FF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GB" sz="3200" b="0" i="1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GB" sz="3200" b="0" i="1" dirty="0">
                  <a:solidFill>
                    <a:srgbClr val="FF66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∏"/>
                              <m:grow m:val="on"/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32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e>
                          </m:nary>
                        </m:num>
                        <m:den>
                          <m:d>
                            <m:dPr>
                              <m:ctrlPr>
                                <a:rPr lang="en-GB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grow m:val="on"/>
                                      <m:ctrlPr>
                                        <a:rPr lang="en-GB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GB" sz="32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GB" sz="3200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GB" sz="32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GB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3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GB" sz="3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GB" sz="3200" dirty="0"/>
              </a:p>
              <a:p>
                <a:pPr marL="0" indent="0" algn="ctr">
                  <a:buNone/>
                </a:pPr>
                <a:r>
                  <a:rPr lang="az-Cyrl-AZ" dirty="0"/>
                  <a:t>Математичка функција</a:t>
                </a:r>
                <a:endParaRPr lang="en-IN" dirty="0"/>
              </a:p>
              <a:p>
                <a:pPr marL="0" indent="0" algn="ctr">
                  <a:buNone/>
                </a:pPr>
                <a:r>
                  <a:rPr lang="ar-AE" sz="3200" dirty="0"/>
                  <a:t>دالة رياضية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F9CA9A-46A3-27A2-4B9B-6D4325408E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b="-452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71CAC-E53E-0330-30A7-24E45EC2506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E3BC3F-842B-05C3-3744-88FE6C8A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21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Sum=x=&gt;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)=&gt;a+b,0)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=x=&gt;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=x=&gt;[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.</a:t>
            </a:r>
            <a:r>
              <a:rPr lang="en-GB" sz="1600" spc="-10" dirty="0">
                <a:latin typeface="Consolas" panose="020B0609020204030204" pitchFamily="49" charset="0"/>
              </a:rPr>
              <a:t>.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.</a:t>
            </a:r>
            <a:r>
              <a:rPr lang="en-GB" sz="1600" spc="-10" dirty="0">
                <a:latin typeface="Consolas" panose="020B0609020204030204" pitchFamily="49" charset="0"/>
              </a:rPr>
              <a:t>A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r</a:t>
            </a:r>
            <a:r>
              <a:rPr lang="en-GB" sz="1600" spc="-10" dirty="0">
                <a:latin typeface="Consolas" panose="020B0609020204030204" pitchFamily="49" charset="0"/>
              </a:rPr>
              <a:t>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=x=&gt;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x+1).slice(1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)</a:t>
            </a:r>
            <a:r>
              <a:rPr lang="en-GB" sz="1600" spc="-10" dirty="0">
                <a:latin typeface="Consolas" panose="020B0609020204030204" pitchFamily="49" charset="0"/>
              </a:rPr>
              <a:t>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(e-1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)</a:t>
            </a:r>
            <a:r>
              <a:rPr lang="en-GB" sz="1600" spc="-10" dirty="0">
                <a:latin typeface="Consolas" panose="020B0609020204030204" pitchFamily="49" charset="0"/>
              </a:rPr>
              <a:t>)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)</a:t>
            </a:r>
            <a:r>
              <a:rPr lang="en-GB" sz="1600" spc="-10" dirty="0">
                <a:latin typeface="Consolas" panose="020B0609020204030204" pitchFamily="49" charset="0"/>
              </a:rPr>
              <a:t>/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Sum(x)-1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1C147E-E943-3AC4-F1F7-001C7F66A41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66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7B2C7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B2C7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7B2C7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7B2C7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.</a:t>
            </a:r>
            <a:r>
              <a:rPr lang="en-GB" sz="1600" spc="-10" dirty="0">
                <a:latin typeface="Consolas" panose="020B0609020204030204" pitchFamily="49" charset="0"/>
              </a:rPr>
              <a:t>.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.</a:t>
            </a:r>
            <a:r>
              <a:rPr lang="en-GB" sz="1600" spc="-10" dirty="0">
                <a:latin typeface="Consolas" panose="020B0609020204030204" pitchFamily="49" charset="0"/>
              </a:rPr>
              <a:t> A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r</a:t>
            </a:r>
            <a:r>
              <a:rPr lang="en-GB" sz="1600" spc="-10" dirty="0">
                <a:latin typeface="Consolas" panose="020B0609020204030204" pitchFamily="49" charset="0"/>
              </a:rPr>
              <a:t>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x + 1).slice(1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)</a:t>
            </a:r>
            <a:r>
              <a:rPr lang="en-GB" sz="1600" spc="-10" dirty="0">
                <a:latin typeface="Consolas" panose="020B0609020204030204" pitchFamily="49" charset="0"/>
              </a:rPr>
              <a:t>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)</a:t>
            </a:r>
            <a:r>
              <a:rPr lang="en-GB" sz="1600" spc="-10" dirty="0">
                <a:latin typeface="Consolas" panose="020B0609020204030204" pitchFamily="49" charset="0"/>
              </a:rPr>
              <a:t>)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)</a:t>
            </a:r>
            <a:r>
              <a:rPr lang="en-GB" sz="1600" spc="-10" dirty="0">
                <a:latin typeface="Consolas" panose="020B0609020204030204" pitchFamily="49" charset="0"/>
              </a:rPr>
              <a:t>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3B475F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Sum(x) - 1</a:t>
            </a:r>
            <a:r>
              <a:rPr lang="en-GB" sz="1600" spc="-10" dirty="0">
                <a:solidFill>
                  <a:srgbClr val="3B475D"/>
                </a:solidFill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74D40-817F-20F6-C8E4-C66758BC97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599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Sum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ι</a:t>
            </a: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1 ↓ 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+</a:t>
            </a:r>
            <a:r>
              <a:rPr lang="en-GB" sz="1600" b="1" spc="-10" dirty="0">
                <a:solidFill>
                  <a:srgbClr val="FF6600"/>
                </a:solidFill>
                <a:latin typeface="Consolas" panose="020B0609020204030204" pitchFamily="49" charset="0"/>
              </a:rPr>
              <a:t>∘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Fac¨x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5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A9B9A0-C20A-6664-9766-6AD8BE34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879" y="1754220"/>
            <a:ext cx="748241" cy="490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0" dirty="0">
                <a:solidFill>
                  <a:srgbClr val="FF6600"/>
                </a:solidFill>
                <a:effectLst/>
                <a:latin typeface="+mn-lt"/>
              </a:rPr>
              <a:t>APL</a:t>
            </a:r>
            <a:endParaRPr lang="en-IN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20CBB2-5430-5605-336F-CE4450781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 next…</a:t>
            </a:r>
            <a:endParaRPr lang="en-IN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20F56EF-EC96-108A-16D3-AA7BD02FF8F7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B1BB7E2-5F58-1A89-5BA0-813CB7685D16}"/>
              </a:ext>
            </a:extLst>
          </p:cNvPr>
          <p:cNvSpPr txBox="1">
            <a:spLocks/>
          </p:cNvSpPr>
          <p:nvPr/>
        </p:nvSpPr>
        <p:spPr>
          <a:xfrm>
            <a:off x="2742242" y="2571750"/>
            <a:ext cx="3659514" cy="490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dirty="0">
                <a:solidFill>
                  <a:srgbClr val="FF6600"/>
                </a:solidFill>
                <a:latin typeface="+mn-lt"/>
              </a:rPr>
              <a:t>A</a:t>
            </a:r>
            <a:r>
              <a:rPr lang="en-US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P</a:t>
            </a:r>
            <a:r>
              <a:rPr lang="en-US" dirty="0">
                <a:solidFill>
                  <a:srgbClr val="333333"/>
                </a:solidFill>
                <a:latin typeface="+mn-lt"/>
              </a:rPr>
              <a:t>rogramming 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L</a:t>
            </a:r>
            <a:r>
              <a:rPr lang="en-US" dirty="0">
                <a:solidFill>
                  <a:srgbClr val="333333"/>
                </a:solidFill>
                <a:latin typeface="+mn-lt"/>
              </a:rPr>
              <a:t>anguage</a:t>
            </a:r>
            <a:endParaRPr lang="en-IN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621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(a, b) =&gt; a + b</a:t>
            </a:r>
            <a:r>
              <a:rPr lang="en-GB" sz="1600" spc="-10" dirty="0">
                <a:latin typeface="Consolas" panose="020B0609020204030204" pitchFamily="49" charset="0"/>
              </a:rPr>
              <a:t>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74D40-817F-20F6-C8E4-C66758BC97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Sum ← </a:t>
            </a:r>
            <a:r>
              <a:rPr lang="en-GB" sz="160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+</a:t>
            </a: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ι</a:t>
            </a: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1 ↓ 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+</a:t>
            </a:r>
            <a:r>
              <a:rPr lang="en-GB" sz="1600" b="1" spc="-10" dirty="0">
                <a:solidFill>
                  <a:srgbClr val="FF6600"/>
                </a:solidFill>
                <a:latin typeface="Consolas" panose="020B0609020204030204" pitchFamily="49" charset="0"/>
              </a:rPr>
              <a:t>∘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Fac¨x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81749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*</a:t>
            </a:r>
            <a:r>
              <a:rPr lang="en-GB" sz="1600" spc="-10" dirty="0">
                <a:latin typeface="Consolas" panose="020B0609020204030204" pitchFamily="49" charset="0"/>
              </a:rPr>
              <a:t>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74D40-817F-20F6-C8E4-C66758BC97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Sum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×</a:t>
            </a: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ι</a:t>
            </a: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1 ↓ 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+</a:t>
            </a:r>
            <a:r>
              <a:rPr lang="en-GB" sz="1600" b="1" spc="-10" dirty="0">
                <a:solidFill>
                  <a:srgbClr val="FF6600"/>
                </a:solidFill>
                <a:latin typeface="Consolas" panose="020B0609020204030204" pitchFamily="49" charset="0"/>
              </a:rPr>
              <a:t>∘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Fac¨x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</p:txBody>
      </p:sp>
    </p:spTree>
    <p:extLst>
      <p:ext uri="{BB962C8B-B14F-4D97-AF65-F5344CB8AC3E}">
        <p14:creationId xmlns:p14="http://schemas.microsoft.com/office/powerpoint/2010/main" val="159027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.reduce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(a, b) =&gt; a + b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.reduce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(</a:t>
            </a:r>
            <a:r>
              <a:rPr lang="en-GB" sz="1600" spc="-10" dirty="0">
                <a:latin typeface="Consolas" panose="020B0609020204030204" pitchFamily="49" charset="0"/>
              </a:rPr>
              <a:t>(a, b) =&gt; a * b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74D40-817F-20F6-C8E4-C66758BC97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Sum ← +</a:t>
            </a:r>
            <a:r>
              <a:rPr lang="en-GB" sz="160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 ← ×</a:t>
            </a:r>
            <a:r>
              <a:rPr lang="en-GB" sz="160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/</a:t>
            </a:r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ι</a:t>
            </a: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1 ↓ 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+</a:t>
            </a:r>
            <a:r>
              <a:rPr lang="en-GB" sz="1600" b="1" spc="-10" dirty="0">
                <a:solidFill>
                  <a:srgbClr val="FF6600"/>
                </a:solidFill>
                <a:latin typeface="Consolas" panose="020B0609020204030204" pitchFamily="49" charset="0"/>
              </a:rPr>
              <a:t>∘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Fac¨x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endParaRPr lang="en-GB" sz="1600" dirty="0">
              <a:solidFill>
                <a:srgbClr val="FF66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.slice(1)</a:t>
            </a:r>
            <a:r>
              <a:rPr lang="en-GB" sz="1600" spc="-10" dirty="0">
                <a:solidFill>
                  <a:schemeClr val="bg1"/>
                </a:solidFill>
                <a:latin typeface="Consolas" panose="020B0609020204030204" pitchFamily="49" charset="0"/>
              </a:rPr>
              <a:t>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74D40-817F-20F6-C8E4-C66758BC97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Sum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ι</a:t>
            </a: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1 ↓</a:t>
            </a: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(</a:t>
            </a:r>
            <a:r>
              <a:rPr kumimoji="0" lang="en-GB" sz="1600" b="0" i="0" u="none" strike="noStrike" kern="1200" cap="none" spc="-1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Rng</a:t>
            </a: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+</a:t>
            </a:r>
            <a:r>
              <a:rPr kumimoji="0" lang="en-GB" sz="1600" b="1" i="0" u="none" strike="noStrike" kern="1200" cap="none" spc="-1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∘</a:t>
            </a:r>
            <a:r>
              <a:rPr kumimoji="0" lang="en-GB" sz="1600" b="0" i="0" u="none" strike="noStrike" kern="1200" cap="none" spc="-1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Fac¨x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1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0160-FB94-974F-103D-A2050CB9A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60EAA-2F58-54EE-325D-B0FD748A8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bg1"/>
                </a:solidFill>
                <a:highlight>
                  <a:srgbClr val="3B475E"/>
                </a:highlight>
                <a:latin typeface="Consolas" panose="020B0609020204030204" pitchFamily="49" charset="0"/>
              </a:rPr>
              <a:t>(e - 1))</a:t>
            </a:r>
            <a:r>
              <a:rPr lang="en-GB" sz="1600" spc="-10" dirty="0">
                <a:latin typeface="Consolas" panose="020B0609020204030204" pitchFamily="49" charset="0"/>
              </a:rPr>
              <a:t>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BDBCE-63BC-5616-5C1E-AB9924B1181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4BFDED-E683-689C-7662-7ED510D0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174D40-817F-20F6-C8E4-C66758BC97B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Sum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l-GR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ι</a:t>
            </a:r>
            <a:br>
              <a:rPr lang="el-GR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1 ↓ 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+</a:t>
            </a:r>
            <a:r>
              <a:rPr kumimoji="0" lang="en-GB" sz="1600" b="1" i="0" u="none" strike="noStrike" kern="1200" cap="none" spc="-1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∘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Fac¨x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 - 1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0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5FDD0-1033-B5B8-CFF8-EBF1A8611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BC1E7-28DD-86B5-CE19-CFFE5937E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C9FEE-1550-85D4-EDAF-6C0D8F6315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ECD4E6-6BF6-B3EE-0404-74D3250B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767A2A-AD70-D532-C50E-8B350D9A259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Sum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 ← </a:t>
            </a:r>
            <a:r>
              <a:rPr lang="el-GR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ι</a:t>
            </a:r>
            <a:br>
              <a:rPr lang="el-GR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 1 ↓ (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 +</a:t>
            </a:r>
            <a:r>
              <a:rPr kumimoji="0" lang="en-GB" sz="1600" b="1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6600"/>
                </a:highlight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∘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1)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x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endParaRPr lang="en-GB" sz="1600" spc="-1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5FDD0-1033-B5B8-CFF8-EBF1A8611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BC1E7-28DD-86B5-CE19-CFFE5937E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C9FEE-1550-85D4-EDAF-6C0D8F6315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ECD4E6-6BF6-B3EE-0404-74D3250B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767A2A-AD70-D532-C50E-8B350D9A259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Sum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</a:t>
            </a:r>
            <a:r>
              <a:rPr lang="en-GB" sz="1600" spc="-10" dirty="0">
                <a:solidFill>
                  <a:schemeClr val="bg1"/>
                </a:solidFill>
                <a:highlight>
                  <a:srgbClr val="FF6600"/>
                </a:highlight>
                <a:latin typeface="Consolas" panose="020B0609020204030204" pitchFamily="49" charset="0"/>
              </a:rPr>
              <a:t>!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x - 1) ÷ </a:t>
            </a:r>
            <a:r>
              <a:rPr lang="en-GB" sz="1600" spc="-10" dirty="0" err="1">
                <a:solidFill>
                  <a:srgbClr val="FF6600"/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(Sum x) - 1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endParaRPr lang="en-GB" sz="1600" spc="-1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27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5FDD0-1033-B5B8-CFF8-EBF1A8611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BC1E7-28DD-86B5-CE19-CFFE5937E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C9FEE-1550-85D4-EDAF-6C0D8F6315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ECD4E6-6BF6-B3EE-0404-74D3250B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767A2A-AD70-D532-C50E-8B350D9A259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chemeClr val="bg1"/>
                </a:solidFill>
                <a:highlight>
                  <a:srgbClr val="FF9E00"/>
                </a:highlight>
                <a:latin typeface="Consolas" panose="020B0609020204030204" pitchFamily="49" charset="0"/>
              </a:rPr>
              <a:t>Sum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+/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 err="1">
                <a:solidFill>
                  <a:schemeClr val="bg1"/>
                </a:solidFill>
                <a:highlight>
                  <a:srgbClr val="CA2E55"/>
                </a:highlight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 ×/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b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bg1"/>
                </a:solidFill>
                <a:highlight>
                  <a:srgbClr val="918ABE"/>
                </a:highlight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←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CA2E55"/>
                </a:highlight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918ABE"/>
                </a:highlight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x - 1) ÷ </a:t>
            </a:r>
            <a:r>
              <a:rPr lang="en-GB" sz="1600" spc="-10" dirty="0" err="1">
                <a:solidFill>
                  <a:schemeClr val="bg1"/>
                </a:solidFill>
                <a:highlight>
                  <a:srgbClr val="918ABE"/>
                </a:highlight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>
                <a:solidFill>
                  <a:schemeClr val="bg1"/>
                </a:solidFill>
                <a:highlight>
                  <a:srgbClr val="FF9E00"/>
                </a:highlight>
                <a:latin typeface="Consolas" panose="020B0609020204030204" pitchFamily="49" charset="0"/>
              </a:rPr>
              <a:t>Sum</a:t>
            </a: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 x) - 1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solidFill>
                <a:srgbClr val="FF6600"/>
              </a:solidFill>
              <a:latin typeface="Consolas" panose="020B0609020204030204" pitchFamily="49" charset="0"/>
            </a:endParaRPr>
          </a:p>
          <a:p>
            <a:endParaRPr lang="en-GB" sz="1600" spc="-10" dirty="0">
              <a:latin typeface="Consolas" panose="020B060902020403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50D45-8147-9403-9E1C-6ECFDC07CC5E}"/>
              </a:ext>
            </a:extLst>
          </p:cNvPr>
          <p:cNvSpPr txBox="1"/>
          <p:nvPr/>
        </p:nvSpPr>
        <p:spPr>
          <a:xfrm>
            <a:off x="6145649" y="3780942"/>
            <a:ext cx="323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!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C8272-FBBD-E518-0E33-BD0E00A44996}"/>
              </a:ext>
            </a:extLst>
          </p:cNvPr>
          <p:cNvSpPr txBox="1"/>
          <p:nvPr/>
        </p:nvSpPr>
        <p:spPr>
          <a:xfrm>
            <a:off x="6145649" y="3780942"/>
            <a:ext cx="323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6600"/>
                </a:solidFill>
                <a:latin typeface="Consolas" panose="020B0609020204030204" pitchFamily="49" charset="0"/>
              </a:rPr>
              <a:t>!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901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D0219-237D-A881-98AA-6A9DEF270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AE3DE-636A-C0BB-07B1-FD35718D9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DFA51-1474-2B8E-ED06-70D9D4E849F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637422-00D0-E67E-EC65-3C041A7DA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A23A1D-E459-9937-CF42-3B442E1E999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 rIns="0"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br>
              <a:rPr lang="en-GB" sz="1600" spc="-10" dirty="0">
                <a:latin typeface="Consolas" panose="020B0609020204030204" pitchFamily="49" charset="0"/>
              </a:rPr>
            </a:b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 ×/  !  x - 1) ÷  ! ( +/ x) - 1</a:t>
            </a:r>
          </a:p>
          <a:p>
            <a:endParaRPr lang="en-GB" sz="1600" spc="-1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28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90E60-F253-0816-8FB6-116AE4FB1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09146-7234-C13B-0CDF-C99B62F03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9105285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(e=&gt;[...Array(e).keys()].slice(1).reduce((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  /[...Array(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=x=&gt;[...Array(x+1).keys()].slice(1).reduce((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)=&gt;a*b,1)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(e-1)).reduce((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)=&gt;a*b)/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((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a,b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)=&gt;</a:t>
            </a:r>
            <a:r>
              <a:rPr lang="en-GB" sz="1600" spc="-10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a+b</a:t>
            </a:r>
            <a: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)-1)</a:t>
            </a:r>
            <a:br>
              <a:rPr lang="en-GB" sz="1600" spc="-10" dirty="0">
                <a:solidFill>
                  <a:schemeClr val="tx1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</a:br>
            <a:endParaRPr lang="en-GB" sz="1600" spc="-10" dirty="0">
              <a:solidFill>
                <a:schemeClr val="tx1">
                  <a:lumMod val="40000"/>
                  <a:lumOff val="60000"/>
                </a:schemeClr>
              </a:solidFill>
              <a:latin typeface="Consolas" panose="020B0609020204030204" pitchFamily="49" charset="0"/>
            </a:endParaRPr>
          </a:p>
          <a:p>
            <a:pPr marL="0" indent="0">
              <a:lnSpc>
                <a:spcPct val="114000"/>
              </a:lnSpc>
              <a:spcAft>
                <a:spcPts val="0"/>
              </a:spcAft>
              <a:buNone/>
            </a:pPr>
            <a:r>
              <a:rPr lang="en-GB" sz="1600" spc="-10" dirty="0">
                <a:latin typeface="Consolas" panose="020B0609020204030204" pitchFamily="49" charset="0"/>
              </a:rPr>
              <a:t>Sum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+ b, 0)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x.reduce</a:t>
            </a:r>
            <a:r>
              <a:rPr lang="en-GB" sz="1600" spc="-10" dirty="0">
                <a:latin typeface="Consolas" panose="020B0609020204030204" pitchFamily="49" charset="0"/>
              </a:rPr>
              <a:t>((a, b) =&gt; a * b, 1)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 = x =&gt; [... Array(x).keys()]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 = x =&gt; </a:t>
            </a: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Rng</a:t>
            </a:r>
            <a:r>
              <a:rPr lang="en-GB" sz="1600" spc="-10" dirty="0">
                <a:latin typeface="Consolas" panose="020B0609020204030204" pitchFamily="49" charset="0"/>
              </a:rPr>
              <a:t>(x + 1).slice(1))</a:t>
            </a:r>
            <a:br>
              <a:rPr lang="en-GB" sz="1600" spc="-10" dirty="0">
                <a:latin typeface="Consolas" panose="020B0609020204030204" pitchFamily="49" charset="0"/>
              </a:rPr>
            </a:br>
            <a:r>
              <a:rPr lang="en-GB" sz="1600" spc="-10" dirty="0" err="1">
                <a:latin typeface="Consolas" panose="020B0609020204030204" pitchFamily="49" charset="0"/>
              </a:rPr>
              <a:t>Prd</a:t>
            </a:r>
            <a:r>
              <a:rPr lang="en-GB" sz="1600" spc="-10" dirty="0">
                <a:latin typeface="Consolas" panose="020B0609020204030204" pitchFamily="49" charset="0"/>
              </a:rPr>
              <a:t>(</a:t>
            </a:r>
            <a:r>
              <a:rPr lang="en-GB" sz="1600" spc="-10" dirty="0" err="1">
                <a:latin typeface="Consolas" panose="020B0609020204030204" pitchFamily="49" charset="0"/>
              </a:rPr>
              <a:t>x.map</a:t>
            </a:r>
            <a:r>
              <a:rPr lang="en-GB" sz="1600" spc="-10" dirty="0">
                <a:latin typeface="Consolas" panose="020B0609020204030204" pitchFamily="49" charset="0"/>
              </a:rPr>
              <a:t>(e =&gt;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(e - 1))) / </a:t>
            </a:r>
            <a:r>
              <a:rPr lang="en-GB" sz="1600" spc="-10" dirty="0" err="1">
                <a:latin typeface="Consolas" panose="020B0609020204030204" pitchFamily="49" charset="0"/>
              </a:rPr>
              <a:t>Fac</a:t>
            </a:r>
            <a:r>
              <a:rPr lang="en-GB" sz="1600" spc="-10" dirty="0">
                <a:latin typeface="Consolas" panose="020B0609020204030204" pitchFamily="49" charset="0"/>
              </a:rPr>
              <a:t>(Sum(x) - 1)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1840D-7D4F-EE76-0048-BB65A2BAE08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DBE4E6-E50A-D068-3A1E-95D01E0DC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3B475E"/>
                </a:solidFill>
                <a:effectLst/>
                <a:uLnTx/>
                <a:uFillTx/>
                <a:latin typeface="Sarabun" panose="00000500000000000000" pitchFamily="2" charset="-34"/>
                <a:ea typeface="+mj-ea"/>
                <a:cs typeface="Calibri" panose="020F0502020204030204" pitchFamily="34" charset="0"/>
              </a:rPr>
              <a:t>Myth: “APL is Unreadable”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A70FA9-32E1-CF92-FFB4-36B8CA94AB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86400" y="1264925"/>
            <a:ext cx="3657600" cy="3242039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br>
              <a:rPr lang="en-GB" sz="1600" spc="-10" dirty="0">
                <a:latin typeface="Consolas" panose="020B0609020204030204" pitchFamily="49" charset="0"/>
              </a:rPr>
            </a:br>
            <a:endParaRPr lang="en-GB" sz="1600" spc="-10" dirty="0">
              <a:latin typeface="Consolas" panose="020B0609020204030204" pitchFamily="49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GB" sz="1600" spc="-10" dirty="0">
                <a:solidFill>
                  <a:srgbClr val="FF6600"/>
                </a:solidFill>
                <a:latin typeface="Consolas" panose="020B0609020204030204" pitchFamily="49" charset="0"/>
              </a:rPr>
              <a:t>(×/!x-1)÷!(+/x)-1</a:t>
            </a:r>
          </a:p>
          <a:p>
            <a:endParaRPr lang="en-GB" sz="1600" spc="-10" dirty="0"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CDAFE4B-75B8-5EEE-57B5-FDC9EA1AE2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43608" y="1264925"/>
                <a:ext cx="4652352" cy="658753"/>
              </a:xfrm>
              <a:prstGeom prst="rect">
                <a:avLst/>
              </a:prstGeom>
              <a:solidFill>
                <a:srgbClr val="FFFFFF">
                  <a:alpha val="94902"/>
                </a:srgbClr>
              </a:solidFill>
              <a:effectLst>
                <a:softEdge rad="76200"/>
              </a:effectLst>
            </p:spPr>
            <p:txBody>
              <a:bodyPr vert="horz" lIns="91440" tIns="45720" rIns="91440" bIns="45720" rtlCol="0" anchor="t">
                <a:noAutofit/>
              </a:bodyPr>
              <a:lstStyle>
                <a:lvl1pPr marL="458788" indent="-458788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FA336"/>
                  </a:buClr>
                  <a:buSzPct val="75000"/>
                  <a:buFont typeface="Wingdings 2" panose="05020102010507070707" pitchFamily="18" charset="2"/>
                  <a:buChar char=""/>
                  <a:defRPr sz="2400" kern="1200">
                    <a:solidFill>
                      <a:srgbClr val="3B475E"/>
                    </a:solidFill>
                    <a:latin typeface="Sarabun" panose="00000500000000000000" pitchFamily="2" charset="-34"/>
                    <a:ea typeface="+mn-ea"/>
                    <a:cs typeface="+mn-cs"/>
                  </a:defRPr>
                </a:lvl1pPr>
                <a:lvl2pPr marL="858838" indent="-401638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FA336"/>
                  </a:buClr>
                  <a:buSzPct val="75000"/>
                  <a:buFont typeface="Wingdings 2" panose="05020102010507070707" pitchFamily="18" charset="2"/>
                  <a:buChar char=""/>
                  <a:defRPr lang="en-US" sz="2000" kern="1200">
                    <a:solidFill>
                      <a:srgbClr val="3B475E"/>
                    </a:solidFill>
                    <a:latin typeface="Sarabun" panose="00000500000000000000" pitchFamily="2" charset="-34"/>
                    <a:ea typeface="+mn-ea"/>
                    <a:cs typeface="+mn-cs"/>
                  </a:defRPr>
                </a:lvl2pPr>
                <a:lvl3pPr marL="1257300" indent="-3429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FA336"/>
                  </a:buClr>
                  <a:buSzPct val="75000"/>
                  <a:buFont typeface="Wingdings 2" panose="05020102010507070707" pitchFamily="18" charset="2"/>
                  <a:buChar char=""/>
                  <a:defRPr sz="1800" kern="1200">
                    <a:solidFill>
                      <a:srgbClr val="3B475E"/>
                    </a:solidFill>
                    <a:latin typeface="Sarabun" panose="00000500000000000000" pitchFamily="2" charset="-34"/>
                    <a:ea typeface="+mn-ea"/>
                    <a:cs typeface="+mn-cs"/>
                  </a:defRPr>
                </a:lvl3pPr>
                <a:lvl4pPr marL="1655763" indent="-284163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FFA336"/>
                  </a:buClr>
                  <a:buSzPct val="75000"/>
                  <a:buFont typeface="Wingdings 2" panose="05020102010507070707" pitchFamily="18" charset="2"/>
                  <a:buChar char=""/>
                  <a:defRPr sz="1400" kern="1200">
                    <a:solidFill>
                      <a:srgbClr val="3B475E"/>
                    </a:solidFill>
                    <a:latin typeface="Sarabun" panose="00000500000000000000" pitchFamily="2" charset="-34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spcBef>
                    <a:spcPct val="20000"/>
                  </a:spcBef>
                  <a:buClr>
                    <a:srgbClr val="FF9421"/>
                  </a:buClr>
                  <a:buFont typeface="Calibri" panose="020F050202020403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Wingdings 2" panose="05020102010507070707" pitchFamily="18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3200" i="1" smtClean="0">
                              <a:solidFill>
                                <a:srgbClr val="FF66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GB" sz="3200" i="1" smtClean="0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i="1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num>
                            <m:den>
                              <m:r>
                                <a:rPr lang="en-GB" sz="3200" i="1" smtClean="0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GB" sz="3200" i="1" smtClean="0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GB" sz="3200" i="1" smtClean="0">
                              <a:solidFill>
                                <a:srgbClr val="FF66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3200" i="1" smtClean="0">
                              <a:solidFill>
                                <a:srgbClr val="FF66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GB" sz="3200" i="1" smtClean="0">
                          <a:solidFill>
                            <a:srgbClr val="FF66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÷!</m:t>
                      </m:r>
                      <m:d>
                        <m:dPr>
                          <m:ctrlPr>
                            <a:rPr lang="en-GB" sz="3200" i="1" smtClean="0">
                              <a:solidFill>
                                <a:srgbClr val="FF66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GB" sz="3200" i="1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i="1" smtClean="0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num>
                            <m:den>
                              <m:r>
                                <a:rPr lang="en-GB" sz="3200" i="1">
                                  <a:solidFill>
                                    <a:srgbClr val="FF66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GB" sz="3200" i="1" smtClean="0">
                          <a:solidFill>
                            <a:srgbClr val="FF66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3200" i="1" smtClean="0">
                          <a:solidFill>
                            <a:srgbClr val="FF66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32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CDAFE4B-75B8-5EEE-57B5-FDC9EA1AE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264925"/>
                <a:ext cx="4652352" cy="6587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softEdge rad="76200"/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5941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8373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buNone/>
            </a:pPr>
            <a:r>
              <a:rPr lang="en-GB" u="sng" dirty="0"/>
              <a:t>A</a:t>
            </a:r>
            <a:r>
              <a:rPr lang="en-GB" dirty="0"/>
              <a:t>rray-oriented </a:t>
            </a:r>
            <a:r>
              <a:rPr lang="en-GB" u="sng" dirty="0"/>
              <a:t>P</a:t>
            </a:r>
            <a:r>
              <a:rPr lang="en-GB" dirty="0"/>
              <a:t>rogramming </a:t>
            </a:r>
            <a:r>
              <a:rPr lang="en-GB" u="sng" dirty="0"/>
              <a:t>L</a:t>
            </a:r>
            <a:r>
              <a:rPr lang="en-GB" dirty="0"/>
              <a:t>anguage</a:t>
            </a:r>
          </a:p>
          <a:p>
            <a:pPr marL="0" indent="0" algn="ctr">
              <a:buNone/>
            </a:pPr>
            <a:r>
              <a:rPr lang="en-GB" dirty="0"/>
              <a:t>for Communicating Algorithms</a:t>
            </a:r>
          </a:p>
          <a:p>
            <a:pPr marL="0" indent="0" algn="ctr">
              <a:buNone/>
            </a:pPr>
            <a:r>
              <a:rPr lang="en-GB" dirty="0"/>
              <a:t>to Computers</a:t>
            </a:r>
          </a:p>
          <a:p>
            <a:pPr marL="0" indent="0" algn="ctr">
              <a:buNone/>
            </a:pPr>
            <a:r>
              <a:rPr lang="en-GB" dirty="0"/>
              <a:t>and Humans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</p:spTree>
    <p:extLst>
      <p:ext uri="{BB962C8B-B14F-4D97-AF65-F5344CB8AC3E}">
        <p14:creationId xmlns:p14="http://schemas.microsoft.com/office/powerpoint/2010/main" val="143237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A6DAE-2E39-C5F1-6741-25E2D32AE55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EE6269-C718-1EFD-D5E7-9C626BCA6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451" y="2228982"/>
            <a:ext cx="4815097" cy="685535"/>
          </a:xfrm>
        </p:spPr>
        <p:txBody>
          <a:bodyPr/>
          <a:lstStyle/>
          <a:p>
            <a:r>
              <a:rPr lang="en-IN" dirty="0"/>
              <a:t>But, where is this used?</a:t>
            </a:r>
          </a:p>
        </p:txBody>
      </p:sp>
    </p:spTree>
    <p:extLst>
      <p:ext uri="{BB962C8B-B14F-4D97-AF65-F5344CB8AC3E}">
        <p14:creationId xmlns:p14="http://schemas.microsoft.com/office/powerpoint/2010/main" val="285986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3DA264-4BCD-C906-A161-E6DF77DC792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028F0-566C-508B-8F0D-0BE07A21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C14B0-B5DF-AE6C-812C-69A3A7210AF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A0A7BB-3E54-027D-B136-1441C733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APL in Research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A22D4-239F-F27C-FB49-2DEEF6A1E3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82504">
            <a:off x="-1103442" y="933721"/>
            <a:ext cx="6035040" cy="3394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269E5-0730-5AFA-1286-9C53B681B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1278">
            <a:off x="1862363" y="2369483"/>
            <a:ext cx="6035040" cy="33947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F51015-8003-E504-4099-0DEE9CEB1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0832">
            <a:off x="4210774" y="-154723"/>
            <a:ext cx="6035040" cy="33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92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3DA264-4BCD-C906-A161-E6DF77DC792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028F0-566C-508B-8F0D-0BE07A21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C14B0-B5DF-AE6C-812C-69A3A7210AF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A0A7BB-3E54-027D-B136-1441C733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APL in Academia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13DF4F-CCDF-2E41-30A5-FB0EC8649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3" r="7634" b="3957"/>
          <a:stretch/>
        </p:blipFill>
        <p:spPr>
          <a:xfrm rot="495027">
            <a:off x="478795" y="1296159"/>
            <a:ext cx="5903167" cy="377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8BF75A-0912-04AF-D7EF-B77062BD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3788">
            <a:off x="3095773" y="604311"/>
            <a:ext cx="6035040" cy="33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C8EC9-A34C-D3F5-2270-6CD557E07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329" y="1593974"/>
            <a:ext cx="6031009" cy="33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3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3DA264-4BCD-C906-A161-E6DF77DC792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028F0-566C-508B-8F0D-0BE07A21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C14B0-B5DF-AE6C-812C-69A3A7210AF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A0A7BB-3E54-027D-B136-1441C733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APL in Industry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083DC-5194-467A-CC05-16F3EBB8D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98">
            <a:off x="2925916" y="452609"/>
            <a:ext cx="6035040" cy="33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03925-3087-EEA1-AB0C-F21CF18DC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80" t="16569" r="12290" b="8305"/>
          <a:stretch/>
        </p:blipFill>
        <p:spPr>
          <a:xfrm>
            <a:off x="-926116" y="1379425"/>
            <a:ext cx="6869552" cy="38641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4255C5-AEBA-2506-6BBA-40F056F2D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5825">
            <a:off x="4669591" y="2694474"/>
            <a:ext cx="6035040" cy="33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3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3DA264-4BCD-C906-A161-E6DF77DC792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028F0-566C-508B-8F0D-0BE07A214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C14B0-B5DF-AE6C-812C-69A3A7210AF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A0A7BB-3E54-027D-B136-1441C733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more…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D95B6D-B9F4-940F-7A85-DB7E14D023CE}"/>
              </a:ext>
            </a:extLst>
          </p:cNvPr>
          <p:cNvGrpSpPr/>
          <p:nvPr/>
        </p:nvGrpSpPr>
        <p:grpSpPr>
          <a:xfrm rot="21415978">
            <a:off x="279874" y="1112211"/>
            <a:ext cx="6035040" cy="3394710"/>
            <a:chOff x="460013" y="1296464"/>
            <a:chExt cx="6035040" cy="33947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0B0EDC-F479-F240-A7C6-AABCBD423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013" y="1296464"/>
              <a:ext cx="6035040" cy="33947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B361D3-2284-5E85-4CF1-DE83F1030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1923053" y="2119424"/>
              <a:ext cx="4572000" cy="25717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0FAE30-6473-78FE-BE7A-07969DC34084}"/>
              </a:ext>
            </a:extLst>
          </p:cNvPr>
          <p:cNvGrpSpPr/>
          <p:nvPr/>
        </p:nvGrpSpPr>
        <p:grpSpPr>
          <a:xfrm rot="335267">
            <a:off x="1347050" y="2162845"/>
            <a:ext cx="6035040" cy="3394710"/>
            <a:chOff x="1294015" y="1911026"/>
            <a:chExt cx="6035040" cy="33947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85B55A0-A910-DD70-0BA9-36E44A04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4015" y="1911026"/>
              <a:ext cx="6035040" cy="339471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657BE40-DF9D-DDAD-2AAD-2496D9B0A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8534" y="2743370"/>
              <a:ext cx="2980217" cy="195851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A3988CA-E425-D659-64FE-B23844069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11112">
            <a:off x="3753275" y="179737"/>
            <a:ext cx="6035040" cy="339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001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1B446368-3713-5FB5-F5DF-FDE0D9BBAB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7" r="1090"/>
          <a:stretch/>
        </p:blipFill>
        <p:spPr>
          <a:xfrm>
            <a:off x="2926080" y="1024106"/>
            <a:ext cx="3303270" cy="3723676"/>
          </a:xfrm>
          <a:prstGeom prst="rect">
            <a:avLst/>
          </a:prstGeom>
          <a:noFill/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EC0F980-81D4-F55A-043C-A4A53A3362A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533024" y="0"/>
            <a:ext cx="1610976" cy="1036319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EA3857-CF15-B2CC-7416-595AC9F03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</p:spPr>
        <p:txBody>
          <a:bodyPr anchor="b">
            <a:normAutofit/>
          </a:bodyPr>
          <a:lstStyle/>
          <a:p>
            <a:r>
              <a:rPr lang="en-IN" dirty="0"/>
              <a:t>Dyalog Interpreter</a:t>
            </a:r>
          </a:p>
        </p:txBody>
      </p:sp>
    </p:spTree>
    <p:extLst>
      <p:ext uri="{BB962C8B-B14F-4D97-AF65-F5344CB8AC3E}">
        <p14:creationId xmlns:p14="http://schemas.microsoft.com/office/powerpoint/2010/main" val="2481282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AF7359-693F-BF45-5F8A-8E62781C8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D2D73-5F5F-8CA3-0A3C-C7D16B10065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6F8B47-A8A4-E408-C33E-7A8943869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Co-</a:t>
            </a:r>
            <a:r>
              <a:rPr lang="en-IN" dirty="0" err="1"/>
              <a:t>dfns</a:t>
            </a:r>
            <a:r>
              <a:rPr lang="en-IN" dirty="0"/>
              <a:t> Compiler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57F87778-6777-E835-61E9-67AF88B7FE9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583A6-BAEF-8FD0-2C0B-53D94530C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698"/>
            <a:ext cx="9144000" cy="327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87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A7081C2-BA2E-3B6C-9CDA-7EC5D270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27846" cy="685535"/>
          </a:xfrm>
        </p:spPr>
        <p:txBody>
          <a:bodyPr/>
          <a:lstStyle/>
          <a:p>
            <a:r>
              <a:rPr lang="en-US" dirty="0"/>
              <a:t>Everyone should, at least once</a:t>
            </a:r>
          </a:p>
        </p:txBody>
      </p:sp>
      <p:sp>
        <p:nvSpPr>
          <p:cNvPr id="12" name="Media Placeholder 2">
            <a:extLst>
              <a:ext uri="{FF2B5EF4-FFF2-40B4-BE49-F238E27FC236}">
                <a16:creationId xmlns:a16="http://schemas.microsoft.com/office/drawing/2014/main" id="{FA527B07-D9DE-A338-616D-982AD352E82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6957391" y="0"/>
            <a:ext cx="2186609" cy="1311965"/>
          </a:xfrm>
        </p:spPr>
        <p:txBody>
          <a:bodyPr/>
          <a:lstStyle/>
          <a:p>
            <a:endParaRPr lang="en-I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C702B2-50D1-D6D3-53B1-E2299064453F}"/>
              </a:ext>
            </a:extLst>
          </p:cNvPr>
          <p:cNvGrpSpPr/>
          <p:nvPr/>
        </p:nvGrpSpPr>
        <p:grpSpPr>
          <a:xfrm>
            <a:off x="2829983" y="1857375"/>
            <a:ext cx="3484033" cy="1428750"/>
            <a:chOff x="3857625" y="2834217"/>
            <a:chExt cx="3484033" cy="1428750"/>
          </a:xfrm>
        </p:grpSpPr>
        <p:pic>
          <p:nvPicPr>
            <p:cNvPr id="3074" name="Picture 2" descr="TryAPL - APL Wiki">
              <a:extLst>
                <a:ext uri="{FF2B5EF4-FFF2-40B4-BE49-F238E27FC236}">
                  <a16:creationId xmlns:a16="http://schemas.microsoft.com/office/drawing/2014/main" id="{FF2C3739-3AD9-CAB3-9D0E-ABD8C9F6E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625" y="2834217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84CB61-9E1C-5452-7DD6-77AFD14B5083}"/>
                </a:ext>
              </a:extLst>
            </p:cNvPr>
            <p:cNvSpPr txBox="1"/>
            <p:nvPr/>
          </p:nvSpPr>
          <p:spPr>
            <a:xfrm>
              <a:off x="5286375" y="3893635"/>
              <a:ext cx="20552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N" dirty="0"/>
                <a:t>https://tryapl.org/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97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E5C44-43D6-875A-F8C9-2AB769832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Dyalog APL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846CC818-CE1D-2B5A-B051-A676E9C0113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CBDC37-9FAD-D20E-FBF3-890B0BCF4E8C}"/>
              </a:ext>
            </a:extLst>
          </p:cNvPr>
          <p:cNvGrpSpPr/>
          <p:nvPr/>
        </p:nvGrpSpPr>
        <p:grpSpPr>
          <a:xfrm>
            <a:off x="4832465" y="1423483"/>
            <a:ext cx="1634836" cy="1483735"/>
            <a:chOff x="4230255" y="1614488"/>
            <a:chExt cx="1634836" cy="1483735"/>
          </a:xfrm>
        </p:grpSpPr>
        <p:pic>
          <p:nvPicPr>
            <p:cNvPr id="1026" name="Picture 2" descr="Tatin - APL Wiki">
              <a:extLst>
                <a:ext uri="{FF2B5EF4-FFF2-40B4-BE49-F238E27FC236}">
                  <a16:creationId xmlns:a16="http://schemas.microsoft.com/office/drawing/2014/main" id="{05B4E5AE-77B5-C802-F4E2-1E644ABBC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614488"/>
              <a:ext cx="952500" cy="957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588207-B9C0-5932-53EF-9E423EFE90F5}"/>
                </a:ext>
              </a:extLst>
            </p:cNvPr>
            <p:cNvSpPr txBox="1"/>
            <p:nvPr/>
          </p:nvSpPr>
          <p:spPr>
            <a:xfrm>
              <a:off x="4230255" y="2571750"/>
              <a:ext cx="1634836" cy="526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dirty="0"/>
                <a:t>Tatin</a:t>
              </a:r>
            </a:p>
            <a:p>
              <a:pPr algn="ctr"/>
              <a:r>
                <a:rPr lang="en-IN" sz="1400" dirty="0"/>
                <a:t>Package Manager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80BC3A-5D4D-82E3-A76C-0EC9A7C68A07}"/>
              </a:ext>
            </a:extLst>
          </p:cNvPr>
          <p:cNvGrpSpPr/>
          <p:nvPr/>
        </p:nvGrpSpPr>
        <p:grpSpPr>
          <a:xfrm>
            <a:off x="6988232" y="1424673"/>
            <a:ext cx="1634836" cy="1481354"/>
            <a:chOff x="4230255" y="1616869"/>
            <a:chExt cx="1634836" cy="148135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29D7E0-2CE4-A336-E493-F7124A4B0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2000" y="1616869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04A833-9CEA-1D5D-36BB-4AD1A7DBC1FB}"/>
                </a:ext>
              </a:extLst>
            </p:cNvPr>
            <p:cNvSpPr txBox="1"/>
            <p:nvPr/>
          </p:nvSpPr>
          <p:spPr>
            <a:xfrm>
              <a:off x="4230255" y="2571750"/>
              <a:ext cx="1634836" cy="526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dirty="0"/>
                <a:t>Cider</a:t>
              </a:r>
            </a:p>
            <a:p>
              <a:pPr algn="ctr"/>
              <a:r>
                <a:rPr lang="en-IN" sz="1400" dirty="0"/>
                <a:t>Project Manager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2FEB98-2EB9-8DED-1720-9EDDAB2CD257}"/>
              </a:ext>
            </a:extLst>
          </p:cNvPr>
          <p:cNvGrpSpPr/>
          <p:nvPr/>
        </p:nvGrpSpPr>
        <p:grpSpPr>
          <a:xfrm>
            <a:off x="520931" y="1424673"/>
            <a:ext cx="1634836" cy="1481354"/>
            <a:chOff x="4230255" y="1616869"/>
            <a:chExt cx="1634836" cy="1481354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A732A42-4848-8C10-B514-A25B8BE95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2000" y="1616869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9D0A29-5111-FA13-0006-8FE143BD333A}"/>
                </a:ext>
              </a:extLst>
            </p:cNvPr>
            <p:cNvSpPr txBox="1"/>
            <p:nvPr/>
          </p:nvSpPr>
          <p:spPr>
            <a:xfrm>
              <a:off x="4230255" y="2571750"/>
              <a:ext cx="1634836" cy="526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dirty="0"/>
                <a:t>Dyalog IDE</a:t>
              </a:r>
            </a:p>
            <a:p>
              <a:pPr algn="ctr"/>
              <a:r>
                <a:rPr lang="en-IN" sz="1400" dirty="0"/>
                <a:t>For Windows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3A77DB-C1AC-AD67-A6FC-6CEF8548F4B0}"/>
              </a:ext>
            </a:extLst>
          </p:cNvPr>
          <p:cNvGrpSpPr/>
          <p:nvPr/>
        </p:nvGrpSpPr>
        <p:grpSpPr>
          <a:xfrm>
            <a:off x="2676698" y="1502785"/>
            <a:ext cx="1634836" cy="1325130"/>
            <a:chOff x="4230255" y="1773093"/>
            <a:chExt cx="1634836" cy="132513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7358CB67-6B00-2B3E-83A3-247019A6AC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2"/>
            <a:stretch/>
          </p:blipFill>
          <p:spPr bwMode="auto">
            <a:xfrm>
              <a:off x="4572000" y="1773093"/>
              <a:ext cx="952500" cy="676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E8B10C-4654-32F4-F4BE-9FDF4B0AB74B}"/>
                </a:ext>
              </a:extLst>
            </p:cNvPr>
            <p:cNvSpPr txBox="1"/>
            <p:nvPr/>
          </p:nvSpPr>
          <p:spPr>
            <a:xfrm>
              <a:off x="4230255" y="2571750"/>
              <a:ext cx="1634836" cy="526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dirty="0"/>
                <a:t>Dyalog IDE</a:t>
              </a:r>
            </a:p>
            <a:p>
              <a:pPr algn="ctr"/>
              <a:r>
                <a:rPr lang="en-IN" sz="1400" dirty="0"/>
                <a:t>For Unix</a:t>
              </a:r>
            </a:p>
          </p:txBody>
        </p:sp>
      </p:grp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6015EAF4-FE2E-39A6-65B1-485A6A16CB0E}"/>
              </a:ext>
            </a:extLst>
          </p:cNvPr>
          <p:cNvSpPr txBox="1">
            <a:spLocks/>
          </p:cNvSpPr>
          <p:nvPr/>
        </p:nvSpPr>
        <p:spPr>
          <a:xfrm>
            <a:off x="422229" y="3056606"/>
            <a:ext cx="4149771" cy="1550563"/>
          </a:xfrm>
          <a:prstGeom prst="rect">
            <a:avLst/>
          </a:prstGeom>
        </p:spPr>
        <p:txBody>
          <a:bodyPr/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 dirty="0" smtClean="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 platforms</a:t>
            </a:r>
          </a:p>
          <a:p>
            <a:r>
              <a:rPr lang="en-US" dirty="0"/>
              <a:t>Object Oriented </a:t>
            </a:r>
          </a:p>
          <a:p>
            <a:r>
              <a:rPr lang="en-US" dirty="0"/>
              <a:t>Functional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5183ABF-697B-CAC4-1DB3-9B20274C08C2}"/>
              </a:ext>
            </a:extLst>
          </p:cNvPr>
          <p:cNvSpPr txBox="1">
            <a:spLocks/>
          </p:cNvSpPr>
          <p:nvPr/>
        </p:nvSpPr>
        <p:spPr>
          <a:xfrm>
            <a:off x="4572000" y="3029444"/>
            <a:ext cx="4149771" cy="1550563"/>
          </a:xfrm>
          <a:prstGeom prst="rect">
            <a:avLst/>
          </a:prstGeom>
        </p:spPr>
        <p:txBody>
          <a:bodyPr/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 dirty="0" smtClean="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UI Tools</a:t>
            </a:r>
          </a:p>
          <a:p>
            <a:r>
              <a:rPr lang="en-US" dirty="0"/>
              <a:t>Interop-able</a:t>
            </a:r>
          </a:p>
          <a:p>
            <a:r>
              <a:rPr lang="en-US" dirty="0"/>
              <a:t>Multilingual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3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5A427A-6D37-04B9-211F-4BCBE8DCB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Chat in 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APL Orchard</a:t>
            </a:r>
            <a:endParaRPr lang="en-US" dirty="0"/>
          </a:p>
          <a:p>
            <a:r>
              <a:rPr lang="en-US" dirty="0"/>
              <a:t>Ask a question on 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Stack Overflow</a:t>
            </a:r>
            <a:r>
              <a:rPr lang="en-US" dirty="0"/>
              <a:t> (</a:t>
            </a:r>
            <a:r>
              <a:rPr lang="en-US" dirty="0" err="1"/>
              <a:t>apl</a:t>
            </a:r>
            <a:r>
              <a:rPr lang="en-US" dirty="0"/>
              <a:t>, </a:t>
            </a:r>
            <a:r>
              <a:rPr lang="en-US" dirty="0" err="1"/>
              <a:t>dyalog</a:t>
            </a:r>
            <a:r>
              <a:rPr lang="en-US" dirty="0"/>
              <a:t>)</a:t>
            </a:r>
          </a:p>
          <a:p>
            <a:r>
              <a:rPr lang="en-US" dirty="0"/>
              <a:t>Use the 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r/</a:t>
            </a:r>
            <a:r>
              <a:rPr lang="en-US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apljk</a:t>
            </a:r>
            <a:r>
              <a:rPr lang="en-US" dirty="0"/>
              <a:t> subreddit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D1CD9-A94B-3988-72AB-C812DE5F78C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IN" dirty="0">
                <a:hlinkClick r:id="rId5"/>
              </a:rPr>
              <a:t>Learning APL</a:t>
            </a:r>
            <a:r>
              <a:rPr lang="en-IN" dirty="0"/>
              <a:t> by Stefan Kruger</a:t>
            </a:r>
          </a:p>
          <a:p>
            <a:r>
              <a:rPr lang="en-IN" dirty="0"/>
              <a:t>Checkout on YouTube:</a:t>
            </a:r>
          </a:p>
          <a:p>
            <a:pPr lvl="1"/>
            <a:r>
              <a:rPr lang="en-IN" dirty="0">
                <a:hlinkClick r:id="rId6"/>
              </a:rPr>
              <a:t>@DyalogLtd</a:t>
            </a:r>
            <a:endParaRPr lang="en-IN" dirty="0"/>
          </a:p>
          <a:p>
            <a:pPr lvl="1"/>
            <a:r>
              <a:rPr lang="en-IN" dirty="0">
                <a:hlinkClick r:id="rId7"/>
              </a:rPr>
              <a:t>@DyalogUserMeetings</a:t>
            </a:r>
            <a:endParaRPr lang="en-IN" dirty="0"/>
          </a:p>
          <a:p>
            <a:pPr lvl="1"/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DB59B0-5DAA-E1D9-D78D-559AACCCB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Getting started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6F66140B-42DD-8E9C-A9DA-CC0F481EDD6B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98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59761"/>
            <a:ext cx="8528373" cy="4821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Symbolic</a:t>
            </a:r>
            <a:endParaRPr lang="en-GB" sz="7200" dirty="0">
              <a:solidFill>
                <a:schemeClr val="bg1"/>
              </a:solidFill>
              <a:latin typeface="APL385 Unicode" panose="020B0709000202000203" pitchFamily="49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  <p:pic>
        <p:nvPicPr>
          <p:cNvPr id="23" name="Content Placeholder 15" descr="Thought bubble with solid fill">
            <a:extLst>
              <a:ext uri="{FF2B5EF4-FFF2-40B4-BE49-F238E27FC236}">
                <a16:creationId xmlns:a16="http://schemas.microsoft.com/office/drawing/2014/main" id="{4E66D6B2-4DDD-82E8-1039-7267FDB0E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072758" y="3126574"/>
            <a:ext cx="914400" cy="914400"/>
          </a:xfrm>
          <a:prstGeom prst="rect">
            <a:avLst/>
          </a:prstGeom>
          <a:noFill/>
        </p:spPr>
      </p:pic>
      <p:pic>
        <p:nvPicPr>
          <p:cNvPr id="24" name="Content Placeholder 5" descr="Add with solid fill">
            <a:extLst>
              <a:ext uri="{FF2B5EF4-FFF2-40B4-BE49-F238E27FC236}">
                <a16:creationId xmlns:a16="http://schemas.microsoft.com/office/drawing/2014/main" id="{A36A1F01-D2C2-D2CB-3206-C35A8374E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1371" y="1818210"/>
            <a:ext cx="914400" cy="914400"/>
          </a:xfrm>
          <a:prstGeom prst="rect">
            <a:avLst/>
          </a:prstGeom>
          <a:noFill/>
        </p:spPr>
      </p:pic>
      <p:pic>
        <p:nvPicPr>
          <p:cNvPr id="25" name="Graphic 24" descr="Speech with solid fill">
            <a:extLst>
              <a:ext uri="{FF2B5EF4-FFF2-40B4-BE49-F238E27FC236}">
                <a16:creationId xmlns:a16="http://schemas.microsoft.com/office/drawing/2014/main" id="{578BA67F-99F5-E66F-6DEF-2BDCF995C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81371" y="3130867"/>
            <a:ext cx="914400" cy="914400"/>
          </a:xfrm>
          <a:prstGeom prst="rect">
            <a:avLst/>
          </a:prstGeom>
        </p:spPr>
      </p:pic>
      <p:pic>
        <p:nvPicPr>
          <p:cNvPr id="26" name="Graphic 25" descr="Close with solid fill">
            <a:extLst>
              <a:ext uri="{FF2B5EF4-FFF2-40B4-BE49-F238E27FC236}">
                <a16:creationId xmlns:a16="http://schemas.microsoft.com/office/drawing/2014/main" id="{D18C3E21-7570-365A-398C-6F8C5FC790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2758" y="181821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541AFF2-45FF-7C91-7C9A-DE1F742965C6}"/>
              </a:ext>
            </a:extLst>
          </p:cNvPr>
          <p:cNvSpPr txBox="1"/>
          <p:nvPr/>
        </p:nvSpPr>
        <p:spPr>
          <a:xfrm rot="20896761">
            <a:off x="6660731" y="3025309"/>
            <a:ext cx="1184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6600"/>
                </a:solidFill>
                <a:latin typeface="APL385 Unicode" panose="020B0709000202000203" pitchFamily="49" charset="0"/>
              </a:rPr>
              <a:t>⍉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65FA8A-58D6-E54A-3ED0-E9A47F1771FE}"/>
              </a:ext>
            </a:extLst>
          </p:cNvPr>
          <p:cNvSpPr txBox="1"/>
          <p:nvPr/>
        </p:nvSpPr>
        <p:spPr>
          <a:xfrm>
            <a:off x="6025662" y="3025311"/>
            <a:ext cx="625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6600"/>
                </a:solidFill>
                <a:latin typeface="APL385 Unicode" panose="020B0709000202000203" pitchFamily="49" charset="0"/>
              </a:rPr>
              <a:t>⌽</a:t>
            </a:r>
            <a:endParaRPr lang="en-IN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DEC70A-BF0E-E478-482B-D069A8C024FE}"/>
              </a:ext>
            </a:extLst>
          </p:cNvPr>
          <p:cNvSpPr txBox="1"/>
          <p:nvPr/>
        </p:nvSpPr>
        <p:spPr>
          <a:xfrm>
            <a:off x="6940109" y="1767578"/>
            <a:ext cx="625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6600"/>
                </a:solidFill>
                <a:latin typeface="APL385 Unicode" panose="020B0709000202000203" pitchFamily="49" charset="0"/>
              </a:rPr>
              <a:t>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28D19-1273-02B6-A719-42F145CFEF5C}"/>
              </a:ext>
            </a:extLst>
          </p:cNvPr>
          <p:cNvSpPr txBox="1"/>
          <p:nvPr/>
        </p:nvSpPr>
        <p:spPr>
          <a:xfrm>
            <a:off x="6024222" y="1767578"/>
            <a:ext cx="625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6600"/>
                </a:solidFill>
                <a:latin typeface="APL385 Unicode" panose="020B0709000202000203" pitchFamily="49" charset="0"/>
              </a:rPr>
              <a:t>↓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739601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1C0138-DBC7-FFFE-013A-BB4D41E2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80328" cy="3242040"/>
          </a:xfrm>
        </p:spPr>
        <p:txBody>
          <a:bodyPr/>
          <a:lstStyle/>
          <a:p>
            <a:r>
              <a:rPr lang="en-US" dirty="0"/>
              <a:t>Symbolic concise syntax</a:t>
            </a:r>
          </a:p>
          <a:p>
            <a:r>
              <a:rPr lang="en-US" dirty="0"/>
              <a:t>Array Oriented Programming language</a:t>
            </a:r>
          </a:p>
          <a:p>
            <a:r>
              <a:rPr lang="en-US" dirty="0"/>
              <a:t>Object oriented and functional programming</a:t>
            </a:r>
          </a:p>
          <a:p>
            <a:r>
              <a:rPr lang="en-US" dirty="0"/>
              <a:t>High performance</a:t>
            </a:r>
          </a:p>
          <a:p>
            <a:r>
              <a:rPr lang="en-US" dirty="0"/>
              <a:t>Cross platform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F02A9FE-8566-9C44-4A5C-C0FABA43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</p:spPr>
        <p:txBody>
          <a:bodyPr/>
          <a:lstStyle/>
          <a:p>
            <a:r>
              <a:rPr lang="en-US" dirty="0"/>
              <a:t>So, Dyalog APL</a:t>
            </a:r>
          </a:p>
        </p:txBody>
      </p:sp>
      <p:sp>
        <p:nvSpPr>
          <p:cNvPr id="16" name="Media Placeholder 4">
            <a:extLst>
              <a:ext uri="{FF2B5EF4-FFF2-40B4-BE49-F238E27FC236}">
                <a16:creationId xmlns:a16="http://schemas.microsoft.com/office/drawing/2014/main" id="{14348802-76CC-735A-9BB9-23494EB1EA07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6957391" y="0"/>
            <a:ext cx="2186609" cy="1311965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03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A9B9A0-C20A-6664-9766-6AD8BE34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311965"/>
            <a:ext cx="8580630" cy="849344"/>
          </a:xfrm>
        </p:spPr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333333"/>
                </a:solidFill>
                <a:effectLst/>
                <a:latin typeface="+mn-lt"/>
              </a:rPr>
              <a:t>A language that doesn’t affect the way you think about programming is not worth knowing. –</a:t>
            </a:r>
            <a:r>
              <a:rPr lang="en-US" b="0" i="1" dirty="0">
                <a:solidFill>
                  <a:srgbClr val="333333"/>
                </a:solidFill>
                <a:effectLst/>
                <a:latin typeface="+mn-lt"/>
              </a:rPr>
              <a:t>Alan Perlis</a:t>
            </a:r>
            <a:endParaRPr lang="en-IN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20CBB2-5430-5605-336F-CE4450781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 as a Tool of Thought</a:t>
            </a:r>
            <a:endParaRPr lang="en-IN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20F56EF-EC96-108A-16D3-AA7BD02FF8F7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C0B984-5176-75AF-96A3-FBD3983F7561}"/>
              </a:ext>
            </a:extLst>
          </p:cNvPr>
          <p:cNvSpPr txBox="1"/>
          <p:nvPr/>
        </p:nvSpPr>
        <p:spPr>
          <a:xfrm>
            <a:off x="3784156" y="2982192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333333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7130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6417-55D0-46BB-0DFF-8D4AA0A7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60" y="1688053"/>
            <a:ext cx="5529020" cy="1767394"/>
          </a:xfrm>
        </p:spPr>
        <p:txBody>
          <a:bodyPr/>
          <a:lstStyle/>
          <a:p>
            <a:r>
              <a:rPr lang="en-GB" dirty="0"/>
              <a:t>What is APL</a:t>
            </a:r>
            <a:br>
              <a:rPr lang="en-GB" dirty="0"/>
            </a:br>
            <a:r>
              <a:rPr lang="en-GB" dirty="0"/>
              <a:t>and </a:t>
            </a:r>
            <a:br>
              <a:rPr lang="en-GB" dirty="0"/>
            </a:br>
            <a:r>
              <a:rPr lang="en-GB" dirty="0"/>
              <a:t>What Can APL Do For You?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C988-130F-A25A-2390-AB59A78D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Adám Brudzewsky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4559DFF-3665-0E31-55C7-92F3BEB5DA9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F24FA-5692-E4BC-FF76-B254141BE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6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1109" y="1264925"/>
            <a:ext cx="9617646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dirty="0"/>
              <a:t>Array-oriented Programming Language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(5,6,7,8)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</p:spTree>
    <p:extLst>
      <p:ext uri="{BB962C8B-B14F-4D97-AF65-F5344CB8AC3E}">
        <p14:creationId xmlns:p14="http://schemas.microsoft.com/office/powerpoint/2010/main" val="357928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1109" y="1264925"/>
            <a:ext cx="9617646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dirty="0"/>
              <a:t>Array-oriented Programming Language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    2+(5,6,7,8)</a:t>
            </a:r>
          </a:p>
          <a:p>
            <a:pPr marL="0" lvl="0" indent="0">
              <a:spcAft>
                <a:spcPts val="0"/>
              </a:spcAft>
              <a:buNone/>
              <a:defRPr/>
            </a:pPr>
            <a:r>
              <a:rPr lang="en-GB" sz="7200" dirty="0">
                <a:solidFill>
                  <a:srgbClr val="FF6600"/>
                </a:solidFill>
                <a:latin typeface="APL385 Unicode" panose="020B0709000202000203" pitchFamily="49" charset="0"/>
              </a:rPr>
              <a:t> </a:t>
            </a:r>
            <a:r>
              <a:rPr lang="en-GB" sz="7200" b="1" baseline="30000" dirty="0">
                <a:solidFill>
                  <a:srgbClr val="24A148"/>
                </a:solidFill>
                <a:latin typeface="APL385 Unicode" panose="020B0709000202000203" pitchFamily="49" charset="0"/>
              </a:rPr>
              <a:t>7 8 9 10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</p:spTree>
    <p:extLst>
      <p:ext uri="{BB962C8B-B14F-4D97-AF65-F5344CB8AC3E}">
        <p14:creationId xmlns:p14="http://schemas.microsoft.com/office/powerpoint/2010/main" val="47137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1109" y="1264925"/>
            <a:ext cx="9617646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dirty="0"/>
              <a:t>Array-oriented Programming Language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    2↓(5,6,7,8)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sz="7200" dirty="0">
                <a:solidFill>
                  <a:srgbClr val="FF6600"/>
                </a:solidFill>
                <a:latin typeface="APL385 Unicode" panose="020B0709000202000203" pitchFamily="49" charset="0"/>
              </a:rPr>
              <a:t> </a:t>
            </a:r>
            <a:r>
              <a:rPr lang="en-GB" sz="7200" b="1" baseline="30000" dirty="0">
                <a:solidFill>
                  <a:srgbClr val="24A148"/>
                </a:solidFill>
                <a:latin typeface="APL385 Unicode" panose="020B0709000202000203" pitchFamily="49" charset="0"/>
              </a:rPr>
              <a:t>7 8</a:t>
            </a:r>
            <a:endParaRPr kumimoji="0" lang="en-GB" sz="7200" b="1" i="0" u="none" strike="noStrike" kern="1200" cap="none" spc="0" normalizeH="0" baseline="30000" noProof="0" dirty="0">
              <a:ln>
                <a:noFill/>
              </a:ln>
              <a:solidFill>
                <a:srgbClr val="24A148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</p:spTree>
    <p:extLst>
      <p:ext uri="{BB962C8B-B14F-4D97-AF65-F5344CB8AC3E}">
        <p14:creationId xmlns:p14="http://schemas.microsoft.com/office/powerpoint/2010/main" val="2804098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1109" y="1264925"/>
            <a:ext cx="9617646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dirty="0"/>
              <a:t>Array-oriented Programming Language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    2↑(5,6,7,8)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sz="7200" dirty="0">
                <a:solidFill>
                  <a:srgbClr val="FF6600"/>
                </a:solidFill>
                <a:latin typeface="APL385 Unicode" panose="020B0709000202000203" pitchFamily="49" charset="0"/>
              </a:rPr>
              <a:t> </a:t>
            </a:r>
            <a:r>
              <a:rPr lang="en-GB" sz="7200" b="1" baseline="30000" dirty="0">
                <a:solidFill>
                  <a:srgbClr val="24A148"/>
                </a:solidFill>
                <a:latin typeface="APL385 Unicode" panose="020B0709000202000203" pitchFamily="49" charset="0"/>
              </a:rPr>
              <a:t>5 6</a:t>
            </a:r>
            <a:endParaRPr kumimoji="0" lang="en-GB" sz="7200" b="1" i="0" u="none" strike="noStrike" kern="1200" cap="none" spc="0" normalizeH="0" baseline="30000" noProof="0" dirty="0">
              <a:ln>
                <a:noFill/>
              </a:ln>
              <a:solidFill>
                <a:srgbClr val="24A148"/>
              </a:solidFill>
              <a:effectLst/>
              <a:uLnTx/>
              <a:uFillTx/>
              <a:latin typeface="APL385 Unicode" panose="020B0709000202000203" pitchFamily="49" charset="0"/>
            </a:endParaRP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</p:spTree>
    <p:extLst>
      <p:ext uri="{BB962C8B-B14F-4D97-AF65-F5344CB8AC3E}">
        <p14:creationId xmlns:p14="http://schemas.microsoft.com/office/powerpoint/2010/main" val="1626854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E933AD-A723-8E20-7182-8645EBF1F3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F096-39B2-697E-8FE7-920EBBAC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1109" y="1264925"/>
            <a:ext cx="9617646" cy="324204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Symbolic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n-GB" dirty="0"/>
              <a:t>Array-oriented Programming Language</a:t>
            </a:r>
          </a:p>
          <a:p>
            <a:pPr marL="0" lvl="0" indent="0" algn="ctr">
              <a:spcAft>
                <a:spcPts val="0"/>
              </a:spcAft>
              <a:buNone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    </a:t>
            </a:r>
            <a:r>
              <a:rPr lang="en-GB" sz="3600" dirty="0">
                <a:solidFill>
                  <a:srgbClr val="FF6600"/>
                </a:solidFill>
                <a:latin typeface="APL385 Unicode" panose="020B0709000202000203" pitchFamily="49" charset="0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⌽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 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L385 Unicode" panose="020B0709000202000203" pitchFamily="49" charset="0"/>
                <a:ea typeface="+mn-ea"/>
                <a:cs typeface="+mn-cs"/>
              </a:rPr>
              <a:t>(5,6,7,8)</a:t>
            </a:r>
          </a:p>
          <a:p>
            <a:pPr marL="0" lvl="0" indent="0">
              <a:spcAft>
                <a:spcPts val="0"/>
              </a:spcAft>
              <a:buNone/>
              <a:defRPr/>
            </a:pPr>
            <a:r>
              <a:rPr lang="en-GB" sz="7200" dirty="0">
                <a:solidFill>
                  <a:srgbClr val="FF6600"/>
                </a:solidFill>
                <a:latin typeface="APL385 Unicode" panose="020B0709000202000203" pitchFamily="49" charset="0"/>
              </a:rPr>
              <a:t> </a:t>
            </a:r>
            <a:r>
              <a:rPr lang="en-GB" sz="7200" b="1" baseline="30000" dirty="0">
                <a:solidFill>
                  <a:srgbClr val="24A148"/>
                </a:solidFill>
                <a:latin typeface="APL385 Unicode" panose="020B0709000202000203" pitchFamily="49" charset="0"/>
              </a:rPr>
              <a:t>8 7 6 5</a:t>
            </a:r>
            <a:endParaRPr lang="en-GB" b="1" baseline="30000" dirty="0">
              <a:solidFill>
                <a:srgbClr val="24A148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DEFD-1082-8BDE-78C9-8AD00BBCDB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9FF2C-9C34-E81F-C102-17DC10F2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APL?</a:t>
            </a:r>
          </a:p>
        </p:txBody>
      </p:sp>
    </p:spTree>
    <p:extLst>
      <p:ext uri="{BB962C8B-B14F-4D97-AF65-F5344CB8AC3E}">
        <p14:creationId xmlns:p14="http://schemas.microsoft.com/office/powerpoint/2010/main" val="1443980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5007</TotalTime>
  <Words>3878</Words>
  <Application>Microsoft Office PowerPoint</Application>
  <PresentationFormat>On-screen Show (16:9)</PresentationFormat>
  <Paragraphs>347</Paragraphs>
  <Slides>42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Wingdings</vt:lpstr>
      <vt:lpstr>Comic Sans MS</vt:lpstr>
      <vt:lpstr>Calibri</vt:lpstr>
      <vt:lpstr>Arial</vt:lpstr>
      <vt:lpstr>APL385 Unicode</vt:lpstr>
      <vt:lpstr>Cambria Math</vt:lpstr>
      <vt:lpstr>Noto Sans SC Light</vt:lpstr>
      <vt:lpstr>Wingdings 2</vt:lpstr>
      <vt:lpstr>Sarabun</vt:lpstr>
      <vt:lpstr>Courier New</vt:lpstr>
      <vt:lpstr>Consolas</vt:lpstr>
      <vt:lpstr>Office Theme</vt:lpstr>
      <vt:lpstr>Dyalog APL: What It Is and How It Works?</vt:lpstr>
      <vt:lpstr>Coming up next…</vt:lpstr>
      <vt:lpstr>What is APL?</vt:lpstr>
      <vt:lpstr>What is APL?</vt:lpstr>
      <vt:lpstr>What is APL?</vt:lpstr>
      <vt:lpstr>What is APL?</vt:lpstr>
      <vt:lpstr>What is APL?</vt:lpstr>
      <vt:lpstr>What is APL?</vt:lpstr>
      <vt:lpstr>What is APL?</vt:lpstr>
      <vt:lpstr>What is APL?</vt:lpstr>
      <vt:lpstr>What is APL?</vt:lpstr>
      <vt:lpstr>What is APL?</vt:lpstr>
      <vt:lpstr>What is APL?</vt:lpstr>
      <vt:lpstr>PowerPoint Presentation</vt:lpstr>
      <vt:lpstr>Symbols, symbols and symbols</vt:lpstr>
      <vt:lpstr>Myth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Myth: “APL is Unreadable”</vt:lpstr>
      <vt:lpstr>But, where is this used?</vt:lpstr>
      <vt:lpstr>APL in Research</vt:lpstr>
      <vt:lpstr>APL in Academia</vt:lpstr>
      <vt:lpstr>APL in Industry</vt:lpstr>
      <vt:lpstr>And more…</vt:lpstr>
      <vt:lpstr>Dyalog Interpreter</vt:lpstr>
      <vt:lpstr>Co-dfns Compiler</vt:lpstr>
      <vt:lpstr>Everyone should, at least once</vt:lpstr>
      <vt:lpstr>Dyalog APL</vt:lpstr>
      <vt:lpstr>Getting started</vt:lpstr>
      <vt:lpstr>So, Dyalog APL</vt:lpstr>
      <vt:lpstr>Notation as a Tool of Thought</vt:lpstr>
      <vt:lpstr>What is APL and  What Can APL Do For You?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Aarush Bhat</cp:lastModifiedBy>
  <cp:revision>239</cp:revision>
  <dcterms:created xsi:type="dcterms:W3CDTF">2019-07-25T11:46:05Z</dcterms:created>
  <dcterms:modified xsi:type="dcterms:W3CDTF">2024-09-27T12:03:32Z</dcterms:modified>
</cp:coreProperties>
</file>