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62" r:id="rId2"/>
    <p:sldId id="677" r:id="rId3"/>
    <p:sldId id="678" r:id="rId4"/>
    <p:sldId id="651" r:id="rId5"/>
    <p:sldId id="681" r:id="rId6"/>
    <p:sldId id="680" r:id="rId7"/>
    <p:sldId id="665" r:id="rId8"/>
    <p:sldId id="669" r:id="rId9"/>
    <p:sldId id="670" r:id="rId10"/>
    <p:sldId id="667" r:id="rId11"/>
    <p:sldId id="666" r:id="rId12"/>
    <p:sldId id="668" r:id="rId13"/>
    <p:sldId id="720" r:id="rId14"/>
    <p:sldId id="675" r:id="rId15"/>
    <p:sldId id="682" r:id="rId16"/>
    <p:sldId id="414" r:id="rId17"/>
    <p:sldId id="707" r:id="rId18"/>
    <p:sldId id="717" r:id="rId19"/>
    <p:sldId id="716" r:id="rId20"/>
    <p:sldId id="718" r:id="rId21"/>
    <p:sldId id="263" r:id="rId22"/>
    <p:sldId id="264" r:id="rId23"/>
    <p:sldId id="719" r:id="rId24"/>
    <p:sldId id="277" r:id="rId25"/>
    <p:sldId id="289" r:id="rId26"/>
    <p:sldId id="684" r:id="rId27"/>
    <p:sldId id="271" r:id="rId28"/>
    <p:sldId id="273" r:id="rId29"/>
    <p:sldId id="274" r:id="rId30"/>
    <p:sldId id="713" r:id="rId31"/>
    <p:sldId id="714" r:id="rId32"/>
    <p:sldId id="275" r:id="rId33"/>
    <p:sldId id="423" r:id="rId34"/>
    <p:sldId id="282" r:id="rId35"/>
    <p:sldId id="686" r:id="rId36"/>
    <p:sldId id="417" r:id="rId37"/>
    <p:sldId id="283" r:id="rId38"/>
    <p:sldId id="687" r:id="rId39"/>
    <p:sldId id="689" r:id="rId40"/>
    <p:sldId id="691" r:id="rId41"/>
    <p:sldId id="662" r:id="rId42"/>
    <p:sldId id="702" r:id="rId43"/>
    <p:sldId id="701" r:id="rId44"/>
    <p:sldId id="700" r:id="rId45"/>
    <p:sldId id="699" r:id="rId46"/>
    <p:sldId id="698" r:id="rId47"/>
    <p:sldId id="697" r:id="rId48"/>
    <p:sldId id="696" r:id="rId49"/>
    <p:sldId id="695" r:id="rId50"/>
    <p:sldId id="693" r:id="rId51"/>
    <p:sldId id="703" r:id="rId52"/>
    <p:sldId id="706" r:id="rId53"/>
    <p:sldId id="705" r:id="rId54"/>
    <p:sldId id="690" r:id="rId55"/>
    <p:sldId id="307" r:id="rId56"/>
    <p:sldId id="431" r:id="rId57"/>
    <p:sldId id="432" r:id="rId58"/>
    <p:sldId id="291" r:id="rId59"/>
    <p:sldId id="292" r:id="rId60"/>
    <p:sldId id="434" r:id="rId61"/>
    <p:sldId id="708" r:id="rId62"/>
    <p:sldId id="710" r:id="rId63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66"/>
    </p:embeddedFont>
    <p:embeddedFont>
      <p:font typeface="APL386 Unicode" panose="020B0604020202020204" charset="0"/>
      <p:regular r:id="rId67"/>
    </p:embeddedFont>
    <p:embeddedFont>
      <p:font typeface="Calibri" panose="020F0502020204030204" pitchFamily="34" charset="0"/>
      <p:regular r:id="rId66"/>
      <p:bold r:id="rId66"/>
      <p:italic r:id="rId66"/>
      <p:boldItalic r:id="rId66"/>
    </p:embeddedFont>
    <p:embeddedFont>
      <p:font typeface="Hobo Std" panose="00000600000000000000" pitchFamily="50" charset="0"/>
      <p:regular r:id="rId68"/>
    </p:embeddedFont>
    <p:embeddedFont>
      <p:font typeface="Sarabun" panose="020B0604020202020204" charset="-34"/>
      <p:regular r:id="rId69"/>
      <p:bold r:id="rId70"/>
      <p:italic r:id="rId71"/>
      <p:boldItalic r:id="rId72"/>
    </p:embeddedFont>
    <p:embeddedFont>
      <p:font typeface="Wingdings 2" panose="05020102010507070707" pitchFamily="18" charset="2"/>
      <p:regular r:id="rId6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909"/>
    <a:srgbClr val="000000"/>
    <a:srgbClr val="5A6D8F"/>
    <a:srgbClr val="3B475E"/>
    <a:srgbClr val="ED7F00"/>
    <a:srgbClr val="FDFDF5"/>
    <a:srgbClr val="F6F6D9"/>
    <a:srgbClr val="BBB5D6"/>
    <a:srgbClr val="928ABD"/>
    <a:srgbClr val="373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0" autoAdjust="0"/>
    <p:restoredTop sz="95471" autoAdjust="0"/>
  </p:normalViewPr>
  <p:slideViewPr>
    <p:cSldViewPr snapToGrid="0">
      <p:cViewPr varScale="1">
        <p:scale>
          <a:sx n="104" d="100"/>
          <a:sy n="104" d="100"/>
        </p:scale>
        <p:origin x="114" y="6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56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NUL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4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15/05/2022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15/05/2022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16F512E2-31FF-4B40-A876-99A0126F24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195403"/>
            <a:ext cx="8363272" cy="432047"/>
          </a:xfrm>
        </p:spPr>
        <p:txBody>
          <a:bodyPr>
            <a:noAutofit/>
          </a:bodyPr>
          <a:lstStyle>
            <a:lvl1pPr marL="0" indent="0" algn="ctr">
              <a:buNone/>
              <a:defRPr sz="280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  <a:endParaRPr lang="en-GB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03235149-6E0E-4785-AA0A-DAACC2C033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401463"/>
            <a:ext cx="8363272" cy="684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pic>
        <p:nvPicPr>
          <p:cNvPr id="6" name="Picture 4" descr="FinnAPL Home Page">
            <a:extLst>
              <a:ext uri="{FF2B5EF4-FFF2-40B4-BE49-F238E27FC236}">
                <a16:creationId xmlns:a16="http://schemas.microsoft.com/office/drawing/2014/main" id="{7E987269-A640-4BD2-8397-0215BDF004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12" y="2913717"/>
            <a:ext cx="1094052" cy="66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34527C-D701-41B6-B0B8-4E89CF3EFF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78540" y="2965772"/>
            <a:ext cx="609899" cy="6493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1757F5-D8C5-42D6-987A-B954EBA2C623}"/>
              </a:ext>
            </a:extLst>
          </p:cNvPr>
          <p:cNvSpPr txBox="1"/>
          <p:nvPr userDrawn="1"/>
        </p:nvSpPr>
        <p:spPr>
          <a:xfrm>
            <a:off x="6588439" y="3197854"/>
            <a:ext cx="202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kern="700" spc="-20" baseline="0" dirty="0">
                <a:solidFill>
                  <a:srgbClr val="373535"/>
                </a:solidFill>
                <a:latin typeface="Hobo Std" panose="00000600000000000000" pitchFamily="50" charset="0"/>
              </a:rPr>
              <a:t>APL Germany</a:t>
            </a:r>
          </a:p>
        </p:txBody>
      </p:sp>
      <p:pic>
        <p:nvPicPr>
          <p:cNvPr id="9" name="Graphic 10">
            <a:extLst>
              <a:ext uri="{FF2B5EF4-FFF2-40B4-BE49-F238E27FC236}">
                <a16:creationId xmlns:a16="http://schemas.microsoft.com/office/drawing/2014/main" id="{A344E670-4AEC-486A-8EA8-2795129865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5657" y="2632760"/>
            <a:ext cx="2602570" cy="131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65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959630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3541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4247450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879013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384262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972298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2206549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2722927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3527396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" y="1266604"/>
            <a:ext cx="6174000" cy="335199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 lang="en-US" sz="2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42229" y="1266604"/>
            <a:ext cx="2078545" cy="247527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{⍺+⍵}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03057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CC7BCE-4ADF-4981-A51C-337EB4EACDF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4209334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7" y="636535"/>
            <a:ext cx="8478943" cy="59406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528" y="1356615"/>
            <a:ext cx="4113457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89013" y="1356614"/>
            <a:ext cx="4113457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19D0E46-BBFD-4E7C-813B-B3D9D6EABE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822138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866265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2106104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F951AB8-DA79-4083-BFE2-5D3BD28F0EF3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0CC00C7-834C-4ECD-A8A3-E409D29ECB59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9B8FD49-8E58-4EE8-BE57-8B874BC46C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132057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3052802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812144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3395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4.gi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2680451" y="4751631"/>
            <a:ext cx="6463549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928ABD"/>
                </a:solidFill>
                <a:latin typeface="Sarabun" panose="00000500000000000000" pitchFamily="2" charset="-34"/>
              </a:rPr>
              <a:t>         News from Dyalog, Spring 2022                                                        </a:t>
            </a:r>
            <a:fld id="{90026236-CFA9-49C3-AA26-C06CBD2996E7}" type="slidenum">
              <a:rPr lang="en-US" sz="1600" smtClean="0">
                <a:solidFill>
                  <a:srgbClr val="928ABD"/>
                </a:solidFill>
                <a:latin typeface="Sarabun" panose="00000500000000000000" pitchFamily="2" charset="-34"/>
              </a:rPr>
              <a:pPr/>
              <a:t>‹#›</a:t>
            </a:fld>
            <a:endParaRPr lang="en-US" sz="1600" dirty="0">
              <a:solidFill>
                <a:srgbClr val="928ABD"/>
              </a:solidFill>
              <a:latin typeface="Sarabun" panose="00000500000000000000" pitchFamily="2" charset="-34"/>
            </a:endParaRP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ED7F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ED7F00"/>
              </a:solidFill>
              <a:latin typeface="Sarabun" panose="00000500000000000000" pitchFamily="2" charset="-34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0F2AA1-2116-4182-A569-DA54ACB2CADA}"/>
              </a:ext>
            </a:extLst>
          </p:cNvPr>
          <p:cNvCxnSpPr>
            <a:cxnSpLocks/>
          </p:cNvCxnSpPr>
          <p:nvPr userDrawn="1"/>
        </p:nvCxnSpPr>
        <p:spPr>
          <a:xfrm>
            <a:off x="0" y="4700093"/>
            <a:ext cx="9144000" cy="0"/>
          </a:xfrm>
          <a:prstGeom prst="line">
            <a:avLst/>
          </a:prstGeom>
          <a:ln w="28575">
            <a:solidFill>
              <a:srgbClr val="928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apezoid 7">
            <a:extLst>
              <a:ext uri="{FF2B5EF4-FFF2-40B4-BE49-F238E27FC236}">
                <a16:creationId xmlns:a16="http://schemas.microsoft.com/office/drawing/2014/main" id="{39DA3E42-AD70-4871-956F-998FEA10B7D9}"/>
              </a:ext>
            </a:extLst>
          </p:cNvPr>
          <p:cNvSpPr/>
          <p:nvPr userDrawn="1"/>
        </p:nvSpPr>
        <p:spPr>
          <a:xfrm flipH="1">
            <a:off x="8388419" y="4663185"/>
            <a:ext cx="361579" cy="76197"/>
          </a:xfrm>
          <a:custGeom>
            <a:avLst/>
            <a:gdLst>
              <a:gd name="connsiteX0" fmla="*/ 0 w 250849"/>
              <a:gd name="connsiteY0" fmla="*/ 128586 h 128586"/>
              <a:gd name="connsiteX1" fmla="*/ 70247 w 250849"/>
              <a:gd name="connsiteY1" fmla="*/ 0 h 128586"/>
              <a:gd name="connsiteX2" fmla="*/ 180602 w 250849"/>
              <a:gd name="connsiteY2" fmla="*/ 0 h 128586"/>
              <a:gd name="connsiteX3" fmla="*/ 250849 w 250849"/>
              <a:gd name="connsiteY3" fmla="*/ 128586 h 128586"/>
              <a:gd name="connsiteX4" fmla="*/ 0 w 250849"/>
              <a:gd name="connsiteY4" fmla="*/ 128586 h 128586"/>
              <a:gd name="connsiteX0" fmla="*/ 13097 w 263946"/>
              <a:gd name="connsiteY0" fmla="*/ 128586 h 128586"/>
              <a:gd name="connsiteX1" fmla="*/ 0 w 263946"/>
              <a:gd name="connsiteY1" fmla="*/ 38100 h 128586"/>
              <a:gd name="connsiteX2" fmla="*/ 193699 w 263946"/>
              <a:gd name="connsiteY2" fmla="*/ 0 h 128586"/>
              <a:gd name="connsiteX3" fmla="*/ 263946 w 263946"/>
              <a:gd name="connsiteY3" fmla="*/ 128586 h 128586"/>
              <a:gd name="connsiteX4" fmla="*/ 13097 w 263946"/>
              <a:gd name="connsiteY4" fmla="*/ 128586 h 128586"/>
              <a:gd name="connsiteX0" fmla="*/ 13097 w 263946"/>
              <a:gd name="connsiteY0" fmla="*/ 100011 h 100011"/>
              <a:gd name="connsiteX1" fmla="*/ 0 w 263946"/>
              <a:gd name="connsiteY1" fmla="*/ 9525 h 100011"/>
              <a:gd name="connsiteX2" fmla="*/ 241324 w 263946"/>
              <a:gd name="connsiteY2" fmla="*/ 0 h 100011"/>
              <a:gd name="connsiteX3" fmla="*/ 263946 w 263946"/>
              <a:gd name="connsiteY3" fmla="*/ 100011 h 100011"/>
              <a:gd name="connsiteX4" fmla="*/ 13097 w 263946"/>
              <a:gd name="connsiteY4" fmla="*/ 100011 h 100011"/>
              <a:gd name="connsiteX0" fmla="*/ 13097 w 268709"/>
              <a:gd name="connsiteY0" fmla="*/ 100011 h 100011"/>
              <a:gd name="connsiteX1" fmla="*/ 0 w 268709"/>
              <a:gd name="connsiteY1" fmla="*/ 9525 h 100011"/>
              <a:gd name="connsiteX2" fmla="*/ 241324 w 268709"/>
              <a:gd name="connsiteY2" fmla="*/ 0 h 100011"/>
              <a:gd name="connsiteX3" fmla="*/ 268709 w 268709"/>
              <a:gd name="connsiteY3" fmla="*/ 52386 h 100011"/>
              <a:gd name="connsiteX4" fmla="*/ 13097 w 268709"/>
              <a:gd name="connsiteY4" fmla="*/ 100011 h 100011"/>
              <a:gd name="connsiteX0" fmla="*/ 89297 w 268709"/>
              <a:gd name="connsiteY0" fmla="*/ 57149 h 57149"/>
              <a:gd name="connsiteX1" fmla="*/ 0 w 268709"/>
              <a:gd name="connsiteY1" fmla="*/ 9525 h 57149"/>
              <a:gd name="connsiteX2" fmla="*/ 241324 w 268709"/>
              <a:gd name="connsiteY2" fmla="*/ 0 h 57149"/>
              <a:gd name="connsiteX3" fmla="*/ 268709 w 268709"/>
              <a:gd name="connsiteY3" fmla="*/ 52386 h 57149"/>
              <a:gd name="connsiteX4" fmla="*/ 89297 w 268709"/>
              <a:gd name="connsiteY4" fmla="*/ 57149 h 57149"/>
              <a:gd name="connsiteX0" fmla="*/ 89297 w 259184"/>
              <a:gd name="connsiteY0" fmla="*/ 57149 h 57149"/>
              <a:gd name="connsiteX1" fmla="*/ 0 w 259184"/>
              <a:gd name="connsiteY1" fmla="*/ 9525 h 57149"/>
              <a:gd name="connsiteX2" fmla="*/ 241324 w 259184"/>
              <a:gd name="connsiteY2" fmla="*/ 0 h 57149"/>
              <a:gd name="connsiteX3" fmla="*/ 259184 w 259184"/>
              <a:gd name="connsiteY3" fmla="*/ 54767 h 57149"/>
              <a:gd name="connsiteX4" fmla="*/ 89297 w 259184"/>
              <a:gd name="connsiteY4" fmla="*/ 57149 h 57149"/>
              <a:gd name="connsiteX0" fmla="*/ 86916 w 256803"/>
              <a:gd name="connsiteY0" fmla="*/ 57149 h 57149"/>
              <a:gd name="connsiteX1" fmla="*/ 0 w 256803"/>
              <a:gd name="connsiteY1" fmla="*/ 14287 h 57149"/>
              <a:gd name="connsiteX2" fmla="*/ 238943 w 256803"/>
              <a:gd name="connsiteY2" fmla="*/ 0 h 57149"/>
              <a:gd name="connsiteX3" fmla="*/ 256803 w 256803"/>
              <a:gd name="connsiteY3" fmla="*/ 54767 h 57149"/>
              <a:gd name="connsiteX4" fmla="*/ 86916 w 256803"/>
              <a:gd name="connsiteY4" fmla="*/ 57149 h 57149"/>
              <a:gd name="connsiteX0" fmla="*/ 86916 w 256803"/>
              <a:gd name="connsiteY0" fmla="*/ 42862 h 42862"/>
              <a:gd name="connsiteX1" fmla="*/ 0 w 256803"/>
              <a:gd name="connsiteY1" fmla="*/ 0 h 42862"/>
              <a:gd name="connsiteX2" fmla="*/ 241325 w 256803"/>
              <a:gd name="connsiteY2" fmla="*/ 1 h 42862"/>
              <a:gd name="connsiteX3" fmla="*/ 256803 w 256803"/>
              <a:gd name="connsiteY3" fmla="*/ 40480 h 42862"/>
              <a:gd name="connsiteX4" fmla="*/ 86916 w 256803"/>
              <a:gd name="connsiteY4" fmla="*/ 42862 h 42862"/>
              <a:gd name="connsiteX0" fmla="*/ 94060 w 263947"/>
              <a:gd name="connsiteY0" fmla="*/ 45243 h 45243"/>
              <a:gd name="connsiteX1" fmla="*/ 0 w 263947"/>
              <a:gd name="connsiteY1" fmla="*/ 0 h 45243"/>
              <a:gd name="connsiteX2" fmla="*/ 248469 w 263947"/>
              <a:gd name="connsiteY2" fmla="*/ 2382 h 45243"/>
              <a:gd name="connsiteX3" fmla="*/ 263947 w 263947"/>
              <a:gd name="connsiteY3" fmla="*/ 42861 h 45243"/>
              <a:gd name="connsiteX4" fmla="*/ 94060 w 263947"/>
              <a:gd name="connsiteY4" fmla="*/ 45243 h 45243"/>
              <a:gd name="connsiteX0" fmla="*/ 94060 w 263947"/>
              <a:gd name="connsiteY0" fmla="*/ 45243 h 45243"/>
              <a:gd name="connsiteX1" fmla="*/ 0 w 263947"/>
              <a:gd name="connsiteY1" fmla="*/ 0 h 45243"/>
              <a:gd name="connsiteX2" fmla="*/ 246087 w 263947"/>
              <a:gd name="connsiteY2" fmla="*/ 1 h 45243"/>
              <a:gd name="connsiteX3" fmla="*/ 263947 w 263947"/>
              <a:gd name="connsiteY3" fmla="*/ 42861 h 45243"/>
              <a:gd name="connsiteX4" fmla="*/ 94060 w 263947"/>
              <a:gd name="connsiteY4" fmla="*/ 45243 h 45243"/>
              <a:gd name="connsiteX0" fmla="*/ 94060 w 252041"/>
              <a:gd name="connsiteY0" fmla="*/ 45243 h 45243"/>
              <a:gd name="connsiteX1" fmla="*/ 0 w 252041"/>
              <a:gd name="connsiteY1" fmla="*/ 0 h 45243"/>
              <a:gd name="connsiteX2" fmla="*/ 246087 w 252041"/>
              <a:gd name="connsiteY2" fmla="*/ 1 h 45243"/>
              <a:gd name="connsiteX3" fmla="*/ 252041 w 252041"/>
              <a:gd name="connsiteY3" fmla="*/ 33336 h 45243"/>
              <a:gd name="connsiteX4" fmla="*/ 94060 w 252041"/>
              <a:gd name="connsiteY4" fmla="*/ 45243 h 45243"/>
              <a:gd name="connsiteX0" fmla="*/ 77391 w 252041"/>
              <a:gd name="connsiteY0" fmla="*/ 45243 h 45243"/>
              <a:gd name="connsiteX1" fmla="*/ 0 w 252041"/>
              <a:gd name="connsiteY1" fmla="*/ 0 h 45243"/>
              <a:gd name="connsiteX2" fmla="*/ 246087 w 252041"/>
              <a:gd name="connsiteY2" fmla="*/ 1 h 45243"/>
              <a:gd name="connsiteX3" fmla="*/ 252041 w 252041"/>
              <a:gd name="connsiteY3" fmla="*/ 33336 h 45243"/>
              <a:gd name="connsiteX4" fmla="*/ 77391 w 252041"/>
              <a:gd name="connsiteY4" fmla="*/ 45243 h 45243"/>
              <a:gd name="connsiteX0" fmla="*/ 77391 w 261566"/>
              <a:gd name="connsiteY0" fmla="*/ 45243 h 45243"/>
              <a:gd name="connsiteX1" fmla="*/ 0 w 261566"/>
              <a:gd name="connsiteY1" fmla="*/ 0 h 45243"/>
              <a:gd name="connsiteX2" fmla="*/ 246087 w 261566"/>
              <a:gd name="connsiteY2" fmla="*/ 1 h 45243"/>
              <a:gd name="connsiteX3" fmla="*/ 261566 w 261566"/>
              <a:gd name="connsiteY3" fmla="*/ 42861 h 45243"/>
              <a:gd name="connsiteX4" fmla="*/ 77391 w 261566"/>
              <a:gd name="connsiteY4" fmla="*/ 45243 h 45243"/>
              <a:gd name="connsiteX0" fmla="*/ 129779 w 313954"/>
              <a:gd name="connsiteY0" fmla="*/ 52387 h 52387"/>
              <a:gd name="connsiteX1" fmla="*/ 0 w 313954"/>
              <a:gd name="connsiteY1" fmla="*/ 0 h 52387"/>
              <a:gd name="connsiteX2" fmla="*/ 298475 w 313954"/>
              <a:gd name="connsiteY2" fmla="*/ 7145 h 52387"/>
              <a:gd name="connsiteX3" fmla="*/ 313954 w 313954"/>
              <a:gd name="connsiteY3" fmla="*/ 50005 h 52387"/>
              <a:gd name="connsiteX4" fmla="*/ 129779 w 313954"/>
              <a:gd name="connsiteY4" fmla="*/ 52387 h 52387"/>
              <a:gd name="connsiteX0" fmla="*/ 101204 w 313954"/>
              <a:gd name="connsiteY0" fmla="*/ 59531 h 59531"/>
              <a:gd name="connsiteX1" fmla="*/ 0 w 313954"/>
              <a:gd name="connsiteY1" fmla="*/ 0 h 59531"/>
              <a:gd name="connsiteX2" fmla="*/ 298475 w 313954"/>
              <a:gd name="connsiteY2" fmla="*/ 7145 h 59531"/>
              <a:gd name="connsiteX3" fmla="*/ 313954 w 313954"/>
              <a:gd name="connsiteY3" fmla="*/ 50005 h 59531"/>
              <a:gd name="connsiteX4" fmla="*/ 101204 w 313954"/>
              <a:gd name="connsiteY4" fmla="*/ 59531 h 59531"/>
              <a:gd name="connsiteX0" fmla="*/ 117872 w 330622"/>
              <a:gd name="connsiteY0" fmla="*/ 59531 h 59531"/>
              <a:gd name="connsiteX1" fmla="*/ 0 w 330622"/>
              <a:gd name="connsiteY1" fmla="*/ 0 h 59531"/>
              <a:gd name="connsiteX2" fmla="*/ 315143 w 330622"/>
              <a:gd name="connsiteY2" fmla="*/ 7145 h 59531"/>
              <a:gd name="connsiteX3" fmla="*/ 330622 w 330622"/>
              <a:gd name="connsiteY3" fmla="*/ 50005 h 59531"/>
              <a:gd name="connsiteX4" fmla="*/ 117872 w 330622"/>
              <a:gd name="connsiteY4" fmla="*/ 59531 h 59531"/>
              <a:gd name="connsiteX0" fmla="*/ 96441 w 330622"/>
              <a:gd name="connsiteY0" fmla="*/ 57149 h 57149"/>
              <a:gd name="connsiteX1" fmla="*/ 0 w 330622"/>
              <a:gd name="connsiteY1" fmla="*/ 0 h 57149"/>
              <a:gd name="connsiteX2" fmla="*/ 315143 w 330622"/>
              <a:gd name="connsiteY2" fmla="*/ 7145 h 57149"/>
              <a:gd name="connsiteX3" fmla="*/ 330622 w 330622"/>
              <a:gd name="connsiteY3" fmla="*/ 50005 h 57149"/>
              <a:gd name="connsiteX4" fmla="*/ 96441 w 330622"/>
              <a:gd name="connsiteY4" fmla="*/ 57149 h 57149"/>
              <a:gd name="connsiteX0" fmla="*/ 96441 w 366341"/>
              <a:gd name="connsiteY0" fmla="*/ 57149 h 69055"/>
              <a:gd name="connsiteX1" fmla="*/ 0 w 366341"/>
              <a:gd name="connsiteY1" fmla="*/ 0 h 69055"/>
              <a:gd name="connsiteX2" fmla="*/ 315143 w 366341"/>
              <a:gd name="connsiteY2" fmla="*/ 7145 h 69055"/>
              <a:gd name="connsiteX3" fmla="*/ 366341 w 366341"/>
              <a:gd name="connsiteY3" fmla="*/ 69055 h 69055"/>
              <a:gd name="connsiteX4" fmla="*/ 96441 w 366341"/>
              <a:gd name="connsiteY4" fmla="*/ 57149 h 69055"/>
              <a:gd name="connsiteX0" fmla="*/ 96441 w 366341"/>
              <a:gd name="connsiteY0" fmla="*/ 73816 h 85722"/>
              <a:gd name="connsiteX1" fmla="*/ 0 w 366341"/>
              <a:gd name="connsiteY1" fmla="*/ 16667 h 85722"/>
              <a:gd name="connsiteX2" fmla="*/ 336574 w 366341"/>
              <a:gd name="connsiteY2" fmla="*/ 0 h 85722"/>
              <a:gd name="connsiteX3" fmla="*/ 366341 w 366341"/>
              <a:gd name="connsiteY3" fmla="*/ 85722 h 85722"/>
              <a:gd name="connsiteX4" fmla="*/ 96441 w 366341"/>
              <a:gd name="connsiteY4" fmla="*/ 73816 h 85722"/>
              <a:gd name="connsiteX0" fmla="*/ 134541 w 366341"/>
              <a:gd name="connsiteY0" fmla="*/ 85722 h 85722"/>
              <a:gd name="connsiteX1" fmla="*/ 0 w 366341"/>
              <a:gd name="connsiteY1" fmla="*/ 16667 h 85722"/>
              <a:gd name="connsiteX2" fmla="*/ 336574 w 366341"/>
              <a:gd name="connsiteY2" fmla="*/ 0 h 85722"/>
              <a:gd name="connsiteX3" fmla="*/ 366341 w 366341"/>
              <a:gd name="connsiteY3" fmla="*/ 85722 h 85722"/>
              <a:gd name="connsiteX4" fmla="*/ 134541 w 366341"/>
              <a:gd name="connsiteY4" fmla="*/ 85722 h 85722"/>
              <a:gd name="connsiteX0" fmla="*/ 117872 w 349672"/>
              <a:gd name="connsiteY0" fmla="*/ 85722 h 85722"/>
              <a:gd name="connsiteX1" fmla="*/ 0 w 349672"/>
              <a:gd name="connsiteY1" fmla="*/ 16667 h 85722"/>
              <a:gd name="connsiteX2" fmla="*/ 319905 w 349672"/>
              <a:gd name="connsiteY2" fmla="*/ 0 h 85722"/>
              <a:gd name="connsiteX3" fmla="*/ 349672 w 349672"/>
              <a:gd name="connsiteY3" fmla="*/ 85722 h 85722"/>
              <a:gd name="connsiteX4" fmla="*/ 117872 w 349672"/>
              <a:gd name="connsiteY4" fmla="*/ 85722 h 85722"/>
              <a:gd name="connsiteX0" fmla="*/ 127397 w 359197"/>
              <a:gd name="connsiteY0" fmla="*/ 85722 h 85722"/>
              <a:gd name="connsiteX1" fmla="*/ 0 w 359197"/>
              <a:gd name="connsiteY1" fmla="*/ 16667 h 85722"/>
              <a:gd name="connsiteX2" fmla="*/ 329430 w 359197"/>
              <a:gd name="connsiteY2" fmla="*/ 0 h 85722"/>
              <a:gd name="connsiteX3" fmla="*/ 359197 w 359197"/>
              <a:gd name="connsiteY3" fmla="*/ 85722 h 85722"/>
              <a:gd name="connsiteX4" fmla="*/ 127397 w 359197"/>
              <a:gd name="connsiteY4" fmla="*/ 85722 h 85722"/>
              <a:gd name="connsiteX0" fmla="*/ 108347 w 359197"/>
              <a:gd name="connsiteY0" fmla="*/ 83341 h 85722"/>
              <a:gd name="connsiteX1" fmla="*/ 0 w 359197"/>
              <a:gd name="connsiteY1" fmla="*/ 16667 h 85722"/>
              <a:gd name="connsiteX2" fmla="*/ 329430 w 359197"/>
              <a:gd name="connsiteY2" fmla="*/ 0 h 85722"/>
              <a:gd name="connsiteX3" fmla="*/ 359197 w 359197"/>
              <a:gd name="connsiteY3" fmla="*/ 85722 h 85722"/>
              <a:gd name="connsiteX4" fmla="*/ 108347 w 359197"/>
              <a:gd name="connsiteY4" fmla="*/ 83341 h 85722"/>
              <a:gd name="connsiteX0" fmla="*/ 108347 w 359197"/>
              <a:gd name="connsiteY0" fmla="*/ 83341 h 85722"/>
              <a:gd name="connsiteX1" fmla="*/ 0 w 359197"/>
              <a:gd name="connsiteY1" fmla="*/ 16667 h 85722"/>
              <a:gd name="connsiteX2" fmla="*/ 341337 w 359197"/>
              <a:gd name="connsiteY2" fmla="*/ 0 h 85722"/>
              <a:gd name="connsiteX3" fmla="*/ 359197 w 359197"/>
              <a:gd name="connsiteY3" fmla="*/ 85722 h 85722"/>
              <a:gd name="connsiteX4" fmla="*/ 108347 w 359197"/>
              <a:gd name="connsiteY4" fmla="*/ 83341 h 85722"/>
              <a:gd name="connsiteX0" fmla="*/ 108347 w 368722"/>
              <a:gd name="connsiteY0" fmla="*/ 83341 h 85722"/>
              <a:gd name="connsiteX1" fmla="*/ 0 w 368722"/>
              <a:gd name="connsiteY1" fmla="*/ 16667 h 85722"/>
              <a:gd name="connsiteX2" fmla="*/ 341337 w 368722"/>
              <a:gd name="connsiteY2" fmla="*/ 0 h 85722"/>
              <a:gd name="connsiteX3" fmla="*/ 368722 w 368722"/>
              <a:gd name="connsiteY3" fmla="*/ 85722 h 85722"/>
              <a:gd name="connsiteX4" fmla="*/ 108347 w 368722"/>
              <a:gd name="connsiteY4" fmla="*/ 83341 h 85722"/>
              <a:gd name="connsiteX0" fmla="*/ 108347 w 368722"/>
              <a:gd name="connsiteY0" fmla="*/ 83341 h 85722"/>
              <a:gd name="connsiteX1" fmla="*/ 0 w 368722"/>
              <a:gd name="connsiteY1" fmla="*/ 16667 h 85722"/>
              <a:gd name="connsiteX2" fmla="*/ 341337 w 368722"/>
              <a:gd name="connsiteY2" fmla="*/ 0 h 85722"/>
              <a:gd name="connsiteX3" fmla="*/ 368722 w 368722"/>
              <a:gd name="connsiteY3" fmla="*/ 85722 h 85722"/>
              <a:gd name="connsiteX4" fmla="*/ 108347 w 368722"/>
              <a:gd name="connsiteY4" fmla="*/ 83341 h 85722"/>
              <a:gd name="connsiteX0" fmla="*/ 108347 w 368722"/>
              <a:gd name="connsiteY0" fmla="*/ 83341 h 85722"/>
              <a:gd name="connsiteX1" fmla="*/ 0 w 368722"/>
              <a:gd name="connsiteY1" fmla="*/ 16667 h 85722"/>
              <a:gd name="connsiteX2" fmla="*/ 338956 w 368722"/>
              <a:gd name="connsiteY2" fmla="*/ 0 h 85722"/>
              <a:gd name="connsiteX3" fmla="*/ 368722 w 368722"/>
              <a:gd name="connsiteY3" fmla="*/ 85722 h 85722"/>
              <a:gd name="connsiteX4" fmla="*/ 108347 w 368722"/>
              <a:gd name="connsiteY4" fmla="*/ 83341 h 85722"/>
              <a:gd name="connsiteX0" fmla="*/ 108347 w 361579"/>
              <a:gd name="connsiteY0" fmla="*/ 83341 h 85722"/>
              <a:gd name="connsiteX1" fmla="*/ 0 w 361579"/>
              <a:gd name="connsiteY1" fmla="*/ 16667 h 85722"/>
              <a:gd name="connsiteX2" fmla="*/ 338956 w 361579"/>
              <a:gd name="connsiteY2" fmla="*/ 0 h 85722"/>
              <a:gd name="connsiteX3" fmla="*/ 361579 w 361579"/>
              <a:gd name="connsiteY3" fmla="*/ 85722 h 85722"/>
              <a:gd name="connsiteX4" fmla="*/ 108347 w 361579"/>
              <a:gd name="connsiteY4" fmla="*/ 83341 h 85722"/>
              <a:gd name="connsiteX0" fmla="*/ 108347 w 361579"/>
              <a:gd name="connsiteY0" fmla="*/ 73816 h 76197"/>
              <a:gd name="connsiteX1" fmla="*/ 0 w 361579"/>
              <a:gd name="connsiteY1" fmla="*/ 7142 h 76197"/>
              <a:gd name="connsiteX2" fmla="*/ 334194 w 361579"/>
              <a:gd name="connsiteY2" fmla="*/ 0 h 76197"/>
              <a:gd name="connsiteX3" fmla="*/ 361579 w 361579"/>
              <a:gd name="connsiteY3" fmla="*/ 76197 h 76197"/>
              <a:gd name="connsiteX4" fmla="*/ 108347 w 361579"/>
              <a:gd name="connsiteY4" fmla="*/ 73816 h 76197"/>
              <a:gd name="connsiteX0" fmla="*/ 120253 w 361579"/>
              <a:gd name="connsiteY0" fmla="*/ 73816 h 76197"/>
              <a:gd name="connsiteX1" fmla="*/ 0 w 361579"/>
              <a:gd name="connsiteY1" fmla="*/ 7142 h 76197"/>
              <a:gd name="connsiteX2" fmla="*/ 334194 w 361579"/>
              <a:gd name="connsiteY2" fmla="*/ 0 h 76197"/>
              <a:gd name="connsiteX3" fmla="*/ 361579 w 361579"/>
              <a:gd name="connsiteY3" fmla="*/ 76197 h 76197"/>
              <a:gd name="connsiteX4" fmla="*/ 120253 w 361579"/>
              <a:gd name="connsiteY4" fmla="*/ 73816 h 7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579" h="76197">
                <a:moveTo>
                  <a:pt x="120253" y="73816"/>
                </a:moveTo>
                <a:lnTo>
                  <a:pt x="0" y="7142"/>
                </a:lnTo>
                <a:lnTo>
                  <a:pt x="334194" y="0"/>
                </a:lnTo>
                <a:lnTo>
                  <a:pt x="361579" y="76197"/>
                </a:lnTo>
                <a:lnTo>
                  <a:pt x="120253" y="738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0" name="Trapezoid 7">
            <a:extLst>
              <a:ext uri="{FF2B5EF4-FFF2-40B4-BE49-F238E27FC236}">
                <a16:creationId xmlns:a16="http://schemas.microsoft.com/office/drawing/2014/main" id="{49FF7BEB-831B-42DA-9D92-B7D3AB259A88}"/>
              </a:ext>
            </a:extLst>
          </p:cNvPr>
          <p:cNvSpPr/>
          <p:nvPr userDrawn="1"/>
        </p:nvSpPr>
        <p:spPr>
          <a:xfrm>
            <a:off x="7996302" y="4663185"/>
            <a:ext cx="361579" cy="76197"/>
          </a:xfrm>
          <a:custGeom>
            <a:avLst/>
            <a:gdLst>
              <a:gd name="connsiteX0" fmla="*/ 0 w 250849"/>
              <a:gd name="connsiteY0" fmla="*/ 128586 h 128586"/>
              <a:gd name="connsiteX1" fmla="*/ 70247 w 250849"/>
              <a:gd name="connsiteY1" fmla="*/ 0 h 128586"/>
              <a:gd name="connsiteX2" fmla="*/ 180602 w 250849"/>
              <a:gd name="connsiteY2" fmla="*/ 0 h 128586"/>
              <a:gd name="connsiteX3" fmla="*/ 250849 w 250849"/>
              <a:gd name="connsiteY3" fmla="*/ 128586 h 128586"/>
              <a:gd name="connsiteX4" fmla="*/ 0 w 250849"/>
              <a:gd name="connsiteY4" fmla="*/ 128586 h 128586"/>
              <a:gd name="connsiteX0" fmla="*/ 13097 w 263946"/>
              <a:gd name="connsiteY0" fmla="*/ 128586 h 128586"/>
              <a:gd name="connsiteX1" fmla="*/ 0 w 263946"/>
              <a:gd name="connsiteY1" fmla="*/ 38100 h 128586"/>
              <a:gd name="connsiteX2" fmla="*/ 193699 w 263946"/>
              <a:gd name="connsiteY2" fmla="*/ 0 h 128586"/>
              <a:gd name="connsiteX3" fmla="*/ 263946 w 263946"/>
              <a:gd name="connsiteY3" fmla="*/ 128586 h 128586"/>
              <a:gd name="connsiteX4" fmla="*/ 13097 w 263946"/>
              <a:gd name="connsiteY4" fmla="*/ 128586 h 128586"/>
              <a:gd name="connsiteX0" fmla="*/ 13097 w 263946"/>
              <a:gd name="connsiteY0" fmla="*/ 100011 h 100011"/>
              <a:gd name="connsiteX1" fmla="*/ 0 w 263946"/>
              <a:gd name="connsiteY1" fmla="*/ 9525 h 100011"/>
              <a:gd name="connsiteX2" fmla="*/ 241324 w 263946"/>
              <a:gd name="connsiteY2" fmla="*/ 0 h 100011"/>
              <a:gd name="connsiteX3" fmla="*/ 263946 w 263946"/>
              <a:gd name="connsiteY3" fmla="*/ 100011 h 100011"/>
              <a:gd name="connsiteX4" fmla="*/ 13097 w 263946"/>
              <a:gd name="connsiteY4" fmla="*/ 100011 h 100011"/>
              <a:gd name="connsiteX0" fmla="*/ 13097 w 268709"/>
              <a:gd name="connsiteY0" fmla="*/ 100011 h 100011"/>
              <a:gd name="connsiteX1" fmla="*/ 0 w 268709"/>
              <a:gd name="connsiteY1" fmla="*/ 9525 h 100011"/>
              <a:gd name="connsiteX2" fmla="*/ 241324 w 268709"/>
              <a:gd name="connsiteY2" fmla="*/ 0 h 100011"/>
              <a:gd name="connsiteX3" fmla="*/ 268709 w 268709"/>
              <a:gd name="connsiteY3" fmla="*/ 52386 h 100011"/>
              <a:gd name="connsiteX4" fmla="*/ 13097 w 268709"/>
              <a:gd name="connsiteY4" fmla="*/ 100011 h 100011"/>
              <a:gd name="connsiteX0" fmla="*/ 89297 w 268709"/>
              <a:gd name="connsiteY0" fmla="*/ 57149 h 57149"/>
              <a:gd name="connsiteX1" fmla="*/ 0 w 268709"/>
              <a:gd name="connsiteY1" fmla="*/ 9525 h 57149"/>
              <a:gd name="connsiteX2" fmla="*/ 241324 w 268709"/>
              <a:gd name="connsiteY2" fmla="*/ 0 h 57149"/>
              <a:gd name="connsiteX3" fmla="*/ 268709 w 268709"/>
              <a:gd name="connsiteY3" fmla="*/ 52386 h 57149"/>
              <a:gd name="connsiteX4" fmla="*/ 89297 w 268709"/>
              <a:gd name="connsiteY4" fmla="*/ 57149 h 57149"/>
              <a:gd name="connsiteX0" fmla="*/ 89297 w 259184"/>
              <a:gd name="connsiteY0" fmla="*/ 57149 h 57149"/>
              <a:gd name="connsiteX1" fmla="*/ 0 w 259184"/>
              <a:gd name="connsiteY1" fmla="*/ 9525 h 57149"/>
              <a:gd name="connsiteX2" fmla="*/ 241324 w 259184"/>
              <a:gd name="connsiteY2" fmla="*/ 0 h 57149"/>
              <a:gd name="connsiteX3" fmla="*/ 259184 w 259184"/>
              <a:gd name="connsiteY3" fmla="*/ 54767 h 57149"/>
              <a:gd name="connsiteX4" fmla="*/ 89297 w 259184"/>
              <a:gd name="connsiteY4" fmla="*/ 57149 h 57149"/>
              <a:gd name="connsiteX0" fmla="*/ 86916 w 256803"/>
              <a:gd name="connsiteY0" fmla="*/ 57149 h 57149"/>
              <a:gd name="connsiteX1" fmla="*/ 0 w 256803"/>
              <a:gd name="connsiteY1" fmla="*/ 14287 h 57149"/>
              <a:gd name="connsiteX2" fmla="*/ 238943 w 256803"/>
              <a:gd name="connsiteY2" fmla="*/ 0 h 57149"/>
              <a:gd name="connsiteX3" fmla="*/ 256803 w 256803"/>
              <a:gd name="connsiteY3" fmla="*/ 54767 h 57149"/>
              <a:gd name="connsiteX4" fmla="*/ 86916 w 256803"/>
              <a:gd name="connsiteY4" fmla="*/ 57149 h 57149"/>
              <a:gd name="connsiteX0" fmla="*/ 86916 w 256803"/>
              <a:gd name="connsiteY0" fmla="*/ 42862 h 42862"/>
              <a:gd name="connsiteX1" fmla="*/ 0 w 256803"/>
              <a:gd name="connsiteY1" fmla="*/ 0 h 42862"/>
              <a:gd name="connsiteX2" fmla="*/ 241325 w 256803"/>
              <a:gd name="connsiteY2" fmla="*/ 1 h 42862"/>
              <a:gd name="connsiteX3" fmla="*/ 256803 w 256803"/>
              <a:gd name="connsiteY3" fmla="*/ 40480 h 42862"/>
              <a:gd name="connsiteX4" fmla="*/ 86916 w 256803"/>
              <a:gd name="connsiteY4" fmla="*/ 42862 h 42862"/>
              <a:gd name="connsiteX0" fmla="*/ 94060 w 263947"/>
              <a:gd name="connsiteY0" fmla="*/ 45243 h 45243"/>
              <a:gd name="connsiteX1" fmla="*/ 0 w 263947"/>
              <a:gd name="connsiteY1" fmla="*/ 0 h 45243"/>
              <a:gd name="connsiteX2" fmla="*/ 248469 w 263947"/>
              <a:gd name="connsiteY2" fmla="*/ 2382 h 45243"/>
              <a:gd name="connsiteX3" fmla="*/ 263947 w 263947"/>
              <a:gd name="connsiteY3" fmla="*/ 42861 h 45243"/>
              <a:gd name="connsiteX4" fmla="*/ 94060 w 263947"/>
              <a:gd name="connsiteY4" fmla="*/ 45243 h 45243"/>
              <a:gd name="connsiteX0" fmla="*/ 94060 w 263947"/>
              <a:gd name="connsiteY0" fmla="*/ 45243 h 45243"/>
              <a:gd name="connsiteX1" fmla="*/ 0 w 263947"/>
              <a:gd name="connsiteY1" fmla="*/ 0 h 45243"/>
              <a:gd name="connsiteX2" fmla="*/ 246087 w 263947"/>
              <a:gd name="connsiteY2" fmla="*/ 1 h 45243"/>
              <a:gd name="connsiteX3" fmla="*/ 263947 w 263947"/>
              <a:gd name="connsiteY3" fmla="*/ 42861 h 45243"/>
              <a:gd name="connsiteX4" fmla="*/ 94060 w 263947"/>
              <a:gd name="connsiteY4" fmla="*/ 45243 h 45243"/>
              <a:gd name="connsiteX0" fmla="*/ 94060 w 252041"/>
              <a:gd name="connsiteY0" fmla="*/ 45243 h 45243"/>
              <a:gd name="connsiteX1" fmla="*/ 0 w 252041"/>
              <a:gd name="connsiteY1" fmla="*/ 0 h 45243"/>
              <a:gd name="connsiteX2" fmla="*/ 246087 w 252041"/>
              <a:gd name="connsiteY2" fmla="*/ 1 h 45243"/>
              <a:gd name="connsiteX3" fmla="*/ 252041 w 252041"/>
              <a:gd name="connsiteY3" fmla="*/ 33336 h 45243"/>
              <a:gd name="connsiteX4" fmla="*/ 94060 w 252041"/>
              <a:gd name="connsiteY4" fmla="*/ 45243 h 45243"/>
              <a:gd name="connsiteX0" fmla="*/ 77391 w 252041"/>
              <a:gd name="connsiteY0" fmla="*/ 45243 h 45243"/>
              <a:gd name="connsiteX1" fmla="*/ 0 w 252041"/>
              <a:gd name="connsiteY1" fmla="*/ 0 h 45243"/>
              <a:gd name="connsiteX2" fmla="*/ 246087 w 252041"/>
              <a:gd name="connsiteY2" fmla="*/ 1 h 45243"/>
              <a:gd name="connsiteX3" fmla="*/ 252041 w 252041"/>
              <a:gd name="connsiteY3" fmla="*/ 33336 h 45243"/>
              <a:gd name="connsiteX4" fmla="*/ 77391 w 252041"/>
              <a:gd name="connsiteY4" fmla="*/ 45243 h 45243"/>
              <a:gd name="connsiteX0" fmla="*/ 77391 w 261566"/>
              <a:gd name="connsiteY0" fmla="*/ 45243 h 45243"/>
              <a:gd name="connsiteX1" fmla="*/ 0 w 261566"/>
              <a:gd name="connsiteY1" fmla="*/ 0 h 45243"/>
              <a:gd name="connsiteX2" fmla="*/ 246087 w 261566"/>
              <a:gd name="connsiteY2" fmla="*/ 1 h 45243"/>
              <a:gd name="connsiteX3" fmla="*/ 261566 w 261566"/>
              <a:gd name="connsiteY3" fmla="*/ 42861 h 45243"/>
              <a:gd name="connsiteX4" fmla="*/ 77391 w 261566"/>
              <a:gd name="connsiteY4" fmla="*/ 45243 h 45243"/>
              <a:gd name="connsiteX0" fmla="*/ 129779 w 313954"/>
              <a:gd name="connsiteY0" fmla="*/ 52387 h 52387"/>
              <a:gd name="connsiteX1" fmla="*/ 0 w 313954"/>
              <a:gd name="connsiteY1" fmla="*/ 0 h 52387"/>
              <a:gd name="connsiteX2" fmla="*/ 298475 w 313954"/>
              <a:gd name="connsiteY2" fmla="*/ 7145 h 52387"/>
              <a:gd name="connsiteX3" fmla="*/ 313954 w 313954"/>
              <a:gd name="connsiteY3" fmla="*/ 50005 h 52387"/>
              <a:gd name="connsiteX4" fmla="*/ 129779 w 313954"/>
              <a:gd name="connsiteY4" fmla="*/ 52387 h 52387"/>
              <a:gd name="connsiteX0" fmla="*/ 101204 w 313954"/>
              <a:gd name="connsiteY0" fmla="*/ 59531 h 59531"/>
              <a:gd name="connsiteX1" fmla="*/ 0 w 313954"/>
              <a:gd name="connsiteY1" fmla="*/ 0 h 59531"/>
              <a:gd name="connsiteX2" fmla="*/ 298475 w 313954"/>
              <a:gd name="connsiteY2" fmla="*/ 7145 h 59531"/>
              <a:gd name="connsiteX3" fmla="*/ 313954 w 313954"/>
              <a:gd name="connsiteY3" fmla="*/ 50005 h 59531"/>
              <a:gd name="connsiteX4" fmla="*/ 101204 w 313954"/>
              <a:gd name="connsiteY4" fmla="*/ 59531 h 59531"/>
              <a:gd name="connsiteX0" fmla="*/ 117872 w 330622"/>
              <a:gd name="connsiteY0" fmla="*/ 59531 h 59531"/>
              <a:gd name="connsiteX1" fmla="*/ 0 w 330622"/>
              <a:gd name="connsiteY1" fmla="*/ 0 h 59531"/>
              <a:gd name="connsiteX2" fmla="*/ 315143 w 330622"/>
              <a:gd name="connsiteY2" fmla="*/ 7145 h 59531"/>
              <a:gd name="connsiteX3" fmla="*/ 330622 w 330622"/>
              <a:gd name="connsiteY3" fmla="*/ 50005 h 59531"/>
              <a:gd name="connsiteX4" fmla="*/ 117872 w 330622"/>
              <a:gd name="connsiteY4" fmla="*/ 59531 h 59531"/>
              <a:gd name="connsiteX0" fmla="*/ 96441 w 330622"/>
              <a:gd name="connsiteY0" fmla="*/ 57149 h 57149"/>
              <a:gd name="connsiteX1" fmla="*/ 0 w 330622"/>
              <a:gd name="connsiteY1" fmla="*/ 0 h 57149"/>
              <a:gd name="connsiteX2" fmla="*/ 315143 w 330622"/>
              <a:gd name="connsiteY2" fmla="*/ 7145 h 57149"/>
              <a:gd name="connsiteX3" fmla="*/ 330622 w 330622"/>
              <a:gd name="connsiteY3" fmla="*/ 50005 h 57149"/>
              <a:gd name="connsiteX4" fmla="*/ 96441 w 330622"/>
              <a:gd name="connsiteY4" fmla="*/ 57149 h 57149"/>
              <a:gd name="connsiteX0" fmla="*/ 96441 w 366341"/>
              <a:gd name="connsiteY0" fmla="*/ 57149 h 69055"/>
              <a:gd name="connsiteX1" fmla="*/ 0 w 366341"/>
              <a:gd name="connsiteY1" fmla="*/ 0 h 69055"/>
              <a:gd name="connsiteX2" fmla="*/ 315143 w 366341"/>
              <a:gd name="connsiteY2" fmla="*/ 7145 h 69055"/>
              <a:gd name="connsiteX3" fmla="*/ 366341 w 366341"/>
              <a:gd name="connsiteY3" fmla="*/ 69055 h 69055"/>
              <a:gd name="connsiteX4" fmla="*/ 96441 w 366341"/>
              <a:gd name="connsiteY4" fmla="*/ 57149 h 69055"/>
              <a:gd name="connsiteX0" fmla="*/ 96441 w 366341"/>
              <a:gd name="connsiteY0" fmla="*/ 73816 h 85722"/>
              <a:gd name="connsiteX1" fmla="*/ 0 w 366341"/>
              <a:gd name="connsiteY1" fmla="*/ 16667 h 85722"/>
              <a:gd name="connsiteX2" fmla="*/ 336574 w 366341"/>
              <a:gd name="connsiteY2" fmla="*/ 0 h 85722"/>
              <a:gd name="connsiteX3" fmla="*/ 366341 w 366341"/>
              <a:gd name="connsiteY3" fmla="*/ 85722 h 85722"/>
              <a:gd name="connsiteX4" fmla="*/ 96441 w 366341"/>
              <a:gd name="connsiteY4" fmla="*/ 73816 h 85722"/>
              <a:gd name="connsiteX0" fmla="*/ 134541 w 366341"/>
              <a:gd name="connsiteY0" fmla="*/ 85722 h 85722"/>
              <a:gd name="connsiteX1" fmla="*/ 0 w 366341"/>
              <a:gd name="connsiteY1" fmla="*/ 16667 h 85722"/>
              <a:gd name="connsiteX2" fmla="*/ 336574 w 366341"/>
              <a:gd name="connsiteY2" fmla="*/ 0 h 85722"/>
              <a:gd name="connsiteX3" fmla="*/ 366341 w 366341"/>
              <a:gd name="connsiteY3" fmla="*/ 85722 h 85722"/>
              <a:gd name="connsiteX4" fmla="*/ 134541 w 366341"/>
              <a:gd name="connsiteY4" fmla="*/ 85722 h 85722"/>
              <a:gd name="connsiteX0" fmla="*/ 117872 w 349672"/>
              <a:gd name="connsiteY0" fmla="*/ 85722 h 85722"/>
              <a:gd name="connsiteX1" fmla="*/ 0 w 349672"/>
              <a:gd name="connsiteY1" fmla="*/ 16667 h 85722"/>
              <a:gd name="connsiteX2" fmla="*/ 319905 w 349672"/>
              <a:gd name="connsiteY2" fmla="*/ 0 h 85722"/>
              <a:gd name="connsiteX3" fmla="*/ 349672 w 349672"/>
              <a:gd name="connsiteY3" fmla="*/ 85722 h 85722"/>
              <a:gd name="connsiteX4" fmla="*/ 117872 w 349672"/>
              <a:gd name="connsiteY4" fmla="*/ 85722 h 85722"/>
              <a:gd name="connsiteX0" fmla="*/ 127397 w 359197"/>
              <a:gd name="connsiteY0" fmla="*/ 85722 h 85722"/>
              <a:gd name="connsiteX1" fmla="*/ 0 w 359197"/>
              <a:gd name="connsiteY1" fmla="*/ 16667 h 85722"/>
              <a:gd name="connsiteX2" fmla="*/ 329430 w 359197"/>
              <a:gd name="connsiteY2" fmla="*/ 0 h 85722"/>
              <a:gd name="connsiteX3" fmla="*/ 359197 w 359197"/>
              <a:gd name="connsiteY3" fmla="*/ 85722 h 85722"/>
              <a:gd name="connsiteX4" fmla="*/ 127397 w 359197"/>
              <a:gd name="connsiteY4" fmla="*/ 85722 h 85722"/>
              <a:gd name="connsiteX0" fmla="*/ 108347 w 359197"/>
              <a:gd name="connsiteY0" fmla="*/ 83341 h 85722"/>
              <a:gd name="connsiteX1" fmla="*/ 0 w 359197"/>
              <a:gd name="connsiteY1" fmla="*/ 16667 h 85722"/>
              <a:gd name="connsiteX2" fmla="*/ 329430 w 359197"/>
              <a:gd name="connsiteY2" fmla="*/ 0 h 85722"/>
              <a:gd name="connsiteX3" fmla="*/ 359197 w 359197"/>
              <a:gd name="connsiteY3" fmla="*/ 85722 h 85722"/>
              <a:gd name="connsiteX4" fmla="*/ 108347 w 359197"/>
              <a:gd name="connsiteY4" fmla="*/ 83341 h 85722"/>
              <a:gd name="connsiteX0" fmla="*/ 108347 w 359197"/>
              <a:gd name="connsiteY0" fmla="*/ 83341 h 85722"/>
              <a:gd name="connsiteX1" fmla="*/ 0 w 359197"/>
              <a:gd name="connsiteY1" fmla="*/ 16667 h 85722"/>
              <a:gd name="connsiteX2" fmla="*/ 341337 w 359197"/>
              <a:gd name="connsiteY2" fmla="*/ 0 h 85722"/>
              <a:gd name="connsiteX3" fmla="*/ 359197 w 359197"/>
              <a:gd name="connsiteY3" fmla="*/ 85722 h 85722"/>
              <a:gd name="connsiteX4" fmla="*/ 108347 w 359197"/>
              <a:gd name="connsiteY4" fmla="*/ 83341 h 85722"/>
              <a:gd name="connsiteX0" fmla="*/ 108347 w 368722"/>
              <a:gd name="connsiteY0" fmla="*/ 83341 h 85722"/>
              <a:gd name="connsiteX1" fmla="*/ 0 w 368722"/>
              <a:gd name="connsiteY1" fmla="*/ 16667 h 85722"/>
              <a:gd name="connsiteX2" fmla="*/ 341337 w 368722"/>
              <a:gd name="connsiteY2" fmla="*/ 0 h 85722"/>
              <a:gd name="connsiteX3" fmla="*/ 368722 w 368722"/>
              <a:gd name="connsiteY3" fmla="*/ 85722 h 85722"/>
              <a:gd name="connsiteX4" fmla="*/ 108347 w 368722"/>
              <a:gd name="connsiteY4" fmla="*/ 83341 h 85722"/>
              <a:gd name="connsiteX0" fmla="*/ 108347 w 368722"/>
              <a:gd name="connsiteY0" fmla="*/ 83341 h 85722"/>
              <a:gd name="connsiteX1" fmla="*/ 0 w 368722"/>
              <a:gd name="connsiteY1" fmla="*/ 16667 h 85722"/>
              <a:gd name="connsiteX2" fmla="*/ 341337 w 368722"/>
              <a:gd name="connsiteY2" fmla="*/ 0 h 85722"/>
              <a:gd name="connsiteX3" fmla="*/ 368722 w 368722"/>
              <a:gd name="connsiteY3" fmla="*/ 85722 h 85722"/>
              <a:gd name="connsiteX4" fmla="*/ 108347 w 368722"/>
              <a:gd name="connsiteY4" fmla="*/ 83341 h 85722"/>
              <a:gd name="connsiteX0" fmla="*/ 108347 w 368722"/>
              <a:gd name="connsiteY0" fmla="*/ 83341 h 85722"/>
              <a:gd name="connsiteX1" fmla="*/ 0 w 368722"/>
              <a:gd name="connsiteY1" fmla="*/ 16667 h 85722"/>
              <a:gd name="connsiteX2" fmla="*/ 338956 w 368722"/>
              <a:gd name="connsiteY2" fmla="*/ 0 h 85722"/>
              <a:gd name="connsiteX3" fmla="*/ 368722 w 368722"/>
              <a:gd name="connsiteY3" fmla="*/ 85722 h 85722"/>
              <a:gd name="connsiteX4" fmla="*/ 108347 w 368722"/>
              <a:gd name="connsiteY4" fmla="*/ 83341 h 85722"/>
              <a:gd name="connsiteX0" fmla="*/ 108347 w 361579"/>
              <a:gd name="connsiteY0" fmla="*/ 83341 h 85722"/>
              <a:gd name="connsiteX1" fmla="*/ 0 w 361579"/>
              <a:gd name="connsiteY1" fmla="*/ 16667 h 85722"/>
              <a:gd name="connsiteX2" fmla="*/ 338956 w 361579"/>
              <a:gd name="connsiteY2" fmla="*/ 0 h 85722"/>
              <a:gd name="connsiteX3" fmla="*/ 361579 w 361579"/>
              <a:gd name="connsiteY3" fmla="*/ 85722 h 85722"/>
              <a:gd name="connsiteX4" fmla="*/ 108347 w 361579"/>
              <a:gd name="connsiteY4" fmla="*/ 83341 h 85722"/>
              <a:gd name="connsiteX0" fmla="*/ 108347 w 361579"/>
              <a:gd name="connsiteY0" fmla="*/ 73816 h 76197"/>
              <a:gd name="connsiteX1" fmla="*/ 0 w 361579"/>
              <a:gd name="connsiteY1" fmla="*/ 7142 h 76197"/>
              <a:gd name="connsiteX2" fmla="*/ 334194 w 361579"/>
              <a:gd name="connsiteY2" fmla="*/ 0 h 76197"/>
              <a:gd name="connsiteX3" fmla="*/ 361579 w 361579"/>
              <a:gd name="connsiteY3" fmla="*/ 76197 h 76197"/>
              <a:gd name="connsiteX4" fmla="*/ 108347 w 361579"/>
              <a:gd name="connsiteY4" fmla="*/ 73816 h 76197"/>
              <a:gd name="connsiteX0" fmla="*/ 120253 w 361579"/>
              <a:gd name="connsiteY0" fmla="*/ 73816 h 76197"/>
              <a:gd name="connsiteX1" fmla="*/ 0 w 361579"/>
              <a:gd name="connsiteY1" fmla="*/ 7142 h 76197"/>
              <a:gd name="connsiteX2" fmla="*/ 334194 w 361579"/>
              <a:gd name="connsiteY2" fmla="*/ 0 h 76197"/>
              <a:gd name="connsiteX3" fmla="*/ 361579 w 361579"/>
              <a:gd name="connsiteY3" fmla="*/ 76197 h 76197"/>
              <a:gd name="connsiteX4" fmla="*/ 120253 w 361579"/>
              <a:gd name="connsiteY4" fmla="*/ 73816 h 7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579" h="76197">
                <a:moveTo>
                  <a:pt x="120253" y="73816"/>
                </a:moveTo>
                <a:lnTo>
                  <a:pt x="0" y="7142"/>
                </a:lnTo>
                <a:lnTo>
                  <a:pt x="334194" y="0"/>
                </a:lnTo>
                <a:lnTo>
                  <a:pt x="361579" y="76197"/>
                </a:lnTo>
                <a:lnTo>
                  <a:pt x="120253" y="738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1B0378C-9A27-40A4-BAEB-3AA757F036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 t="19720" b="26095"/>
          <a:stretch/>
        </p:blipFill>
        <p:spPr>
          <a:xfrm>
            <a:off x="7693820" y="4279641"/>
            <a:ext cx="1359035" cy="6718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0F906D-54D5-45F8-80D1-F3FDC87C0101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16925" y="4745355"/>
            <a:ext cx="335543" cy="357229"/>
          </a:xfrm>
          <a:prstGeom prst="rect">
            <a:avLst/>
          </a:prstGeom>
        </p:spPr>
      </p:pic>
      <p:pic>
        <p:nvPicPr>
          <p:cNvPr id="17" name="Picture 2" descr="FinnAPL Home Page">
            <a:extLst>
              <a:ext uri="{FF2B5EF4-FFF2-40B4-BE49-F238E27FC236}">
                <a16:creationId xmlns:a16="http://schemas.microsoft.com/office/drawing/2014/main" id="{83B828F8-5CCC-440A-B892-050745207F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460" y="4632979"/>
            <a:ext cx="795337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E653E42-16F6-4B0E-A077-DDB02ABAF266}"/>
              </a:ext>
            </a:extLst>
          </p:cNvPr>
          <p:cNvSpPr txBox="1"/>
          <p:nvPr userDrawn="1"/>
        </p:nvSpPr>
        <p:spPr>
          <a:xfrm>
            <a:off x="439419" y="4812205"/>
            <a:ext cx="1127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kern="700" spc="-10" baseline="0" dirty="0">
                <a:solidFill>
                  <a:schemeClr val="tx1"/>
                </a:solidFill>
                <a:latin typeface="Hobo Std" panose="00000600000000000000" pitchFamily="50" charset="0"/>
              </a:rPr>
              <a:t>APL Germany</a:t>
            </a:r>
          </a:p>
        </p:txBody>
      </p:sp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4" r:id="rId4"/>
    <p:sldLayoutId id="2147483655" r:id="rId5"/>
    <p:sldLayoutId id="2147483660" r:id="rId6"/>
    <p:sldLayoutId id="2147483661" r:id="rId7"/>
    <p:sldLayoutId id="2147483662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5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jpeg"/><Relationship Id="rId7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yalog/ride/milestone/4?closed=1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5410B3-B5E9-461D-93AB-2C42DA621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Morten </a:t>
            </a:r>
            <a:r>
              <a:rPr lang="en-GB" dirty="0" err="1"/>
              <a:t>Kromberg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8F46C-86E0-44F1-8A54-85FDBB5601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News from Dyalog – Spring 2022</a:t>
            </a:r>
          </a:p>
        </p:txBody>
      </p:sp>
    </p:spTree>
    <p:extLst>
      <p:ext uri="{BB962C8B-B14F-4D97-AF65-F5344CB8AC3E}">
        <p14:creationId xmlns:p14="http://schemas.microsoft.com/office/powerpoint/2010/main" val="484133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12AA4-2724-4D26-A2C8-3D08BE11F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172" y="830456"/>
            <a:ext cx="8400519" cy="594066"/>
          </a:xfrm>
        </p:spPr>
        <p:txBody>
          <a:bodyPr/>
          <a:lstStyle/>
          <a:p>
            <a:endParaRPr lang="LID4096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7196A-BD81-4CAB-816B-2E7B3A0C1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839" y="2008704"/>
            <a:ext cx="4253593" cy="2401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Passionate about APL, able to create non-trivial applications with it. Improving my tacit, leading-axis, and array-oriented skills daily.</a:t>
            </a:r>
            <a:br>
              <a:rPr lang="en-US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cs typeface="Calibri" panose="020F0502020204030204" pitchFamily="34" charset="0"/>
              </a:rPr>
              <a:t>Active on Stack Overflow, the APL Orchard, and in the </a:t>
            </a:r>
            <a:r>
              <a:rPr lang="en-US" sz="1600" dirty="0" err="1">
                <a:cs typeface="Calibri" panose="020F0502020204030204" pitchFamily="34" charset="0"/>
              </a:rPr>
              <a:t>APLFarm</a:t>
            </a:r>
            <a:r>
              <a:rPr lang="en-US" sz="1600" dirty="0">
                <a:cs typeface="Calibri" panose="020F0502020204030204" pitchFamily="34" charset="0"/>
              </a:rPr>
              <a:t>, I enjoy teaching, helping, and problem solving with others when given the opportunity.</a:t>
            </a:r>
            <a:endParaRPr lang="LID4096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442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12AA4-2724-4D26-A2C8-3D08BE11F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636535"/>
            <a:ext cx="8388211" cy="594066"/>
          </a:xfrm>
        </p:spPr>
        <p:txBody>
          <a:bodyPr/>
          <a:lstStyle/>
          <a:p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7196A-BD81-4CAB-816B-2E7B3A0C1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0" y="1371030"/>
            <a:ext cx="4253593" cy="24014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I’ve recently discovered APL and other various array languages and projects around them.</a:t>
            </a:r>
          </a:p>
          <a:p>
            <a:pPr marL="0" indent="0">
              <a:buNone/>
            </a:pP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Would be amazing to work for Dyalog, implementing and improving core feature set. </a:t>
            </a:r>
            <a:b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I’m aware don’t have great deal experience with large codebases but have enjoyed exploring Plan 9’s source code and understanding how sections fit together.</a:t>
            </a:r>
            <a:endParaRPr lang="LID4096" sz="1600" dirty="0"/>
          </a:p>
        </p:txBody>
      </p:sp>
    </p:spTree>
    <p:extLst>
      <p:ext uri="{BB962C8B-B14F-4D97-AF65-F5344CB8AC3E}">
        <p14:creationId xmlns:p14="http://schemas.microsoft.com/office/powerpoint/2010/main" val="2238812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12AA4-2724-4D26-A2C8-3D08BE11F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636535"/>
            <a:ext cx="7540313" cy="594066"/>
          </a:xfrm>
        </p:spPr>
        <p:txBody>
          <a:bodyPr/>
          <a:lstStyle/>
          <a:p>
            <a:r>
              <a:rPr lang="da-DK" dirty="0"/>
              <a:t> </a:t>
            </a:r>
            <a:endParaRPr lang="LID4096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7196A-BD81-4CAB-816B-2E7B3A0C1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0" y="1371030"/>
            <a:ext cx="4253593" cy="2972370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en-US" sz="1600" dirty="0"/>
              <a:t>The area in computer science that interests me the most is programming language design and implementation. 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I have written a few interpreters in my spare time for Prolog and for APL. 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I am always interested in learning new topics in computer science and learning new ways to apply my knowledge. Last year I participated in the Dyalog APL Problem Solving Competition and won a phase 1 prize, and I am also participating this year again.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297394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3EC54-17BD-4922-8457-8F642604D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9040C-AEB7-4372-A863-42C368814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All </a:t>
            </a:r>
            <a:r>
              <a:rPr lang="da-DK" dirty="0" err="1"/>
              <a:t>these</a:t>
            </a:r>
            <a:r>
              <a:rPr lang="da-DK" dirty="0"/>
              <a:t> </a:t>
            </a:r>
            <a:r>
              <a:rPr lang="da-DK" dirty="0" err="1"/>
              <a:t>applicants</a:t>
            </a:r>
            <a:r>
              <a:rPr lang="da-DK" dirty="0"/>
              <a:t> (</a:t>
            </a:r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two</a:t>
            </a:r>
            <a:r>
              <a:rPr lang="da-DK" dirty="0"/>
              <a:t> most recent </a:t>
            </a:r>
            <a:r>
              <a:rPr lang="da-DK" dirty="0" err="1"/>
              <a:t>hires</a:t>
            </a:r>
            <a:r>
              <a:rPr lang="da-DK" dirty="0"/>
              <a:t> </a:t>
            </a:r>
            <a:r>
              <a:rPr lang="da-DK" dirty="0" err="1"/>
              <a:t>before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) </a:t>
            </a:r>
            <a:r>
              <a:rPr lang="da-DK" dirty="0" err="1"/>
              <a:t>approached</a:t>
            </a:r>
            <a:r>
              <a:rPr lang="da-DK" dirty="0"/>
              <a:t> </a:t>
            </a:r>
            <a:r>
              <a:rPr lang="da-DK" dirty="0" err="1"/>
              <a:t>us</a:t>
            </a:r>
            <a:r>
              <a:rPr lang="da-DK" dirty="0"/>
              <a:t> to </a:t>
            </a:r>
            <a:r>
              <a:rPr lang="da-DK" dirty="0" err="1"/>
              <a:t>inquire</a:t>
            </a:r>
            <a:r>
              <a:rPr lang="da-DK" dirty="0"/>
              <a:t> </a:t>
            </a:r>
            <a:r>
              <a:rPr lang="da-DK" dirty="0" err="1"/>
              <a:t>about</a:t>
            </a:r>
            <a:r>
              <a:rPr lang="da-DK" dirty="0"/>
              <a:t> </a:t>
            </a:r>
            <a:r>
              <a:rPr lang="da-DK" dirty="0" err="1"/>
              <a:t>work</a:t>
            </a:r>
            <a:r>
              <a:rPr lang="da-DK" dirty="0"/>
              <a:t> at Dyalog.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3248BB-729E-4873-A7F6-4511805ADD7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89782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93F51-2BD2-4870-943D-413A98B3E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872821" cy="68553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Dyalog … The Next Generation</a:t>
            </a:r>
          </a:p>
        </p:txBody>
      </p:sp>
      <p:pic>
        <p:nvPicPr>
          <p:cNvPr id="8" name="Picture 7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75AD4451-60FC-4FAE-8F0F-0F8DA5F748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r="8508" b="2"/>
          <a:stretch/>
        </p:blipFill>
        <p:spPr bwMode="auto">
          <a:xfrm>
            <a:off x="1609186" y="1328269"/>
            <a:ext cx="1056069" cy="160063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B9BBE3-3208-4FC8-BC05-AF3C54E24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" r="9662" b="2"/>
          <a:stretch/>
        </p:blipFill>
        <p:spPr bwMode="auto">
          <a:xfrm>
            <a:off x="452741" y="1328269"/>
            <a:ext cx="1056069" cy="160063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B64A91F-2E0F-49CE-B2DF-FC544C8DF1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r="10744"/>
          <a:stretch/>
        </p:blipFill>
        <p:spPr bwMode="auto">
          <a:xfrm>
            <a:off x="2765631" y="1334599"/>
            <a:ext cx="1056068" cy="159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D014CAC-7096-46C6-9380-37112B4B4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8" r="1585" b="2"/>
          <a:stretch/>
        </p:blipFill>
        <p:spPr bwMode="auto">
          <a:xfrm>
            <a:off x="5078519" y="1334599"/>
            <a:ext cx="1056068" cy="160063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BA23A11-D285-4177-8D61-E9EE23513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" r="13508" b="2"/>
          <a:stretch/>
        </p:blipFill>
        <p:spPr bwMode="auto">
          <a:xfrm>
            <a:off x="3922075" y="1322641"/>
            <a:ext cx="1059782" cy="160626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DE0D7F-45D5-475E-9A58-97DE75A70A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/>
        </p:blipFill>
        <p:spPr>
          <a:xfrm>
            <a:off x="6238677" y="1328270"/>
            <a:ext cx="1056068" cy="1600631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D91E741-695F-435D-B3AA-68660FE92626}"/>
              </a:ext>
            </a:extLst>
          </p:cNvPr>
          <p:cNvSpPr txBox="1"/>
          <p:nvPr/>
        </p:nvSpPr>
        <p:spPr>
          <a:xfrm>
            <a:off x="2765631" y="3095321"/>
            <a:ext cx="1056068" cy="14465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highlight>
                  <a:srgbClr val="C0C0C0"/>
                </a:highlight>
              </a:rPr>
              <a:t>?</a:t>
            </a:r>
            <a:endParaRPr lang="en-DK" sz="8800" dirty="0">
              <a:solidFill>
                <a:schemeClr val="bg1"/>
              </a:solidFill>
              <a:highlight>
                <a:srgbClr val="C0C0C0"/>
              </a:highligh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B18FFD-B9C6-46BC-98D1-3F2A663A5B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741" y="3004632"/>
            <a:ext cx="1073682" cy="155031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1F58D9C-6199-4553-90F8-20CB22E2B505}"/>
              </a:ext>
            </a:extLst>
          </p:cNvPr>
          <p:cNvSpPr txBox="1"/>
          <p:nvPr/>
        </p:nvSpPr>
        <p:spPr>
          <a:xfrm>
            <a:off x="1617993" y="3095321"/>
            <a:ext cx="1056068" cy="14465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highlight>
                  <a:srgbClr val="C0C0C0"/>
                </a:highlight>
              </a:rPr>
              <a:t>?</a:t>
            </a:r>
            <a:endParaRPr lang="en-DK" sz="8800" dirty="0">
              <a:solidFill>
                <a:schemeClr val="bg1"/>
              </a:solidFill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6387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D474D-DDFA-4D7F-B51D-868335734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Next Big Thing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37120-F0A0-4AF6-8F02-47B8EDA9E5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200151"/>
            <a:ext cx="8221287" cy="3394472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No, not more product features…</a:t>
            </a:r>
          </a:p>
          <a:p>
            <a:r>
              <a:rPr lang="da-DK" dirty="0"/>
              <a:t>MUCH more </a:t>
            </a:r>
            <a:r>
              <a:rPr lang="da-DK" dirty="0" err="1"/>
              <a:t>documentation</a:t>
            </a:r>
            <a:r>
              <a:rPr lang="da-DK" dirty="0"/>
              <a:t>, samples and </a:t>
            </a:r>
            <a:r>
              <a:rPr lang="da-DK" dirty="0" err="1"/>
              <a:t>tutorials</a:t>
            </a:r>
            <a:br>
              <a:rPr lang="da-DK" dirty="0"/>
            </a:br>
            <a:br>
              <a:rPr lang="da-DK" dirty="0"/>
            </a:br>
            <a:endParaRPr lang="da-DK" dirty="0"/>
          </a:p>
          <a:p>
            <a:r>
              <a:rPr lang="da-DK" dirty="0"/>
              <a:t>(</a:t>
            </a:r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also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lots</a:t>
            </a:r>
            <a:r>
              <a:rPr lang="da-DK" dirty="0"/>
              <a:t> of features </a:t>
            </a:r>
            <a:r>
              <a:rPr lang="da-DK" dirty="0" err="1"/>
              <a:t>too</a:t>
            </a:r>
            <a:r>
              <a:rPr lang="da-DK" dirty="0"/>
              <a:t>, of </a:t>
            </a:r>
            <a:r>
              <a:rPr lang="da-DK" dirty="0" err="1"/>
              <a:t>course</a:t>
            </a:r>
            <a:r>
              <a:rPr lang="da-DK" dirty="0"/>
              <a:t>)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91798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55796-5A36-42DB-BD30-89F7F0239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Materials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40ED0-B0D5-461C-BAA2-424966FDB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mastering.dyalog.com</a:t>
            </a:r>
            <a:br>
              <a:rPr lang="en-US" dirty="0"/>
            </a:br>
            <a:r>
              <a:rPr lang="en-US" sz="1600" dirty="0"/>
              <a:t>Rodrigo Girão Serrao</a:t>
            </a:r>
            <a:endParaRPr lang="en-US" dirty="0"/>
          </a:p>
          <a:p>
            <a:r>
              <a:rPr lang="en-US" dirty="0"/>
              <a:t>course.dyalog.com</a:t>
            </a:r>
            <a:br>
              <a:rPr lang="en-US" dirty="0"/>
            </a:br>
            <a:r>
              <a:rPr lang="en-US" sz="1600" dirty="0"/>
              <a:t>Rich Park</a:t>
            </a:r>
          </a:p>
          <a:p>
            <a:r>
              <a:rPr lang="en-US" dirty="0"/>
              <a:t>tutorial.dyalog.com</a:t>
            </a:r>
            <a:br>
              <a:rPr lang="en-US" dirty="0"/>
            </a:br>
            <a:r>
              <a:rPr lang="en-US" sz="1600" dirty="0"/>
              <a:t>Gary Bergquist + Andrew Sengul</a:t>
            </a:r>
            <a:endParaRPr lang="en-US" dirty="0"/>
          </a:p>
          <a:p>
            <a:r>
              <a:rPr lang="en-US" dirty="0"/>
              <a:t>xpqz.github.io/</a:t>
            </a:r>
            <a:r>
              <a:rPr lang="en-US" dirty="0" err="1"/>
              <a:t>learnapl</a:t>
            </a:r>
            <a:br>
              <a:rPr lang="en-US" dirty="0"/>
            </a:br>
            <a:r>
              <a:rPr lang="en-US" sz="1600" dirty="0"/>
              <a:t>Stefan Kruger (IBM)</a:t>
            </a:r>
            <a:endParaRPr lang="en-DK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A9A5442-BBB9-498A-9A72-E64BE4695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539" y="1056480"/>
            <a:ext cx="1006167" cy="125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75301A2-248F-4950-A885-16AFF2D00505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173" y="2045497"/>
            <a:ext cx="1003491" cy="1253838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A12D4688-C362-486A-A2E5-5C9C7CBA2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173" y="3412417"/>
            <a:ext cx="1003491" cy="124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yalog - Newsletters">
            <a:extLst>
              <a:ext uri="{FF2B5EF4-FFF2-40B4-BE49-F238E27FC236}">
                <a16:creationId xmlns:a16="http://schemas.microsoft.com/office/drawing/2014/main" id="{00186C4A-1344-4C86-8111-EE24AF690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617" y="2625494"/>
            <a:ext cx="1003491" cy="134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E2AA45-643F-4F57-976A-43397C5C47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" r="9662" b="2"/>
          <a:stretch/>
        </p:blipFill>
        <p:spPr bwMode="auto">
          <a:xfrm>
            <a:off x="7177552" y="877197"/>
            <a:ext cx="1118036" cy="169455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E18350-ECEF-4438-AA60-2914905D0C54}"/>
              </a:ext>
            </a:extLst>
          </p:cNvPr>
          <p:cNvSpPr txBox="1"/>
          <p:nvPr/>
        </p:nvSpPr>
        <p:spPr>
          <a:xfrm>
            <a:off x="7060676" y="2588150"/>
            <a:ext cx="18357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/>
              <a:t>Adam Brudzewsky</a:t>
            </a:r>
            <a:br>
              <a:rPr lang="da-DK" sz="1600" dirty="0"/>
            </a:br>
            <a:r>
              <a:rPr lang="da-DK" sz="1600" dirty="0"/>
              <a:t>(</a:t>
            </a:r>
            <a:r>
              <a:rPr lang="da-DK" sz="1600" dirty="0" err="1"/>
              <a:t>here</a:t>
            </a:r>
            <a:r>
              <a:rPr lang="da-DK" sz="1600" dirty="0"/>
              <a:t>, </a:t>
            </a:r>
            <a:r>
              <a:rPr lang="da-DK" sz="1600" dirty="0" err="1"/>
              <a:t>there</a:t>
            </a:r>
            <a:r>
              <a:rPr lang="da-DK" sz="1600" dirty="0"/>
              <a:t> and</a:t>
            </a:r>
            <a:br>
              <a:rPr lang="da-DK" sz="1600" dirty="0"/>
            </a:br>
            <a:r>
              <a:rPr lang="da-DK" sz="1600" dirty="0" err="1"/>
              <a:t>everywhere</a:t>
            </a:r>
            <a:r>
              <a:rPr lang="da-DK" sz="1600" dirty="0"/>
              <a:t>)</a:t>
            </a:r>
            <a:endParaRPr lang="LID4096" sz="1600" dirty="0"/>
          </a:p>
        </p:txBody>
      </p:sp>
    </p:spTree>
    <p:extLst>
      <p:ext uri="{BB962C8B-B14F-4D97-AF65-F5344CB8AC3E}">
        <p14:creationId xmlns:p14="http://schemas.microsoft.com/office/powerpoint/2010/main" val="858384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905C8-8CCA-4319-A518-F77EFDE71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Next, Next Big Thing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214C9-B678-4057-89A0-60059CC03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Package Management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2DC02-5A16-4A6B-95A7-CA0B9CF2282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A6477E-ECD3-4399-BFD9-8CFBE80A14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AutoShape 4" descr="Link to Tatin main page">
            <a:extLst>
              <a:ext uri="{FF2B5EF4-FFF2-40B4-BE49-F238E27FC236}">
                <a16:creationId xmlns:a16="http://schemas.microsoft.com/office/drawing/2014/main" id="{C2709D87-E5FD-4975-8F7C-399A21C959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4A6ADA-9809-4BAF-8DEB-8C9FF0168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184" y="2100262"/>
            <a:ext cx="33242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53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04357-65C2-46ED-A5F9-47467FFB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E5EE6-D515-4374-8859-A32582BB1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55905-0829-4E06-B3D3-825BFD56234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0FCD23-D585-45D8-B453-BAA5DB7D60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7D9CAF-81C0-441A-B8EA-34036F400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73AF15-4B1B-43C1-971C-F3E21D352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645" y="873599"/>
            <a:ext cx="1947358" cy="22296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974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7F9DF-C7C6-4A1D-A3CA-CA6483015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0B461-706C-446D-8B53-064EEC2BC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CC5E3-A413-4A22-AE81-8904604C14D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1CCCDA-00CD-47EC-82F7-4D4EE03CCE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7E5076-9DDA-4E1D-B7B0-0C411AABF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4300"/>
            <a:ext cx="9144000" cy="49148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88C78AC-A49F-4CC8-A63F-7CEE646DD5C3}"/>
              </a:ext>
            </a:extLst>
          </p:cNvPr>
          <p:cNvSpPr/>
          <p:nvPr/>
        </p:nvSpPr>
        <p:spPr>
          <a:xfrm>
            <a:off x="75627" y="2488818"/>
            <a:ext cx="6799561" cy="3506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76137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404D5-5B18-4A12-B3CD-5F5D34A31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Agenda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51B13-42BF-46AA-B659-70D207ED3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Building the Team</a:t>
            </a:r>
          </a:p>
          <a:p>
            <a:r>
              <a:rPr lang="da-DK" dirty="0"/>
              <a:t>The next Big Thing</a:t>
            </a:r>
          </a:p>
          <a:p>
            <a:r>
              <a:rPr lang="da-DK" dirty="0"/>
              <a:t>The next, next Big Thing</a:t>
            </a:r>
            <a:br>
              <a:rPr lang="da-DK" dirty="0"/>
            </a:br>
            <a:endParaRPr lang="da-DK" dirty="0"/>
          </a:p>
          <a:p>
            <a:r>
              <a:rPr lang="da-DK" dirty="0"/>
              <a:t>Version 18.2 </a:t>
            </a:r>
            <a:r>
              <a:rPr lang="da-DK" dirty="0" err="1"/>
              <a:t>recap</a:t>
            </a:r>
            <a:endParaRPr lang="da-DK" dirty="0"/>
          </a:p>
          <a:p>
            <a:r>
              <a:rPr lang="da-DK" dirty="0"/>
              <a:t>Version 19.0 and </a:t>
            </a:r>
            <a:r>
              <a:rPr lang="da-DK" dirty="0" err="1"/>
              <a:t>beyond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14BCA-3406-4986-A63C-2B6A645D6B3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21065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905C8-8CCA-4319-A518-F77EFDE71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</a:t>
            </a:r>
            <a:r>
              <a:rPr lang="da-DK" dirty="0" err="1"/>
              <a:t>other</a:t>
            </a:r>
            <a:r>
              <a:rPr lang="da-DK" dirty="0"/>
              <a:t> Big Thing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214C9-B678-4057-89A0-60059CC03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Package Management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Demo </a:t>
            </a:r>
            <a:r>
              <a:rPr lang="da-DK" dirty="0" err="1"/>
              <a:t>tomorrow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2DC02-5A16-4A6B-95A7-CA0B9CF2282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A6477E-ECD3-4399-BFD9-8CFBE80A14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AutoShape 4" descr="Link to Tatin main page">
            <a:extLst>
              <a:ext uri="{FF2B5EF4-FFF2-40B4-BE49-F238E27FC236}">
                <a16:creationId xmlns:a16="http://schemas.microsoft.com/office/drawing/2014/main" id="{C2709D87-E5FD-4975-8F7C-399A21C959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4A6ADA-9809-4BAF-8DEB-8C9FF0168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948" y="2202300"/>
            <a:ext cx="33242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54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7A966-46E0-46BD-BF37-1DF4B3FBA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>
              <a:lnSpc>
                <a:spcPct val="114000"/>
              </a:lnSpc>
            </a:pPr>
            <a:r>
              <a:rPr lang="en-GB" dirty="0"/>
              <a:t>Windows Patches</a:t>
            </a:r>
          </a:p>
          <a:p>
            <a:pPr marL="355600" indent="-355600">
              <a:lnSpc>
                <a:spcPct val="114000"/>
              </a:lnSpc>
            </a:pPr>
            <a:r>
              <a:rPr lang="en-GB" dirty="0"/>
              <a:t>Basic Licence</a:t>
            </a:r>
          </a:p>
          <a:p>
            <a:pPr marL="355600" indent="-355600">
              <a:lnSpc>
                <a:spcPct val="114000"/>
              </a:lnSpc>
              <a:spcAft>
                <a:spcPts val="0"/>
              </a:spcAft>
            </a:pPr>
            <a:r>
              <a:rPr lang="en-GB" dirty="0"/>
              <a:t>Launching from Text Files:</a:t>
            </a:r>
          </a:p>
          <a:p>
            <a:pPr marL="446088" lvl="1" indent="-265113">
              <a:lnSpc>
                <a:spcPct val="114000"/>
              </a:lnSpc>
              <a:spcAft>
                <a:spcPts val="0"/>
              </a:spcAft>
            </a:pPr>
            <a:r>
              <a:rPr lang="en-GB" dirty="0"/>
              <a:t>Shell Scripts</a:t>
            </a:r>
          </a:p>
          <a:p>
            <a:pPr marL="446088" lvl="1" indent="-265113">
              <a:lnSpc>
                <a:spcPct val="114000"/>
              </a:lnSpc>
              <a:spcAft>
                <a:spcPts val="0"/>
              </a:spcAft>
            </a:pPr>
            <a:r>
              <a:rPr lang="en-GB" dirty="0"/>
              <a:t>Text Source</a:t>
            </a:r>
          </a:p>
          <a:p>
            <a:pPr marL="446088" lvl="1" indent="-265113">
              <a:lnSpc>
                <a:spcPct val="114000"/>
              </a:lnSpc>
            </a:pPr>
            <a:r>
              <a:rPr lang="en-GB" dirty="0"/>
              <a:t>LOAD Parameter</a:t>
            </a:r>
          </a:p>
          <a:p>
            <a:pPr marL="446088" lvl="1" indent="-265113">
              <a:lnSpc>
                <a:spcPct val="114000"/>
              </a:lnSpc>
            </a:pPr>
            <a:r>
              <a:rPr lang="en-GB" dirty="0"/>
              <a:t>Windows Explorer Integration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A08D5E-239D-4856-BAFD-BAC53F3EEC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264117" cy="3242040"/>
          </a:xfrm>
        </p:spPr>
        <p:txBody>
          <a:bodyPr>
            <a:normAutofit/>
          </a:bodyPr>
          <a:lstStyle/>
          <a:p>
            <a:pPr marL="355600" indent="-355600">
              <a:lnSpc>
                <a:spcPct val="114000"/>
              </a:lnSpc>
            </a:pPr>
            <a:r>
              <a:rPr lang="en-GB" dirty="0"/>
              <a:t>Improved Docker Support</a:t>
            </a:r>
          </a:p>
          <a:p>
            <a:pPr marL="355600" indent="-355600">
              <a:lnSpc>
                <a:spcPct val="114000"/>
              </a:lnSpc>
            </a:pPr>
            <a:r>
              <a:rPr lang="en-GB" dirty="0"/>
              <a:t>RIDE v4.4</a:t>
            </a:r>
          </a:p>
          <a:p>
            <a:pPr marL="355600" indent="-355600">
              <a:lnSpc>
                <a:spcPct val="114000"/>
              </a:lnSpc>
              <a:spcAft>
                <a:spcPts val="0"/>
              </a:spcAft>
            </a:pPr>
            <a:r>
              <a:rPr lang="en-GB" dirty="0"/>
              <a:t>Developer Productivity:</a:t>
            </a:r>
          </a:p>
          <a:p>
            <a:pPr marL="446088" lvl="1" indent="-265113">
              <a:lnSpc>
                <a:spcPct val="114000"/>
              </a:lnSpc>
              <a:spcAft>
                <a:spcPts val="0"/>
              </a:spcAft>
            </a:pPr>
            <a:r>
              <a:rPr lang="en-GB" dirty="0"/>
              <a:t>JSON tables/datasets</a:t>
            </a:r>
          </a:p>
          <a:p>
            <a:pPr marL="446088" lvl="1" indent="-265113">
              <a:lnSpc>
                <a:spcPct val="114000"/>
              </a:lnSpc>
              <a:spcAft>
                <a:spcPts val="0"/>
              </a:spcAft>
            </a:pPr>
            <a:r>
              <a:rPr lang="en-GB" dirty="0">
                <a:latin typeface="APL386 Unicode" panose="020B0709000202000203" pitchFamily="50" charset="0"/>
              </a:rPr>
              <a:t>⎕ATX</a:t>
            </a:r>
            <a:r>
              <a:rPr lang="en-GB" dirty="0"/>
              <a:t> metadata one-stop-shop</a:t>
            </a:r>
          </a:p>
          <a:p>
            <a:pPr marL="446088" lvl="1" indent="-265113">
              <a:lnSpc>
                <a:spcPct val="114000"/>
              </a:lnSpc>
              <a:spcAft>
                <a:spcPts val="0"/>
              </a:spcAft>
            </a:pPr>
            <a:r>
              <a:rPr lang="en-GB" dirty="0"/>
              <a:t>Generating random numbers</a:t>
            </a:r>
          </a:p>
          <a:p>
            <a:pPr marL="446088" lvl="1" indent="-265113">
              <a:lnSpc>
                <a:spcPct val="114000"/>
              </a:lnSpc>
              <a:spcAft>
                <a:spcPts val="0"/>
              </a:spcAft>
            </a:pPr>
            <a:r>
              <a:rPr lang="en-GB" dirty="0"/>
              <a:t>New user commands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A0308-5CCA-4A9F-90BF-888A5FDE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 of v18.2     </a:t>
            </a:r>
            <a:r>
              <a:rPr lang="en-GB" sz="2000" dirty="0"/>
              <a:t>(March 2022)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832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F74317-BF36-419A-99AD-A916A880586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5A7E71-41A0-46C5-97AF-A00CA31D6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527329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Updates delivered as Microsoft Patch files (MSP) under Windows</a:t>
            </a:r>
          </a:p>
          <a:p>
            <a:r>
              <a:rPr lang="en-GB" dirty="0"/>
              <a:t>Allows patching ALL components of Dyalog installation including APL code &amp; docs</a:t>
            </a:r>
          </a:p>
          <a:p>
            <a:r>
              <a:rPr lang="en-GB" dirty="0"/>
              <a:t>All components were already patched by re-installing on non-Windows platforms</a:t>
            </a:r>
          </a:p>
          <a:p>
            <a:endParaRPr lang="en-GB" baseline="30000" dirty="0"/>
          </a:p>
          <a:p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D67C0B-DE15-4D44-BD9F-E3394C07317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929B04C-E2C6-462A-9B3F-2C63D7DC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Windows Patches</a:t>
            </a:r>
          </a:p>
        </p:txBody>
      </p:sp>
    </p:spTree>
    <p:extLst>
      <p:ext uri="{BB962C8B-B14F-4D97-AF65-F5344CB8AC3E}">
        <p14:creationId xmlns:p14="http://schemas.microsoft.com/office/powerpoint/2010/main" val="422421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298ADAF-C6C2-408D-8174-6EAC8B1CF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115654-58F2-41C0-A041-71780979979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7E90A-8152-485D-8FF3-4C59B83F8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FD7FC-8919-4E7E-94A1-8C8B1C59443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C518BB2-8B34-4B37-A18D-DA6751AFB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2CDDF5-40FD-48FC-B3AD-A4779DA31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67" y="756084"/>
            <a:ext cx="6229067" cy="26387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E28C13-0E1E-44FA-AEF9-FAD053971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076" y="2009208"/>
            <a:ext cx="5930057" cy="227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5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F74317-BF36-419A-99AD-A916A880586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5A7E71-41A0-46C5-97AF-A00CA31D6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Possibly the most important v18.2 "feature"!</a:t>
            </a:r>
          </a:p>
          <a:p>
            <a:pPr marL="0" indent="0">
              <a:buNone/>
            </a:pPr>
            <a:r>
              <a:rPr lang="en-GB" dirty="0"/>
              <a:t>Intended for:</a:t>
            </a:r>
          </a:p>
          <a:p>
            <a:r>
              <a:rPr lang="en-GB" dirty="0"/>
              <a:t>non-commercial use</a:t>
            </a:r>
          </a:p>
          <a:p>
            <a:r>
              <a:rPr lang="en-GB" dirty="0"/>
              <a:t>education</a:t>
            </a:r>
          </a:p>
          <a:p>
            <a:r>
              <a:rPr lang="en-GB" dirty="0"/>
              <a:t>personal projects</a:t>
            </a:r>
          </a:p>
          <a:p>
            <a:r>
              <a:rPr lang="en-GB" dirty="0"/>
              <a:t>experiments</a:t>
            </a:r>
          </a:p>
          <a:p>
            <a:r>
              <a:rPr lang="en-GB" dirty="0"/>
              <a:t>sharing your experience</a:t>
            </a:r>
          </a:p>
          <a:p>
            <a:r>
              <a:rPr lang="en-GB" dirty="0"/>
              <a:t>proof of concepts / trials</a:t>
            </a:r>
          </a:p>
          <a:p>
            <a:r>
              <a:rPr lang="en-GB" dirty="0"/>
              <a:t>participating in programming competitions for cash prizes</a:t>
            </a:r>
          </a:p>
          <a:p>
            <a:r>
              <a:rPr lang="en-GB" dirty="0"/>
              <a:t>fun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D67C0B-DE15-4D44-BD9F-E3394C07317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929B04C-E2C6-462A-9B3F-2C63D7DC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Licence</a:t>
            </a:r>
          </a:p>
        </p:txBody>
      </p:sp>
    </p:spTree>
    <p:extLst>
      <p:ext uri="{BB962C8B-B14F-4D97-AF65-F5344CB8AC3E}">
        <p14:creationId xmlns:p14="http://schemas.microsoft.com/office/powerpoint/2010/main" val="386910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F74317-BF36-419A-99AD-A916A880586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5A7E71-41A0-46C5-97AF-A00CA31D6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Replaces </a:t>
            </a:r>
            <a:r>
              <a:rPr lang="en-GB" i="1" dirty="0"/>
              <a:t>non-commercial licence</a:t>
            </a:r>
          </a:p>
          <a:p>
            <a:r>
              <a:rPr lang="en-GB" dirty="0"/>
              <a:t>Allows distribution of Dyalog along with your work, under the default royalty licence</a:t>
            </a:r>
          </a:p>
          <a:p>
            <a:pPr lvl="1"/>
            <a:r>
              <a:rPr lang="en-GB" dirty="0"/>
              <a:t>Fee is 2% of gross APL-based revenue</a:t>
            </a:r>
          </a:p>
          <a:p>
            <a:pPr lvl="1"/>
            <a:r>
              <a:rPr lang="en-GB" dirty="0"/>
              <a:t>No fees due if revenue &lt; GBP 5,000 in a calendar year</a:t>
            </a:r>
          </a:p>
          <a:p>
            <a:pPr lvl="1"/>
            <a:r>
              <a:rPr lang="en-GB" dirty="0"/>
              <a:t>Multiple alternative commercial licence schemes are available</a:t>
            </a:r>
            <a:br>
              <a:rPr lang="en-GB" dirty="0"/>
            </a:br>
            <a:endParaRPr lang="en-GB" dirty="0"/>
          </a:p>
          <a:p>
            <a:r>
              <a:rPr lang="en-GB" dirty="0"/>
              <a:t>For GBP 150 per year, you can subscribe to the Dyalog Support Service (DSS)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D67C0B-DE15-4D44-BD9F-E3394C07317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929B04C-E2C6-462A-9B3F-2C63D7DC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Licence</a:t>
            </a:r>
          </a:p>
        </p:txBody>
      </p:sp>
    </p:spTree>
    <p:extLst>
      <p:ext uri="{BB962C8B-B14F-4D97-AF65-F5344CB8AC3E}">
        <p14:creationId xmlns:p14="http://schemas.microsoft.com/office/powerpoint/2010/main" val="2398226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4C7254-EB56-4E86-89D1-B22340DE99B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B53AB-532C-4A30-9B95-70C8B6597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dirty="0" err="1"/>
              <a:t>Another</a:t>
            </a:r>
            <a:r>
              <a:rPr lang="da-DK" dirty="0"/>
              <a:t> </a:t>
            </a:r>
            <a:r>
              <a:rPr lang="da-DK" dirty="0" err="1"/>
              <a:t>important</a:t>
            </a:r>
            <a:r>
              <a:rPr lang="da-DK" dirty="0"/>
              <a:t> 18.2 </a:t>
            </a:r>
            <a:r>
              <a:rPr lang="da-DK" dirty="0" err="1"/>
              <a:t>theme</a:t>
            </a:r>
            <a:r>
              <a:rPr lang="da-DK" dirty="0"/>
              <a:t> …</a:t>
            </a:r>
            <a:br>
              <a:rPr lang="da-DK" dirty="0"/>
            </a:br>
            <a:endParaRPr lang="da-DK" dirty="0"/>
          </a:p>
          <a:p>
            <a:r>
              <a:rPr lang="da-DK" dirty="0"/>
              <a:t>Shell scripts</a:t>
            </a:r>
          </a:p>
          <a:p>
            <a:r>
              <a:rPr lang="da-DK" dirty="0"/>
              <a:t>LOAD= parameter supports </a:t>
            </a:r>
            <a:r>
              <a:rPr lang="da-DK" dirty="0" err="1"/>
              <a:t>starting</a:t>
            </a:r>
            <a:r>
              <a:rPr lang="da-DK" dirty="0"/>
              <a:t> the interpreter </a:t>
            </a:r>
            <a:r>
              <a:rPr lang="da-DK" dirty="0" err="1"/>
              <a:t>directly</a:t>
            </a:r>
            <a:r>
              <a:rPr lang="da-DK" dirty="0"/>
              <a:t> from </a:t>
            </a:r>
            <a:r>
              <a:rPr lang="da-DK" dirty="0" err="1"/>
              <a:t>text</a:t>
            </a:r>
            <a:r>
              <a:rPr lang="da-DK" dirty="0"/>
              <a:t> source</a:t>
            </a:r>
          </a:p>
          <a:p>
            <a:r>
              <a:rPr lang="da-DK" dirty="0"/>
              <a:t>Link </a:t>
            </a:r>
            <a:r>
              <a:rPr lang="da-DK" dirty="0" err="1"/>
              <a:t>properly</a:t>
            </a:r>
            <a:r>
              <a:rPr lang="da-DK" dirty="0"/>
              <a:t> </a:t>
            </a:r>
            <a:r>
              <a:rPr lang="da-DK" dirty="0" err="1"/>
              <a:t>settling</a:t>
            </a:r>
            <a:r>
              <a:rPr lang="da-DK" dirty="0"/>
              <a:t> </a:t>
            </a:r>
            <a:r>
              <a:rPr lang="da-DK" dirty="0" err="1"/>
              <a:t>down</a:t>
            </a:r>
            <a:r>
              <a:rPr lang="da-DK" dirty="0"/>
              <a:t> with v3.0</a:t>
            </a:r>
          </a:p>
          <a:p>
            <a:r>
              <a:rPr lang="da-DK" dirty="0"/>
              <a:t>Windows Explorer Integration</a:t>
            </a:r>
          </a:p>
          <a:p>
            <a:r>
              <a:rPr lang="da-DK" dirty="0" err="1"/>
              <a:t>Improved</a:t>
            </a:r>
            <a:r>
              <a:rPr lang="da-DK" dirty="0"/>
              <a:t> Docker support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… demo </a:t>
            </a:r>
            <a:r>
              <a:rPr lang="da-DK" dirty="0" err="1"/>
              <a:t>tomorrow</a:t>
            </a:r>
            <a:r>
              <a:rPr lang="da-DK" dirty="0"/>
              <a:t> …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A8D64-CD17-4D0B-8E1D-86BA3BF3D1D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8323379-0AD1-4E44-8E24-4B91D3DE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Launching</a:t>
            </a:r>
            <a:r>
              <a:rPr lang="da-DK" dirty="0"/>
              <a:t> from </a:t>
            </a:r>
            <a:r>
              <a:rPr lang="da-DK" dirty="0" err="1"/>
              <a:t>Text</a:t>
            </a:r>
            <a:r>
              <a:rPr lang="da-DK" dirty="0"/>
              <a:t> Files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085764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13EE7-1873-4D65-BE2E-571CC7ACD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>
            <a:normAutofit/>
          </a:bodyPr>
          <a:lstStyle/>
          <a:p>
            <a:r>
              <a:rPr lang="en-GB" dirty="0"/>
              <a:t>Debug multi-threaded applications</a:t>
            </a:r>
          </a:p>
          <a:p>
            <a:r>
              <a:rPr lang="en-GB" dirty="0"/>
              <a:t>Language bar and Help adapts to Dyalog version</a:t>
            </a:r>
          </a:p>
          <a:p>
            <a:r>
              <a:rPr lang="en-GB" dirty="0"/>
              <a:t>Save responses to prompts</a:t>
            </a:r>
          </a:p>
          <a:p>
            <a:r>
              <a:rPr lang="en-GB" dirty="0"/>
              <a:t>… and many more tweaks and fixes, see</a:t>
            </a:r>
            <a:br>
              <a:rPr lang="en-GB" dirty="0"/>
            </a:br>
            <a:r>
              <a:rPr lang="en-GB" dirty="0">
                <a:hlinkClick r:id="rId2"/>
              </a:rPr>
              <a:t>https://github.com/Dyalog/ride/milestone/4?closed=1</a:t>
            </a:r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B0BA6-98A5-4F4A-91B2-B7D626F8BF0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60A1AEF-E0FE-4C53-9D6B-E724819DC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RIDE v4.4</a:t>
            </a:r>
          </a:p>
        </p:txBody>
      </p:sp>
    </p:spTree>
    <p:extLst>
      <p:ext uri="{BB962C8B-B14F-4D97-AF65-F5344CB8AC3E}">
        <p14:creationId xmlns:p14="http://schemas.microsoft.com/office/powerpoint/2010/main" val="3732382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62DE5-DED9-4EB2-9CEA-D83F34EA3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780" y="1436914"/>
            <a:ext cx="4548621" cy="323053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1200" dirty="0">
                <a:latin typeface="APL386 Unicode" panose="020B0709000202000203" pitchFamily="50" charset="0"/>
              </a:rPr>
              <a:t>      ⍝ Convert "Inverted" Matrix to JSON</a:t>
            </a:r>
            <a:br>
              <a:rPr lang="en-GB" sz="1200" dirty="0">
                <a:latin typeface="APL386 Unicode" panose="020B0709000202000203" pitchFamily="50" charset="0"/>
              </a:rPr>
            </a:br>
            <a:br>
              <a:rPr lang="en-GB" sz="1200" dirty="0">
                <a:latin typeface="APL386 Unicode" panose="020B0709000202000203" pitchFamily="50" charset="0"/>
              </a:rPr>
            </a:br>
            <a:r>
              <a:rPr lang="en-GB" sz="1200" dirty="0">
                <a:latin typeface="APL386 Unicode" panose="020B0709000202000203" pitchFamily="50" charset="0"/>
              </a:rPr>
              <a:t>      fields ← 'Item' 'Price' 'Qty'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200" dirty="0">
                <a:latin typeface="APL386 Unicode" panose="020B0709000202000203" pitchFamily="50" charset="0"/>
              </a:rPr>
              <a:t>      items  ← 'Knife' 'Fork'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200" dirty="0">
                <a:latin typeface="APL386 Unicode" panose="020B0709000202000203" pitchFamily="50" charset="0"/>
              </a:rPr>
              <a:t>      price  ← 3 4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200" dirty="0">
                <a:latin typeface="APL386 Unicode" panose="020B0709000202000203" pitchFamily="50" charset="0"/>
              </a:rPr>
              <a:t>      qty    ← 23 45</a:t>
            </a:r>
            <a:br>
              <a:rPr lang="en-GB" sz="1200" dirty="0">
                <a:latin typeface="APL386 Unicode" panose="020B0709000202000203" pitchFamily="50" charset="0"/>
              </a:rPr>
            </a:br>
            <a:endParaRPr lang="en-GB" sz="1200" dirty="0">
              <a:latin typeface="APL386 Unicode" panose="020B0709000202000203" pitchFamily="50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200" dirty="0">
                <a:latin typeface="APL386 Unicode" panose="020B0709000202000203" pitchFamily="50" charset="0"/>
              </a:rPr>
              <a:t>      fields⍪⍉↑items price qty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200" dirty="0">
                <a:latin typeface="APL386 Unicode" panose="020B0709000202000203" pitchFamily="50" charset="0"/>
              </a:rPr>
              <a:t>┌─────┬─────┬───┐</a:t>
            </a:r>
            <a:br>
              <a:rPr lang="en-GB" sz="1200" dirty="0">
                <a:latin typeface="APL386 Unicode" panose="020B0709000202000203" pitchFamily="50" charset="0"/>
              </a:rPr>
            </a:br>
            <a:r>
              <a:rPr lang="en-GB" sz="1200" dirty="0">
                <a:latin typeface="APL386 Unicode" panose="020B0709000202000203" pitchFamily="50" charset="0"/>
              </a:rPr>
              <a:t>│Item │</a:t>
            </a:r>
            <a:r>
              <a:rPr lang="en-GB" sz="1200" dirty="0" err="1">
                <a:latin typeface="APL386 Unicode" panose="020B0709000202000203" pitchFamily="50" charset="0"/>
              </a:rPr>
              <a:t>Price│Qty</a:t>
            </a:r>
            <a:r>
              <a:rPr lang="en-GB" sz="1200" dirty="0">
                <a:latin typeface="APL386 Unicode" panose="020B0709000202000203" pitchFamily="50" charset="0"/>
              </a:rPr>
              <a:t>│</a:t>
            </a:r>
            <a:br>
              <a:rPr lang="en-GB" sz="1200" dirty="0">
                <a:latin typeface="APL386 Unicode" panose="020B0709000202000203" pitchFamily="50" charset="0"/>
              </a:rPr>
            </a:br>
            <a:r>
              <a:rPr lang="en-GB" sz="1200" dirty="0">
                <a:latin typeface="APL386 Unicode" panose="020B0709000202000203" pitchFamily="50" charset="0"/>
              </a:rPr>
              <a:t>├─────┼─────┼───┤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200" dirty="0">
                <a:latin typeface="APL386 Unicode" panose="020B0709000202000203" pitchFamily="50" charset="0"/>
              </a:rPr>
              <a:t>│Knife│3    │23 │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200" dirty="0">
                <a:latin typeface="APL386 Unicode" panose="020B0709000202000203" pitchFamily="50" charset="0"/>
              </a:rPr>
              <a:t>├─────┼─────┼───┤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200" dirty="0">
                <a:latin typeface="APL386 Unicode" panose="020B0709000202000203" pitchFamily="50" charset="0"/>
              </a:rPr>
              <a:t>│Fork │4    │45 │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200" dirty="0">
                <a:latin typeface="APL386 Unicode" panose="020B0709000202000203" pitchFamily="50" charset="0"/>
              </a:rPr>
              <a:t>└─────┴─────┴───┘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7E18AC-6E56-4791-A80D-EED259A2A30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64596" y="1348052"/>
            <a:ext cx="3763370" cy="366306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1200" dirty="0">
                <a:latin typeface="APL386 Unicode" panose="020B0709000202000203" pitchFamily="50" charset="0"/>
              </a:rPr>
              <a:t>    inverted ← 4 ⍝ Data Format Code</a:t>
            </a:r>
            <a:br>
              <a:rPr lang="en-GB" sz="1200" dirty="0">
                <a:latin typeface="APL386 Unicode" panose="020B0709000202000203" pitchFamily="50" charset="0"/>
              </a:rPr>
            </a:br>
            <a:r>
              <a:rPr lang="en-GB" sz="1200" dirty="0">
                <a:latin typeface="APL386 Unicode" panose="020B0709000202000203" pitchFamily="50" charset="0"/>
              </a:rPr>
              <a:t>    data  ← items price qty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1200" dirty="0">
                <a:latin typeface="APL386 Unicode" panose="020B0709000202000203" pitchFamily="50" charset="0"/>
              </a:rPr>
              <a:t>    table ← ⊂ inverted (data fields)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1200" dirty="0">
                <a:latin typeface="APL386 Unicode" panose="020B0709000202000203" pitchFamily="50" charset="0"/>
              </a:rPr>
              <a:t>    (⎕JSON⍠'Compact'0)table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1200" dirty="0">
                <a:latin typeface="APL386 Unicode" panose="020B0709000202000203" pitchFamily="50" charset="0"/>
              </a:rPr>
              <a:t>[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1200" dirty="0">
                <a:latin typeface="APL386 Unicode" panose="020B0709000202000203" pitchFamily="50" charset="0"/>
              </a:rPr>
              <a:t>  {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1200" dirty="0">
                <a:latin typeface="APL386 Unicode" panose="020B0709000202000203" pitchFamily="50" charset="0"/>
              </a:rPr>
              <a:t>    "Item": "Knife",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1200" dirty="0">
                <a:latin typeface="APL386 Unicode" panose="020B0709000202000203" pitchFamily="50" charset="0"/>
              </a:rPr>
              <a:t>    "Price": 3,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1200" dirty="0">
                <a:latin typeface="APL386 Unicode" panose="020B0709000202000203" pitchFamily="50" charset="0"/>
              </a:rPr>
              <a:t>    "Qty": 23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1200" dirty="0">
                <a:latin typeface="APL386 Unicode" panose="020B0709000202000203" pitchFamily="50" charset="0"/>
              </a:rPr>
              <a:t>  },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1200" dirty="0">
                <a:latin typeface="APL386 Unicode" panose="020B0709000202000203" pitchFamily="50" charset="0"/>
              </a:rPr>
              <a:t>  {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1200" dirty="0">
                <a:latin typeface="APL386 Unicode" panose="020B0709000202000203" pitchFamily="50" charset="0"/>
              </a:rPr>
              <a:t>    "Item": "Fork",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1200" dirty="0">
                <a:latin typeface="APL386 Unicode" panose="020B0709000202000203" pitchFamily="50" charset="0"/>
              </a:rPr>
              <a:t>    "Price": 4,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1200" dirty="0">
                <a:latin typeface="APL386 Unicode" panose="020B0709000202000203" pitchFamily="50" charset="0"/>
              </a:rPr>
              <a:t>    "Qty": 45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1200" dirty="0">
                <a:latin typeface="APL386 Unicode" panose="020B0709000202000203" pitchFamily="50" charset="0"/>
              </a:rPr>
              <a:t>  }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1200" dirty="0">
                <a:latin typeface="APL386 Unicode" panose="020B0709000202000203" pitchFamily="50" charset="0"/>
              </a:rPr>
              <a:t>]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endParaRPr lang="en-GB" sz="1200" dirty="0">
              <a:latin typeface="APL386 Unicode" panose="020B0709000202000203" pitchFamily="50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DEAA5B6-8724-4348-BA22-4BB6EB3A05F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923DAE-D064-41EF-A15F-5B535971F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Developer Productivity: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668C901-7589-41FC-A77E-688E8A7723A8}"/>
              </a:ext>
            </a:extLst>
          </p:cNvPr>
          <p:cNvSpPr txBox="1">
            <a:spLocks/>
          </p:cNvSpPr>
          <p:nvPr/>
        </p:nvSpPr>
        <p:spPr>
          <a:xfrm>
            <a:off x="323528" y="579390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GB" sz="2400" b="1" dirty="0"/>
              <a:t>JSON tables/datasets</a:t>
            </a:r>
          </a:p>
        </p:txBody>
      </p:sp>
    </p:spTree>
    <p:extLst>
      <p:ext uri="{BB962C8B-B14F-4D97-AF65-F5344CB8AC3E}">
        <p14:creationId xmlns:p14="http://schemas.microsoft.com/office/powerpoint/2010/main" val="2900135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62DE5-DED9-4EB2-9CEA-D83F34EA3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Unifies:</a:t>
            </a:r>
          </a:p>
          <a:p>
            <a:pPr marL="446088" lvl="1" indent="-266700">
              <a:tabLst>
                <a:tab pos="1347788" algn="l"/>
              </a:tabLst>
            </a:pPr>
            <a:r>
              <a:rPr lang="en-GB" dirty="0">
                <a:latin typeface="APL386 Unicode" panose="020B0709000202000203" pitchFamily="50" charset="0"/>
              </a:rPr>
              <a:t>⎕SIZE</a:t>
            </a:r>
            <a:r>
              <a:rPr lang="en-GB" dirty="0"/>
              <a:t>	Size of Object</a:t>
            </a:r>
          </a:p>
          <a:p>
            <a:pPr marL="446088" lvl="1" indent="-266700">
              <a:tabLst>
                <a:tab pos="1347788" algn="l"/>
              </a:tabLst>
            </a:pPr>
            <a:r>
              <a:rPr lang="en-GB" dirty="0">
                <a:latin typeface="APL386 Unicode" panose="020B0709000202000203" pitchFamily="50" charset="0"/>
              </a:rPr>
              <a:t>⎕NC</a:t>
            </a:r>
            <a:r>
              <a:rPr lang="en-GB" dirty="0"/>
              <a:t>	Name Classification</a:t>
            </a:r>
          </a:p>
          <a:p>
            <a:pPr marL="446088" lvl="1" indent="-266700">
              <a:tabLst>
                <a:tab pos="1347788" algn="l"/>
              </a:tabLst>
            </a:pPr>
            <a:r>
              <a:rPr lang="en-GB" dirty="0">
                <a:latin typeface="APL386 Unicode" panose="020B0709000202000203" pitchFamily="50" charset="0"/>
              </a:rPr>
              <a:t>⎕NR</a:t>
            </a:r>
            <a:r>
              <a:rPr lang="en-GB" dirty="0"/>
              <a:t>	Nested Representation</a:t>
            </a:r>
          </a:p>
          <a:p>
            <a:pPr marL="446088" lvl="1" indent="-266700">
              <a:tabLst>
                <a:tab pos="1347788" algn="l"/>
              </a:tabLst>
            </a:pPr>
            <a:r>
              <a:rPr lang="en-GB" dirty="0">
                <a:latin typeface="APL386 Unicode" panose="020B0709000202000203" pitchFamily="50" charset="0"/>
              </a:rPr>
              <a:t>⎕SRC</a:t>
            </a:r>
            <a:r>
              <a:rPr lang="en-GB" dirty="0"/>
              <a:t>	Source</a:t>
            </a:r>
          </a:p>
          <a:p>
            <a:pPr marL="446088" lvl="1" indent="-266700">
              <a:tabLst>
                <a:tab pos="1347788" algn="l"/>
              </a:tabLst>
            </a:pPr>
            <a:r>
              <a:rPr lang="en-GB" dirty="0">
                <a:latin typeface="APL386 Unicode" panose="020B0709000202000203" pitchFamily="50" charset="0"/>
              </a:rPr>
              <a:t>⎕AT</a:t>
            </a:r>
            <a:r>
              <a:rPr lang="en-GB" dirty="0"/>
              <a:t>	Attributes</a:t>
            </a:r>
          </a:p>
          <a:p>
            <a:pPr marL="446088" lvl="1" indent="-266700">
              <a:tabLst>
                <a:tab pos="1347788" algn="l"/>
              </a:tabLst>
            </a:pPr>
            <a:r>
              <a:rPr lang="en-GB" dirty="0">
                <a:latin typeface="APL386 Unicode" panose="020B0709000202000203" pitchFamily="50" charset="0"/>
              </a:rPr>
              <a:t>5179⌶</a:t>
            </a:r>
            <a:r>
              <a:rPr lang="en-GB" dirty="0"/>
              <a:t>	Loaded Object Info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00F5E10-C61F-4F7F-9BB0-9C2EE0D4CA1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/>
              <a:t>Additional metadata:</a:t>
            </a:r>
          </a:p>
          <a:p>
            <a:pPr marL="446088" lvl="1" indent="-265113"/>
            <a:r>
              <a:rPr lang="en-GB" dirty="0"/>
              <a:t>Last edit UTC</a:t>
            </a:r>
          </a:p>
          <a:p>
            <a:pPr marL="446088" lvl="1" indent="-265113"/>
            <a:r>
              <a:rPr lang="en-GB" dirty="0"/>
              <a:t>Source "as typed"</a:t>
            </a:r>
          </a:p>
          <a:p>
            <a:pPr marL="446088" lvl="1" indent="-265113"/>
            <a:r>
              <a:rPr lang="en-GB" dirty="0"/>
              <a:t>Normalised source</a:t>
            </a:r>
          </a:p>
          <a:p>
            <a:pPr marL="446088" lvl="1" indent="-265113"/>
            <a:r>
              <a:rPr lang="en-GB" dirty="0"/>
              <a:t>Best available source</a:t>
            </a:r>
          </a:p>
          <a:p>
            <a:pPr marL="446088" lvl="1" indent="-265113"/>
            <a:endParaRPr lang="en-GB" dirty="0"/>
          </a:p>
          <a:p>
            <a:pPr marL="446088" lvl="1" indent="-265113"/>
            <a:r>
              <a:rPr lang="en-GB" dirty="0"/>
              <a:t>More to come…</a:t>
            </a:r>
          </a:p>
          <a:p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AAACA04-5FE0-4D36-8AA4-7400BDA931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923DAE-D064-41EF-A15F-5B535971F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Developer Productivity: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668C901-7589-41FC-A77E-688E8A7723A8}"/>
              </a:ext>
            </a:extLst>
          </p:cNvPr>
          <p:cNvSpPr txBox="1">
            <a:spLocks/>
          </p:cNvSpPr>
          <p:nvPr/>
        </p:nvSpPr>
        <p:spPr>
          <a:xfrm>
            <a:off x="323528" y="579390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GB" sz="2400" b="1" dirty="0">
                <a:latin typeface="APL386 Unicode" panose="020B0709000202000203" pitchFamily="50" charset="0"/>
              </a:rPr>
              <a:t>⎕ATX</a:t>
            </a:r>
            <a:r>
              <a:rPr lang="en-GB" sz="2400" b="1" dirty="0"/>
              <a:t> metadata one-stop-shop</a:t>
            </a:r>
          </a:p>
        </p:txBody>
      </p:sp>
    </p:spTree>
    <p:extLst>
      <p:ext uri="{BB962C8B-B14F-4D97-AF65-F5344CB8AC3E}">
        <p14:creationId xmlns:p14="http://schemas.microsoft.com/office/powerpoint/2010/main" val="1914838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84C13-7D0F-4B1D-9A24-F00925DAC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[Re]Building the Team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F8F8E-07EE-4841-BD61-7E579C0C7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14428"/>
            <a:ext cx="6138233" cy="55270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We stand upon the shoulders of Giants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29CE91-7C18-46D3-B4E0-CBCF43E3EE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7FF0590-8228-40E8-8D25-C908707BCAAE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482" y="2051771"/>
            <a:ext cx="1419976" cy="176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14">
            <a:extLst>
              <a:ext uri="{FF2B5EF4-FFF2-40B4-BE49-F238E27FC236}">
                <a16:creationId xmlns:a16="http://schemas.microsoft.com/office/drawing/2014/main" id="{6A14A8B7-C67C-4534-8A0A-CD9996B29C9C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922" y="2040322"/>
            <a:ext cx="1415580" cy="17699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269773-4DEB-4B36-A04F-03DFE7D4CCC4}"/>
              </a:ext>
            </a:extLst>
          </p:cNvPr>
          <p:cNvSpPr txBox="1"/>
          <p:nvPr/>
        </p:nvSpPr>
        <p:spPr>
          <a:xfrm>
            <a:off x="1540022" y="3936243"/>
            <a:ext cx="1080120" cy="12601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100" b="0" dirty="0">
                <a:latin typeface="Calibri" panose="020F0502020204030204" pitchFamily="34" charset="0"/>
                <a:cs typeface="Calibri" panose="020F0502020204030204" pitchFamily="34" charset="0"/>
              </a:rPr>
              <a:t>John Scholes (1948-2019)</a:t>
            </a:r>
            <a:endParaRPr lang="en-DK" sz="11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5EDD96-1ACE-4885-9179-5A0F449650D8}"/>
              </a:ext>
            </a:extLst>
          </p:cNvPr>
          <p:cNvSpPr txBox="1"/>
          <p:nvPr/>
        </p:nvSpPr>
        <p:spPr>
          <a:xfrm>
            <a:off x="3702554" y="3952280"/>
            <a:ext cx="1080120" cy="12601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100" b="0" dirty="0">
                <a:latin typeface="Calibri" panose="020F0502020204030204" pitchFamily="34" charset="0"/>
                <a:cs typeface="Calibri" panose="020F0502020204030204" pitchFamily="34" charset="0"/>
              </a:rPr>
              <a:t>Roger Hui (1953-2021)</a:t>
            </a:r>
            <a:endParaRPr lang="en-DK" sz="11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602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0CE3D1-0226-4F61-8A1C-FB4ED6538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AADDD-6F67-4521-9473-9B8F67F275B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278E77-A01C-472D-B9AC-89C64418C00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D8D004-0910-4432-BBA1-1513117BE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36179F-672B-4C70-8F06-3B3BFC2EF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65" y="0"/>
            <a:ext cx="769527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13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4C0877-711C-44AB-BCC7-FBDED6706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C3D66-6A7F-43C8-90D1-EA0552FADCF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31CBD0-4E12-4669-A0BD-F3971AC3EEF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E7ABC0-1AB1-4B2D-9923-2B777B167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E1BFF9-0886-4CB1-AB43-BD7555D8F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976312"/>
            <a:ext cx="68389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4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7DFE7-93E1-459E-8342-AA7DDCAC18B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923DAE-D064-41EF-A15F-5B535971F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</p:spPr>
        <p:txBody>
          <a:bodyPr/>
          <a:lstStyle/>
          <a:p>
            <a:r>
              <a:rPr lang="en-GB" dirty="0"/>
              <a:t>Developer Productivity: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668C901-7589-41FC-A77E-688E8A7723A8}"/>
              </a:ext>
            </a:extLst>
          </p:cNvPr>
          <p:cNvSpPr txBox="1">
            <a:spLocks/>
          </p:cNvSpPr>
          <p:nvPr/>
        </p:nvSpPr>
        <p:spPr>
          <a:xfrm>
            <a:off x="323528" y="579390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GB" sz="2400" b="1" dirty="0"/>
              <a:t>Generating random numbers</a:t>
            </a:r>
          </a:p>
        </p:txBody>
      </p:sp>
      <p:pic>
        <p:nvPicPr>
          <p:cNvPr id="17" name="Content Placeholder 12">
            <a:extLst>
              <a:ext uri="{FF2B5EF4-FFF2-40B4-BE49-F238E27FC236}">
                <a16:creationId xmlns:a16="http://schemas.microsoft.com/office/drawing/2014/main" id="{E047606E-AD0D-452B-AD94-7D21C29915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37635" y="1278268"/>
            <a:ext cx="3949714" cy="324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1">
            <a:extLst>
              <a:ext uri="{FF2B5EF4-FFF2-40B4-BE49-F238E27FC236}">
                <a16:creationId xmlns:a16="http://schemas.microsoft.com/office/drawing/2014/main" id="{9E246AFF-289E-412F-9782-BE39E0131669}"/>
              </a:ext>
            </a:extLst>
          </p:cNvPr>
          <p:cNvSpPr>
            <a:spLocks noGrp="1" noChangeArrowheads="1"/>
          </p:cNvSpPr>
          <p:nvPr>
            <p:ph idx="10"/>
          </p:nvPr>
        </p:nvSpPr>
        <p:spPr bwMode="auto">
          <a:xfrm>
            <a:off x="4844226" y="1634256"/>
            <a:ext cx="400767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6 Unicode" panose="020B0709000202000203" pitchFamily="50" charset="0"/>
              </a:rPr>
              <a:t>Dist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6 Unicode" panose="020B0709000202000203" pitchFamily="50" charset="0"/>
              </a:rPr>
              <a:t> ← 16808⌶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6 Unicode" panose="020B0709000202000203" pitchFamily="50" charset="0"/>
              </a:rPr>
              <a:t>val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6 Unicode" panose="020B0709000202000203" pitchFamily="50" charset="0"/>
              </a:rPr>
              <a:t> ← 2 5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6 Unicode" panose="020B0709000202000203" pitchFamily="50" charset="0"/>
              </a:rPr>
              <a:t>Dist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6 Unicode" panose="020B0709000202000203" pitchFamily="50" charset="0"/>
              </a:rPr>
              <a:t> 'Beta' 1e5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000" dirty="0">
                <a:solidFill>
                  <a:schemeClr val="tx1"/>
                </a:solidFill>
                <a:latin typeface="APL386 Unicode" panose="020B0709000202000203" pitchFamily="50" charset="0"/>
              </a:rPr>
              <a:t>res ←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6 Unicode" panose="020B0709000202000203" pitchFamily="50" charset="0"/>
              </a:rPr>
              <a:t>100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6 Unicode" panose="020B0709000202000203" pitchFamily="50" charset="0"/>
              </a:rPr>
              <a:t>bin</a:t>
            </a:r>
            <a:r>
              <a:rPr lang="en-US" altLang="en-US" sz="2000" dirty="0">
                <a:solidFill>
                  <a:schemeClr val="tx1"/>
                </a:solidFill>
                <a:latin typeface="APL386 Unicode" panose="020B0709000202000203" pitchFamily="50" charset="0"/>
              </a:rPr>
              <a:t> ←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6 Unicode" panose="020B0709000202000203" pitchFamily="50" charset="0"/>
              </a:rPr>
              <a:t>⌊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6 Unicode" panose="020B0709000202000203" pitchFamily="50" charset="0"/>
              </a:rPr>
              <a:t>res×</a:t>
            </a:r>
            <a:r>
              <a:rPr lang="en-US" altLang="en-US" sz="2000" dirty="0" err="1">
                <a:solidFill>
                  <a:schemeClr val="tx1"/>
                </a:solidFill>
                <a:latin typeface="APL386 Unicode" panose="020B0709000202000203" pitchFamily="50" charset="0"/>
              </a:rPr>
              <a:t>val</a:t>
            </a:r>
            <a:endParaRPr lang="en-US" altLang="en-US" sz="2000" dirty="0">
              <a:solidFill>
                <a:schemeClr val="tx1"/>
              </a:solidFill>
              <a:latin typeface="APL386 Unicode" panose="020B0709000202000203" pitchFamily="50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6 Unicode" panose="020B0709000202000203" pitchFamily="50" charset="0"/>
              </a:rPr>
              <a:t>x </a:t>
            </a:r>
            <a:r>
              <a:rPr lang="en-US" altLang="en-US" sz="2000" dirty="0">
                <a:solidFill>
                  <a:schemeClr val="tx1"/>
                </a:solidFill>
                <a:latin typeface="APL386 Unicode" panose="020B0709000202000203" pitchFamily="50" charset="0"/>
              </a:rPr>
              <a:t>← ¯1+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6 Unicode" panose="020B0709000202000203" pitchFamily="50" charset="0"/>
              </a:rPr>
              <a:t>⍳res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6 Unicode" panose="020B0709000202000203" pitchFamily="50" charset="0"/>
              </a:rPr>
              <a:t>y</a:t>
            </a:r>
            <a:r>
              <a:rPr lang="en-US" altLang="en-US" sz="2000" dirty="0">
                <a:solidFill>
                  <a:schemeClr val="tx1"/>
                </a:solidFill>
                <a:latin typeface="APL386 Unicode" panose="020B0709000202000203" pitchFamily="50" charset="0"/>
              </a:rPr>
              <a:t> ←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6 Unicode" panose="020B0709000202000203" pitchFamily="50" charset="0"/>
              </a:rPr>
              <a:t>{≢⍵}⌸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6 Unicode" panose="020B0709000202000203" pitchFamily="50" charset="0"/>
              </a:rPr>
              <a:t>x,bin</a:t>
            </a:r>
            <a:endParaRPr lang="en-US" altLang="en-US" sz="2000" dirty="0">
              <a:solidFill>
                <a:schemeClr val="tx1"/>
              </a:solidFill>
              <a:latin typeface="APL386 Unicode" panose="020B0709000202000203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6 Unicode" panose="020B0709000202000203" pitchFamily="50" charset="0"/>
              </a:rPr>
              <a:t>]plot y x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663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A7AB7-0CAF-433D-90C0-D7D4E81C0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Win32 GUI (</a:t>
            </a:r>
            <a:r>
              <a:rPr lang="en-US" dirty="0">
                <a:latin typeface="APL385 Unicode" panose="020B0709000202000203" pitchFamily="49" charset="0"/>
              </a:rPr>
              <a:t>⎕WC</a:t>
            </a:r>
            <a:r>
              <a:rPr lang="en-US" dirty="0"/>
              <a:t>) features!!!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64A03-B739-4B53-8D16-EE672EF44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PL385 Unicode" panose="020B0709000202000203" pitchFamily="49" charset="0"/>
              </a:rPr>
              <a:t>CornerTitleBCol</a:t>
            </a:r>
            <a:r>
              <a:rPr lang="en-US" dirty="0"/>
              <a:t> on Grid</a:t>
            </a:r>
          </a:p>
          <a:p>
            <a:r>
              <a:rPr lang="en-US" dirty="0" err="1">
                <a:latin typeface="APL385 Unicode" panose="020B0709000202000203" pitchFamily="49" charset="0"/>
              </a:rPr>
              <a:t>FireOnce</a:t>
            </a:r>
            <a:r>
              <a:rPr lang="en-US" dirty="0"/>
              <a:t> on Timer</a:t>
            </a:r>
          </a:p>
          <a:p>
            <a:pPr lvl="1"/>
            <a:endParaRPr lang="en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557A3-8427-4E05-9E5A-E4860FB242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E73D6A-EC5E-4508-BA63-3B8944148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485" y="1418699"/>
            <a:ext cx="3923928" cy="255435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9443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7DFE7-93E1-459E-8342-AA7DDCAC18B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923DAE-D064-41EF-A15F-5B535971F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</p:spPr>
        <p:txBody>
          <a:bodyPr/>
          <a:lstStyle/>
          <a:p>
            <a:r>
              <a:rPr lang="en-GB" dirty="0"/>
              <a:t>Developer Productivity: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668C901-7589-41FC-A77E-688E8A7723A8}"/>
              </a:ext>
            </a:extLst>
          </p:cNvPr>
          <p:cNvSpPr txBox="1">
            <a:spLocks/>
          </p:cNvSpPr>
          <p:nvPr/>
        </p:nvSpPr>
        <p:spPr>
          <a:xfrm>
            <a:off x="323528" y="579390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GB" sz="2400" b="1" dirty="0"/>
              <a:t>New user commands</a:t>
            </a:r>
          </a:p>
        </p:txBody>
      </p:sp>
    </p:spTree>
    <p:extLst>
      <p:ext uri="{BB962C8B-B14F-4D97-AF65-F5344CB8AC3E}">
        <p14:creationId xmlns:p14="http://schemas.microsoft.com/office/powerpoint/2010/main" val="377447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E4B38-49DE-4504-B98C-2C1971E3E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D6F7E8-897D-4C4C-B758-F99F83AF3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E8FAB8-78F7-44EC-92D9-934B91866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928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907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286E7-9635-4F26-8E9B-B8C310C0F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Orientation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958DB-2776-40BD-8F98-1835A766C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56615"/>
            <a:ext cx="6056656" cy="31503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 rapidly increasing share of new APL code  (and some old code) is exposed as services</a:t>
            </a:r>
          </a:p>
          <a:p>
            <a:r>
              <a:rPr lang="en-US" b="1" i="1" dirty="0"/>
              <a:t>Jarvis</a:t>
            </a:r>
            <a:r>
              <a:rPr lang="en-US" dirty="0"/>
              <a:t> wraps APL code as HTTP/JSON or RESTful services on any platform</a:t>
            </a:r>
          </a:p>
          <a:p>
            <a:pPr lvl="1"/>
            <a:r>
              <a:rPr lang="en-US" dirty="0"/>
              <a:t>https://github.com/dyalog/jarvis</a:t>
            </a:r>
          </a:p>
          <a:p>
            <a:r>
              <a:rPr lang="en-US" dirty="0"/>
              <a:t>Version 18.2 is easier to deploy and debug as a “headless” service</a:t>
            </a:r>
          </a:p>
          <a:p>
            <a:pPr lvl="1"/>
            <a:r>
              <a:rPr lang="en-US" dirty="0"/>
              <a:t>Allows improved docker containers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4E6BD4-7400-497B-B7A6-CD22C04C1A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59E835E-A062-4AB8-B00E-08145D59C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508" y="1167594"/>
            <a:ext cx="1843690" cy="88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ocker Logo, history, meaning, symbol, PNG">
            <a:extLst>
              <a:ext uri="{FF2B5EF4-FFF2-40B4-BE49-F238E27FC236}">
                <a16:creationId xmlns:a16="http://schemas.microsoft.com/office/drawing/2014/main" id="{3F93A8D0-6384-426E-91B2-D4E747DAD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202" y="2516337"/>
            <a:ext cx="2328850" cy="13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5D26DF-11C4-442C-9E6C-BF36198EE53B}"/>
              </a:ext>
            </a:extLst>
          </p:cNvPr>
          <p:cNvSpPr txBox="1"/>
          <p:nvPr/>
        </p:nvSpPr>
        <p:spPr>
          <a:xfrm>
            <a:off x="6981257" y="1992803"/>
            <a:ext cx="1728192" cy="354968"/>
          </a:xfrm>
          <a:prstGeom prst="rect">
            <a:avLst/>
          </a:prstGeom>
          <a:ln>
            <a:solidFill>
              <a:srgbClr val="0C3747"/>
            </a:solidFill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HTTP(s) / JSON</a:t>
            </a:r>
            <a:endParaRPr lang="en-DK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047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7A966-46E0-46BD-BF37-1DF4B3FBA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>
              <a:lnSpc>
                <a:spcPct val="114000"/>
              </a:lnSpc>
            </a:pPr>
            <a:r>
              <a:rPr lang="en-GB" dirty="0"/>
              <a:t>Windows Patches</a:t>
            </a:r>
          </a:p>
          <a:p>
            <a:pPr marL="355600" indent="-355600">
              <a:lnSpc>
                <a:spcPct val="114000"/>
              </a:lnSpc>
            </a:pPr>
            <a:r>
              <a:rPr lang="en-GB" dirty="0"/>
              <a:t>Basic Licence</a:t>
            </a:r>
          </a:p>
          <a:p>
            <a:pPr marL="355600" indent="-355600">
              <a:lnSpc>
                <a:spcPct val="114000"/>
              </a:lnSpc>
              <a:spcAft>
                <a:spcPts val="0"/>
              </a:spcAft>
            </a:pPr>
            <a:r>
              <a:rPr lang="en-GB" dirty="0"/>
              <a:t>Launching from Text Files:</a:t>
            </a:r>
          </a:p>
          <a:p>
            <a:pPr marL="446088" lvl="1" indent="-265113">
              <a:lnSpc>
                <a:spcPct val="114000"/>
              </a:lnSpc>
              <a:spcAft>
                <a:spcPts val="0"/>
              </a:spcAft>
            </a:pPr>
            <a:r>
              <a:rPr lang="en-GB" dirty="0"/>
              <a:t>Shell Scripts</a:t>
            </a:r>
          </a:p>
          <a:p>
            <a:pPr marL="446088" lvl="1" indent="-265113">
              <a:lnSpc>
                <a:spcPct val="114000"/>
              </a:lnSpc>
              <a:spcAft>
                <a:spcPts val="0"/>
              </a:spcAft>
            </a:pPr>
            <a:r>
              <a:rPr lang="en-GB" dirty="0"/>
              <a:t>Text Source</a:t>
            </a:r>
          </a:p>
          <a:p>
            <a:pPr marL="446088" lvl="1" indent="-265113">
              <a:lnSpc>
                <a:spcPct val="114000"/>
              </a:lnSpc>
            </a:pPr>
            <a:r>
              <a:rPr lang="en-GB" dirty="0"/>
              <a:t>LOAD Parameter</a:t>
            </a:r>
          </a:p>
          <a:p>
            <a:pPr marL="446088" lvl="1" indent="-265113">
              <a:lnSpc>
                <a:spcPct val="114000"/>
              </a:lnSpc>
            </a:pPr>
            <a:r>
              <a:rPr lang="en-GB" dirty="0"/>
              <a:t>Windows Explorer Integration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A08D5E-239D-4856-BAFD-BAC53F3EEC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264117" cy="3242040"/>
          </a:xfrm>
        </p:spPr>
        <p:txBody>
          <a:bodyPr>
            <a:normAutofit/>
          </a:bodyPr>
          <a:lstStyle/>
          <a:p>
            <a:pPr marL="355600" indent="-355600">
              <a:lnSpc>
                <a:spcPct val="114000"/>
              </a:lnSpc>
            </a:pPr>
            <a:r>
              <a:rPr lang="en-GB" dirty="0"/>
              <a:t>Improved Docker Support</a:t>
            </a:r>
          </a:p>
          <a:p>
            <a:pPr marL="355600" indent="-355600">
              <a:lnSpc>
                <a:spcPct val="114000"/>
              </a:lnSpc>
            </a:pPr>
            <a:r>
              <a:rPr lang="en-GB" dirty="0"/>
              <a:t>RIDE v4.4</a:t>
            </a:r>
          </a:p>
          <a:p>
            <a:pPr marL="355600" indent="-355600">
              <a:lnSpc>
                <a:spcPct val="114000"/>
              </a:lnSpc>
              <a:spcAft>
                <a:spcPts val="0"/>
              </a:spcAft>
            </a:pPr>
            <a:r>
              <a:rPr lang="en-GB" dirty="0"/>
              <a:t>Developer Productivity:</a:t>
            </a:r>
          </a:p>
          <a:p>
            <a:pPr marL="446088" lvl="1" indent="-265113">
              <a:lnSpc>
                <a:spcPct val="114000"/>
              </a:lnSpc>
              <a:spcAft>
                <a:spcPts val="0"/>
              </a:spcAft>
            </a:pPr>
            <a:r>
              <a:rPr lang="en-GB" dirty="0"/>
              <a:t>JSON tables/datasets</a:t>
            </a:r>
          </a:p>
          <a:p>
            <a:pPr marL="446088" lvl="1" indent="-265113">
              <a:lnSpc>
                <a:spcPct val="114000"/>
              </a:lnSpc>
              <a:spcAft>
                <a:spcPts val="0"/>
              </a:spcAft>
            </a:pPr>
            <a:r>
              <a:rPr lang="en-GB" dirty="0">
                <a:latin typeface="APL386 Unicode" panose="020B0709000202000203" pitchFamily="50" charset="0"/>
              </a:rPr>
              <a:t>⎕ATX</a:t>
            </a:r>
            <a:r>
              <a:rPr lang="en-GB" dirty="0"/>
              <a:t> metadata one-stop-shop</a:t>
            </a:r>
          </a:p>
          <a:p>
            <a:pPr marL="446088" lvl="1" indent="-265113">
              <a:lnSpc>
                <a:spcPct val="114000"/>
              </a:lnSpc>
              <a:spcAft>
                <a:spcPts val="0"/>
              </a:spcAft>
            </a:pPr>
            <a:r>
              <a:rPr lang="en-GB" dirty="0"/>
              <a:t>Generating random numbers</a:t>
            </a:r>
          </a:p>
          <a:p>
            <a:pPr marL="446088" lvl="1" indent="-265113">
              <a:lnSpc>
                <a:spcPct val="114000"/>
              </a:lnSpc>
              <a:spcAft>
                <a:spcPts val="0"/>
              </a:spcAft>
            </a:pPr>
            <a:r>
              <a:rPr lang="en-GB" dirty="0"/>
              <a:t>New user commands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5B864A-A993-4F9F-88C3-D90DDCF29FE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A0308-5CCA-4A9F-90BF-888A5FDE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– Version 18.2</a:t>
            </a:r>
          </a:p>
        </p:txBody>
      </p:sp>
    </p:spTree>
    <p:extLst>
      <p:ext uri="{BB962C8B-B14F-4D97-AF65-F5344CB8AC3E}">
        <p14:creationId xmlns:p14="http://schemas.microsoft.com/office/powerpoint/2010/main" val="13214660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075000A-D187-430C-896E-9DA922D0C5A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D0F972-4F71-4139-93C9-CDA83977B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err="1"/>
              <a:t>Everything</a:t>
            </a:r>
            <a:r>
              <a:rPr lang="da-DK" dirty="0"/>
              <a:t> </a:t>
            </a:r>
            <a:r>
              <a:rPr lang="da-DK" dirty="0" err="1"/>
              <a:t>mentioned</a:t>
            </a:r>
            <a:r>
              <a:rPr lang="da-DK" dirty="0"/>
              <a:t> in the </a:t>
            </a:r>
            <a:r>
              <a:rPr lang="da-DK" dirty="0" err="1"/>
              <a:t>following</a:t>
            </a:r>
            <a:r>
              <a:rPr lang="da-DK" dirty="0"/>
              <a:t> is a statement of intent…</a:t>
            </a:r>
            <a:endParaRPr lang="LID4096" dirty="0"/>
          </a:p>
          <a:p>
            <a:endParaRPr lang="da-DK" dirty="0"/>
          </a:p>
          <a:p>
            <a:r>
              <a:rPr lang="da-DK" dirty="0"/>
              <a:t>Version 19.0 release </a:t>
            </a:r>
            <a:r>
              <a:rPr lang="da-DK" dirty="0" err="1"/>
              <a:t>target</a:t>
            </a:r>
            <a:r>
              <a:rPr lang="da-DK" dirty="0"/>
              <a:t> = 1 </a:t>
            </a:r>
            <a:r>
              <a:rPr lang="da-DK" dirty="0" err="1"/>
              <a:t>year</a:t>
            </a:r>
            <a:r>
              <a:rPr lang="da-DK" dirty="0"/>
              <a:t> </a:t>
            </a:r>
            <a:r>
              <a:rPr lang="da-DK" dirty="0" err="1"/>
              <a:t>after</a:t>
            </a:r>
            <a:r>
              <a:rPr lang="da-DK" dirty="0"/>
              <a:t> 18.2, or March 2023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34298CE-DBB8-42CD-AC3E-97EEB070383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50150E-6405-4AB3-B2B2-8F3F384BD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Version 19.0 and Beyond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5239612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CB1CD3-FDEB-483F-A8D1-3CFDDB2A3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.NET 6 bridge</a:t>
            </a:r>
          </a:p>
          <a:p>
            <a:r>
              <a:rPr lang="da-DK" dirty="0"/>
              <a:t>I/O re-</a:t>
            </a:r>
            <a:r>
              <a:rPr lang="da-DK" dirty="0" err="1"/>
              <a:t>implementation</a:t>
            </a:r>
            <a:endParaRPr lang="da-DK" dirty="0"/>
          </a:p>
          <a:p>
            <a:r>
              <a:rPr lang="da-DK" dirty="0" err="1"/>
              <a:t>Improve</a:t>
            </a:r>
            <a:r>
              <a:rPr lang="da-DK" dirty="0"/>
              <a:t> </a:t>
            </a:r>
            <a:r>
              <a:rPr lang="da-DK" dirty="0" err="1"/>
              <a:t>Installers</a:t>
            </a:r>
            <a:endParaRPr lang="da-DK" dirty="0"/>
          </a:p>
          <a:p>
            <a:r>
              <a:rPr lang="da-DK" dirty="0"/>
              <a:t>Keyboarding on all platforms</a:t>
            </a:r>
          </a:p>
          <a:p>
            <a:r>
              <a:rPr lang="da-DK" dirty="0"/>
              <a:t>Arm64 (M1 Mac &amp; Pi)</a:t>
            </a:r>
          </a:p>
          <a:p>
            <a:r>
              <a:rPr lang="da-DK" dirty="0" err="1"/>
              <a:t>Monitoring</a:t>
            </a:r>
            <a:r>
              <a:rPr lang="da-DK" dirty="0"/>
              <a:t> / Heath Checks</a:t>
            </a:r>
          </a:p>
          <a:p>
            <a:endParaRPr lang="LID4096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997222-A29F-4749-9556-DAB420492FB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da-DK" dirty="0" err="1"/>
              <a:t>Optimisation</a:t>
            </a:r>
            <a:r>
              <a:rPr lang="da-DK" dirty="0"/>
              <a:t> </a:t>
            </a:r>
            <a:r>
              <a:rPr lang="da-DK" dirty="0" err="1"/>
              <a:t>work</a:t>
            </a:r>
            <a:endParaRPr lang="da-DK" dirty="0"/>
          </a:p>
          <a:p>
            <a:r>
              <a:rPr lang="da-DK" dirty="0"/>
              <a:t>Portable File </a:t>
            </a:r>
            <a:r>
              <a:rPr lang="da-DK" dirty="0" err="1"/>
              <a:t>Functions</a:t>
            </a:r>
            <a:endParaRPr lang="da-DK" dirty="0"/>
          </a:p>
          <a:p>
            <a:r>
              <a:rPr lang="da-DK" dirty="0" err="1"/>
              <a:t>HTMLRenderer</a:t>
            </a:r>
            <a:r>
              <a:rPr lang="da-DK" dirty="0"/>
              <a:t> </a:t>
            </a:r>
            <a:r>
              <a:rPr lang="da-DK" dirty="0" err="1"/>
              <a:t>improvements</a:t>
            </a:r>
            <a:endParaRPr lang="da-DK" dirty="0"/>
          </a:p>
          <a:p>
            <a:r>
              <a:rPr lang="da-DK" dirty="0"/>
              <a:t>Session </a:t>
            </a:r>
            <a:r>
              <a:rPr lang="da-DK" dirty="0" err="1"/>
              <a:t>initialisation</a:t>
            </a:r>
            <a:endParaRPr lang="da-DK" dirty="0"/>
          </a:p>
          <a:p>
            <a:r>
              <a:rPr lang="da-DK" dirty="0"/>
              <a:t>Configuration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40E6EB-07D2-4335-AD1B-B63660A33D5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3A55D37-93CD-4F61-8552-A86B60328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Planned</a:t>
            </a:r>
            <a:r>
              <a:rPr lang="da-DK" dirty="0"/>
              <a:t> Features of v19.0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661031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6ECADD9E-C2B2-4F5D-9206-03CFD331E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758" y="636535"/>
            <a:ext cx="2250878" cy="281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D12366-5A91-4F37-9B47-C8BAC5DB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Going Strong…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36744-AFDF-4804-B51B-52F6D3B98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56615"/>
            <a:ext cx="4961258" cy="315035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Geoff Streeter wrote Dyalog APL v1.0 in 1981-1983 together with John Scholes</a:t>
            </a:r>
          </a:p>
          <a:p>
            <a:r>
              <a:rPr lang="en-US" dirty="0"/>
              <a:t>Geoff is in good health</a:t>
            </a:r>
          </a:p>
          <a:p>
            <a:pPr lvl="1"/>
            <a:r>
              <a:rPr lang="en-US" dirty="0"/>
              <a:t>(Now working 3-4 days / week)</a:t>
            </a:r>
          </a:p>
          <a:p>
            <a:pPr lvl="1"/>
            <a:r>
              <a:rPr lang="en-US" dirty="0"/>
              <a:t>And still volunteering at night…</a:t>
            </a:r>
            <a:br>
              <a:rPr lang="en-US" dirty="0"/>
            </a:br>
            <a:endParaRPr lang="en-US" dirty="0"/>
          </a:p>
          <a:p>
            <a:r>
              <a:rPr lang="en-US" dirty="0"/>
              <a:t>BUT: He has announced that he intends to retire in April'23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B24407-94C0-498A-AD65-E685CA8CC13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252ACD-1193-4FA4-A132-D53491F589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25438DD-857D-4EE9-98B1-4EE0FC88A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0" y="0"/>
            <a:ext cx="393192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26FCF48-739E-4EE7-8CD2-AA41D3ACE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286" y="3303162"/>
            <a:ext cx="2538213" cy="164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5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7B3CD2-D01B-4015-B972-886B5C10CF9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727535" y="2666695"/>
            <a:ext cx="2271401" cy="87660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da-DK" dirty="0"/>
              <a:t>V19.0 </a:t>
            </a:r>
            <a:r>
              <a:rPr lang="da-DK" dirty="0" err="1"/>
              <a:t>should</a:t>
            </a:r>
            <a:r>
              <a:rPr lang="da-DK" dirty="0"/>
              <a:t> </a:t>
            </a:r>
            <a:r>
              <a:rPr lang="da-DK" dirty="0" err="1"/>
              <a:t>also</a:t>
            </a:r>
            <a:r>
              <a:rPr lang="da-DK" dirty="0"/>
              <a:t> support .NET </a:t>
            </a:r>
            <a:br>
              <a:rPr lang="da-DK" dirty="0"/>
            </a:br>
            <a:r>
              <a:rPr lang="da-DK" dirty="0"/>
              <a:t>3.1, 5 and 7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B5B811-6CEF-4EE2-9385-71AF4B6B7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Export</a:t>
            </a:r>
            <a:r>
              <a:rPr lang="da-DK" dirty="0"/>
              <a:t> APL </a:t>
            </a:r>
            <a:r>
              <a:rPr lang="da-DK" dirty="0" err="1"/>
              <a:t>code</a:t>
            </a:r>
            <a:r>
              <a:rPr lang="da-DK" dirty="0"/>
              <a:t> as .NET </a:t>
            </a:r>
            <a:r>
              <a:rPr lang="da-DK" dirty="0" err="1"/>
              <a:t>assemblies</a:t>
            </a:r>
            <a:endParaRPr lang="da-DK" dirty="0"/>
          </a:p>
          <a:p>
            <a:r>
              <a:rPr lang="da-DK" dirty="0" err="1"/>
              <a:t>Create</a:t>
            </a:r>
            <a:r>
              <a:rPr lang="da-DK" dirty="0"/>
              <a:t> </a:t>
            </a:r>
            <a:r>
              <a:rPr lang="da-DK" dirty="0" err="1"/>
              <a:t>executables</a:t>
            </a:r>
            <a:r>
              <a:rPr lang="da-DK" dirty="0"/>
              <a:t> under</a:t>
            </a:r>
          </a:p>
          <a:p>
            <a:pPr lvl="1"/>
            <a:r>
              <a:rPr lang="da-DK" dirty="0"/>
              <a:t>Linux: </a:t>
            </a:r>
            <a:r>
              <a:rPr lang="da-DK" dirty="0" err="1"/>
              <a:t>Amd</a:t>
            </a:r>
            <a:r>
              <a:rPr lang="da-DK" dirty="0"/>
              <a:t>/Intel x64 and Pi on Arm64</a:t>
            </a:r>
          </a:p>
          <a:p>
            <a:pPr lvl="1"/>
            <a:r>
              <a:rPr lang="da-DK" dirty="0" err="1"/>
              <a:t>macOS</a:t>
            </a:r>
            <a:r>
              <a:rPr lang="da-DK" dirty="0"/>
              <a:t> (x64 and M1)</a:t>
            </a:r>
          </a:p>
          <a:p>
            <a:pPr lvl="1"/>
            <a:r>
              <a:rPr lang="da-DK" dirty="0"/>
              <a:t>Windows (x64 – </a:t>
            </a:r>
            <a:r>
              <a:rPr lang="da-DK" dirty="0" err="1"/>
              <a:t>maybe</a:t>
            </a:r>
            <a:r>
              <a:rPr lang="da-DK" dirty="0"/>
              <a:t> Arm64)</a:t>
            </a:r>
          </a:p>
          <a:p>
            <a:pPr lvl="1"/>
            <a:r>
              <a:rPr lang="da-DK" dirty="0"/>
              <a:t>(</a:t>
            </a:r>
            <a:r>
              <a:rPr lang="da-DK" dirty="0" err="1"/>
              <a:t>maybe</a:t>
            </a:r>
            <a:r>
              <a:rPr lang="da-DK" dirty="0"/>
              <a:t> Android on Arm64 </a:t>
            </a:r>
            <a:r>
              <a:rPr lang="da-DK" dirty="0" err="1"/>
              <a:t>soon</a:t>
            </a:r>
            <a:r>
              <a:rPr lang="da-DK" dirty="0"/>
              <a:t>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24A0F9-6F8A-44F7-A131-FAFEC135C1A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D6FE9F-B355-46BE-829B-07500E78F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.NET 6 Bridge</a:t>
            </a:r>
            <a:endParaRPr lang="LID4096" dirty="0"/>
          </a:p>
        </p:txBody>
      </p:sp>
      <p:pic>
        <p:nvPicPr>
          <p:cNvPr id="2050" name="Picture 2" descr="NET 6 : Introduction, Features and Example | ASP .NET 6 Core | .NET MVC">
            <a:extLst>
              <a:ext uri="{FF2B5EF4-FFF2-40B4-BE49-F238E27FC236}">
                <a16:creationId xmlns:a16="http://schemas.microsoft.com/office/drawing/2014/main" id="{4AEF5F90-5371-478F-BE57-191CAD3BA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535" y="1264925"/>
            <a:ext cx="2271401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0216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A797-8BE4-4AA7-86B7-D239552AF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.NET 6: Asynchronous Features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8CB44-B928-4A93-B453-950667E2C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760433"/>
            <a:ext cx="6192003" cy="2746531"/>
          </a:xfrm>
        </p:spPr>
        <p:txBody>
          <a:bodyPr>
            <a:normAutofit lnSpcReduction="10000"/>
          </a:bodyPr>
          <a:lstStyle/>
          <a:p>
            <a:r>
              <a:rPr lang="da-DK" dirty="0"/>
              <a:t>Asynchronous function calls have appeared in many languages</a:t>
            </a:r>
          </a:p>
          <a:p>
            <a:pPr lvl="1"/>
            <a:r>
              <a:rPr lang="da-DK" dirty="0"/>
              <a:t>C# / .NET use is widespread</a:t>
            </a:r>
          </a:p>
          <a:p>
            <a:r>
              <a:rPr lang="da-DK" dirty="0"/>
              <a:t>V19.0 work on the .NET bridge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hopefully</a:t>
            </a:r>
            <a:r>
              <a:rPr lang="da-DK" dirty="0"/>
              <a:t> </a:t>
            </a:r>
            <a:r>
              <a:rPr lang="da-DK" dirty="0" err="1"/>
              <a:t>include</a:t>
            </a:r>
            <a:r>
              <a:rPr lang="da-DK" dirty="0"/>
              <a:t> </a:t>
            </a:r>
            <a:r>
              <a:rPr lang="da-DK" dirty="0" err="1"/>
              <a:t>Async</a:t>
            </a:r>
            <a:r>
              <a:rPr lang="da-DK" dirty="0"/>
              <a:t> support</a:t>
            </a:r>
          </a:p>
          <a:p>
            <a:r>
              <a:rPr lang="da-DK" dirty="0"/>
              <a:t>"futures" may be a natural solution</a:t>
            </a:r>
          </a:p>
          <a:p>
            <a:pPr lvl="1"/>
            <a:r>
              <a:rPr lang="da-DK" dirty="0"/>
              <a:t>Already used by isolates for asynch processing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B3F38E-FC0E-4EFA-ABC2-193CE05EFA6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0E00A0-8A71-4469-AA9F-84A67CF721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0136968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A46A15-93CA-44C1-9288-A0358A1F622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32845" y="2400811"/>
            <a:ext cx="2435280" cy="1129789"/>
          </a:xfrm>
          <a:solidFill>
            <a:schemeClr val="accent1"/>
          </a:solidFill>
        </p:spPr>
        <p:txBody>
          <a:bodyPr/>
          <a:lstStyle/>
          <a:p>
            <a:pPr algn="ctr"/>
            <a:br>
              <a:rPr lang="da-DK" dirty="0"/>
            </a:br>
            <a:r>
              <a:rPr lang="da-DK" dirty="0" err="1"/>
              <a:t>aplscript.apls</a:t>
            </a:r>
            <a:r>
              <a:rPr lang="da-DK" dirty="0"/>
              <a:t> &lt;data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AC99D-A679-4735-A5ED-B3C94A187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(</a:t>
            </a:r>
            <a:r>
              <a:rPr lang="da-DK" dirty="0" err="1"/>
              <a:t>completion</a:t>
            </a:r>
            <a:r>
              <a:rPr lang="da-DK" dirty="0"/>
              <a:t> of support for </a:t>
            </a:r>
            <a:r>
              <a:rPr lang="da-DK" dirty="0" err="1"/>
              <a:t>shell</a:t>
            </a:r>
            <a:r>
              <a:rPr lang="da-DK" dirty="0"/>
              <a:t> scripts)</a:t>
            </a:r>
          </a:p>
          <a:p>
            <a:r>
              <a:rPr lang="da-DK" dirty="0" err="1"/>
              <a:t>Allow</a:t>
            </a:r>
            <a:r>
              <a:rPr lang="da-DK" dirty="0"/>
              <a:t> </a:t>
            </a:r>
            <a:r>
              <a:rPr lang="da-DK" dirty="0" err="1"/>
              <a:t>control</a:t>
            </a:r>
            <a:r>
              <a:rPr lang="da-DK" dirty="0"/>
              <a:t> over </a:t>
            </a:r>
            <a:r>
              <a:rPr lang="da-DK" dirty="0" err="1"/>
              <a:t>whether</a:t>
            </a:r>
            <a:r>
              <a:rPr lang="da-DK" dirty="0"/>
              <a:t> I/O </a:t>
            </a:r>
            <a:r>
              <a:rPr lang="da-DK" dirty="0" err="1"/>
              <a:t>streams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connected</a:t>
            </a:r>
            <a:r>
              <a:rPr lang="da-DK" dirty="0"/>
              <a:t> to RIDE or </a:t>
            </a:r>
            <a:r>
              <a:rPr lang="da-DK" dirty="0" err="1"/>
              <a:t>redirected</a:t>
            </a:r>
            <a:r>
              <a:rPr lang="da-DK" dirty="0"/>
              <a:t> files</a:t>
            </a:r>
          </a:p>
          <a:p>
            <a:pPr lvl="1"/>
            <a:r>
              <a:rPr lang="da-DK" dirty="0"/>
              <a:t>(</a:t>
            </a:r>
            <a:r>
              <a:rPr lang="da-DK" dirty="0" err="1"/>
              <a:t>allows</a:t>
            </a:r>
            <a:r>
              <a:rPr lang="da-DK" dirty="0"/>
              <a:t> RIDE </a:t>
            </a:r>
            <a:r>
              <a:rPr lang="da-DK" dirty="0" err="1"/>
              <a:t>debugging</a:t>
            </a:r>
            <a:r>
              <a:rPr lang="da-DK" dirty="0"/>
              <a:t> of APL </a:t>
            </a:r>
            <a:r>
              <a:rPr lang="da-DK" dirty="0" err="1"/>
              <a:t>shell</a:t>
            </a:r>
            <a:r>
              <a:rPr lang="da-DK" dirty="0"/>
              <a:t> scripts)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5E478B-1D78-4F53-A902-DFE30CD14EB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CBE106-5EBC-48F3-8CC7-95B4E342F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latinLnBrk="0" hangingPunct="1"/>
            <a:r>
              <a:rPr lang="da-DK" sz="360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I/O re-</a:t>
            </a:r>
            <a:r>
              <a:rPr lang="da-DK" sz="3600" kern="1200" dirty="0" err="1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implementation</a:t>
            </a:r>
            <a:endParaRPr lang="LID4096" sz="3600" dirty="0"/>
          </a:p>
        </p:txBody>
      </p:sp>
      <p:pic>
        <p:nvPicPr>
          <p:cNvPr id="3074" name="Picture 2" descr="Linux streams, what? STDIN, STDOUT, STDERR ~ /var/blog ~ Cheatsheet">
            <a:extLst>
              <a:ext uri="{FF2B5EF4-FFF2-40B4-BE49-F238E27FC236}">
                <a16:creationId xmlns:a16="http://schemas.microsoft.com/office/drawing/2014/main" id="{2EB38904-6605-45AA-87C0-C9D416004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040" y="1360977"/>
            <a:ext cx="2552084" cy="86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1046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528245-8B29-41C8-AF98-892D04FD949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849FE-5E2F-4A71-8433-4DA1A9F39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rtl="0" eaLnBrk="1" latinLnBrk="0" hangingPunct="1"/>
            <a:r>
              <a:rPr lang="da-DK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Linux-style installation for </a:t>
            </a:r>
            <a:r>
              <a:rPr lang="da-DK" kern="1200" dirty="0" err="1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macOS</a:t>
            </a:r>
            <a:endParaRPr lang="da-DK" kern="1200" dirty="0">
              <a:solidFill>
                <a:srgbClr val="3B475E"/>
              </a:solidFill>
              <a:effectLst/>
              <a:latin typeface="Sarabun" panose="00000500000000000000" pitchFamily="2" charset="-34"/>
              <a:ea typeface="+mn-ea"/>
              <a:cs typeface="+mn-cs"/>
            </a:endParaRPr>
          </a:p>
          <a:p>
            <a:pPr lvl="1"/>
            <a:r>
              <a:rPr lang="da-DK" dirty="0"/>
              <a:t>(most Mac APL users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really</a:t>
            </a:r>
            <a:r>
              <a:rPr lang="da-DK" dirty="0"/>
              <a:t> </a:t>
            </a:r>
            <a:r>
              <a:rPr lang="da-DK" dirty="0" err="1"/>
              <a:t>using</a:t>
            </a:r>
            <a:r>
              <a:rPr lang="da-DK" dirty="0"/>
              <a:t> the Mac as a </a:t>
            </a:r>
            <a:r>
              <a:rPr lang="da-DK" dirty="0" err="1"/>
              <a:t>very</a:t>
            </a:r>
            <a:r>
              <a:rPr lang="da-DK" dirty="0"/>
              <a:t> cool UNIX </a:t>
            </a:r>
            <a:r>
              <a:rPr lang="da-DK" dirty="0" err="1"/>
              <a:t>workstation</a:t>
            </a:r>
            <a:r>
              <a:rPr lang="da-DK" dirty="0"/>
              <a:t>)</a:t>
            </a:r>
            <a:endParaRPr lang="da-DK" kern="1200" dirty="0">
              <a:solidFill>
                <a:srgbClr val="3B475E"/>
              </a:solidFill>
              <a:effectLst/>
              <a:latin typeface="Sarabun" panose="00000500000000000000" pitchFamily="2" charset="-34"/>
              <a:ea typeface="+mn-ea"/>
              <a:cs typeface="+mn-cs"/>
            </a:endParaRPr>
          </a:p>
          <a:p>
            <a:pPr lvl="0" rtl="0" eaLnBrk="1" latinLnBrk="0" hangingPunct="1"/>
            <a:r>
              <a:rPr lang="da-DK" kern="1200" dirty="0" err="1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Remove</a:t>
            </a:r>
            <a:r>
              <a:rPr lang="da-DK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 "termcap" </a:t>
            </a:r>
            <a:r>
              <a:rPr lang="da-DK" kern="1200" dirty="0" err="1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dependency</a:t>
            </a:r>
            <a:endParaRPr lang="da-DK" kern="1200" dirty="0">
              <a:solidFill>
                <a:srgbClr val="3B475E"/>
              </a:solidFill>
              <a:effectLst/>
              <a:latin typeface="Sarabun" panose="00000500000000000000" pitchFamily="2" charset="-34"/>
              <a:ea typeface="+mn-ea"/>
              <a:cs typeface="+mn-cs"/>
            </a:endParaRPr>
          </a:p>
          <a:p>
            <a:pPr lvl="1"/>
            <a:r>
              <a:rPr lang="da-DK" dirty="0"/>
              <a:t>(</a:t>
            </a:r>
            <a:r>
              <a:rPr lang="da-DK" dirty="0" err="1"/>
              <a:t>Varies</a:t>
            </a:r>
            <a:r>
              <a:rPr lang="da-DK" dirty="0"/>
              <a:t> from </a:t>
            </a:r>
            <a:r>
              <a:rPr lang="da-DK" dirty="0" err="1"/>
              <a:t>one</a:t>
            </a:r>
            <a:r>
              <a:rPr lang="da-DK" dirty="0"/>
              <a:t> Linux to the next)</a:t>
            </a:r>
            <a:endParaRPr lang="da-DK" kern="1200" dirty="0">
              <a:solidFill>
                <a:srgbClr val="3B475E"/>
              </a:solidFill>
              <a:effectLst/>
              <a:latin typeface="Sarabun" panose="00000500000000000000" pitchFamily="2" charset="-34"/>
              <a:ea typeface="+mn-ea"/>
              <a:cs typeface="+mn-cs"/>
            </a:endParaRPr>
          </a:p>
          <a:p>
            <a:r>
              <a:rPr lang="da-DK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Make </a:t>
            </a:r>
            <a:r>
              <a:rPr lang="da-DK" kern="1200" dirty="0" err="1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HTMLRenderer</a:t>
            </a:r>
            <a:r>
              <a:rPr lang="da-DK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 </a:t>
            </a:r>
            <a:r>
              <a:rPr lang="da-DK" kern="1200" dirty="0" err="1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easily</a:t>
            </a:r>
            <a:r>
              <a:rPr lang="da-DK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 </a:t>
            </a:r>
            <a:r>
              <a:rPr lang="da-DK" kern="1200" dirty="0" err="1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upgrade-able</a:t>
            </a:r>
            <a:endParaRPr lang="da-DK" kern="1200" dirty="0">
              <a:solidFill>
                <a:srgbClr val="3B475E"/>
              </a:solidFill>
              <a:effectLst/>
              <a:latin typeface="Sarabun" panose="00000500000000000000" pitchFamily="2" charset="-34"/>
              <a:ea typeface="+mn-ea"/>
              <a:cs typeface="+mn-cs"/>
            </a:endParaRPr>
          </a:p>
          <a:p>
            <a:pPr lvl="1"/>
            <a:r>
              <a:rPr lang="da-DK" dirty="0"/>
              <a:t>(new version of </a:t>
            </a:r>
            <a:r>
              <a:rPr lang="da-DK" dirty="0" err="1"/>
              <a:t>Chromium</a:t>
            </a:r>
            <a:r>
              <a:rPr lang="da-DK" dirty="0"/>
              <a:t> </a:t>
            </a:r>
            <a:r>
              <a:rPr lang="da-DK" dirty="0" err="1"/>
              <a:t>without</a:t>
            </a:r>
            <a:r>
              <a:rPr lang="da-DK" dirty="0"/>
              <a:t> </a:t>
            </a:r>
            <a:r>
              <a:rPr lang="da-DK" dirty="0" err="1"/>
              <a:t>reinstalling</a:t>
            </a:r>
            <a:r>
              <a:rPr lang="da-DK" dirty="0"/>
              <a:t> APL)</a:t>
            </a:r>
            <a:endParaRPr lang="da-DK" kern="1200" dirty="0">
              <a:solidFill>
                <a:srgbClr val="3B475E"/>
              </a:solidFill>
              <a:effectLst/>
              <a:latin typeface="Sarabun" panose="00000500000000000000" pitchFamily="2" charset="-3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3862EEF-1F43-456D-9806-8EED75F52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latinLnBrk="0" hangingPunct="1"/>
            <a:r>
              <a:rPr lang="da-DK" sz="360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Installation Issues</a:t>
            </a:r>
            <a:endParaRPr lang="LID4096" sz="3600" dirty="0"/>
          </a:p>
        </p:txBody>
      </p:sp>
    </p:spTree>
    <p:extLst>
      <p:ext uri="{BB962C8B-B14F-4D97-AF65-F5344CB8AC3E}">
        <p14:creationId xmlns:p14="http://schemas.microsoft.com/office/powerpoint/2010/main" val="38154808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7D9FBF-B1AE-4767-8350-81D1246D002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39CF5-B673-46FB-B243-65A5990CE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a-DK" dirty="0" err="1"/>
              <a:t>Quite</a:t>
            </a:r>
            <a:r>
              <a:rPr lang="da-DK" dirty="0"/>
              <a:t> </a:t>
            </a:r>
            <a:r>
              <a:rPr lang="da-DK" dirty="0" err="1"/>
              <a:t>simply</a:t>
            </a:r>
            <a:r>
              <a:rPr lang="da-DK" dirty="0"/>
              <a:t>: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need</a:t>
            </a:r>
            <a:r>
              <a:rPr lang="da-DK" dirty="0"/>
              <a:t> to </a:t>
            </a:r>
            <a:r>
              <a:rPr lang="da-DK" dirty="0" err="1"/>
              <a:t>review</a:t>
            </a:r>
            <a:r>
              <a:rPr lang="da-DK" dirty="0"/>
              <a:t> </a:t>
            </a:r>
            <a:r>
              <a:rPr lang="da-DK" dirty="0" err="1"/>
              <a:t>how</a:t>
            </a:r>
            <a:r>
              <a:rPr lang="da-DK" dirty="0"/>
              <a:t> APL symbols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entered</a:t>
            </a:r>
            <a:r>
              <a:rPr lang="da-DK" dirty="0"/>
              <a:t> </a:t>
            </a:r>
            <a:r>
              <a:rPr lang="da-DK" dirty="0" err="1"/>
              <a:t>into</a:t>
            </a:r>
            <a:r>
              <a:rPr lang="da-DK" dirty="0"/>
              <a:t> APL - and </a:t>
            </a:r>
            <a:r>
              <a:rPr lang="da-DK" dirty="0" err="1"/>
              <a:t>other</a:t>
            </a:r>
            <a:r>
              <a:rPr lang="da-DK" dirty="0"/>
              <a:t> </a:t>
            </a:r>
            <a:r>
              <a:rPr lang="da-DK" dirty="0" err="1"/>
              <a:t>applications</a:t>
            </a:r>
            <a:endParaRPr lang="da-DK" dirty="0"/>
          </a:p>
          <a:p>
            <a:r>
              <a:rPr lang="da-DK" dirty="0"/>
              <a:t>The </a:t>
            </a:r>
            <a:r>
              <a:rPr lang="da-DK" dirty="0" err="1"/>
              <a:t>way</a:t>
            </a:r>
            <a:r>
              <a:rPr lang="da-DK" dirty="0"/>
              <a:t> Windows handles keyboards is </a:t>
            </a:r>
            <a:r>
              <a:rPr lang="da-DK" dirty="0" err="1"/>
              <a:t>changing</a:t>
            </a:r>
            <a:r>
              <a:rPr lang="da-DK" dirty="0"/>
              <a:t> – IME no longer </a:t>
            </a:r>
            <a:r>
              <a:rPr lang="da-DK" dirty="0" err="1"/>
              <a:t>works</a:t>
            </a:r>
            <a:r>
              <a:rPr lang="da-DK" dirty="0"/>
              <a:t> with all Windows 10 apps</a:t>
            </a:r>
          </a:p>
          <a:p>
            <a:r>
              <a:rPr lang="da-DK" dirty="0"/>
              <a:t>"</a:t>
            </a:r>
            <a:r>
              <a:rPr lang="da-DK" dirty="0" err="1"/>
              <a:t>ctrl</a:t>
            </a:r>
            <a:r>
              <a:rPr lang="da-DK" dirty="0"/>
              <a:t>" as the APL </a:t>
            </a:r>
            <a:r>
              <a:rPr lang="da-DK" dirty="0" err="1"/>
              <a:t>key</a:t>
            </a:r>
            <a:r>
              <a:rPr lang="da-DK" dirty="0"/>
              <a:t> is more and more </a:t>
            </a:r>
            <a:r>
              <a:rPr lang="da-DK" dirty="0" err="1"/>
              <a:t>problematic</a:t>
            </a:r>
            <a:endParaRPr lang="da-DK" dirty="0"/>
          </a:p>
          <a:p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need</a:t>
            </a:r>
            <a:r>
              <a:rPr lang="da-DK" dirty="0"/>
              <a:t> to provide more </a:t>
            </a:r>
            <a:r>
              <a:rPr lang="da-DK" dirty="0" err="1"/>
              <a:t>easily</a:t>
            </a:r>
            <a:r>
              <a:rPr lang="da-DK" dirty="0"/>
              <a:t> </a:t>
            </a:r>
            <a:r>
              <a:rPr lang="da-DK" dirty="0" err="1"/>
              <a:t>configureable</a:t>
            </a:r>
            <a:r>
              <a:rPr lang="da-DK" dirty="0"/>
              <a:t> options, and </a:t>
            </a:r>
            <a:r>
              <a:rPr lang="da-DK" dirty="0" err="1"/>
              <a:t>much</a:t>
            </a:r>
            <a:r>
              <a:rPr lang="da-DK" dirty="0"/>
              <a:t> </a:t>
            </a:r>
            <a:r>
              <a:rPr lang="da-DK" dirty="0" err="1"/>
              <a:t>better</a:t>
            </a:r>
            <a:r>
              <a:rPr lang="da-DK" dirty="0"/>
              <a:t> </a:t>
            </a:r>
            <a:r>
              <a:rPr lang="da-DK" dirty="0" err="1"/>
              <a:t>documentation</a:t>
            </a:r>
            <a:endParaRPr lang="LID4096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74EF67-A0AB-4381-99FD-24B67D86F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latinLnBrk="0" hangingPunct="1"/>
            <a:r>
              <a:rPr lang="da-DK" sz="360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Keyboarding on all platforms</a:t>
            </a:r>
            <a:endParaRPr lang="LID4096" sz="3600" dirty="0"/>
          </a:p>
        </p:txBody>
      </p:sp>
    </p:spTree>
    <p:extLst>
      <p:ext uri="{BB962C8B-B14F-4D97-AF65-F5344CB8AC3E}">
        <p14:creationId xmlns:p14="http://schemas.microsoft.com/office/powerpoint/2010/main" val="19787652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30363-1228-4D03-979B-0D6B682E6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/>
              <a:t>64-bit ARM chips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appearing</a:t>
            </a:r>
            <a:r>
              <a:rPr lang="da-DK" dirty="0"/>
              <a:t> in </a:t>
            </a:r>
            <a:r>
              <a:rPr lang="da-DK" dirty="0" err="1"/>
              <a:t>important</a:t>
            </a:r>
            <a:r>
              <a:rPr lang="da-DK" dirty="0"/>
              <a:t> </a:t>
            </a:r>
            <a:r>
              <a:rPr lang="da-DK" dirty="0" err="1"/>
              <a:t>places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Dyalog </a:t>
            </a:r>
            <a:r>
              <a:rPr lang="da-DK" dirty="0" err="1"/>
              <a:t>should</a:t>
            </a:r>
            <a:r>
              <a:rPr lang="da-DK" dirty="0"/>
              <a:t> support:</a:t>
            </a:r>
          </a:p>
          <a:p>
            <a:r>
              <a:rPr lang="da-DK" dirty="0"/>
              <a:t>New "M1" Macs</a:t>
            </a:r>
          </a:p>
          <a:p>
            <a:r>
              <a:rPr lang="da-DK" dirty="0"/>
              <a:t>Raspberry Pi – 64 Bit</a:t>
            </a:r>
            <a:br>
              <a:rPr lang="da-DK" dirty="0"/>
            </a:br>
            <a:endParaRPr lang="da-DK" dirty="0"/>
          </a:p>
          <a:p>
            <a:pPr marL="0" indent="0">
              <a:buNone/>
            </a:pP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also</a:t>
            </a:r>
            <a:r>
              <a:rPr lang="da-DK" dirty="0"/>
              <a:t> look at, but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unlikely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official support in v19.0</a:t>
            </a:r>
          </a:p>
          <a:p>
            <a:r>
              <a:rPr lang="da-DK" dirty="0"/>
              <a:t>ARM </a:t>
            </a:r>
            <a:r>
              <a:rPr lang="da-DK" dirty="0" err="1"/>
              <a:t>based</a:t>
            </a:r>
            <a:r>
              <a:rPr lang="da-DK" dirty="0"/>
              <a:t> Windows</a:t>
            </a:r>
          </a:p>
          <a:p>
            <a:r>
              <a:rPr lang="da-DK" dirty="0"/>
              <a:t>Android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D62C2-EB87-42DD-AA50-A9204A73E5E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4894436-A177-4ECB-88D2-94C88E964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3690" y="-34281"/>
            <a:ext cx="7005527" cy="685535"/>
          </a:xfrm>
        </p:spPr>
        <p:txBody>
          <a:bodyPr/>
          <a:lstStyle/>
          <a:p>
            <a:pPr lvl="0" rtl="0" eaLnBrk="1" latinLnBrk="0" hangingPunct="1"/>
            <a:r>
              <a:rPr lang="da-DK" sz="360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Arm64 (M1 Mac &amp; Pi)</a:t>
            </a:r>
            <a:endParaRPr lang="LID4096" sz="3600" dirty="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A26147DB-A40A-4842-98BB-8A95BD661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888" y="2012308"/>
            <a:ext cx="912764" cy="107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pple M1 Chip: Everything You Need to Know - MacRumors">
            <a:extLst>
              <a:ext uri="{FF2B5EF4-FFF2-40B4-BE49-F238E27FC236}">
                <a16:creationId xmlns:a16="http://schemas.microsoft.com/office/drawing/2014/main" id="{73465955-4F50-4F6D-BA5B-B3A52A50F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0" t="4805" r="19650" b="8914"/>
          <a:stretch/>
        </p:blipFill>
        <p:spPr bwMode="auto">
          <a:xfrm>
            <a:off x="7876008" y="931031"/>
            <a:ext cx="980681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Microsoft outlines the limitations of Windows on ARM devices - Neowin">
            <a:extLst>
              <a:ext uri="{FF2B5EF4-FFF2-40B4-BE49-F238E27FC236}">
                <a16:creationId xmlns:a16="http://schemas.microsoft.com/office/drawing/2014/main" id="{D52DA4EC-95C3-4664-9E90-3F3552499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234" y="2035997"/>
            <a:ext cx="1893824" cy="107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braindump(ag) == 64bit kernel on Raspberry Pi 4 (quirks)">
            <a:extLst>
              <a:ext uri="{FF2B5EF4-FFF2-40B4-BE49-F238E27FC236}">
                <a16:creationId xmlns:a16="http://schemas.microsoft.com/office/drawing/2014/main" id="{2ABE38D8-E48C-453E-8069-C0D446D5D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195" y="800023"/>
            <a:ext cx="861664" cy="108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E9A2C5-70AC-4EF1-A39C-446FA211AAA8}"/>
              </a:ext>
            </a:extLst>
          </p:cNvPr>
          <p:cNvSpPr txBox="1"/>
          <p:nvPr/>
        </p:nvSpPr>
        <p:spPr>
          <a:xfrm>
            <a:off x="6624112" y="1000671"/>
            <a:ext cx="1067462" cy="117542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ARM64</a:t>
            </a:r>
            <a:endParaRPr lang="en-DK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1035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4B4C14-353A-4435-B1C6-3888D293956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6FFEC-CFC6-432E-8B50-39AC14410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dirty="0"/>
              <a:t>Tools to monitor the </a:t>
            </a:r>
            <a:r>
              <a:rPr lang="da-DK" dirty="0" err="1"/>
              <a:t>state</a:t>
            </a:r>
            <a:r>
              <a:rPr lang="da-DK" dirty="0"/>
              <a:t> of APL </a:t>
            </a:r>
            <a:r>
              <a:rPr lang="da-DK" dirty="0" err="1"/>
              <a:t>processes</a:t>
            </a:r>
            <a:endParaRPr lang="da-DK" dirty="0"/>
          </a:p>
          <a:p>
            <a:r>
              <a:rPr lang="en-US" dirty="0"/>
              <a:t>CPU consumption</a:t>
            </a:r>
          </a:p>
          <a:p>
            <a:r>
              <a:rPr lang="en-US" dirty="0"/>
              <a:t>Memory usage, Compaction counts,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r>
              <a:rPr lang="en-US" dirty="0"/>
              <a:t>Are any threads suspended?</a:t>
            </a:r>
          </a:p>
          <a:p>
            <a:r>
              <a:rPr lang="en-US" dirty="0"/>
              <a:t>)SI and Error information</a:t>
            </a:r>
          </a:p>
          <a:p>
            <a:r>
              <a:rPr lang="en-US" dirty="0"/>
              <a:t>Available via API and or protocols like SNMP</a:t>
            </a:r>
          </a:p>
          <a:p>
            <a:pPr marL="0" indent="0">
              <a:buNone/>
            </a:pPr>
            <a:br>
              <a:rPr lang="da-DK" dirty="0"/>
            </a:br>
            <a:r>
              <a:rPr lang="da-DK" dirty="0" err="1"/>
              <a:t>Important</a:t>
            </a:r>
            <a:r>
              <a:rPr lang="da-DK" dirty="0"/>
              <a:t> as APL </a:t>
            </a:r>
            <a:r>
              <a:rPr lang="da-DK" dirty="0" err="1"/>
              <a:t>becomes</a:t>
            </a:r>
            <a:r>
              <a:rPr lang="da-DK" dirty="0"/>
              <a:t> more </a:t>
            </a:r>
            <a:r>
              <a:rPr lang="da-DK" dirty="0" err="1"/>
              <a:t>widely</a:t>
            </a:r>
            <a:r>
              <a:rPr lang="da-DK" dirty="0"/>
              <a:t> </a:t>
            </a:r>
            <a:r>
              <a:rPr lang="da-DK" dirty="0" err="1"/>
              <a:t>used</a:t>
            </a:r>
            <a:r>
              <a:rPr lang="da-DK" dirty="0"/>
              <a:t> to </a:t>
            </a:r>
            <a:r>
              <a:rPr lang="da-DK" dirty="0" err="1"/>
              <a:t>implement</a:t>
            </a:r>
            <a:r>
              <a:rPr lang="da-DK" dirty="0"/>
              <a:t> </a:t>
            </a:r>
            <a:r>
              <a:rPr lang="da-DK" dirty="0" err="1"/>
              <a:t>multi-process</a:t>
            </a:r>
            <a:r>
              <a:rPr lang="da-DK" dirty="0"/>
              <a:t> services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6A4882-BBE9-49A5-A788-915128963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latinLnBrk="0" hangingPunct="1"/>
            <a:r>
              <a:rPr lang="da-DK" sz="360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Health Checks</a:t>
            </a:r>
            <a:endParaRPr lang="LID4096" sz="3600" dirty="0"/>
          </a:p>
        </p:txBody>
      </p:sp>
    </p:spTree>
    <p:extLst>
      <p:ext uri="{BB962C8B-B14F-4D97-AF65-F5344CB8AC3E}">
        <p14:creationId xmlns:p14="http://schemas.microsoft.com/office/powerpoint/2010/main" val="31496490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5FFB2-B7D4-4DC3-8331-2C0B7255B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108551" cy="3242040"/>
          </a:xfrm>
        </p:spPr>
        <p:txBody>
          <a:bodyPr>
            <a:normAutofit lnSpcReduction="10000"/>
          </a:bodyPr>
          <a:lstStyle/>
          <a:p>
            <a:r>
              <a:rPr lang="da-DK" dirty="0" err="1"/>
              <a:t>Identify</a:t>
            </a:r>
            <a:r>
              <a:rPr lang="da-DK" dirty="0"/>
              <a:t> and </a:t>
            </a:r>
            <a:r>
              <a:rPr lang="da-DK" dirty="0" err="1"/>
              <a:t>carefully</a:t>
            </a:r>
            <a:r>
              <a:rPr lang="da-DK" dirty="0"/>
              <a:t> </a:t>
            </a:r>
            <a:r>
              <a:rPr lang="da-DK" dirty="0" err="1"/>
              <a:t>implement</a:t>
            </a:r>
            <a:r>
              <a:rPr lang="da-DK" dirty="0"/>
              <a:t> most </a:t>
            </a:r>
            <a:r>
              <a:rPr lang="da-DK" dirty="0" err="1"/>
              <a:t>valuable</a:t>
            </a:r>
            <a:r>
              <a:rPr lang="da-DK" dirty="0"/>
              <a:t> (</a:t>
            </a:r>
            <a:r>
              <a:rPr lang="da-DK" dirty="0" err="1"/>
              <a:t>disabled</a:t>
            </a:r>
            <a:r>
              <a:rPr lang="da-DK" dirty="0"/>
              <a:t>) v18.0 </a:t>
            </a:r>
            <a:r>
              <a:rPr lang="da-DK" dirty="0" err="1"/>
              <a:t>optimisations</a:t>
            </a:r>
            <a:endParaRPr lang="da-DK" dirty="0"/>
          </a:p>
          <a:p>
            <a:r>
              <a:rPr lang="da-DK" dirty="0" err="1"/>
              <a:t>Continue</a:t>
            </a:r>
            <a:r>
              <a:rPr lang="da-DK" dirty="0"/>
              <a:t> </a:t>
            </a:r>
            <a:r>
              <a:rPr lang="da-DK" dirty="0" err="1"/>
              <a:t>work</a:t>
            </a:r>
            <a:r>
              <a:rPr lang="da-DK" dirty="0"/>
              <a:t> on </a:t>
            </a:r>
            <a:r>
              <a:rPr lang="da-DK" dirty="0" err="1"/>
              <a:t>adding</a:t>
            </a:r>
            <a:r>
              <a:rPr lang="da-DK" dirty="0"/>
              <a:t> new idioms, special cases of rank and </a:t>
            </a:r>
            <a:r>
              <a:rPr lang="da-DK" dirty="0" err="1"/>
              <a:t>other</a:t>
            </a:r>
            <a:r>
              <a:rPr lang="da-DK" dirty="0"/>
              <a:t> operators</a:t>
            </a:r>
          </a:p>
          <a:p>
            <a:endParaRPr lang="da-DK" dirty="0"/>
          </a:p>
          <a:p>
            <a:r>
              <a:rPr lang="da-DK" dirty="0"/>
              <a:t>(resume </a:t>
            </a:r>
            <a:r>
              <a:rPr lang="da-DK" dirty="0" err="1"/>
              <a:t>steady</a:t>
            </a:r>
            <a:r>
              <a:rPr lang="da-DK" dirty="0"/>
              <a:t> performance </a:t>
            </a:r>
            <a:r>
              <a:rPr lang="da-DK" dirty="0" err="1"/>
              <a:t>work</a:t>
            </a:r>
            <a:r>
              <a:rPr lang="da-DK" dirty="0"/>
              <a:t>, </a:t>
            </a:r>
            <a:r>
              <a:rPr lang="da-DK" dirty="0" err="1"/>
              <a:t>following</a:t>
            </a:r>
            <a:r>
              <a:rPr lang="da-DK" dirty="0"/>
              <a:t> new </a:t>
            </a:r>
            <a:r>
              <a:rPr lang="da-DK" dirty="0" err="1"/>
              <a:t>process</a:t>
            </a:r>
            <a:r>
              <a:rPr lang="da-DK" dirty="0"/>
              <a:t>)</a:t>
            </a:r>
          </a:p>
          <a:p>
            <a:r>
              <a:rPr lang="da-DK" b="1" dirty="0"/>
              <a:t>PLEASE</a:t>
            </a:r>
            <a:r>
              <a:rPr lang="da-DK" dirty="0"/>
              <a:t> send </a:t>
            </a:r>
            <a:r>
              <a:rPr lang="da-DK" dirty="0" err="1"/>
              <a:t>us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application</a:t>
            </a:r>
            <a:r>
              <a:rPr lang="da-DK" dirty="0"/>
              <a:t> </a:t>
            </a:r>
            <a:r>
              <a:rPr lang="da-DK" dirty="0" err="1"/>
              <a:t>benchmarks</a:t>
            </a:r>
            <a:r>
              <a:rPr lang="da-DK" dirty="0"/>
              <a:t>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6BA414-8A4E-4E3F-94DE-6E4598B8727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FCE023-044B-47F0-8BDD-1CE1D5F4F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latinLnBrk="0" hangingPunct="1"/>
            <a:r>
              <a:rPr lang="da-DK" sz="3600" kern="1200" dirty="0" err="1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Optimisation</a:t>
            </a:r>
            <a:r>
              <a:rPr lang="da-DK" sz="360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 </a:t>
            </a:r>
            <a:r>
              <a:rPr lang="da-DK" sz="3600" kern="1200" dirty="0" err="1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work</a:t>
            </a:r>
            <a:endParaRPr lang="LID4096" sz="3600" dirty="0"/>
          </a:p>
        </p:txBody>
      </p:sp>
    </p:spTree>
    <p:extLst>
      <p:ext uri="{BB962C8B-B14F-4D97-AF65-F5344CB8AC3E}">
        <p14:creationId xmlns:p14="http://schemas.microsoft.com/office/powerpoint/2010/main" val="16240082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1CF339-F3B6-4A52-ABCE-9FA278530CF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4DA29-7848-4A5C-803D-455B2F2FA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PL385 Unicode" panose="020B0709000202000203" pitchFamily="49" charset="0"/>
              </a:rPr>
              <a:t>⎕NCOPY </a:t>
            </a:r>
            <a:r>
              <a:rPr lang="en-US" dirty="0"/>
              <a:t>to allow a regular callback, so you can cancel long-running ops</a:t>
            </a:r>
          </a:p>
          <a:p>
            <a:r>
              <a:rPr lang="en-US" dirty="0">
                <a:latin typeface="APL385 Unicode" panose="020B0709000202000203" pitchFamily="49" charset="0"/>
              </a:rPr>
              <a:t>⎕NATTRIBUTES</a:t>
            </a:r>
            <a:r>
              <a:rPr lang="en-US" dirty="0"/>
              <a:t> to set e.g. timestamps, read-only/hidden and other attributes</a:t>
            </a:r>
          </a:p>
          <a:p>
            <a:r>
              <a:rPr lang="en-US" dirty="0">
                <a:latin typeface="APL385 Unicode" panose="020B0709000202000203" pitchFamily="49" charset="0"/>
              </a:rPr>
              <a:t>⎕NINFO </a:t>
            </a:r>
            <a:r>
              <a:rPr lang="en-US" dirty="0"/>
              <a:t>recursion depth option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CCA34-8E77-470A-8AD6-ECE3CBD88F7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E15A24-21B7-40C3-AB0B-FA024D3E9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latinLnBrk="0" hangingPunct="1"/>
            <a:r>
              <a:rPr lang="da-DK" sz="360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[Portable] File </a:t>
            </a:r>
            <a:r>
              <a:rPr lang="da-DK" sz="3600" kern="1200" dirty="0" err="1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Functions</a:t>
            </a:r>
            <a:endParaRPr lang="LID4096" sz="3600" dirty="0"/>
          </a:p>
        </p:txBody>
      </p:sp>
    </p:spTree>
    <p:extLst>
      <p:ext uri="{BB962C8B-B14F-4D97-AF65-F5344CB8AC3E}">
        <p14:creationId xmlns:p14="http://schemas.microsoft.com/office/powerpoint/2010/main" val="42563233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626047-AC1B-47B8-BD58-28CBFE4CA7A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5E588-C96E-40DE-AA46-A394EAE5D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Find a </a:t>
            </a:r>
            <a:r>
              <a:rPr lang="da-DK" dirty="0" err="1"/>
              <a:t>way</a:t>
            </a:r>
            <a:r>
              <a:rPr lang="da-DK" dirty="0"/>
              <a:t> to </a:t>
            </a:r>
            <a:r>
              <a:rPr lang="da-DK" dirty="0" err="1"/>
              <a:t>easily</a:t>
            </a:r>
            <a:r>
              <a:rPr lang="da-DK" dirty="0"/>
              <a:t> </a:t>
            </a:r>
            <a:r>
              <a:rPr lang="da-DK" dirty="0" err="1"/>
              <a:t>upgrade</a:t>
            </a:r>
            <a:r>
              <a:rPr lang="da-DK" dirty="0"/>
              <a:t> the version of the </a:t>
            </a:r>
            <a:r>
              <a:rPr lang="da-DK" dirty="0" err="1"/>
              <a:t>Chromium</a:t>
            </a:r>
            <a:r>
              <a:rPr lang="da-DK" dirty="0"/>
              <a:t> Embedded Framework</a:t>
            </a:r>
          </a:p>
          <a:p>
            <a:pPr lvl="1"/>
            <a:r>
              <a:rPr lang="da-DK" dirty="0" err="1"/>
              <a:t>Possibly</a:t>
            </a:r>
            <a:r>
              <a:rPr lang="da-DK" dirty="0"/>
              <a:t> </a:t>
            </a:r>
            <a:r>
              <a:rPr lang="da-DK" dirty="0" err="1"/>
              <a:t>turn</a:t>
            </a:r>
            <a:r>
              <a:rPr lang="da-DK" dirty="0"/>
              <a:t> the </a:t>
            </a:r>
            <a:r>
              <a:rPr lang="da-DK" dirty="0" err="1"/>
              <a:t>HTMLRenderer</a:t>
            </a:r>
            <a:r>
              <a:rPr lang="da-DK" dirty="0"/>
              <a:t> </a:t>
            </a:r>
            <a:r>
              <a:rPr lang="da-DK" dirty="0" err="1"/>
              <a:t>into</a:t>
            </a:r>
            <a:r>
              <a:rPr lang="da-DK" dirty="0"/>
              <a:t> an Open Source </a:t>
            </a:r>
            <a:r>
              <a:rPr lang="da-DK" dirty="0" err="1"/>
              <a:t>project</a:t>
            </a:r>
            <a:endParaRPr lang="da-DK" dirty="0"/>
          </a:p>
          <a:p>
            <a:r>
              <a:rPr lang="da-DK" dirty="0"/>
              <a:t>Multiple Modal </a:t>
            </a:r>
            <a:r>
              <a:rPr lang="da-DK" dirty="0" err="1"/>
              <a:t>Instances</a:t>
            </a:r>
            <a:endParaRPr lang="da-DK" dirty="0"/>
          </a:p>
          <a:p>
            <a:pPr lvl="1"/>
            <a:r>
              <a:rPr lang="da-DK" dirty="0"/>
              <a:t>(</a:t>
            </a:r>
            <a:r>
              <a:rPr lang="da-DK" dirty="0" err="1"/>
              <a:t>only</a:t>
            </a:r>
            <a:r>
              <a:rPr lang="da-DK" dirty="0"/>
              <a:t> </a:t>
            </a:r>
            <a:r>
              <a:rPr lang="da-DK" dirty="0" err="1"/>
              <a:t>allow</a:t>
            </a:r>
            <a:r>
              <a:rPr lang="da-DK" dirty="0"/>
              <a:t> </a:t>
            </a:r>
            <a:r>
              <a:rPr lang="da-DK" dirty="0" err="1"/>
              <a:t>access</a:t>
            </a:r>
            <a:r>
              <a:rPr lang="da-DK" dirty="0"/>
              <a:t> to </a:t>
            </a:r>
            <a:r>
              <a:rPr lang="da-DK" dirty="0" err="1"/>
              <a:t>one</a:t>
            </a:r>
            <a:r>
              <a:rPr lang="da-DK" dirty="0"/>
              <a:t> </a:t>
            </a:r>
            <a:r>
              <a:rPr lang="da-DK" dirty="0" err="1"/>
              <a:t>window</a:t>
            </a:r>
            <a:r>
              <a:rPr lang="da-DK" dirty="0"/>
              <a:t> </a:t>
            </a:r>
            <a:r>
              <a:rPr lang="da-DK" dirty="0" err="1"/>
              <a:t>if</a:t>
            </a:r>
            <a:r>
              <a:rPr lang="da-DK" dirty="0"/>
              <a:t> </a:t>
            </a:r>
            <a:r>
              <a:rPr lang="da-DK" dirty="0" err="1"/>
              <a:t>required</a:t>
            </a:r>
            <a:r>
              <a:rPr lang="da-DK" dirty="0"/>
              <a:t>)</a:t>
            </a:r>
          </a:p>
          <a:p>
            <a:r>
              <a:rPr lang="da-DK" dirty="0"/>
              <a:t>Thread </a:t>
            </a:r>
            <a:r>
              <a:rPr lang="da-DK" dirty="0" err="1"/>
              <a:t>switching</a:t>
            </a:r>
            <a:r>
              <a:rPr lang="da-DK" dirty="0"/>
              <a:t> in </a:t>
            </a:r>
            <a:r>
              <a:rPr lang="da-DK" dirty="0" err="1"/>
              <a:t>OnHTTPReceive</a:t>
            </a:r>
            <a:r>
              <a:rPr lang="da-DK" dirty="0"/>
              <a:t> and </a:t>
            </a:r>
            <a:r>
              <a:rPr lang="da-DK" dirty="0" err="1"/>
              <a:t>OnWebSocketReceive</a:t>
            </a:r>
            <a:r>
              <a:rPr lang="da-DK" dirty="0"/>
              <a:t> to </a:t>
            </a:r>
            <a:r>
              <a:rPr lang="da-DK" dirty="0" err="1"/>
              <a:t>allow</a:t>
            </a:r>
            <a:r>
              <a:rPr lang="da-DK" dirty="0"/>
              <a:t> </a:t>
            </a:r>
            <a:r>
              <a:rPr lang="da-DK" dirty="0" err="1"/>
              <a:t>threaded</a:t>
            </a:r>
            <a:r>
              <a:rPr lang="da-DK" dirty="0"/>
              <a:t> GUI apps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9C9BB-AD97-435F-8A7D-776E630663C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C67207-285A-432E-8E77-618A8EE54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latinLnBrk="0" hangingPunct="1"/>
            <a:r>
              <a:rPr lang="da-DK" sz="3600" kern="1200" dirty="0" err="1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HTMLRenderer</a:t>
            </a:r>
            <a:r>
              <a:rPr lang="da-DK" sz="360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 </a:t>
            </a:r>
            <a:r>
              <a:rPr lang="da-DK" sz="3600" kern="1200" dirty="0" err="1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improvements</a:t>
            </a:r>
            <a:endParaRPr lang="LID4096" sz="3600" dirty="0"/>
          </a:p>
        </p:txBody>
      </p:sp>
    </p:spTree>
    <p:extLst>
      <p:ext uri="{BB962C8B-B14F-4D97-AF65-F5344CB8AC3E}">
        <p14:creationId xmlns:p14="http://schemas.microsoft.com/office/powerpoint/2010/main" val="3791585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B2EBC-8421-4521-853B-37418DD24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AB922F-542C-41BB-B5A4-3305FEA596E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9BD5F-181B-479E-B8A1-10C31A15E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86100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67DD5D-583A-4C12-9A8B-D4271AC75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956" y="47105"/>
            <a:ext cx="3216088" cy="5096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B4B70F-54ED-4AE4-BF8E-205079096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736" y="0"/>
            <a:ext cx="3266434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74ABBE-CB37-4DFC-B82D-493B00857269}"/>
              </a:ext>
            </a:extLst>
          </p:cNvPr>
          <p:cNvSpPr/>
          <p:nvPr/>
        </p:nvSpPr>
        <p:spPr>
          <a:xfrm>
            <a:off x="5781736" y="0"/>
            <a:ext cx="3362264" cy="7730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B4639-954C-43CD-BD66-EE3755CA7723}"/>
              </a:ext>
            </a:extLst>
          </p:cNvPr>
          <p:cNvSpPr/>
          <p:nvPr/>
        </p:nvSpPr>
        <p:spPr>
          <a:xfrm>
            <a:off x="2963956" y="47105"/>
            <a:ext cx="2817780" cy="6855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C3E075-F2E3-432E-80C6-E6BAF10A535C}"/>
              </a:ext>
            </a:extLst>
          </p:cNvPr>
          <p:cNvSpPr/>
          <p:nvPr/>
        </p:nvSpPr>
        <p:spPr>
          <a:xfrm>
            <a:off x="5781736" y="2992581"/>
            <a:ext cx="3214800" cy="7564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2718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DD707D-A48C-4393-8F4E-D438CE4F8BD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53004-A6F3-404D-B97E-068E14BDE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/>
              <a:t>R</a:t>
            </a:r>
            <a:r>
              <a:rPr lang="da-DK" baseline="0" dirty="0"/>
              <a:t>e-</a:t>
            </a:r>
            <a:r>
              <a:rPr lang="da-DK" baseline="0" dirty="0" err="1"/>
              <a:t>implement</a:t>
            </a:r>
            <a:r>
              <a:rPr lang="da-DK" baseline="0" dirty="0"/>
              <a:t> the </a:t>
            </a:r>
            <a:r>
              <a:rPr lang="da-DK" baseline="0" dirty="0" err="1"/>
              <a:t>way</a:t>
            </a:r>
            <a:r>
              <a:rPr lang="da-DK" baseline="0" dirty="0"/>
              <a:t> </a:t>
            </a:r>
            <a:r>
              <a:rPr lang="da-DK" baseline="0" dirty="0" err="1"/>
              <a:t>that</a:t>
            </a:r>
            <a:r>
              <a:rPr lang="da-DK" baseline="0" dirty="0"/>
              <a:t> the session </a:t>
            </a:r>
            <a:r>
              <a:rPr lang="da-DK" baseline="0" dirty="0" err="1"/>
              <a:t>object</a:t>
            </a:r>
            <a:r>
              <a:rPr lang="da-DK" baseline="0" dirty="0"/>
              <a:t> (</a:t>
            </a:r>
            <a:r>
              <a:rPr lang="da-DK" dirty="0">
                <a:latin typeface="APL385 Unicode" panose="020B0709000202000203" pitchFamily="49" charset="0"/>
              </a:rPr>
              <a:t>⎕SE</a:t>
            </a:r>
            <a:r>
              <a:rPr lang="da-DK" dirty="0"/>
              <a:t>) is </a:t>
            </a:r>
            <a:r>
              <a:rPr lang="da-DK" dirty="0" err="1"/>
              <a:t>populated</a:t>
            </a:r>
            <a:r>
              <a:rPr lang="da-DK" dirty="0"/>
              <a:t> at startup</a:t>
            </a:r>
          </a:p>
          <a:p>
            <a:r>
              <a:rPr lang="da-DK" dirty="0" err="1"/>
              <a:t>Completely</a:t>
            </a:r>
            <a:r>
              <a:rPr lang="da-DK" dirty="0"/>
              <a:t> separate Dyalog content from user content with no </a:t>
            </a:r>
            <a:r>
              <a:rPr lang="da-DK" dirty="0" err="1"/>
              <a:t>risk</a:t>
            </a:r>
            <a:r>
              <a:rPr lang="da-DK" dirty="0"/>
              <a:t> of </a:t>
            </a:r>
            <a:r>
              <a:rPr lang="da-DK" dirty="0" err="1"/>
              <a:t>conflict</a:t>
            </a:r>
            <a:endParaRPr lang="da-DK" dirty="0"/>
          </a:p>
          <a:p>
            <a:pPr lvl="1"/>
            <a:r>
              <a:rPr lang="da-DK" dirty="0"/>
              <a:t>(and no </a:t>
            </a:r>
            <a:r>
              <a:rPr lang="da-DK" dirty="0" err="1"/>
              <a:t>need</a:t>
            </a:r>
            <a:r>
              <a:rPr lang="da-DK" dirty="0"/>
              <a:t> to </a:t>
            </a:r>
            <a:r>
              <a:rPr lang="da-DK" dirty="0" err="1"/>
              <a:t>reinstall</a:t>
            </a:r>
            <a:r>
              <a:rPr lang="da-DK" dirty="0"/>
              <a:t> </a:t>
            </a:r>
            <a:r>
              <a:rPr lang="da-DK" dirty="0" err="1"/>
              <a:t>own</a:t>
            </a:r>
            <a:r>
              <a:rPr lang="da-DK" dirty="0"/>
              <a:t> content </a:t>
            </a:r>
            <a:r>
              <a:rPr lang="da-DK" dirty="0" err="1"/>
              <a:t>when</a:t>
            </a:r>
            <a:r>
              <a:rPr lang="da-DK" dirty="0"/>
              <a:t> APL is </a:t>
            </a:r>
            <a:r>
              <a:rPr lang="da-DK" dirty="0" err="1"/>
              <a:t>upgraded</a:t>
            </a:r>
            <a:r>
              <a:rPr lang="da-DK" dirty="0"/>
              <a:t>)</a:t>
            </a:r>
          </a:p>
          <a:p>
            <a:r>
              <a:rPr lang="da-DK" dirty="0"/>
              <a:t>Design a </a:t>
            </a:r>
            <a:r>
              <a:rPr lang="da-DK" dirty="0" err="1"/>
              <a:t>declarative</a:t>
            </a:r>
            <a:r>
              <a:rPr lang="da-DK" dirty="0"/>
              <a:t> </a:t>
            </a:r>
            <a:r>
              <a:rPr lang="da-DK" dirty="0" err="1"/>
              <a:t>way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user-</a:t>
            </a:r>
            <a:r>
              <a:rPr lang="da-DK" dirty="0" err="1"/>
              <a:t>defined</a:t>
            </a:r>
            <a:r>
              <a:rPr lang="da-DK" dirty="0"/>
              <a:t> menu[item]s and widgets</a:t>
            </a:r>
            <a:br>
              <a:rPr lang="da-DK" dirty="0"/>
            </a:br>
            <a:endParaRPr lang="da-DK" dirty="0"/>
          </a:p>
          <a:p>
            <a:r>
              <a:rPr lang="da-DK" dirty="0"/>
              <a:t>User Command </a:t>
            </a:r>
            <a:r>
              <a:rPr lang="da-DK" dirty="0" err="1"/>
              <a:t>implementation</a:t>
            </a:r>
            <a:r>
              <a:rPr lang="da-DK" dirty="0"/>
              <a:t>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also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reviewed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EFAFF-7032-4D2E-90DD-FCCC0D3C2A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3FAF322-7C6F-41F2-8909-22917ADB5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latinLnBrk="0" hangingPunct="1"/>
            <a:r>
              <a:rPr lang="da-DK" sz="360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Session </a:t>
            </a:r>
            <a:r>
              <a:rPr lang="da-DK" sz="3600" kern="1200" dirty="0" err="1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initialisation</a:t>
            </a:r>
            <a:r>
              <a:rPr lang="da-DK" sz="360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 </a:t>
            </a:r>
            <a:r>
              <a:rPr lang="da-DK" sz="3600" kern="1200" dirty="0" err="1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mechanism</a:t>
            </a:r>
            <a:endParaRPr lang="LID4096" sz="3600" dirty="0"/>
          </a:p>
        </p:txBody>
      </p:sp>
    </p:spTree>
    <p:extLst>
      <p:ext uri="{BB962C8B-B14F-4D97-AF65-F5344CB8AC3E}">
        <p14:creationId xmlns:p14="http://schemas.microsoft.com/office/powerpoint/2010/main" val="26190524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8DD888-BD29-4545-BA13-F5DC4C97D90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1F528-5708-42AF-9F72-590836B23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a-DK" dirty="0" err="1"/>
              <a:t>Move</a:t>
            </a:r>
            <a:r>
              <a:rPr lang="da-DK" dirty="0"/>
              <a:t> </a:t>
            </a:r>
            <a:r>
              <a:rPr lang="da-DK" dirty="0" err="1"/>
              <a:t>towards</a:t>
            </a:r>
            <a:r>
              <a:rPr lang="da-DK" dirty="0"/>
              <a:t> portable </a:t>
            </a:r>
            <a:r>
              <a:rPr lang="da-DK" dirty="0" err="1"/>
              <a:t>configuration</a:t>
            </a:r>
            <a:endParaRPr lang="da-DK" dirty="0"/>
          </a:p>
          <a:p>
            <a:r>
              <a:rPr lang="da-DK" dirty="0" err="1"/>
              <a:t>Remove</a:t>
            </a:r>
            <a:r>
              <a:rPr lang="da-DK" dirty="0"/>
              <a:t> </a:t>
            </a:r>
            <a:r>
              <a:rPr lang="da-DK" dirty="0" err="1"/>
              <a:t>need</a:t>
            </a:r>
            <a:r>
              <a:rPr lang="da-DK" dirty="0"/>
              <a:t> for a startup script under '</a:t>
            </a:r>
            <a:r>
              <a:rPr lang="da-DK" dirty="0" err="1"/>
              <a:t>NIXes</a:t>
            </a:r>
            <a:endParaRPr lang="da-DK" dirty="0"/>
          </a:p>
          <a:p>
            <a:pPr lvl="1"/>
            <a:r>
              <a:rPr lang="da-DK" dirty="0"/>
              <a:t>Good defaults for all </a:t>
            </a:r>
            <a:r>
              <a:rPr lang="da-DK" dirty="0" err="1"/>
              <a:t>settings</a:t>
            </a:r>
            <a:endParaRPr lang="da-DK" dirty="0"/>
          </a:p>
          <a:p>
            <a:pPr lvl="1"/>
            <a:r>
              <a:rPr lang="da-DK" dirty="0"/>
              <a:t>All </a:t>
            </a:r>
            <a:r>
              <a:rPr lang="da-DK" dirty="0" err="1"/>
              <a:t>settings</a:t>
            </a:r>
            <a:r>
              <a:rPr lang="da-DK" dirty="0"/>
              <a:t> </a:t>
            </a:r>
            <a:r>
              <a:rPr lang="da-DK" dirty="0" err="1"/>
              <a:t>configurable</a:t>
            </a:r>
            <a:r>
              <a:rPr lang="da-DK" dirty="0"/>
              <a:t> via </a:t>
            </a:r>
            <a:r>
              <a:rPr lang="da-DK" dirty="0" err="1"/>
              <a:t>text</a:t>
            </a:r>
            <a:r>
              <a:rPr lang="da-DK" dirty="0"/>
              <a:t> files</a:t>
            </a:r>
          </a:p>
          <a:p>
            <a:r>
              <a:rPr lang="da-DK" dirty="0" err="1"/>
              <a:t>Remove</a:t>
            </a:r>
            <a:r>
              <a:rPr lang="da-DK" dirty="0"/>
              <a:t> </a:t>
            </a:r>
            <a:r>
              <a:rPr lang="da-DK" dirty="0" err="1"/>
              <a:t>need</a:t>
            </a:r>
            <a:r>
              <a:rPr lang="da-DK" dirty="0"/>
              <a:t> for the Windows Registry</a:t>
            </a:r>
          </a:p>
          <a:p>
            <a:pPr lvl="1"/>
            <a:r>
              <a:rPr lang="da-DK" dirty="0"/>
              <a:t>(Windows APL </a:t>
            </a:r>
            <a:r>
              <a:rPr lang="da-DK" dirty="0" err="1"/>
              <a:t>already</a:t>
            </a:r>
            <a:r>
              <a:rPr lang="da-DK" dirty="0"/>
              <a:t> has </a:t>
            </a:r>
            <a:r>
              <a:rPr lang="da-DK" dirty="0" err="1"/>
              <a:t>good</a:t>
            </a:r>
            <a:r>
              <a:rPr lang="da-DK" dirty="0"/>
              <a:t> defaults)</a:t>
            </a:r>
          </a:p>
          <a:p>
            <a:pPr lvl="1"/>
            <a:r>
              <a:rPr lang="da-DK" dirty="0" err="1"/>
              <a:t>Move</a:t>
            </a:r>
            <a:r>
              <a:rPr lang="da-DK" dirty="0"/>
              <a:t> all "interpreter </a:t>
            </a:r>
            <a:r>
              <a:rPr lang="da-DK" dirty="0" err="1"/>
              <a:t>settings</a:t>
            </a:r>
            <a:r>
              <a:rPr lang="da-DK" dirty="0"/>
              <a:t>" to </a:t>
            </a:r>
            <a:r>
              <a:rPr lang="da-DK" dirty="0" err="1"/>
              <a:t>config</a:t>
            </a:r>
            <a:r>
              <a:rPr lang="da-DK" dirty="0"/>
              <a:t> files</a:t>
            </a:r>
          </a:p>
          <a:p>
            <a:pPr lvl="1"/>
            <a:r>
              <a:rPr lang="da-DK" dirty="0" err="1"/>
              <a:t>Leave</a:t>
            </a:r>
            <a:r>
              <a:rPr lang="da-DK" dirty="0"/>
              <a:t> IDE </a:t>
            </a:r>
            <a:r>
              <a:rPr lang="da-DK" dirty="0" err="1"/>
              <a:t>settings</a:t>
            </a:r>
            <a:r>
              <a:rPr lang="da-DK" dirty="0"/>
              <a:t> in the Registry (as RIDE </a:t>
            </a:r>
            <a:r>
              <a:rPr lang="da-DK" dirty="0" err="1"/>
              <a:t>settings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in a JSON </a:t>
            </a:r>
            <a:r>
              <a:rPr lang="da-DK" dirty="0" err="1"/>
              <a:t>repository</a:t>
            </a:r>
            <a:r>
              <a:rPr lang="da-DK" dirty="0"/>
              <a:t>)</a:t>
            </a:r>
            <a:br>
              <a:rPr lang="da-DK" dirty="0"/>
            </a:br>
            <a:endParaRPr lang="da-DK" dirty="0"/>
          </a:p>
          <a:p>
            <a:pPr marL="0" indent="0">
              <a:buNone/>
            </a:pPr>
            <a:r>
              <a:rPr lang="da-DK" dirty="0"/>
              <a:t>This </a:t>
            </a:r>
            <a:r>
              <a:rPr lang="da-DK" dirty="0" err="1"/>
              <a:t>might</a:t>
            </a:r>
            <a:r>
              <a:rPr lang="da-DK" dirty="0"/>
              <a:t> not </a:t>
            </a:r>
            <a:r>
              <a:rPr lang="da-DK" dirty="0" err="1"/>
              <a:t>make</a:t>
            </a:r>
            <a:r>
              <a:rPr lang="da-DK" dirty="0"/>
              <a:t> 19.0, but </a:t>
            </a:r>
            <a:r>
              <a:rPr lang="da-DK" dirty="0" err="1"/>
              <a:t>remains</a:t>
            </a:r>
            <a:r>
              <a:rPr lang="da-DK" dirty="0"/>
              <a:t> an </a:t>
            </a:r>
            <a:r>
              <a:rPr lang="da-DK" dirty="0" err="1"/>
              <a:t>important</a:t>
            </a:r>
            <a:r>
              <a:rPr lang="da-DK" dirty="0"/>
              <a:t> short term </a:t>
            </a:r>
            <a:r>
              <a:rPr lang="da-DK" dirty="0" err="1"/>
              <a:t>goal</a:t>
            </a:r>
            <a:r>
              <a:rPr lang="da-DK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860121-09D8-48EC-9420-FE3983EA9E0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5C0975-70F6-4F70-8C0F-17A1CA21A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Configuration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6455111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CB1CD3-FDEB-483F-A8D1-3CFDDB2A3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.NET 6 bridge</a:t>
            </a:r>
          </a:p>
          <a:p>
            <a:r>
              <a:rPr lang="da-DK" dirty="0"/>
              <a:t>I/O re-</a:t>
            </a:r>
            <a:r>
              <a:rPr lang="da-DK" dirty="0" err="1"/>
              <a:t>implementation</a:t>
            </a:r>
            <a:endParaRPr lang="da-DK" dirty="0"/>
          </a:p>
          <a:p>
            <a:r>
              <a:rPr lang="da-DK" dirty="0" err="1"/>
              <a:t>Improve</a:t>
            </a:r>
            <a:r>
              <a:rPr lang="da-DK" dirty="0"/>
              <a:t> </a:t>
            </a:r>
            <a:r>
              <a:rPr lang="da-DK" dirty="0" err="1"/>
              <a:t>Installers</a:t>
            </a:r>
            <a:endParaRPr lang="da-DK" dirty="0"/>
          </a:p>
          <a:p>
            <a:r>
              <a:rPr lang="da-DK" dirty="0"/>
              <a:t>Keyboarding on all platforms</a:t>
            </a:r>
          </a:p>
          <a:p>
            <a:r>
              <a:rPr lang="da-DK" dirty="0"/>
              <a:t>Arm64 (M1 Mac &amp; Pi)</a:t>
            </a:r>
          </a:p>
          <a:p>
            <a:r>
              <a:rPr lang="da-DK" dirty="0" err="1"/>
              <a:t>Monitoring</a:t>
            </a:r>
            <a:r>
              <a:rPr lang="da-DK" dirty="0"/>
              <a:t> / Heath Checks</a:t>
            </a:r>
          </a:p>
          <a:p>
            <a:endParaRPr lang="LID4096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997222-A29F-4749-9556-DAB420492FB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da-DK" dirty="0" err="1"/>
              <a:t>Optimisation</a:t>
            </a:r>
            <a:r>
              <a:rPr lang="da-DK" dirty="0"/>
              <a:t> </a:t>
            </a:r>
            <a:r>
              <a:rPr lang="da-DK" dirty="0" err="1"/>
              <a:t>work</a:t>
            </a:r>
            <a:endParaRPr lang="da-DK" dirty="0"/>
          </a:p>
          <a:p>
            <a:r>
              <a:rPr lang="da-DK" dirty="0"/>
              <a:t>Portable File </a:t>
            </a:r>
            <a:r>
              <a:rPr lang="da-DK" dirty="0" err="1"/>
              <a:t>Functions</a:t>
            </a:r>
            <a:endParaRPr lang="da-DK" dirty="0"/>
          </a:p>
          <a:p>
            <a:r>
              <a:rPr lang="da-DK" dirty="0" err="1"/>
              <a:t>HTMLRenderer</a:t>
            </a:r>
            <a:r>
              <a:rPr lang="da-DK" dirty="0"/>
              <a:t> </a:t>
            </a:r>
            <a:r>
              <a:rPr lang="da-DK" dirty="0" err="1"/>
              <a:t>improvements</a:t>
            </a:r>
            <a:endParaRPr lang="da-DK" dirty="0"/>
          </a:p>
          <a:p>
            <a:r>
              <a:rPr lang="da-DK" dirty="0"/>
              <a:t>Session </a:t>
            </a:r>
            <a:r>
              <a:rPr lang="da-DK" dirty="0" err="1"/>
              <a:t>initialisation</a:t>
            </a:r>
            <a:endParaRPr lang="da-DK" dirty="0"/>
          </a:p>
          <a:p>
            <a:r>
              <a:rPr lang="da-DK" dirty="0"/>
              <a:t>Configuration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40E6EB-07D2-4335-AD1B-B63660A33D5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3A55D37-93CD-4F61-8552-A86B60328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Recap</a:t>
            </a:r>
            <a:r>
              <a:rPr lang="da-DK" dirty="0"/>
              <a:t> - </a:t>
            </a:r>
            <a:r>
              <a:rPr lang="da-DK" dirty="0" err="1"/>
              <a:t>Planned</a:t>
            </a:r>
            <a:r>
              <a:rPr lang="da-DK" dirty="0"/>
              <a:t> Features of v19.0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6998333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CB1CD3-FDEB-483F-A8D1-3CFDDB2A3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>
                <a:solidFill>
                  <a:srgbClr val="00B050"/>
                </a:solidFill>
              </a:rPr>
              <a:t>.NET 6 bridge</a:t>
            </a:r>
          </a:p>
          <a:p>
            <a:r>
              <a:rPr lang="da-DK" dirty="0">
                <a:solidFill>
                  <a:srgbClr val="00B050"/>
                </a:solidFill>
              </a:rPr>
              <a:t>I/O re-</a:t>
            </a:r>
            <a:r>
              <a:rPr lang="da-DK" dirty="0" err="1">
                <a:solidFill>
                  <a:srgbClr val="00B050"/>
                </a:solidFill>
              </a:rPr>
              <a:t>implementation</a:t>
            </a:r>
            <a:endParaRPr lang="da-DK" dirty="0">
              <a:solidFill>
                <a:srgbClr val="00B050"/>
              </a:solidFill>
            </a:endParaRPr>
          </a:p>
          <a:p>
            <a:r>
              <a:rPr lang="da-DK" dirty="0" err="1">
                <a:solidFill>
                  <a:srgbClr val="00B050"/>
                </a:solidFill>
              </a:rPr>
              <a:t>Improve</a:t>
            </a:r>
            <a:r>
              <a:rPr lang="da-DK" dirty="0">
                <a:solidFill>
                  <a:srgbClr val="00B050"/>
                </a:solidFill>
              </a:rPr>
              <a:t> </a:t>
            </a:r>
            <a:r>
              <a:rPr lang="da-DK" dirty="0" err="1">
                <a:solidFill>
                  <a:srgbClr val="00B050"/>
                </a:solidFill>
              </a:rPr>
              <a:t>Installers</a:t>
            </a:r>
            <a:endParaRPr lang="da-DK" dirty="0">
              <a:solidFill>
                <a:srgbClr val="00B050"/>
              </a:solidFill>
            </a:endParaRPr>
          </a:p>
          <a:p>
            <a:r>
              <a:rPr lang="da-DK" dirty="0">
                <a:solidFill>
                  <a:srgbClr val="00B050"/>
                </a:solidFill>
              </a:rPr>
              <a:t>Keyboarding on all platforms</a:t>
            </a:r>
          </a:p>
          <a:p>
            <a:r>
              <a:rPr lang="da-DK" dirty="0">
                <a:solidFill>
                  <a:srgbClr val="00B050"/>
                </a:solidFill>
              </a:rPr>
              <a:t>Arm64 (M1 Mac &amp; Pi)</a:t>
            </a:r>
          </a:p>
          <a:p>
            <a:r>
              <a:rPr lang="da-DK" dirty="0" err="1"/>
              <a:t>Monitoring</a:t>
            </a:r>
            <a:r>
              <a:rPr lang="da-DK" dirty="0"/>
              <a:t> / Heath Checks</a:t>
            </a:r>
          </a:p>
          <a:p>
            <a:endParaRPr lang="LID4096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997222-A29F-4749-9556-DAB420492FB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da-DK" dirty="0" err="1"/>
              <a:t>Optimisation</a:t>
            </a:r>
            <a:r>
              <a:rPr lang="da-DK" dirty="0"/>
              <a:t> </a:t>
            </a:r>
            <a:r>
              <a:rPr lang="da-DK" dirty="0" err="1"/>
              <a:t>work</a:t>
            </a:r>
            <a:endParaRPr lang="da-DK" dirty="0"/>
          </a:p>
          <a:p>
            <a:r>
              <a:rPr lang="da-DK" dirty="0">
                <a:solidFill>
                  <a:srgbClr val="00B050"/>
                </a:solidFill>
              </a:rPr>
              <a:t>Portable File </a:t>
            </a:r>
            <a:r>
              <a:rPr lang="da-DK" dirty="0" err="1">
                <a:solidFill>
                  <a:srgbClr val="00B050"/>
                </a:solidFill>
              </a:rPr>
              <a:t>Functions</a:t>
            </a:r>
            <a:endParaRPr lang="da-DK" dirty="0">
              <a:solidFill>
                <a:srgbClr val="00B050"/>
              </a:solidFill>
            </a:endParaRPr>
          </a:p>
          <a:p>
            <a:r>
              <a:rPr lang="da-DK" dirty="0" err="1">
                <a:solidFill>
                  <a:srgbClr val="00B050"/>
                </a:solidFill>
              </a:rPr>
              <a:t>HTMLRenderer</a:t>
            </a:r>
            <a:r>
              <a:rPr lang="da-DK" dirty="0">
                <a:solidFill>
                  <a:srgbClr val="00B050"/>
                </a:solidFill>
              </a:rPr>
              <a:t> </a:t>
            </a:r>
            <a:r>
              <a:rPr lang="da-DK" dirty="0" err="1">
                <a:solidFill>
                  <a:srgbClr val="00B050"/>
                </a:solidFill>
              </a:rPr>
              <a:t>improvements</a:t>
            </a:r>
            <a:endParaRPr lang="da-DK" dirty="0">
              <a:solidFill>
                <a:srgbClr val="00B050"/>
              </a:solidFill>
            </a:endParaRPr>
          </a:p>
          <a:p>
            <a:r>
              <a:rPr lang="da-DK" dirty="0">
                <a:solidFill>
                  <a:srgbClr val="00B050"/>
                </a:solidFill>
              </a:rPr>
              <a:t>Session </a:t>
            </a:r>
            <a:r>
              <a:rPr lang="da-DK" dirty="0" err="1">
                <a:solidFill>
                  <a:srgbClr val="00B050"/>
                </a:solidFill>
              </a:rPr>
              <a:t>initialisation</a:t>
            </a:r>
            <a:endParaRPr lang="da-DK" dirty="0">
              <a:solidFill>
                <a:srgbClr val="00B050"/>
              </a:solidFill>
            </a:endParaRPr>
          </a:p>
          <a:p>
            <a:r>
              <a:rPr lang="da-DK" dirty="0">
                <a:solidFill>
                  <a:srgbClr val="00B050"/>
                </a:solidFill>
              </a:rPr>
              <a:t>Configuration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40E6EB-07D2-4335-AD1B-B63660A33D5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3A55D37-93CD-4F61-8552-A86B60328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518159"/>
            <a:ext cx="7005527" cy="685535"/>
          </a:xfrm>
        </p:spPr>
        <p:txBody>
          <a:bodyPr/>
          <a:lstStyle/>
          <a:p>
            <a:r>
              <a:rPr lang="da-DK" dirty="0" err="1"/>
              <a:t>Improving</a:t>
            </a:r>
            <a:r>
              <a:rPr lang="da-DK" dirty="0"/>
              <a:t> "Cross Platform" </a:t>
            </a:r>
            <a:r>
              <a:rPr lang="da-DK" dirty="0" err="1"/>
              <a:t>capability</a:t>
            </a:r>
            <a:r>
              <a:rPr lang="da-DK" dirty="0"/>
              <a:t> &amp; </a:t>
            </a:r>
            <a:r>
              <a:rPr lang="da-DK" dirty="0" err="1"/>
              <a:t>similarity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0598216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1D8C9-3B0B-4650-AF4E-A323E037F21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endParaRPr lang="LID4096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2283CC-7413-4313-A8D4-ECD9C6F09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Array Notation</a:t>
            </a:r>
          </a:p>
          <a:p>
            <a:r>
              <a:rPr lang="en-GB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Multiple numeric towers</a:t>
            </a:r>
          </a:p>
          <a:p>
            <a:r>
              <a:rPr lang="da-DK" dirty="0"/>
              <a:t>Under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⍢</a:t>
            </a:r>
          </a:p>
          <a:p>
            <a:r>
              <a:rPr lang="en-GB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Simple cross-platform user interfaces</a:t>
            </a:r>
            <a:endParaRPr lang="LID4096" dirty="0">
              <a:latin typeface="+mn-lt"/>
              <a:cs typeface="Calibri" panose="020F0502020204030204" pitchFamily="34" charset="0"/>
            </a:endParaRPr>
          </a:p>
          <a:p>
            <a:endParaRPr lang="en-GB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637E96-6C01-4086-A70D-21921AF6B0E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F07546-1076-4FD8-8E11-054EBF7BA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Beyond 19.0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0242420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A26D7-DC51-43BE-955C-430290A4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731045"/>
            <a:ext cx="7344816" cy="594066"/>
          </a:xfrm>
        </p:spPr>
        <p:txBody>
          <a:bodyPr/>
          <a:lstStyle/>
          <a:p>
            <a:r>
              <a:rPr lang="da-DK" dirty="0"/>
              <a:t>Array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21C34-34C5-4AC2-852B-F68324DB5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5"/>
            <a:ext cx="8280921" cy="31503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GB" sz="1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br>
              <a:rPr lang="en-GB" sz="1400" dirty="0">
                <a:latin typeface="APL385 Unicode" panose="020B0709000202000203" pitchFamily="49" charset="0"/>
              </a:rPr>
            </a:br>
            <a:r>
              <a:rPr lang="en-GB" sz="1400" dirty="0">
                <a:latin typeface="APL385 Unicode" panose="020B0709000202000203" pitchFamily="49" charset="0"/>
              </a:rPr>
              <a:t>    </a:t>
            </a:r>
            <a:r>
              <a:rPr lang="en-GB" sz="1400" dirty="0">
                <a:solidFill>
                  <a:schemeClr val="tx1"/>
                </a:solidFill>
                <a:latin typeface="APL385 Unicode" panose="020B0709000202000203" pitchFamily="49" charset="0"/>
              </a:rPr>
              <a:t>['Jan'             'Feb'             'Mar'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>
                <a:latin typeface="APL385 Unicode" panose="020B0709000202000203" pitchFamily="49" charset="0"/>
              </a:rPr>
              <a:t>     (101 102 103 104) (201 202 203 204) (301 302 303 304)]</a:t>
            </a:r>
          </a:p>
          <a:p>
            <a:pPr marL="0" indent="0">
              <a:spcBef>
                <a:spcPts val="0"/>
              </a:spcBef>
              <a:buNone/>
            </a:pPr>
            <a:endParaRPr lang="en-GB" sz="14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1400" dirty="0">
                <a:latin typeface="APL385 Unicode" panose="020B0709000202000203" pitchFamily="49" charset="0"/>
              </a:rPr>
              <a:t>┌→──────────────────────────────────────────────────────┐</a:t>
            </a:r>
            <a:br>
              <a:rPr lang="en-GB" sz="1400" dirty="0">
                <a:latin typeface="APL385 Unicode" panose="020B0709000202000203" pitchFamily="49" charset="0"/>
              </a:rPr>
            </a:br>
            <a:r>
              <a:rPr lang="en-GB" sz="1400" dirty="0">
                <a:latin typeface="APL385 Unicode" panose="020B0709000202000203" pitchFamily="49" charset="0"/>
              </a:rPr>
              <a:t>↓ ┌→──┐             ┌→──┐             ┌→──┐             │</a:t>
            </a:r>
            <a:br>
              <a:rPr lang="en-GB" sz="1400" dirty="0">
                <a:latin typeface="APL385 Unicode" panose="020B0709000202000203" pitchFamily="49" charset="0"/>
              </a:rPr>
            </a:br>
            <a:r>
              <a:rPr lang="en-GB" sz="1400" dirty="0">
                <a:latin typeface="APL385 Unicode" panose="020B0709000202000203" pitchFamily="49" charset="0"/>
              </a:rPr>
              <a:t>│ │Jan│             │Feb│             │Mar│             │</a:t>
            </a:r>
            <a:br>
              <a:rPr lang="en-GB" sz="1400" dirty="0">
                <a:latin typeface="APL385 Unicode" panose="020B0709000202000203" pitchFamily="49" charset="0"/>
              </a:rPr>
            </a:br>
            <a:r>
              <a:rPr lang="en-GB" sz="1400" dirty="0">
                <a:latin typeface="APL385 Unicode" panose="020B0709000202000203" pitchFamily="49" charset="0"/>
              </a:rPr>
              <a:t>│ └───┘             └───┘             └───┘             │</a:t>
            </a:r>
            <a:br>
              <a:rPr lang="en-GB" sz="1400" dirty="0">
                <a:latin typeface="APL385 Unicode" panose="020B0709000202000203" pitchFamily="49" charset="0"/>
              </a:rPr>
            </a:br>
            <a:r>
              <a:rPr lang="en-GB" sz="1400" dirty="0">
                <a:latin typeface="APL385 Unicode" panose="020B0709000202000203" pitchFamily="49" charset="0"/>
              </a:rPr>
              <a:t>│ ┌→──────────────┐ ┌→──────────────┐ ┌→──────────────┐ │</a:t>
            </a:r>
            <a:br>
              <a:rPr lang="en-GB" sz="1400" dirty="0">
                <a:latin typeface="APL385 Unicode" panose="020B0709000202000203" pitchFamily="49" charset="0"/>
              </a:rPr>
            </a:br>
            <a:r>
              <a:rPr lang="en-GB" sz="1400" dirty="0">
                <a:latin typeface="APL385 Unicode" panose="020B0709000202000203" pitchFamily="49" charset="0"/>
              </a:rPr>
              <a:t>│ │101 102 103 104│ │201 202 203 204│ │301 302 303 304│ │</a:t>
            </a:r>
            <a:br>
              <a:rPr lang="en-GB" sz="1400" dirty="0">
                <a:latin typeface="APL385 Unicode" panose="020B0709000202000203" pitchFamily="49" charset="0"/>
              </a:rPr>
            </a:br>
            <a:r>
              <a:rPr lang="en-GB" sz="1400" dirty="0">
                <a:latin typeface="APL385 Unicode" panose="020B0709000202000203" pitchFamily="49" charset="0"/>
              </a:rPr>
              <a:t>│ └~──────────────┘ └~──────────────┘ └~──────────────┘ │</a:t>
            </a:r>
            <a:br>
              <a:rPr lang="en-GB" sz="1400" dirty="0">
                <a:latin typeface="APL385 Unicode" panose="020B0709000202000203" pitchFamily="49" charset="0"/>
              </a:rPr>
            </a:br>
            <a:r>
              <a:rPr lang="en-GB" sz="1400" dirty="0">
                <a:latin typeface="APL385 Unicode" panose="020B0709000202000203" pitchFamily="49" charset="0"/>
              </a:rPr>
              <a:t>└∊──────────────────────────────────────────────────────┘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7B3194-0CEE-4D46-B846-054DAA0D4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62AA13-F8B0-4564-8EEE-843D3DF1724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005808" y="1350811"/>
            <a:ext cx="1945687" cy="1069255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da-DK" dirty="0"/>
              <a:t>Final Community </a:t>
            </a:r>
            <a:r>
              <a:rPr lang="da-DK" dirty="0" err="1"/>
              <a:t>review</a:t>
            </a:r>
            <a:r>
              <a:rPr lang="da-DK" dirty="0"/>
              <a:t> of </a:t>
            </a:r>
            <a:br>
              <a:rPr lang="da-DK" dirty="0"/>
            </a:br>
            <a:r>
              <a:rPr lang="da-DK" dirty="0" err="1"/>
              <a:t>spec</a:t>
            </a:r>
            <a:r>
              <a:rPr lang="da-DK" dirty="0"/>
              <a:t> </a:t>
            </a:r>
            <a:r>
              <a:rPr lang="da-DK" dirty="0" err="1"/>
              <a:t>before</a:t>
            </a:r>
            <a:r>
              <a:rPr lang="da-DK" dirty="0"/>
              <a:t> </a:t>
            </a:r>
            <a:r>
              <a:rPr lang="da-DK" dirty="0" err="1"/>
              <a:t>implementation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57853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A26D7-DC51-43BE-955C-430290A4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53548"/>
            <a:ext cx="7344816" cy="594066"/>
          </a:xfrm>
        </p:spPr>
        <p:txBody>
          <a:bodyPr/>
          <a:lstStyle/>
          <a:p>
            <a:r>
              <a:rPr lang="da-DK" dirty="0"/>
              <a:t>Under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⍢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21C34-34C5-4AC2-852B-F68324DB5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65" y="1347614"/>
            <a:ext cx="8345270" cy="404506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800" b="1" dirty="0"/>
              <a:t>Computational Under: </a:t>
            </a:r>
            <a:r>
              <a:rPr lang="en-GB" sz="1800" dirty="0"/>
              <a:t>Mathematical definition</a:t>
            </a:r>
            <a:br>
              <a:rPr lang="en-GB" sz="1800" dirty="0"/>
            </a:br>
            <a:endParaRPr lang="en-GB" sz="11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600" b="1" dirty="0"/>
              <a:t>        </a:t>
            </a:r>
            <a:r>
              <a:rPr lang="en-GB" sz="1600" dirty="0">
                <a:solidFill>
                  <a:schemeClr val="tx1"/>
                </a:solidFill>
                <a:latin typeface="APL385 Unicode" panose="020B0709000202000203" pitchFamily="49" charset="0"/>
              </a:rPr>
              <a:t>⍺</a:t>
            </a:r>
            <a:r>
              <a:rPr lang="en-GB" sz="1600" b="1" dirty="0"/>
              <a:t> </a:t>
            </a:r>
            <a:r>
              <a:rPr lang="en-GB" sz="1600" dirty="0" err="1">
                <a:latin typeface="APL385 Unicode" panose="020B0709000202000203" pitchFamily="49" charset="0"/>
              </a:rPr>
              <a:t>f</a:t>
            </a:r>
            <a:r>
              <a:rPr lang="en-GB" sz="1600" dirty="0" err="1">
                <a:solidFill>
                  <a:schemeClr val="tx1"/>
                </a:solidFill>
                <a:latin typeface="APL385 Unicode" panose="020B0709000202000203" pitchFamily="49" charset="0"/>
              </a:rPr>
              <a:t>⍢g</a:t>
            </a:r>
            <a:r>
              <a:rPr lang="en-GB" sz="1600" dirty="0">
                <a:solidFill>
                  <a:schemeClr val="tx1"/>
                </a:solidFill>
                <a:latin typeface="APL385 Unicode" panose="020B0709000202000203" pitchFamily="49" charset="0"/>
              </a:rPr>
              <a:t> ⍵    ←→     (g⍣¯1) (g ⍺) f (g ⍵)</a:t>
            </a:r>
            <a:br>
              <a:rPr lang="en-GB" sz="16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endParaRPr lang="en-GB" sz="16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2 3 4 +</a:t>
            </a:r>
            <a:r>
              <a:rPr lang="en-GB" sz="1600" dirty="0">
                <a:solidFill>
                  <a:schemeClr val="tx1"/>
                </a:solidFill>
                <a:latin typeface="APL385 Unicode" panose="020B0709000202000203" pitchFamily="49" charset="0"/>
              </a:rPr>
              <a:t>⍢⍟ 2</a:t>
            </a:r>
            <a:br>
              <a:rPr lang="en-GB" sz="16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GB" sz="1600" dirty="0">
                <a:solidFill>
                  <a:schemeClr val="tx1"/>
                </a:solidFill>
                <a:latin typeface="APL385 Unicode" panose="020B0709000202000203" pitchFamily="49" charset="0"/>
              </a:rPr>
              <a:t>4 6 8</a:t>
            </a: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800" b="1" dirty="0"/>
              <a:t>Structural Under:</a:t>
            </a:r>
            <a:r>
              <a:rPr lang="en-GB" sz="1800" dirty="0"/>
              <a:t> Less strict, but "more useful"</a:t>
            </a:r>
          </a:p>
          <a:p>
            <a:pPr marL="0" indent="0">
              <a:spcBef>
                <a:spcPts val="0"/>
              </a:spcBef>
              <a:buNone/>
            </a:pPr>
            <a:endParaRPr lang="en-GB" sz="12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1 </a:t>
            </a:r>
            <a:r>
              <a:rPr lang="en-GB" sz="1600" dirty="0">
                <a:solidFill>
                  <a:schemeClr val="tx1"/>
                </a:solidFill>
                <a:latin typeface="APL385 Unicode" panose="020B0709000202000203" pitchFamily="49" charset="0"/>
              </a:rPr>
              <a:t>⎕C⍢(⊃¨) </a:t>
            </a:r>
            <a:r>
              <a:rPr lang="en-GB" sz="1600" dirty="0" err="1">
                <a:solidFill>
                  <a:schemeClr val="tx1"/>
                </a:solidFill>
                <a:latin typeface="APL385 Unicode" panose="020B0709000202000203" pitchFamily="49" charset="0"/>
              </a:rPr>
              <a:t>'adam</a:t>
            </a:r>
            <a:r>
              <a:rPr lang="en-GB" sz="1600" dirty="0">
                <a:solidFill>
                  <a:schemeClr val="tx1"/>
                </a:solidFill>
                <a:latin typeface="APL385 Unicode" panose="020B0709000202000203" pitchFamily="49" charset="0"/>
              </a:rPr>
              <a:t>' </a:t>
            </a:r>
            <a:r>
              <a:rPr lang="en-GB" sz="1600" dirty="0" err="1">
                <a:solidFill>
                  <a:schemeClr val="tx1"/>
                </a:solidFill>
                <a:latin typeface="APL385 Unicode" panose="020B0709000202000203" pitchFamily="49" charset="0"/>
              </a:rPr>
              <a:t>'karta</a:t>
            </a:r>
            <a:r>
              <a:rPr lang="en-GB" sz="1600" dirty="0">
                <a:solidFill>
                  <a:schemeClr val="tx1"/>
                </a:solidFill>
                <a:latin typeface="APL385 Unicode" panose="020B0709000202000203" pitchFamily="49" charset="0"/>
              </a:rPr>
              <a:t>' </a:t>
            </a:r>
            <a:r>
              <a:rPr lang="en-GB" sz="1600" dirty="0" err="1">
                <a:solidFill>
                  <a:schemeClr val="tx1"/>
                </a:solidFill>
                <a:latin typeface="APL385 Unicode" panose="020B0709000202000203" pitchFamily="49" charset="0"/>
              </a:rPr>
              <a:t>'nathaniel</a:t>
            </a:r>
            <a:r>
              <a:rPr lang="en-GB" sz="1600" dirty="0">
                <a:solidFill>
                  <a:schemeClr val="tx1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>
                <a:solidFill>
                  <a:schemeClr val="tx1"/>
                </a:solidFill>
                <a:latin typeface="APL385 Unicode" panose="020B0709000202000203" pitchFamily="49" charset="0"/>
              </a:rPr>
              <a:t> Adam  Karta  Nathaniel</a:t>
            </a:r>
            <a:br>
              <a:rPr lang="en-GB" sz="16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br>
              <a:rPr lang="en-GB" sz="16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endParaRPr lang="en-GB" sz="1600" dirty="0">
              <a:latin typeface="APL385 Unicode" panose="020B0709000202000203" pitchFamily="49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D3657D3-109F-4E8F-AF6F-3479E61A489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6216" y="1563638"/>
            <a:ext cx="2480433" cy="2475276"/>
          </a:xfrm>
          <a:solidFill>
            <a:srgbClr val="FFC000"/>
          </a:solidFill>
        </p:spPr>
        <p:txBody>
          <a:bodyPr/>
          <a:lstStyle/>
          <a:p>
            <a:r>
              <a:rPr lang="en-US" dirty="0"/>
              <a:t>Also to come…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Obverse:</a:t>
            </a:r>
            <a:r>
              <a:rPr lang="en-US" dirty="0"/>
              <a:t> </a:t>
            </a:r>
            <a:r>
              <a:rPr lang="en-US" dirty="0">
                <a:latin typeface="APL385 Unicode" panose="020B0709000202000203" pitchFamily="49" charset="0"/>
              </a:rPr>
              <a:t>FFT</a:t>
            </a:r>
            <a:r>
              <a:rPr lang="en-DK" b="0" i="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⍫</a:t>
            </a:r>
            <a:r>
              <a:rPr lang="en-US" dirty="0">
                <a:solidFill>
                  <a:srgbClr val="000000"/>
                </a:solidFill>
                <a:latin typeface="APL385 Unicode" panose="020B0709000202000203" pitchFamily="49" charset="0"/>
              </a:rPr>
              <a:t>IFT</a:t>
            </a:r>
            <a:br>
              <a:rPr lang="en-US" b="0" i="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</a:br>
            <a:r>
              <a:rPr lang="en-US" sz="1600" b="0" i="0" dirty="0">
                <a:solidFill>
                  <a:srgbClr val="000000"/>
                </a:solidFill>
                <a:effectLst/>
              </a:rPr>
              <a:t>(declared inverse)</a:t>
            </a:r>
          </a:p>
          <a:p>
            <a:br>
              <a:rPr lang="en-US" b="0" i="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</a:br>
            <a:r>
              <a:rPr lang="en-US" b="1" i="0" dirty="0">
                <a:solidFill>
                  <a:srgbClr val="000000"/>
                </a:solidFill>
                <a:effectLst/>
              </a:rPr>
              <a:t>Depth: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 </a:t>
            </a:r>
            <a:r>
              <a:rPr lang="en-US" b="0" i="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f⍥n</a:t>
            </a:r>
            <a:br>
              <a:rPr lang="en-US" b="0" i="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</a:br>
            <a:r>
              <a:rPr lang="en-US" sz="1600" b="0" i="0" dirty="0">
                <a:solidFill>
                  <a:srgbClr val="000000"/>
                </a:solidFill>
                <a:effectLst/>
              </a:rPr>
              <a:t>(f on depth-n sub-arrays)</a:t>
            </a:r>
          </a:p>
        </p:txBody>
      </p:sp>
    </p:spTree>
    <p:extLst>
      <p:ext uri="{BB962C8B-B14F-4D97-AF65-F5344CB8AC3E}">
        <p14:creationId xmlns:p14="http://schemas.microsoft.com/office/powerpoint/2010/main" val="404202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FDB4B-0515-4EAF-B018-459815ED1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Enhancing APL: Multiple Towers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F60CA-9FD2-44D4-8011-53FCF05BB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6984777" cy="349087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Goals:</a:t>
            </a:r>
          </a:p>
          <a:p>
            <a:r>
              <a:rPr lang="en-US" dirty="0"/>
              <a:t>Better control of DECIMAL data type</a:t>
            </a:r>
          </a:p>
          <a:p>
            <a:r>
              <a:rPr lang="en-US" dirty="0"/>
              <a:t>Accommodate INT64 and RATIONAL types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Model: Three Towers, selectable </a:t>
            </a:r>
            <a:r>
              <a:rPr lang="en-US" b="1" dirty="0"/>
              <a:t>per array</a:t>
            </a:r>
          </a:p>
          <a:p>
            <a:r>
              <a:rPr lang="en-US" dirty="0"/>
              <a:t>Fast:	BOOL, INT 8-16-32, DOUBLE, COMPLEX</a:t>
            </a:r>
          </a:p>
          <a:p>
            <a:r>
              <a:rPr lang="en-US" dirty="0"/>
              <a:t>Decimal:	BOOL, INT 8-16-32</a:t>
            </a:r>
            <a:r>
              <a:rPr lang="en-US" dirty="0">
                <a:solidFill>
                  <a:srgbClr val="FF0000"/>
                </a:solidFill>
              </a:rPr>
              <a:t>-64</a:t>
            </a:r>
            <a:r>
              <a:rPr lang="en-US" dirty="0"/>
              <a:t>, DECF</a:t>
            </a:r>
          </a:p>
          <a:p>
            <a:r>
              <a:rPr lang="en-US" dirty="0"/>
              <a:t>Unlimited:	</a:t>
            </a:r>
            <a:r>
              <a:rPr lang="en-US" dirty="0">
                <a:solidFill>
                  <a:srgbClr val="FF0000"/>
                </a:solidFill>
              </a:rPr>
              <a:t>RATIONAL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Significant design remains to be done on </a:t>
            </a:r>
            <a:r>
              <a:rPr lang="en-US" dirty="0" err="1"/>
              <a:t>notatation</a:t>
            </a:r>
            <a:r>
              <a:rPr lang="en-US" dirty="0"/>
              <a:t>, rules for comparison and promotion. What is:      </a:t>
            </a:r>
            <a:br>
              <a:rPr lang="en-US" dirty="0"/>
            </a:br>
            <a:r>
              <a:rPr lang="en-US" dirty="0"/>
              <a:t>                                                     (</a:t>
            </a:r>
            <a:r>
              <a:rPr lang="en-US" dirty="0">
                <a:latin typeface="APL385 Unicode" panose="020B0709000202000203" pitchFamily="49" charset="0"/>
              </a:rPr>
              <a:t>∪0.1D,(1÷10),1R10</a:t>
            </a:r>
            <a:r>
              <a:rPr lang="en-US" dirty="0"/>
              <a:t>)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AB9144-216F-4988-9BF7-503FAF7CBE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2052" name="Picture 4" descr="Petronas Towers | lex.dk – Den Store Danske">
            <a:extLst>
              <a:ext uri="{FF2B5EF4-FFF2-40B4-BE49-F238E27FC236}">
                <a16:creationId xmlns:a16="http://schemas.microsoft.com/office/drawing/2014/main" id="{C4E57AB9-B7E1-4ECC-A11A-B3D374D0B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634" y="1081074"/>
            <a:ext cx="1677471" cy="298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5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63F34-77AB-4A6F-863B-1B658E69A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 for the Holy Grail</a:t>
            </a:r>
            <a:endParaRPr lang="en-DK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65825A0-0A86-41AD-B68F-D338F459875F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l="19259" t="-6680" r="21895" b="10274"/>
          <a:stretch/>
        </p:blipFill>
        <p:spPr>
          <a:xfrm>
            <a:off x="4833437" y="1386716"/>
            <a:ext cx="3791320" cy="248859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FEA49-5944-4D9B-9423-C13C79E680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1026" name="Picture 2" descr="Indiana Jones">
            <a:extLst>
              <a:ext uri="{FF2B5EF4-FFF2-40B4-BE49-F238E27FC236}">
                <a16:creationId xmlns:a16="http://schemas.microsoft.com/office/drawing/2014/main" id="{018D45B8-20EA-4DAB-9B67-F898A34CA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43" y="1563638"/>
            <a:ext cx="4113457" cy="231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E99FB4-4B22-4167-81A1-C7E91B430666}"/>
              </a:ext>
            </a:extLst>
          </p:cNvPr>
          <p:cNvSpPr txBox="1"/>
          <p:nvPr/>
        </p:nvSpPr>
        <p:spPr>
          <a:xfrm>
            <a:off x="3482881" y="3599626"/>
            <a:ext cx="152908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Lucasfilm, Ltd.</a:t>
            </a:r>
            <a:endParaRPr lang="en-DK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7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45E1C-F43C-48D9-B374-412259A75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23037"/>
            <a:ext cx="7005527" cy="685535"/>
          </a:xfrm>
        </p:spPr>
        <p:txBody>
          <a:bodyPr/>
          <a:lstStyle/>
          <a:p>
            <a:r>
              <a:rPr lang="en-US" dirty="0"/>
              <a:t>Simple Cross-Platform User Interfaces</a:t>
            </a:r>
            <a:endParaRPr lang="en-DK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6D30F2-E26D-4A88-8BEC-E62281844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571989"/>
            <a:ext cx="6480720" cy="105869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challenge is generating the HTML/JS…</a:t>
            </a:r>
          </a:p>
          <a:p>
            <a:pPr lvl="1"/>
            <a:r>
              <a:rPr lang="en-US" dirty="0"/>
              <a:t>Our "DUI" has not yet caught on</a:t>
            </a:r>
          </a:p>
          <a:p>
            <a:r>
              <a:rPr lang="en-US" dirty="0"/>
              <a:t>Perhaps the community can help?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CB5827F-2F02-42D7-AFDC-25D0A15F3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12" name="Picture 4" descr="monty python french knight - We've already got one! Oh, yes. it's very nice!">
            <a:extLst>
              <a:ext uri="{FF2B5EF4-FFF2-40B4-BE49-F238E27FC236}">
                <a16:creationId xmlns:a16="http://schemas.microsoft.com/office/drawing/2014/main" id="{B57D894A-01F1-4B27-9C8C-97EE112B6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586" y="1758237"/>
            <a:ext cx="3312368" cy="18137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8C6A50-8382-40F5-B0C3-9F22F818D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800367"/>
            <a:ext cx="2806838" cy="1542766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0F0307E0-0CF0-40FE-9939-EA403EEBD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121" y="1356615"/>
            <a:ext cx="6218448" cy="3462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APL385 Unicode" panose="020B0709000202000203" pitchFamily="49" charset="0"/>
              </a:rPr>
              <a:t>'</a:t>
            </a:r>
            <a:r>
              <a:rPr lang="en-US" altLang="en-US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hr</a:t>
            </a:r>
            <a:r>
              <a:rPr lang="en-US" altLang="en-US" dirty="0">
                <a:solidFill>
                  <a:srgbClr val="000000"/>
                </a:solidFill>
                <a:latin typeface="APL385 Unicode" panose="020B0709000202000203" pitchFamily="49" charset="0"/>
              </a:rPr>
              <a:t>' ⎕WC '</a:t>
            </a:r>
            <a:r>
              <a:rPr lang="en-US" altLang="en-US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HTMLRenderer</a:t>
            </a:r>
            <a:r>
              <a:rPr lang="en-US" altLang="en-US" dirty="0">
                <a:solidFill>
                  <a:srgbClr val="000000"/>
                </a:solidFill>
                <a:latin typeface="APL385 Unicode" panose="020B0709000202000203" pitchFamily="49" charset="0"/>
              </a:rPr>
              <a:t>' 'Hello &lt;b&gt;World&lt;/b&gt;'</a:t>
            </a:r>
            <a:r>
              <a:rPr lang="en-US" altLang="en-US" dirty="0">
                <a:latin typeface="APL385 Unicode" panose="020B0709000202000203" pitchFamily="49" charset="0"/>
              </a:rPr>
              <a:t> 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98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93F51-2BD2-4870-943D-413A98B3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Dyalog … The Next Generation</a:t>
            </a:r>
          </a:p>
        </p:txBody>
      </p:sp>
      <p:pic>
        <p:nvPicPr>
          <p:cNvPr id="8" name="Picture 7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75AD4451-60FC-4FAE-8F0F-0F8DA5F748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r="8508" b="2"/>
          <a:stretch/>
        </p:blipFill>
        <p:spPr bwMode="auto">
          <a:xfrm>
            <a:off x="1609186" y="1328269"/>
            <a:ext cx="1056069" cy="160063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B9BBE3-3208-4FC8-BC05-AF3C54E24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" r="9662" b="2"/>
          <a:stretch/>
        </p:blipFill>
        <p:spPr bwMode="auto">
          <a:xfrm>
            <a:off x="452741" y="1328269"/>
            <a:ext cx="1056069" cy="160063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B64A91F-2E0F-49CE-B2DF-FC544C8DF1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" r="8221"/>
          <a:stretch/>
        </p:blipFill>
        <p:spPr bwMode="auto">
          <a:xfrm>
            <a:off x="2765631" y="1334599"/>
            <a:ext cx="1101190" cy="159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D014CAC-7096-46C6-9380-37112B4B4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8" r="1585" b="2"/>
          <a:stretch/>
        </p:blipFill>
        <p:spPr bwMode="auto">
          <a:xfrm>
            <a:off x="5108345" y="1322641"/>
            <a:ext cx="1056068" cy="160063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BA23A11-D285-4177-8D61-E9EE23513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" r="13508" b="2"/>
          <a:stretch/>
        </p:blipFill>
        <p:spPr bwMode="auto">
          <a:xfrm>
            <a:off x="3954183" y="1322642"/>
            <a:ext cx="1059782" cy="160626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3" name="Picture 2" descr="A person taking a selfie&#10;&#10;Description automatically generated with medium confidence">
            <a:extLst>
              <a:ext uri="{FF2B5EF4-FFF2-40B4-BE49-F238E27FC236}">
                <a16:creationId xmlns:a16="http://schemas.microsoft.com/office/drawing/2014/main" id="{DC4714E0-F546-4C15-8FA2-0744D4D862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2" r="10431" b="2"/>
          <a:stretch/>
        </p:blipFill>
        <p:spPr bwMode="auto">
          <a:xfrm>
            <a:off x="6258793" y="1313545"/>
            <a:ext cx="1056068" cy="160063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DE0D7F-45D5-475E-9A58-97DE75A70A8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/>
        </p:blipFill>
        <p:spPr>
          <a:xfrm>
            <a:off x="7405988" y="1322641"/>
            <a:ext cx="1056068" cy="1600631"/>
          </a:xfrm>
          <a:prstGeom prst="rect">
            <a:avLst/>
          </a:prstGeom>
          <a:noFill/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24778E8-B7BB-44EB-8C17-759C8BE0551E}"/>
              </a:ext>
            </a:extLst>
          </p:cNvPr>
          <p:cNvSpPr txBox="1"/>
          <p:nvPr/>
        </p:nvSpPr>
        <p:spPr>
          <a:xfrm>
            <a:off x="452741" y="2923273"/>
            <a:ext cx="636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Adam</a:t>
            </a:r>
            <a:br>
              <a:rPr lang="en-US" sz="1400" dirty="0"/>
            </a:br>
            <a:r>
              <a:rPr lang="en-US" sz="1400" dirty="0"/>
              <a:t>APL</a:t>
            </a:r>
            <a:endParaRPr lang="en-DK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268ED7-FBDD-4929-9BC9-BB1BD608E0C5}"/>
              </a:ext>
            </a:extLst>
          </p:cNvPr>
          <p:cNvSpPr txBox="1"/>
          <p:nvPr/>
        </p:nvSpPr>
        <p:spPr>
          <a:xfrm>
            <a:off x="1548611" y="2906052"/>
            <a:ext cx="96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Rich</a:t>
            </a:r>
            <a:br>
              <a:rPr lang="en-US" sz="1400" dirty="0"/>
            </a:br>
            <a:r>
              <a:rPr lang="en-US" sz="1400" dirty="0"/>
              <a:t>Education</a:t>
            </a:r>
            <a:endParaRPr lang="en-DK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D00A3C-DF10-4D2F-B364-8E45744684D3}"/>
              </a:ext>
            </a:extLst>
          </p:cNvPr>
          <p:cNvSpPr txBox="1"/>
          <p:nvPr/>
        </p:nvSpPr>
        <p:spPr>
          <a:xfrm>
            <a:off x="2743088" y="2906051"/>
            <a:ext cx="1023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Josh</a:t>
            </a:r>
            <a:br>
              <a:rPr lang="en-US" sz="1400" dirty="0"/>
            </a:br>
            <a:r>
              <a:rPr lang="en-US" sz="1400" dirty="0"/>
              <a:t>Consultant</a:t>
            </a:r>
            <a:endParaRPr lang="en-DK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3C2375-DB28-4305-B545-52DFE76B4C24}"/>
              </a:ext>
            </a:extLst>
          </p:cNvPr>
          <p:cNvSpPr txBox="1"/>
          <p:nvPr/>
        </p:nvSpPr>
        <p:spPr>
          <a:xfrm>
            <a:off x="3951900" y="2894359"/>
            <a:ext cx="96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Rodrigo</a:t>
            </a:r>
            <a:br>
              <a:rPr lang="en-US" sz="1400" dirty="0"/>
            </a:br>
            <a:r>
              <a:rPr lang="en-US" sz="1400" dirty="0"/>
              <a:t>Education</a:t>
            </a:r>
            <a:endParaRPr lang="en-DK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7A0E18-7EA3-40A9-B17E-91B5BB827BC3}"/>
              </a:ext>
            </a:extLst>
          </p:cNvPr>
          <p:cNvSpPr txBox="1"/>
          <p:nvPr/>
        </p:nvSpPr>
        <p:spPr>
          <a:xfrm>
            <a:off x="5086597" y="2882669"/>
            <a:ext cx="10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Stine</a:t>
            </a:r>
            <a:br>
              <a:rPr lang="en-US" sz="1400" dirty="0"/>
            </a:br>
            <a:r>
              <a:rPr lang="en-US" sz="1400" dirty="0"/>
              <a:t>Accounting</a:t>
            </a:r>
            <a:endParaRPr lang="en-DK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483777-51E2-45CA-8D49-C175D16C3125}"/>
              </a:ext>
            </a:extLst>
          </p:cNvPr>
          <p:cNvSpPr txBox="1"/>
          <p:nvPr/>
        </p:nvSpPr>
        <p:spPr>
          <a:xfrm>
            <a:off x="6209535" y="2894359"/>
            <a:ext cx="1043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Shuhao</a:t>
            </a:r>
            <a:br>
              <a:rPr lang="en-US" sz="1400" dirty="0"/>
            </a:br>
            <a:r>
              <a:rPr lang="en-US" sz="1400" dirty="0"/>
              <a:t>Interpreter</a:t>
            </a:r>
            <a:endParaRPr lang="en-DK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DF55F5-7665-452F-94E0-117939023103}"/>
              </a:ext>
            </a:extLst>
          </p:cNvPr>
          <p:cNvSpPr txBox="1"/>
          <p:nvPr/>
        </p:nvSpPr>
        <p:spPr>
          <a:xfrm>
            <a:off x="7321573" y="2901141"/>
            <a:ext cx="1043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Karta</a:t>
            </a:r>
            <a:br>
              <a:rPr lang="en-US" sz="1400" dirty="0"/>
            </a:br>
            <a:r>
              <a:rPr lang="en-US" sz="1400" dirty="0"/>
              <a:t>Interpreter</a:t>
            </a:r>
            <a:endParaRPr lang="en-DK" sz="1400" dirty="0"/>
          </a:p>
        </p:txBody>
      </p:sp>
    </p:spTree>
    <p:extLst>
      <p:ext uri="{BB962C8B-B14F-4D97-AF65-F5344CB8AC3E}">
        <p14:creationId xmlns:p14="http://schemas.microsoft.com/office/powerpoint/2010/main" val="375633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03D8E-14A0-43B4-BCAE-4A233EF6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596891"/>
            <a:ext cx="7005527" cy="685535"/>
          </a:xfrm>
        </p:spPr>
        <p:txBody>
          <a:bodyPr/>
          <a:lstStyle/>
          <a:p>
            <a:r>
              <a:rPr lang="en-US" dirty="0"/>
              <a:t>GitHub: the-</a:t>
            </a:r>
            <a:r>
              <a:rPr lang="en-US" dirty="0" err="1"/>
              <a:t>carlisle</a:t>
            </a:r>
            <a:r>
              <a:rPr lang="en-US" dirty="0"/>
              <a:t>-group / Abacus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168F7-2A8A-4D2B-937F-EC6D52F6C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to generate HTML</a:t>
            </a:r>
            <a:br>
              <a:rPr lang="en-US" dirty="0"/>
            </a:br>
            <a:r>
              <a:rPr lang="en-US" dirty="0"/>
              <a:t>from simple APL code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46FEF9-2CAC-427D-89DD-E600179E8A6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775259-90BE-445A-9612-C05E34A495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4E0112-C342-4E19-B963-88B480235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25805"/>
            <a:ext cx="4409543" cy="245224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9916172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09DCE-3304-4286-BFA3-1630B5CDC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Web Assembly (WASM)</a:t>
            </a:r>
            <a:endParaRPr lang="LID4096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D8CA346-73AD-4C24-96CB-F8BF4C626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085" y="1356615"/>
            <a:ext cx="6191250" cy="277300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CA416A-B8FC-4B56-AC8E-2203E7D2553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723925" y="1356615"/>
            <a:ext cx="2078545" cy="1682420"/>
          </a:xfrm>
          <a:solidFill>
            <a:schemeClr val="accent1"/>
          </a:solidFill>
        </p:spPr>
        <p:txBody>
          <a:bodyPr/>
          <a:lstStyle/>
          <a:p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could</a:t>
            </a:r>
            <a:r>
              <a:rPr lang="da-DK" dirty="0"/>
              <a:t> </a:t>
            </a:r>
            <a:r>
              <a:rPr lang="da-DK" dirty="0" err="1"/>
              <a:t>compile</a:t>
            </a:r>
            <a:br>
              <a:rPr lang="da-DK" dirty="0"/>
            </a:br>
            <a:r>
              <a:rPr lang="da-DK" dirty="0"/>
              <a:t>Dyalog APL to run</a:t>
            </a:r>
            <a:br>
              <a:rPr lang="da-DK" dirty="0"/>
            </a:br>
            <a:r>
              <a:rPr lang="da-DK" dirty="0"/>
              <a:t>in the browser.</a:t>
            </a:r>
            <a:br>
              <a:rPr lang="da-DK" dirty="0"/>
            </a:br>
            <a:br>
              <a:rPr lang="da-DK" dirty="0"/>
            </a:br>
            <a:r>
              <a:rPr lang="da-DK" dirty="0"/>
              <a:t>(</a:t>
            </a:r>
            <a:r>
              <a:rPr lang="da-DK" dirty="0" err="1"/>
              <a:t>some</a:t>
            </a:r>
            <a:r>
              <a:rPr lang="da-DK" dirty="0"/>
              <a:t> features</a:t>
            </a:r>
            <a:br>
              <a:rPr lang="da-DK" dirty="0"/>
            </a:br>
            <a:r>
              <a:rPr lang="da-DK" dirty="0" err="1"/>
              <a:t>would</a:t>
            </a:r>
            <a:r>
              <a:rPr lang="da-DK" dirty="0"/>
              <a:t> </a:t>
            </a:r>
            <a:r>
              <a:rPr lang="da-DK" dirty="0" err="1"/>
              <a:t>need</a:t>
            </a:r>
            <a:r>
              <a:rPr lang="da-DK" dirty="0"/>
              <a:t> to </a:t>
            </a:r>
            <a:r>
              <a:rPr lang="da-DK" dirty="0" err="1"/>
              <a:t>be</a:t>
            </a:r>
            <a:br>
              <a:rPr lang="da-DK" dirty="0"/>
            </a:br>
            <a:r>
              <a:rPr lang="da-DK" dirty="0" err="1"/>
              <a:t>disabled</a:t>
            </a:r>
            <a:r>
              <a:rPr lang="da-DK" dirty="0"/>
              <a:t>)</a:t>
            </a:r>
            <a:endParaRPr lang="LID4096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DCA452-6FBE-472F-9213-761C61016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809778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17045-23B1-4951-9CB4-2EBCDB5F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Conclusion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B7098-EB00-48C6-A19B-E15B19B52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Although</a:t>
            </a:r>
            <a:r>
              <a:rPr lang="da-DK" dirty="0"/>
              <a:t> </a:t>
            </a:r>
            <a:r>
              <a:rPr lang="da-DK" dirty="0" err="1"/>
              <a:t>improving</a:t>
            </a:r>
            <a:r>
              <a:rPr lang="da-DK" dirty="0"/>
              <a:t> </a:t>
            </a:r>
            <a:r>
              <a:rPr lang="da-DK" dirty="0" err="1"/>
              <a:t>documentation</a:t>
            </a:r>
            <a:r>
              <a:rPr lang="da-DK" dirty="0"/>
              <a:t>, samples and </a:t>
            </a:r>
            <a:r>
              <a:rPr lang="da-DK" dirty="0" err="1"/>
              <a:t>training</a:t>
            </a:r>
            <a:r>
              <a:rPr lang="da-DK" dirty="0"/>
              <a:t> </a:t>
            </a:r>
            <a:r>
              <a:rPr lang="da-DK" dirty="0" err="1"/>
              <a:t>materials</a:t>
            </a:r>
            <a:r>
              <a:rPr lang="da-DK" dirty="0"/>
              <a:t> is at </a:t>
            </a:r>
            <a:r>
              <a:rPr lang="da-DK" dirty="0" err="1"/>
              <a:t>least</a:t>
            </a:r>
            <a:r>
              <a:rPr lang="da-DK" dirty="0"/>
              <a:t> as </a:t>
            </a:r>
            <a:r>
              <a:rPr lang="da-DK" dirty="0" err="1"/>
              <a:t>important</a:t>
            </a:r>
            <a:r>
              <a:rPr lang="da-DK" dirty="0"/>
              <a:t> </a:t>
            </a:r>
          </a:p>
          <a:p>
            <a:r>
              <a:rPr lang="da-DK" dirty="0"/>
              <a:t>… and Packages …</a:t>
            </a:r>
          </a:p>
          <a:p>
            <a:r>
              <a:rPr lang="da-DK" dirty="0"/>
              <a:t>…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not </a:t>
            </a:r>
            <a:r>
              <a:rPr lang="da-DK" dirty="0" err="1"/>
              <a:t>about</a:t>
            </a:r>
            <a:r>
              <a:rPr lang="da-DK" dirty="0"/>
              <a:t> to run out of </a:t>
            </a:r>
            <a:r>
              <a:rPr lang="da-DK" dirty="0" err="1"/>
              <a:t>ideas</a:t>
            </a:r>
            <a:r>
              <a:rPr lang="da-DK" dirty="0"/>
              <a:t> for </a:t>
            </a:r>
            <a:r>
              <a:rPr lang="da-DK" dirty="0" err="1"/>
              <a:t>ways</a:t>
            </a:r>
            <a:r>
              <a:rPr lang="da-DK" dirty="0"/>
              <a:t> to </a:t>
            </a:r>
            <a:r>
              <a:rPr lang="da-DK" dirty="0" err="1"/>
              <a:t>improve</a:t>
            </a:r>
            <a:r>
              <a:rPr lang="da-DK" dirty="0"/>
              <a:t> Dyalog APL and </a:t>
            </a:r>
            <a:r>
              <a:rPr lang="da-DK" dirty="0" err="1"/>
              <a:t>it's</a:t>
            </a:r>
            <a:r>
              <a:rPr lang="da-DK" dirty="0"/>
              <a:t> </a:t>
            </a:r>
            <a:r>
              <a:rPr lang="da-DK" dirty="0" err="1"/>
              <a:t>tooling</a:t>
            </a:r>
            <a:endParaRPr lang="da-DK" dirty="0"/>
          </a:p>
          <a:p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C3618-1F8D-4FB0-A033-BBA2C521457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6C0044-B675-4426-84C2-C39380A008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33076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A255-F050-4328-8581-2036BEAA5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Generation, Continued…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D8A2F-03AE-4F32-BFE0-67A370837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3526972"/>
            <a:ext cx="6192003" cy="979993"/>
          </a:xfrm>
        </p:spPr>
        <p:txBody>
          <a:bodyPr>
            <a:normAutofit/>
          </a:bodyPr>
          <a:lstStyle/>
          <a:p>
            <a:r>
              <a:rPr lang="en-US" dirty="0"/>
              <a:t>We planned to recruit a tester and </a:t>
            </a:r>
            <a:br>
              <a:rPr lang="en-US" dirty="0"/>
            </a:br>
            <a:r>
              <a:rPr lang="en-US" dirty="0"/>
              <a:t>one more interpreter developer in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FE58DC-BBFD-45E2-A424-F54982666E78}"/>
              </a:ext>
            </a:extLst>
          </p:cNvPr>
          <p:cNvSpPr txBox="1"/>
          <p:nvPr/>
        </p:nvSpPr>
        <p:spPr>
          <a:xfrm>
            <a:off x="1380931" y="1447762"/>
            <a:ext cx="1293844" cy="1862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highlight>
                  <a:srgbClr val="C0C0C0"/>
                </a:highlight>
              </a:rPr>
              <a:t>?</a:t>
            </a:r>
            <a:endParaRPr lang="en-DK" sz="11500" dirty="0">
              <a:solidFill>
                <a:schemeClr val="bg1"/>
              </a:solidFill>
              <a:highlight>
                <a:srgbClr val="C0C0C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F0CC1C-C4B9-45D0-AF03-1E5821576CC5}"/>
              </a:ext>
            </a:extLst>
          </p:cNvPr>
          <p:cNvSpPr txBox="1"/>
          <p:nvPr/>
        </p:nvSpPr>
        <p:spPr>
          <a:xfrm>
            <a:off x="3165617" y="1447762"/>
            <a:ext cx="1293844" cy="1862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highlight>
                  <a:srgbClr val="C0C0C0"/>
                </a:highlight>
              </a:rPr>
              <a:t>?</a:t>
            </a:r>
            <a:endParaRPr lang="en-DK" sz="11500" dirty="0">
              <a:solidFill>
                <a:schemeClr val="bg1"/>
              </a:solidFill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73971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A255-F050-4328-8581-2036BEAA5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Generation, Continued…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D8A2F-03AE-4F32-BFE0-67A370837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3526972"/>
            <a:ext cx="6192003" cy="979993"/>
          </a:xfrm>
        </p:spPr>
        <p:txBody>
          <a:bodyPr>
            <a:normAutofit/>
          </a:bodyPr>
          <a:lstStyle/>
          <a:p>
            <a:r>
              <a:rPr lang="en-US" dirty="0"/>
              <a:t>Now, we plan to recruit a tester and </a:t>
            </a:r>
            <a:br>
              <a:rPr lang="en-US" dirty="0"/>
            </a:br>
            <a:r>
              <a:rPr lang="en-US" b="1" dirty="0"/>
              <a:t>two</a:t>
            </a:r>
            <a:r>
              <a:rPr lang="en-US" dirty="0"/>
              <a:t> more interpreter developers in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FE58DC-BBFD-45E2-A424-F54982666E78}"/>
              </a:ext>
            </a:extLst>
          </p:cNvPr>
          <p:cNvSpPr txBox="1"/>
          <p:nvPr/>
        </p:nvSpPr>
        <p:spPr>
          <a:xfrm>
            <a:off x="1380931" y="1447762"/>
            <a:ext cx="1293844" cy="1862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highlight>
                  <a:srgbClr val="C0C0C0"/>
                </a:highlight>
              </a:rPr>
              <a:t>?</a:t>
            </a:r>
            <a:endParaRPr lang="en-DK" sz="11500" dirty="0">
              <a:solidFill>
                <a:schemeClr val="bg1"/>
              </a:solidFill>
              <a:highlight>
                <a:srgbClr val="C0C0C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F0CC1C-C4B9-45D0-AF03-1E5821576CC5}"/>
              </a:ext>
            </a:extLst>
          </p:cNvPr>
          <p:cNvSpPr txBox="1"/>
          <p:nvPr/>
        </p:nvSpPr>
        <p:spPr>
          <a:xfrm>
            <a:off x="3165617" y="1447762"/>
            <a:ext cx="1293844" cy="1862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highlight>
                  <a:srgbClr val="C0C0C0"/>
                </a:highlight>
              </a:rPr>
              <a:t>?</a:t>
            </a:r>
            <a:endParaRPr lang="en-DK" sz="11500" dirty="0">
              <a:solidFill>
                <a:schemeClr val="bg1"/>
              </a:solidFill>
              <a:highlight>
                <a:srgbClr val="C0C0C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F7F5E0-FF4C-438F-A022-27078A7EE1AD}"/>
              </a:ext>
            </a:extLst>
          </p:cNvPr>
          <p:cNvSpPr txBox="1"/>
          <p:nvPr/>
        </p:nvSpPr>
        <p:spPr>
          <a:xfrm>
            <a:off x="4950303" y="1447762"/>
            <a:ext cx="1293844" cy="1862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highlight>
                  <a:srgbClr val="C0C0C0"/>
                </a:highlight>
              </a:rPr>
              <a:t>?</a:t>
            </a:r>
            <a:endParaRPr lang="en-DK" sz="11500" dirty="0">
              <a:solidFill>
                <a:schemeClr val="bg1"/>
              </a:solidFill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64963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D6E4D-D681-4DC2-9326-88C333708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1088958"/>
          </a:xfrm>
        </p:spPr>
        <p:txBody>
          <a:bodyPr/>
          <a:lstStyle/>
          <a:p>
            <a:r>
              <a:rPr lang="da-DK" dirty="0" err="1"/>
              <a:t>Some</a:t>
            </a:r>
            <a:r>
              <a:rPr lang="da-DK" dirty="0"/>
              <a:t> </a:t>
            </a:r>
            <a:r>
              <a:rPr lang="da-DK" dirty="0" err="1"/>
              <a:t>quotes</a:t>
            </a:r>
            <a:r>
              <a:rPr lang="da-DK" dirty="0"/>
              <a:t> from recent </a:t>
            </a:r>
            <a:r>
              <a:rPr lang="da-DK" dirty="0" err="1"/>
              <a:t>applicants</a:t>
            </a:r>
            <a:r>
              <a:rPr lang="da-DK" dirty="0"/>
              <a:t>…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1C06B-BCD4-48E1-96AE-E67DA8AF3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24350A-DFBD-40D5-AE8A-0B9A176BB6E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51722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16809</TotalTime>
  <Words>2382</Words>
  <Application>Microsoft Office PowerPoint</Application>
  <PresentationFormat>On-screen Show (16:9)</PresentationFormat>
  <Paragraphs>366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Courier New</vt:lpstr>
      <vt:lpstr>Wingdings</vt:lpstr>
      <vt:lpstr>Arial</vt:lpstr>
      <vt:lpstr>Hobo Std</vt:lpstr>
      <vt:lpstr>APL386 Unicode</vt:lpstr>
      <vt:lpstr>Sarabun</vt:lpstr>
      <vt:lpstr>Wingdings 2</vt:lpstr>
      <vt:lpstr>Calibri</vt:lpstr>
      <vt:lpstr>APL385 Unicode</vt:lpstr>
      <vt:lpstr>Office Theme</vt:lpstr>
      <vt:lpstr>PowerPoint Presentation</vt:lpstr>
      <vt:lpstr>Agenda</vt:lpstr>
      <vt:lpstr>[Re]Building the Team</vt:lpstr>
      <vt:lpstr>Still Going Strong…</vt:lpstr>
      <vt:lpstr>PowerPoint Presentation</vt:lpstr>
      <vt:lpstr>Dyalog … The Next Generation</vt:lpstr>
      <vt:lpstr>Next Generation, Continued…</vt:lpstr>
      <vt:lpstr>Next Generation, Continued…</vt:lpstr>
      <vt:lpstr>Some quotes from recent applicants…</vt:lpstr>
      <vt:lpstr>PowerPoint Presentation</vt:lpstr>
      <vt:lpstr>PowerPoint Presentation</vt:lpstr>
      <vt:lpstr> </vt:lpstr>
      <vt:lpstr>PowerPoint Presentation</vt:lpstr>
      <vt:lpstr>Dyalog … The Next Generation</vt:lpstr>
      <vt:lpstr>The Next Big Thing</vt:lpstr>
      <vt:lpstr>Training Materials</vt:lpstr>
      <vt:lpstr>The Next, Next Big Thing</vt:lpstr>
      <vt:lpstr>PowerPoint Presentation</vt:lpstr>
      <vt:lpstr>PowerPoint Presentation</vt:lpstr>
      <vt:lpstr>The other Big Thing</vt:lpstr>
      <vt:lpstr>Recap of v18.2     (March 2022)</vt:lpstr>
      <vt:lpstr>Windows Patches</vt:lpstr>
      <vt:lpstr>PowerPoint Presentation</vt:lpstr>
      <vt:lpstr>Basic Licence</vt:lpstr>
      <vt:lpstr>Basic Licence</vt:lpstr>
      <vt:lpstr>Launching from Text Files</vt:lpstr>
      <vt:lpstr>RIDE v4.4</vt:lpstr>
      <vt:lpstr>Developer Productivity:</vt:lpstr>
      <vt:lpstr>Developer Productivity:</vt:lpstr>
      <vt:lpstr>PowerPoint Presentation</vt:lpstr>
      <vt:lpstr>PowerPoint Presentation</vt:lpstr>
      <vt:lpstr>Developer Productivity:</vt:lpstr>
      <vt:lpstr>New Win32 GUI (⎕WC) features!!!</vt:lpstr>
      <vt:lpstr>Developer Productivity:</vt:lpstr>
      <vt:lpstr>PowerPoint Presentation</vt:lpstr>
      <vt:lpstr>Service Orientation</vt:lpstr>
      <vt:lpstr>Summary – Version 18.2</vt:lpstr>
      <vt:lpstr>Version 19.0 and Beyond</vt:lpstr>
      <vt:lpstr>Planned Features of v19.0</vt:lpstr>
      <vt:lpstr>.NET 6 Bridge</vt:lpstr>
      <vt:lpstr>.NET 6: Asynchronous Features</vt:lpstr>
      <vt:lpstr>I/O re-implementation</vt:lpstr>
      <vt:lpstr>Installation Issues</vt:lpstr>
      <vt:lpstr>Keyboarding on all platforms</vt:lpstr>
      <vt:lpstr>Arm64 (M1 Mac &amp; Pi)</vt:lpstr>
      <vt:lpstr>Health Checks</vt:lpstr>
      <vt:lpstr>Optimisation work</vt:lpstr>
      <vt:lpstr>[Portable] File Functions</vt:lpstr>
      <vt:lpstr>HTMLRenderer improvements</vt:lpstr>
      <vt:lpstr>Session initialisation mechanism</vt:lpstr>
      <vt:lpstr>Configuration</vt:lpstr>
      <vt:lpstr>Recap - Planned Features of v19.0</vt:lpstr>
      <vt:lpstr>Improving "Cross Platform" capability &amp; similarity</vt:lpstr>
      <vt:lpstr>Beyond 19.0</vt:lpstr>
      <vt:lpstr>Array Notation</vt:lpstr>
      <vt:lpstr>Under ⍢</vt:lpstr>
      <vt:lpstr>Enhancing APL: Multiple Towers</vt:lpstr>
      <vt:lpstr>Quest for the Holy Grail</vt:lpstr>
      <vt:lpstr>Simple Cross-Platform User Interfaces</vt:lpstr>
      <vt:lpstr>GitHub: the-carlisle-group / Abacus</vt:lpstr>
      <vt:lpstr>Web Assembly (WASM)</vt:lpstr>
      <vt:lpstr>Conclusion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Morten Kromberg</cp:lastModifiedBy>
  <cp:revision>257</cp:revision>
  <dcterms:created xsi:type="dcterms:W3CDTF">2019-07-25T11:46:05Z</dcterms:created>
  <dcterms:modified xsi:type="dcterms:W3CDTF">2022-05-16T18:39:32Z</dcterms:modified>
</cp:coreProperties>
</file>