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p:sldMasterIdLst>
    <p:sldMasterId id="2147483648" r:id="rId1"/>
  </p:sldMasterIdLst>
  <p:notesMasterIdLst>
    <p:notesMasterId r:id="rId18"/>
  </p:notesMasterIdLst>
  <p:handoutMasterIdLst>
    <p:handoutMasterId r:id="rId19"/>
  </p:handoutMasterIdLst>
  <p:sldIdLst>
    <p:sldId id="265" r:id="rId2"/>
    <p:sldId id="260" r:id="rId3"/>
    <p:sldId id="261" r:id="rId4"/>
    <p:sldId id="264" r:id="rId5"/>
    <p:sldId id="262" r:id="rId6"/>
    <p:sldId id="273" r:id="rId7"/>
    <p:sldId id="268" r:id="rId8"/>
    <p:sldId id="263" r:id="rId9"/>
    <p:sldId id="267" r:id="rId10"/>
    <p:sldId id="271" r:id="rId11"/>
    <p:sldId id="278" r:id="rId12"/>
    <p:sldId id="274" r:id="rId13"/>
    <p:sldId id="277" r:id="rId14"/>
    <p:sldId id="275" r:id="rId15"/>
    <p:sldId id="276" r:id="rId16"/>
    <p:sldId id="269" r:id="rId17"/>
  </p:sldIdLst>
  <p:sldSz cx="9144000" cy="5143500" type="screen16x9"/>
  <p:notesSz cx="6858000" cy="9144000"/>
  <p:embeddedFontLst>
    <p:embeddedFont>
      <p:font typeface="APL385 Unicode" panose="020B0709000202000203" pitchFamily="49" charset="0"/>
      <p:regular r:id="rId20"/>
    </p:embeddedFont>
    <p:embeddedFont>
      <p:font typeface="Sarabun" panose="020B0604020202020204" charset="-34"/>
      <p:regular r:id="rId21"/>
      <p:bold r:id="rId22"/>
      <p:italic r:id="rId23"/>
      <p:boldItalic r:id="rId24"/>
    </p:embeddedFont>
    <p:embeddedFont>
      <p:font typeface="Wingdings 2" panose="05020102010507070707" pitchFamily="18" charset="2"/>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5A6D8F"/>
    <a:srgbClr val="3B475E"/>
    <a:srgbClr val="ED7F00"/>
    <a:srgbClr val="FDFDF5"/>
    <a:srgbClr val="F6F6D9"/>
    <a:srgbClr val="BBB5D6"/>
    <a:srgbClr val="928ABD"/>
    <a:srgbClr val="37353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81830" autoAdjust="0"/>
  </p:normalViewPr>
  <p:slideViewPr>
    <p:cSldViewPr snapToGrid="0">
      <p:cViewPr varScale="1">
        <p:scale>
          <a:sx n="89" d="100"/>
          <a:sy n="89" d="100"/>
        </p:scale>
        <p:origin x="1320" y="72"/>
      </p:cViewPr>
      <p:guideLst>
        <p:guide orient="horz" pos="1620"/>
        <p:guide pos="2880"/>
      </p:guideLst>
    </p:cSldViewPr>
  </p:slideViewPr>
  <p:outlineViewPr>
    <p:cViewPr>
      <p:scale>
        <a:sx n="33" d="100"/>
        <a:sy n="33" d="100"/>
      </p:scale>
      <p:origin x="0" y="0"/>
    </p:cViewPr>
  </p:outlineViewPr>
  <p:notesTextViewPr>
    <p:cViewPr>
      <p:scale>
        <a:sx n="3" d="2"/>
        <a:sy n="3" d="2"/>
      </p:scale>
      <p:origin x="0" y="-845"/>
    </p:cViewPr>
  </p:notesTextViewPr>
  <p:sorterViewPr>
    <p:cViewPr>
      <p:scale>
        <a:sx n="100" d="100"/>
        <a:sy n="100" d="100"/>
      </p:scale>
      <p:origin x="0" y="0"/>
    </p:cViewPr>
  </p:sorterViewPr>
  <p:notesViewPr>
    <p:cSldViewPr snapToGrid="0">
      <p:cViewPr varScale="1">
        <p:scale>
          <a:sx n="69" d="100"/>
          <a:sy n="69" d="100"/>
        </p:scale>
        <p:origin x="2693" y="7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NUL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latin typeface="Sarabun" panose="00000500000000000000" pitchFamily="2" charset="-34"/>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A6A3BD-28BD-4949-B52F-24E999822598}" type="datetimeFigureOut">
              <a:rPr lang="en-GB" smtClean="0">
                <a:latin typeface="Sarabun" panose="00000500000000000000" pitchFamily="2" charset="-34"/>
              </a:rPr>
              <a:t>21/11/2024</a:t>
            </a:fld>
            <a:endParaRPr lang="en-GB" dirty="0">
              <a:latin typeface="Sarabun" panose="00000500000000000000" pitchFamily="2" charset="-34"/>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latin typeface="Sarabun" panose="00000500000000000000" pitchFamily="2" charset="-34"/>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D7370AB-76A5-41F1-9753-9FE7E667F0C0}" type="slidenum">
              <a:rPr lang="en-GB" smtClean="0">
                <a:latin typeface="Sarabun" panose="00000500000000000000" pitchFamily="2" charset="-34"/>
              </a:rPr>
              <a:t>‹#›</a:t>
            </a:fld>
            <a:endParaRPr lang="en-GB" dirty="0">
              <a:latin typeface="Sarabun" panose="00000500000000000000" pitchFamily="2" charset="-34"/>
            </a:endParaRPr>
          </a:p>
        </p:txBody>
      </p:sp>
    </p:spTree>
    <p:extLst>
      <p:ext uri="{BB962C8B-B14F-4D97-AF65-F5344CB8AC3E}">
        <p14:creationId xmlns:p14="http://schemas.microsoft.com/office/powerpoint/2010/main" val="3564718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arabun" panose="00000500000000000000" pitchFamily="2" charset="-34"/>
              </a:defRPr>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arabun" panose="00000500000000000000" pitchFamily="2" charset="-34"/>
              </a:defRPr>
            </a:lvl1pPr>
          </a:lstStyle>
          <a:p>
            <a:fld id="{CDEAEF8A-5BB8-41C8-B8C2-160617C17EF4}" type="datetimeFigureOut">
              <a:rPr lang="en-GB" smtClean="0"/>
              <a:pPr/>
              <a:t>21/11/2024</a:t>
            </a:fld>
            <a:endParaRPr lang="en-GB"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Sarabun" panose="00000500000000000000" pitchFamily="2" charset="-34"/>
              </a:defRPr>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Sarabun" panose="00000500000000000000" pitchFamily="2" charset="-34"/>
              </a:defRPr>
            </a:lvl1pPr>
          </a:lstStyle>
          <a:p>
            <a:fld id="{4320660A-27FD-4528-AE7F-EC6080404EEB}" type="slidenum">
              <a:rPr lang="en-GB" smtClean="0"/>
              <a:pPr/>
              <a:t>‹#›</a:t>
            </a:fld>
            <a:endParaRPr lang="en-GB" dirty="0"/>
          </a:p>
        </p:txBody>
      </p:sp>
    </p:spTree>
    <p:extLst>
      <p:ext uri="{BB962C8B-B14F-4D97-AF65-F5344CB8AC3E}">
        <p14:creationId xmlns:p14="http://schemas.microsoft.com/office/powerpoint/2010/main" val="2012133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arabun" panose="00000500000000000000" pitchFamily="2" charset="-34"/>
        <a:ea typeface="+mn-ea"/>
        <a:cs typeface="+mn-cs"/>
      </a:defRPr>
    </a:lvl1pPr>
    <a:lvl2pPr marL="457200" algn="l" defTabSz="914400" rtl="0" eaLnBrk="1" latinLnBrk="0" hangingPunct="1">
      <a:defRPr sz="1200" kern="1200">
        <a:solidFill>
          <a:schemeClr val="tx1"/>
        </a:solidFill>
        <a:latin typeface="Sarabun" panose="00000500000000000000" pitchFamily="2" charset="-34"/>
        <a:ea typeface="+mn-ea"/>
        <a:cs typeface="+mn-cs"/>
      </a:defRPr>
    </a:lvl2pPr>
    <a:lvl3pPr marL="914400" algn="l" defTabSz="914400" rtl="0" eaLnBrk="1" latinLnBrk="0" hangingPunct="1">
      <a:defRPr sz="1200" kern="1200">
        <a:solidFill>
          <a:schemeClr val="tx1"/>
        </a:solidFill>
        <a:latin typeface="Sarabun" panose="00000500000000000000" pitchFamily="2" charset="-34"/>
        <a:ea typeface="+mn-ea"/>
        <a:cs typeface="+mn-cs"/>
      </a:defRPr>
    </a:lvl3pPr>
    <a:lvl4pPr marL="1371600" algn="l" defTabSz="914400" rtl="0" eaLnBrk="1" latinLnBrk="0" hangingPunct="1">
      <a:defRPr sz="1200" kern="1200">
        <a:solidFill>
          <a:schemeClr val="tx1"/>
        </a:solidFill>
        <a:latin typeface="Sarabun" panose="00000500000000000000" pitchFamily="2" charset="-34"/>
        <a:ea typeface="+mn-ea"/>
        <a:cs typeface="+mn-cs"/>
      </a:defRPr>
    </a:lvl4pPr>
    <a:lvl5pPr marL="1828800" algn="l" defTabSz="914400" rtl="0" eaLnBrk="1" latinLnBrk="0" hangingPunct="1">
      <a:defRPr sz="1200" kern="1200">
        <a:solidFill>
          <a:schemeClr val="tx1"/>
        </a:solidFill>
        <a:latin typeface="Sarabun" panose="00000500000000000000" pitchFamily="2" charset="-34"/>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Who Am I? – I mean this literally, not in a philosophical sense. My name is Jada, and I’m an administration assistant at Dyalog Ltd. I’m based in the UK, in the Bramley Office.</a:t>
            </a:r>
          </a:p>
          <a:p>
            <a:endParaRPr lang="en-GB" dirty="0"/>
          </a:p>
          <a:p>
            <a:r>
              <a:rPr lang="en-GB" dirty="0"/>
              <a:t>What Do I Do at Dyalog? – I handle the day-to-day administration of the business including licence renewals, invoicing, keyboard sales and general event facilitation. I’m also the ‘office manager’ so issues like maintenance and facility management fall under my remit. My educational background is in Law with Politics, so I’m also the de facto ‘head of legal’ (not a real title) which means I occasionally deal with compliance and contracts </a:t>
            </a:r>
          </a:p>
          <a:p>
            <a:endParaRPr lang="en-GB" dirty="0"/>
          </a:p>
          <a:p>
            <a:r>
              <a:rPr lang="en-GB" dirty="0"/>
              <a:t>What Will I Be Presenting On? – You can think of this presentation like 2 mini presentations in 1. The first half will be about the Dyalog APL Developer Licence restructure, which came into effect January 2024. The business and technical rationale for this – and what this means for our shared future as suppliers and users of Dyalog APL. The second half of this presentation will be about all an update on notable changes that have happened in Dyalog this year. The fun and exciting stuff. </a:t>
            </a:r>
          </a:p>
        </p:txBody>
      </p:sp>
      <p:sp>
        <p:nvSpPr>
          <p:cNvPr id="4" name="Slide Number Placeholder 3"/>
          <p:cNvSpPr>
            <a:spLocks noGrp="1"/>
          </p:cNvSpPr>
          <p:nvPr>
            <p:ph type="sldNum" sz="quarter" idx="5"/>
          </p:nvPr>
        </p:nvSpPr>
        <p:spPr/>
        <p:txBody>
          <a:bodyPr/>
          <a:lstStyle/>
          <a:p>
            <a:fld id="{4320660A-27FD-4528-AE7F-EC6080404EEB}" type="slidenum">
              <a:rPr lang="en-GB" smtClean="0"/>
              <a:pPr/>
              <a:t>1</a:t>
            </a:fld>
            <a:endParaRPr lang="en-GB" dirty="0"/>
          </a:p>
        </p:txBody>
      </p:sp>
    </p:spTree>
    <p:extLst>
      <p:ext uri="{BB962C8B-B14F-4D97-AF65-F5344CB8AC3E}">
        <p14:creationId xmlns:p14="http://schemas.microsoft.com/office/powerpoint/2010/main" val="2794538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Highly recommend going to Dyalog User Meetings page on </a:t>
            </a:r>
            <a:r>
              <a:rPr lang="en-GB" dirty="0" err="1"/>
              <a:t>Youtube</a:t>
            </a:r>
            <a:r>
              <a:rPr lang="en-GB" dirty="0"/>
              <a:t> for all recorded User Meeting presentations. </a:t>
            </a:r>
          </a:p>
          <a:p>
            <a:endParaRPr lang="en-GB" dirty="0"/>
          </a:p>
          <a:p>
            <a:r>
              <a:rPr lang="en-GB" dirty="0"/>
              <a:t>First winner of the Forge: Holden Hoover’s presentation from Dyalog ’24 on his Real-Time Data System called the Radar Ingest System – an application that processes raw data from antennas to create a database of aircrafts.</a:t>
            </a:r>
          </a:p>
          <a:p>
            <a:endParaRPr lang="en-GB" dirty="0"/>
          </a:p>
        </p:txBody>
      </p:sp>
      <p:sp>
        <p:nvSpPr>
          <p:cNvPr id="4" name="Slide Number Placeholder 3"/>
          <p:cNvSpPr>
            <a:spLocks noGrp="1"/>
          </p:cNvSpPr>
          <p:nvPr>
            <p:ph type="sldNum" sz="quarter" idx="5"/>
          </p:nvPr>
        </p:nvSpPr>
        <p:spPr/>
        <p:txBody>
          <a:bodyPr/>
          <a:lstStyle/>
          <a:p>
            <a:fld id="{4320660A-27FD-4528-AE7F-EC6080404EEB}" type="slidenum">
              <a:rPr lang="en-GB" smtClean="0"/>
              <a:pPr/>
              <a:t>10</a:t>
            </a:fld>
            <a:endParaRPr lang="en-GB" dirty="0"/>
          </a:p>
        </p:txBody>
      </p:sp>
    </p:spTree>
    <p:extLst>
      <p:ext uri="{BB962C8B-B14F-4D97-AF65-F5344CB8AC3E}">
        <p14:creationId xmlns:p14="http://schemas.microsoft.com/office/powerpoint/2010/main" val="289259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APL Challenge it’s the successor to the annual Student Competition and is a completely different beast than the long running one you may be familiar with. </a:t>
            </a:r>
          </a:p>
          <a:p>
            <a:endParaRPr lang="en-GB" dirty="0"/>
          </a:p>
          <a:p>
            <a:r>
              <a:rPr lang="en-GB" dirty="0" err="1"/>
              <a:t>oThere</a:t>
            </a:r>
            <a:r>
              <a:rPr lang="en-GB" dirty="0"/>
              <a:t> are four rounds of the APL Challenge each year.</a:t>
            </a:r>
          </a:p>
          <a:p>
            <a:r>
              <a:rPr lang="en-GB" dirty="0" err="1"/>
              <a:t>oYou</a:t>
            </a:r>
            <a:r>
              <a:rPr lang="en-GB" dirty="0"/>
              <a:t> don’t need to participate in an earlier round to participate in the current one.</a:t>
            </a:r>
          </a:p>
          <a:p>
            <a:r>
              <a:rPr lang="en-GB" dirty="0" err="1"/>
              <a:t>oEach</a:t>
            </a:r>
            <a:r>
              <a:rPr lang="en-GB" dirty="0"/>
              <a:t> round has ten problems and runs for three months. The questions start off very easy and get progressively more complex. </a:t>
            </a:r>
          </a:p>
          <a:p>
            <a:r>
              <a:rPr lang="en-GB" dirty="0" err="1"/>
              <a:t>oPrizes</a:t>
            </a:r>
            <a:r>
              <a:rPr lang="en-GB" dirty="0"/>
              <a:t>:  three winners awarded $100 (USD), chosen at the discretion of Dyalog </a:t>
            </a:r>
          </a:p>
          <a:p>
            <a:r>
              <a:rPr lang="en-GB" dirty="0" err="1"/>
              <a:t>oEligibility</a:t>
            </a:r>
            <a:r>
              <a:rPr lang="en-GB" dirty="0"/>
              <a:t>: Anyone can win a prize except Dyalog employees and associates.</a:t>
            </a:r>
          </a:p>
          <a:p>
            <a:r>
              <a:rPr lang="en-GB" dirty="0" err="1"/>
              <a:t>oThe</a:t>
            </a:r>
            <a:r>
              <a:rPr lang="en-GB" dirty="0"/>
              <a:t> target audience for this is geared more towards beginner </a:t>
            </a:r>
            <a:r>
              <a:rPr lang="en-GB" dirty="0" err="1"/>
              <a:t>APL’ers</a:t>
            </a:r>
            <a:r>
              <a:rPr lang="en-GB" dirty="0"/>
              <a:t>, especially young people – the questions are designed to teach the participant APL principles as they go along without needing many resources outside of the problem questions themselves. Especially good opportunity for students so if you have any young family members that you would like to introduce APL to this is a great starting point! We want this competition to be as accessible as possible – which means having more available languages, including Finnish. Fi will explain more at the end. </a:t>
            </a:r>
          </a:p>
          <a:p>
            <a:endParaRPr lang="en-GB" dirty="0"/>
          </a:p>
        </p:txBody>
      </p:sp>
      <p:sp>
        <p:nvSpPr>
          <p:cNvPr id="4" name="Slide Number Placeholder 3"/>
          <p:cNvSpPr>
            <a:spLocks noGrp="1"/>
          </p:cNvSpPr>
          <p:nvPr>
            <p:ph type="sldNum" sz="quarter" idx="5"/>
          </p:nvPr>
        </p:nvSpPr>
        <p:spPr/>
        <p:txBody>
          <a:bodyPr/>
          <a:lstStyle/>
          <a:p>
            <a:fld id="{4320660A-27FD-4528-AE7F-EC6080404EEB}" type="slidenum">
              <a:rPr lang="en-GB" smtClean="0"/>
              <a:pPr/>
              <a:t>11</a:t>
            </a:fld>
            <a:endParaRPr lang="en-GB" dirty="0"/>
          </a:p>
        </p:txBody>
      </p:sp>
    </p:spTree>
    <p:extLst>
      <p:ext uri="{BB962C8B-B14F-4D97-AF65-F5344CB8AC3E}">
        <p14:creationId xmlns:p14="http://schemas.microsoft.com/office/powerpoint/2010/main" val="638958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•New faces in 2024 – As previously mentioned, team Dyalog has been growing in various departments. These are some of our latest additions as of this year. They’re all working on various projects including Kafka interfaces, </a:t>
            </a:r>
            <a:r>
              <a:rPr lang="en-GB" dirty="0" err="1"/>
              <a:t>KendoGrid</a:t>
            </a:r>
            <a:r>
              <a:rPr lang="en-GB" dirty="0"/>
              <a:t> component, APL+WIN migrations, assisting executive level employees, planning the next User Meeting in 2026 and hopefully in the future consulting! </a:t>
            </a:r>
          </a:p>
          <a:p>
            <a:r>
              <a:rPr lang="en-GB" dirty="0"/>
              <a:t>•Many of them are finding their feet and seeing what type of niche they can fit in to, we have plans to send more people out to meet customers face to face – especially at events like the upcoming North American DYNAS and various APL meetups. </a:t>
            </a:r>
          </a:p>
          <a:p>
            <a:endParaRPr lang="en-GB" dirty="0"/>
          </a:p>
          <a:p>
            <a:r>
              <a:rPr lang="en-GB" dirty="0"/>
              <a:t>Some of you may know that Geoff (pictured here) has retired – however, many of the old guard are still here and will be for the foreseeable future, so we’re in good hands. </a:t>
            </a:r>
          </a:p>
          <a:p>
            <a:endParaRPr lang="en-GB" dirty="0"/>
          </a:p>
          <a:p>
            <a:endParaRPr lang="en-GB" dirty="0"/>
          </a:p>
        </p:txBody>
      </p:sp>
      <p:sp>
        <p:nvSpPr>
          <p:cNvPr id="4" name="Slide Number Placeholder 3"/>
          <p:cNvSpPr>
            <a:spLocks noGrp="1"/>
          </p:cNvSpPr>
          <p:nvPr>
            <p:ph type="sldNum" sz="quarter" idx="5"/>
          </p:nvPr>
        </p:nvSpPr>
        <p:spPr/>
        <p:txBody>
          <a:bodyPr/>
          <a:lstStyle/>
          <a:p>
            <a:fld id="{4320660A-27FD-4528-AE7F-EC6080404EEB}" type="slidenum">
              <a:rPr lang="en-GB" smtClean="0"/>
              <a:pPr/>
              <a:t>13</a:t>
            </a:fld>
            <a:endParaRPr lang="en-GB" dirty="0"/>
          </a:p>
        </p:txBody>
      </p:sp>
    </p:spTree>
    <p:extLst>
      <p:ext uri="{BB962C8B-B14F-4D97-AF65-F5344CB8AC3E}">
        <p14:creationId xmlns:p14="http://schemas.microsoft.com/office/powerpoint/2010/main" val="1099272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Stine Kromberg is the new Managing Director of the company, who will most likely be attending the Spring </a:t>
            </a:r>
            <a:r>
              <a:rPr lang="en-GB" dirty="0" err="1"/>
              <a:t>FinnAPL</a:t>
            </a:r>
            <a:r>
              <a:rPr lang="en-GB" dirty="0"/>
              <a:t> Meeting – so if you haven’t met her, please look forward to that.  She’s committed to the same direction and the same values, continuing to support our users while helping to train the next generation. She is taking a hands-on approach to her management style, that is employee and customer orientated. </a:t>
            </a:r>
          </a:p>
          <a:p>
            <a:endParaRPr lang="en-GB" dirty="0"/>
          </a:p>
          <a:p>
            <a:r>
              <a:rPr lang="en-GB" dirty="0"/>
              <a:t>So while there a lot of new initiatives, lots of changes and new faces, we are staying on the same steady course. </a:t>
            </a:r>
          </a:p>
          <a:p>
            <a:endParaRPr lang="en-GB" dirty="0"/>
          </a:p>
        </p:txBody>
      </p:sp>
      <p:sp>
        <p:nvSpPr>
          <p:cNvPr id="4" name="Slide Number Placeholder 3"/>
          <p:cNvSpPr>
            <a:spLocks noGrp="1"/>
          </p:cNvSpPr>
          <p:nvPr>
            <p:ph type="sldNum" sz="quarter" idx="5"/>
          </p:nvPr>
        </p:nvSpPr>
        <p:spPr/>
        <p:txBody>
          <a:bodyPr/>
          <a:lstStyle/>
          <a:p>
            <a:fld id="{4320660A-27FD-4528-AE7F-EC6080404EEB}" type="slidenum">
              <a:rPr lang="en-GB" smtClean="0"/>
              <a:pPr/>
              <a:t>14</a:t>
            </a:fld>
            <a:endParaRPr lang="en-GB" dirty="0"/>
          </a:p>
        </p:txBody>
      </p:sp>
    </p:spTree>
    <p:extLst>
      <p:ext uri="{BB962C8B-B14F-4D97-AF65-F5344CB8AC3E}">
        <p14:creationId xmlns:p14="http://schemas.microsoft.com/office/powerpoint/2010/main" val="2254356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in conclusion, times are changing and we’re adapting to that: </a:t>
            </a:r>
          </a:p>
          <a:p>
            <a:r>
              <a:rPr lang="en-GB" dirty="0"/>
              <a:t>•Technology has moved on, and we have encouraged our customers to move on with it, to allow us to concentrate our efforts on modern platforms. Our efforts have been very successful!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•Therefore, we no longer offer any 32bit standalone products. </a:t>
            </a:r>
          </a:p>
          <a:p>
            <a:r>
              <a:rPr lang="en-GB" dirty="0"/>
              <a:t>Social media: keep the online APL community alive and active! This is where the new APLers are, and they need your help. </a:t>
            </a:r>
          </a:p>
          <a:p>
            <a:r>
              <a:rPr lang="en-GB" dirty="0"/>
              <a:t>Remember to check us out on social media – just search Dyalog APL </a:t>
            </a:r>
          </a:p>
          <a:p>
            <a:r>
              <a:rPr lang="en-GB" dirty="0"/>
              <a:t>•New leadership, new deck hands on the ship. We are looking towards a secure future for our customers – which means growth, scale and development. </a:t>
            </a:r>
          </a:p>
          <a:p>
            <a:endParaRPr lang="en-GB" dirty="0"/>
          </a:p>
        </p:txBody>
      </p:sp>
      <p:sp>
        <p:nvSpPr>
          <p:cNvPr id="4" name="Slide Number Placeholder 3"/>
          <p:cNvSpPr>
            <a:spLocks noGrp="1"/>
          </p:cNvSpPr>
          <p:nvPr>
            <p:ph type="sldNum" sz="quarter" idx="5"/>
          </p:nvPr>
        </p:nvSpPr>
        <p:spPr/>
        <p:txBody>
          <a:bodyPr/>
          <a:lstStyle/>
          <a:p>
            <a:fld id="{4320660A-27FD-4528-AE7F-EC6080404EEB}" type="slidenum">
              <a:rPr lang="en-GB" smtClean="0"/>
              <a:pPr/>
              <a:t>15</a:t>
            </a:fld>
            <a:endParaRPr lang="en-GB" dirty="0"/>
          </a:p>
        </p:txBody>
      </p:sp>
    </p:spTree>
    <p:extLst>
      <p:ext uri="{BB962C8B-B14F-4D97-AF65-F5344CB8AC3E}">
        <p14:creationId xmlns:p14="http://schemas.microsoft.com/office/powerpoint/2010/main" val="1239356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Basics – What is a Licence?</a:t>
            </a:r>
          </a:p>
          <a:p>
            <a:r>
              <a:rPr lang="en-GB" dirty="0"/>
              <a:t>Everyone is this room knows what a software licence is but I’ll define it anyway. A software licence is essentially a contract between the user and the owner of a software which dictates the user’s rights to use the software and the criteria to have those rights. Without a licence, the user has no right to use the software.</a:t>
            </a:r>
          </a:p>
          <a:p>
            <a:endParaRPr lang="en-GB" dirty="0"/>
          </a:p>
          <a:p>
            <a:r>
              <a:rPr lang="en-GB" dirty="0"/>
              <a:t>•Developer Licence = Basic (free) and commercial licences - single user to run the Dyalog development environment  </a:t>
            </a:r>
          </a:p>
          <a:p>
            <a:r>
              <a:rPr lang="en-GB" dirty="0"/>
              <a:t>•Runtime Licence = a licence to distribute Dyalog with your work – e.g. Dyalog being used to implement a multi-user application or Dyalog is used as a platform for applications which you distribute outside of your organization. </a:t>
            </a:r>
          </a:p>
          <a:p>
            <a:endParaRPr lang="en-GB" dirty="0"/>
          </a:p>
          <a:p>
            <a:r>
              <a:rPr lang="en-GB" dirty="0"/>
              <a:t>Types of runtimes include Royalty based, server based etc. They can be priced based on several metrics including number of users, the number of servers or cores, the number of files being downloaded etc. – if the predefined licence types don’t fit a customer’s needs then we can make bespoke agreements based on another identifiable metric. </a:t>
            </a:r>
          </a:p>
          <a:p>
            <a:r>
              <a:rPr lang="en-GB" dirty="0"/>
              <a:t>Special contracts = Bespoke, personalized agreements. We want to be accommodating, and it should be easy to have a licence structure that fits you. So, maybe be services not advertised or priced on our website because they’re dependant on the specific details that we may include in a special agreement such as application mirroring or an escrow clause. The point is – if there is a service we can provide for a fair price, then we will. Our ability to be flexible and meet our customers where they’re at is what sets us a part and the type of ‘white glove’ service we pride ourselves on. </a:t>
            </a:r>
          </a:p>
          <a:p>
            <a:r>
              <a:rPr lang="en-GB" dirty="0"/>
              <a:t> </a:t>
            </a:r>
          </a:p>
          <a:p>
            <a:r>
              <a:rPr lang="en-GB" dirty="0"/>
              <a:t>Cloud based = contact us if you are thinking about creating or distributing a cloud based runtime. Again, this is one where after discussing how your cloud based application is used we can think of an agreeable metric. We don’t any current customers using a cloud based runtime pricing model, however we have had some inquiries so we’re looking in to metrics.  </a:t>
            </a:r>
          </a:p>
          <a:p>
            <a:endParaRPr lang="en-GB" dirty="0"/>
          </a:p>
        </p:txBody>
      </p:sp>
      <p:sp>
        <p:nvSpPr>
          <p:cNvPr id="4" name="Slide Number Placeholder 3"/>
          <p:cNvSpPr>
            <a:spLocks noGrp="1"/>
          </p:cNvSpPr>
          <p:nvPr>
            <p:ph type="sldNum" sz="quarter" idx="5"/>
          </p:nvPr>
        </p:nvSpPr>
        <p:spPr/>
        <p:txBody>
          <a:bodyPr/>
          <a:lstStyle/>
          <a:p>
            <a:fld id="{4320660A-27FD-4528-AE7F-EC6080404EEB}" type="slidenum">
              <a:rPr lang="en-GB" smtClean="0"/>
              <a:pPr/>
              <a:t>2</a:t>
            </a:fld>
            <a:endParaRPr lang="en-GB" dirty="0"/>
          </a:p>
        </p:txBody>
      </p:sp>
    </p:spTree>
    <p:extLst>
      <p:ext uri="{BB962C8B-B14F-4D97-AF65-F5344CB8AC3E}">
        <p14:creationId xmlns:p14="http://schemas.microsoft.com/office/powerpoint/2010/main" val="3421700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•Subscription based model – All currently available Dyalog licences are on an annual subscription basis, and have been for a while now – meaning that rights to use the software are not indefinite and depend on the licensee paying fees every year.</a:t>
            </a:r>
          </a:p>
          <a:p>
            <a:endParaRPr lang="en-GB" dirty="0"/>
          </a:p>
          <a:p>
            <a:pPr marL="171450" indent="-171450">
              <a:buFontTx/>
              <a:buChar char="-"/>
            </a:pPr>
            <a:r>
              <a:rPr lang="en-GB" dirty="0"/>
              <a:t>Any historical licence holders? </a:t>
            </a:r>
          </a:p>
          <a:p>
            <a:pPr marL="171450" indent="-171450">
              <a:buFontTx/>
              <a:buChar char="-"/>
            </a:pPr>
            <a:endParaRPr lang="en-GB" dirty="0"/>
          </a:p>
          <a:p>
            <a:r>
              <a:rPr lang="en-GB" dirty="0"/>
              <a:t>•One licence type – The new licence is a single type of commercial developer licence. It’s multi-platform and includes 32-bit and 64-bit Unicode versions. Supported platforms are Microsoft Windows, macOS, and Linux. The multi-platform developer licence also includes DSS+. We have completely deprecated 32bit standalone products from our offerings. This means from 2024 onwards customers are no longer able to purchase purely 32bit products or services. Everything we offer is inclusive of both 32 and 64bit.</a:t>
            </a:r>
          </a:p>
          <a:p>
            <a:endParaRPr lang="en-GB" dirty="0"/>
          </a:p>
          <a:p>
            <a:r>
              <a:rPr lang="en-GB" dirty="0"/>
              <a:t>•One price – £1,375.00GBP per licence, per year.</a:t>
            </a:r>
          </a:p>
          <a:p>
            <a:endParaRPr lang="en-GB" dirty="0"/>
          </a:p>
          <a:p>
            <a:r>
              <a:rPr lang="en-GB" dirty="0"/>
              <a:t>•Incremental price increase option - Every 32-bit licence holder was also offered an alternative payment plan – a gradual price increase over 5 years to upgrade to multi-platform developer and runtime licences, to ease them into the new pricing. Our biggest concern was alienating customers with this price increase. Dyalog prices hadn’t changed in 15 years, and we wanted to ensure that the cost jump of going from 32bit to multiplatform wasn’t a hindrance to anyone’s use of APL. </a:t>
            </a:r>
          </a:p>
          <a:p>
            <a:endParaRPr lang="en-GB" dirty="0"/>
          </a:p>
          <a:p>
            <a:r>
              <a:rPr lang="en-GB" dirty="0"/>
              <a:t>Special contracts – mention preexisting agreements</a:t>
            </a:r>
          </a:p>
          <a:p>
            <a:endParaRPr lang="en-GB" dirty="0"/>
          </a:p>
        </p:txBody>
      </p:sp>
      <p:sp>
        <p:nvSpPr>
          <p:cNvPr id="4" name="Slide Number Placeholder 3"/>
          <p:cNvSpPr>
            <a:spLocks noGrp="1"/>
          </p:cNvSpPr>
          <p:nvPr>
            <p:ph type="sldNum" sz="quarter" idx="5"/>
          </p:nvPr>
        </p:nvSpPr>
        <p:spPr/>
        <p:txBody>
          <a:bodyPr/>
          <a:lstStyle/>
          <a:p>
            <a:fld id="{4320660A-27FD-4528-AE7F-EC6080404EEB}" type="slidenum">
              <a:rPr lang="en-GB" smtClean="0"/>
              <a:pPr/>
              <a:t>3</a:t>
            </a:fld>
            <a:endParaRPr lang="en-GB" dirty="0"/>
          </a:p>
        </p:txBody>
      </p:sp>
    </p:spTree>
    <p:extLst>
      <p:ext uri="{BB962C8B-B14F-4D97-AF65-F5344CB8AC3E}">
        <p14:creationId xmlns:p14="http://schemas.microsoft.com/office/powerpoint/2010/main" val="2850485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3 – The old licence structure </a:t>
            </a:r>
          </a:p>
          <a:p>
            <a:endParaRPr lang="en-GB" dirty="0"/>
          </a:p>
          <a:p>
            <a:r>
              <a:rPr lang="en-GB" dirty="0"/>
              <a:t>•This was the old licence structure. </a:t>
            </a:r>
          </a:p>
          <a:p>
            <a:endParaRPr lang="en-GB" dirty="0"/>
          </a:p>
          <a:p>
            <a:r>
              <a:rPr lang="en-GB" dirty="0"/>
              <a:t>•Disadvantages of the old structure: </a:t>
            </a:r>
          </a:p>
          <a:p>
            <a:r>
              <a:rPr lang="en-GB" dirty="0"/>
              <a:t>-Decisions had to be made – and people aren’t always great at making decisions. It was sometimes difficult for customers to understand what they needed, especially if they weren’t the end user.</a:t>
            </a:r>
          </a:p>
          <a:p>
            <a:r>
              <a:rPr lang="en-GB" dirty="0"/>
              <a:t> -It forced some customers to stay on the same platforms because they were cheaper – so it didn’t offer enough flexibility and was too constraining, and would force decisions due to budget constraints (which is not what development decisions should be made based on.) We had customers who’s end users WANTED to change to 64bit environment, but due to the number of 32bit licences they had and the price difference to change, their IT department were reluctant for many years to allow them to upgrade. </a:t>
            </a:r>
          </a:p>
          <a:p>
            <a:endParaRPr lang="en-GB" dirty="0"/>
          </a:p>
          <a:p>
            <a:r>
              <a:rPr lang="en-GB" dirty="0"/>
              <a:t>-Less room for change if the platform on which you needed to work on changed. For example, if you developed on Windows (so you had a Windows licence) but you later on discovered you actually need to test on Mac then you had to get another entire licence!</a:t>
            </a:r>
          </a:p>
          <a:p>
            <a:endParaRPr lang="en-GB" dirty="0"/>
          </a:p>
          <a:p>
            <a:endParaRPr lang="en-GB" dirty="0"/>
          </a:p>
        </p:txBody>
      </p:sp>
      <p:sp>
        <p:nvSpPr>
          <p:cNvPr id="4" name="Slide Number Placeholder 3"/>
          <p:cNvSpPr>
            <a:spLocks noGrp="1"/>
          </p:cNvSpPr>
          <p:nvPr>
            <p:ph type="sldNum" sz="quarter" idx="5"/>
          </p:nvPr>
        </p:nvSpPr>
        <p:spPr/>
        <p:txBody>
          <a:bodyPr/>
          <a:lstStyle/>
          <a:p>
            <a:fld id="{4320660A-27FD-4528-AE7F-EC6080404EEB}" type="slidenum">
              <a:rPr lang="en-GB" smtClean="0"/>
              <a:pPr/>
              <a:t>4</a:t>
            </a:fld>
            <a:endParaRPr lang="en-GB" dirty="0"/>
          </a:p>
        </p:txBody>
      </p:sp>
    </p:spTree>
    <p:extLst>
      <p:ext uri="{BB962C8B-B14F-4D97-AF65-F5344CB8AC3E}">
        <p14:creationId xmlns:p14="http://schemas.microsoft.com/office/powerpoint/2010/main" val="3609346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of the 1 January 2024, the old licence structure has been retired.</a:t>
            </a:r>
          </a:p>
          <a:p>
            <a:endParaRPr lang="en-GB" dirty="0"/>
          </a:p>
          <a:p>
            <a:r>
              <a:rPr lang="en-GB" dirty="0"/>
              <a:t>We have simplified the licence structure for commercial developer licences and now offer a single, multi-platform, developer licence. AIX is more expensive because it’s a particularly special platform. </a:t>
            </a:r>
          </a:p>
          <a:p>
            <a:endParaRPr lang="en-GB" dirty="0"/>
          </a:p>
          <a:p>
            <a:r>
              <a:rPr lang="en-GB" dirty="0"/>
              <a:t>Why did we feel the need to update the licence structure? </a:t>
            </a:r>
          </a:p>
        </p:txBody>
      </p:sp>
      <p:sp>
        <p:nvSpPr>
          <p:cNvPr id="4" name="Slide Number Placeholder 3"/>
          <p:cNvSpPr>
            <a:spLocks noGrp="1"/>
          </p:cNvSpPr>
          <p:nvPr>
            <p:ph type="sldNum" sz="quarter" idx="5"/>
          </p:nvPr>
        </p:nvSpPr>
        <p:spPr/>
        <p:txBody>
          <a:bodyPr/>
          <a:lstStyle/>
          <a:p>
            <a:fld id="{4320660A-27FD-4528-AE7F-EC6080404EEB}" type="slidenum">
              <a:rPr lang="en-GB" smtClean="0"/>
              <a:pPr/>
              <a:t>5</a:t>
            </a:fld>
            <a:endParaRPr lang="en-GB" dirty="0"/>
          </a:p>
        </p:txBody>
      </p:sp>
    </p:spTree>
    <p:extLst>
      <p:ext uri="{BB962C8B-B14F-4D97-AF65-F5344CB8AC3E}">
        <p14:creationId xmlns:p14="http://schemas.microsoft.com/office/powerpoint/2010/main" val="2848941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•Less influence on architectural choices – we want to guide and encourage our customers towards the future. We want to remove hindrances such as financial considerations from the development process. The structure/pricing of licences shouldn’t affect the architectural choices our customers make, especially if end users in large corporations must plead their cases to ‘bean counters’ who care more about cost cutting. With a one size fits all licence type we are able to give developers as much choice and flexibility as possible. This allows us to continue legacy support while encouraging our customers to develop with the future in mind. </a:t>
            </a:r>
          </a:p>
          <a:p>
            <a:endParaRPr lang="en-GB" dirty="0"/>
          </a:p>
          <a:p>
            <a:endParaRPr lang="en-GB" dirty="0"/>
          </a:p>
          <a:p>
            <a:r>
              <a:rPr lang="en-GB" dirty="0"/>
              <a:t>•In line with current development trends – Asked MK for the technical reasoning for this change and this is what he had to say. ‘Technology has moved on: majority of other software tools have already moved to 64-bit. Not only does this mean that it is difficult to install, maintain and test 32-bit versions of the components that Dyalog APL uses and integrates with, we also encounter more bugs in these components because most developers have mentally moved on, and find it hard to think about 32-bit limitations. Also, since the body of users is now very small, 32-bit components get much less testing in the field.’ With that in mind, the new licence model users will be able to have one licence that allows them to develop on different platforms – for example you can use the same licence on your LINUX machine at home as your Windows machine in the office. Users will be able to develop on one platform but be able to test or deploy on another platform. We’re hopeful that this will encourage development across all supported platforms for a richer/more diverse APL ecosystem. </a:t>
            </a:r>
          </a:p>
          <a:p>
            <a:endParaRPr lang="en-GB" dirty="0"/>
          </a:p>
          <a:p>
            <a:r>
              <a:rPr lang="en-GB" dirty="0"/>
              <a:t>•Streamlined procurement and renewal process for all parties - End users, resellers and procurement departments will no longer have to read an entire page of information regarding licence types – there will be one type of commercial licence available which will streamline the renewal and procurement process for all involved. Easier for all customers to navigate the website </a:t>
            </a:r>
          </a:p>
          <a:p>
            <a:endParaRPr lang="en-GB" dirty="0"/>
          </a:p>
        </p:txBody>
      </p:sp>
      <p:sp>
        <p:nvSpPr>
          <p:cNvPr id="4" name="Slide Number Placeholder 3"/>
          <p:cNvSpPr>
            <a:spLocks noGrp="1"/>
          </p:cNvSpPr>
          <p:nvPr>
            <p:ph type="sldNum" sz="quarter" idx="5"/>
          </p:nvPr>
        </p:nvSpPr>
        <p:spPr/>
        <p:txBody>
          <a:bodyPr/>
          <a:lstStyle/>
          <a:p>
            <a:fld id="{4320660A-27FD-4528-AE7F-EC6080404EEB}" type="slidenum">
              <a:rPr lang="en-GB" smtClean="0"/>
              <a:pPr/>
              <a:t>6</a:t>
            </a:fld>
            <a:endParaRPr lang="en-GB" dirty="0"/>
          </a:p>
        </p:txBody>
      </p:sp>
    </p:spTree>
    <p:extLst>
      <p:ext uri="{BB962C8B-B14F-4D97-AF65-F5344CB8AC3E}">
        <p14:creationId xmlns:p14="http://schemas.microsoft.com/office/powerpoint/2010/main" val="848037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•Future proofing Dyalog – To ensure a future, Dyalog must grow and the greatest resource at our disposal is our people. Decades of technical, business and internal processes can’t be handed over in a short time. Which means we must…</a:t>
            </a:r>
          </a:p>
          <a:p>
            <a:endParaRPr lang="en-GB" dirty="0"/>
          </a:p>
          <a:p>
            <a:r>
              <a:rPr lang="en-GB" dirty="0"/>
              <a:t>•Investing in our growing team! – We believe the people are our future. Without young, capable and passionate people Dyalog won’t be around in the next 20 years – that is why we’re being proactive and growing the team in all departments – tools, testing, development, IT, administration etc. We want to continue to be the premier one stop shop for all your APL needs without having to outsource any aspect to people who just don’t care as much as we do.</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we grow to meet more customer needs we’ve seen an increased costs in running a business – this is a fact of the global economy and inflation. Prior to this licence restructuring Dyalog hadn’t changed their prices in approximately 15 years! I would have been about 12 years old then. Increasing our prices ensures that we’re able to provide the best services possible to our customers. </a:t>
            </a:r>
          </a:p>
          <a:p>
            <a:endParaRPr lang="en-GB" dirty="0"/>
          </a:p>
          <a:p>
            <a:endParaRPr lang="en-GB" dirty="0"/>
          </a:p>
        </p:txBody>
      </p:sp>
      <p:sp>
        <p:nvSpPr>
          <p:cNvPr id="4" name="Slide Number Placeholder 3"/>
          <p:cNvSpPr>
            <a:spLocks noGrp="1"/>
          </p:cNvSpPr>
          <p:nvPr>
            <p:ph type="sldNum" sz="quarter" idx="5"/>
          </p:nvPr>
        </p:nvSpPr>
        <p:spPr/>
        <p:txBody>
          <a:bodyPr/>
          <a:lstStyle/>
          <a:p>
            <a:fld id="{4320660A-27FD-4528-AE7F-EC6080404EEB}" type="slidenum">
              <a:rPr lang="en-GB" smtClean="0"/>
              <a:pPr/>
              <a:t>7</a:t>
            </a:fld>
            <a:endParaRPr lang="en-GB" dirty="0"/>
          </a:p>
        </p:txBody>
      </p:sp>
    </p:spTree>
    <p:extLst>
      <p:ext uri="{BB962C8B-B14F-4D97-AF65-F5344CB8AC3E}">
        <p14:creationId xmlns:p14="http://schemas.microsoft.com/office/powerpoint/2010/main" val="4041244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•Active 32-bit licence holders contacted – Customers with active 32-bit licences have:</a:t>
            </a:r>
          </a:p>
          <a:p>
            <a:endParaRPr lang="en-GB" dirty="0"/>
          </a:p>
          <a:p>
            <a:r>
              <a:rPr lang="en-GB" dirty="0"/>
              <a:t>O All been contacted with detailed information regarding how many 32-bit licences they have, and </a:t>
            </a:r>
          </a:p>
          <a:p>
            <a:r>
              <a:rPr lang="en-GB" dirty="0"/>
              <a:t>O been offered two options: </a:t>
            </a:r>
          </a:p>
          <a:p>
            <a:r>
              <a:rPr lang="en-GB" dirty="0"/>
              <a:t>1. The cost of up-front payment to upgrade to multiplatform developer licences</a:t>
            </a:r>
          </a:p>
          <a:p>
            <a:r>
              <a:rPr lang="en-GB" dirty="0"/>
              <a:t>2. A 5-year incremental price increase to upgrade to multiplatform developer licences slowly, with the cost spread out evenly over those 5 years.</a:t>
            </a:r>
          </a:p>
          <a:p>
            <a:endParaRPr lang="en-GB" dirty="0"/>
          </a:p>
          <a:p>
            <a:r>
              <a:rPr lang="en-GB" dirty="0"/>
              <a:t>• Everyone has upgraded! Yay! Only about 2 customers with multiple 32bit licences entered in the 5-year slow price increase.</a:t>
            </a:r>
          </a:p>
          <a:p>
            <a:endParaRPr lang="en-GB" dirty="0"/>
          </a:p>
        </p:txBody>
      </p:sp>
      <p:sp>
        <p:nvSpPr>
          <p:cNvPr id="4" name="Slide Number Placeholder 3"/>
          <p:cNvSpPr>
            <a:spLocks noGrp="1"/>
          </p:cNvSpPr>
          <p:nvPr>
            <p:ph type="sldNum" sz="quarter" idx="5"/>
          </p:nvPr>
        </p:nvSpPr>
        <p:spPr/>
        <p:txBody>
          <a:bodyPr/>
          <a:lstStyle/>
          <a:p>
            <a:fld id="{4320660A-27FD-4528-AE7F-EC6080404EEB}" type="slidenum">
              <a:rPr lang="en-GB" smtClean="0"/>
              <a:pPr/>
              <a:t>8</a:t>
            </a:fld>
            <a:endParaRPr lang="en-GB" dirty="0"/>
          </a:p>
        </p:txBody>
      </p:sp>
    </p:spTree>
    <p:extLst>
      <p:ext uri="{BB962C8B-B14F-4D97-AF65-F5344CB8AC3E}">
        <p14:creationId xmlns:p14="http://schemas.microsoft.com/office/powerpoint/2010/main" val="130386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APL Forge is a new initiative launched this year to encourage the organic development of a diverse APL ecosystem.</a:t>
            </a:r>
          </a:p>
          <a:p>
            <a:r>
              <a:rPr lang="en-GB" dirty="0"/>
              <a:t> </a:t>
            </a:r>
          </a:p>
          <a:p>
            <a:r>
              <a:rPr lang="en-GB" dirty="0"/>
              <a:t>O Annual competition for innovative open-source libraries, commercial applications and tools.</a:t>
            </a:r>
          </a:p>
          <a:p>
            <a:endParaRPr lang="en-GB" dirty="0"/>
          </a:p>
          <a:p>
            <a:r>
              <a:rPr lang="en-GB" dirty="0"/>
              <a:t>O Prizes: £2,500 GBP, an expenses-paid opportunity to present at our next user meeting, and a commercial licence valid for one year. We will also help you to take your application into production (if relevant).</a:t>
            </a:r>
          </a:p>
          <a:p>
            <a:endParaRPr lang="en-GB" dirty="0"/>
          </a:p>
          <a:p>
            <a:r>
              <a:rPr lang="en-GB" dirty="0"/>
              <a:t>O Eligibility: Individuals, groups, or companies can participate if they meet certain conditions – the criteria include being 16 years or older, registered for a free Basic licence for Dyalog, and not an employee, contractor, or otherwise directly associated with Dyalog Ltd.</a:t>
            </a:r>
          </a:p>
          <a:p>
            <a:endParaRPr lang="en-GB" dirty="0"/>
          </a:p>
          <a:p>
            <a:r>
              <a:rPr lang="en-GB" dirty="0"/>
              <a:t>O The deadline for submissions for the current round of the APL Forge is Monday 23 June 2025 at 12:00 UTC.</a:t>
            </a:r>
          </a:p>
          <a:p>
            <a:endParaRPr lang="en-GB" dirty="0"/>
          </a:p>
          <a:p>
            <a:r>
              <a:rPr lang="en-GB" dirty="0"/>
              <a:t>O More information on ideas for submissions, judging criteria, and previous winners can be found at the website. </a:t>
            </a:r>
          </a:p>
        </p:txBody>
      </p:sp>
      <p:sp>
        <p:nvSpPr>
          <p:cNvPr id="4" name="Slide Number Placeholder 3"/>
          <p:cNvSpPr>
            <a:spLocks noGrp="1"/>
          </p:cNvSpPr>
          <p:nvPr>
            <p:ph type="sldNum" sz="quarter" idx="5"/>
          </p:nvPr>
        </p:nvSpPr>
        <p:spPr/>
        <p:txBody>
          <a:bodyPr/>
          <a:lstStyle/>
          <a:p>
            <a:fld id="{4320660A-27FD-4528-AE7F-EC6080404EEB}" type="slidenum">
              <a:rPr lang="en-GB" smtClean="0"/>
              <a:pPr/>
              <a:t>9</a:t>
            </a:fld>
            <a:endParaRPr lang="en-GB" dirty="0"/>
          </a:p>
        </p:txBody>
      </p:sp>
    </p:spTree>
    <p:extLst>
      <p:ext uri="{BB962C8B-B14F-4D97-AF65-F5344CB8AC3E}">
        <p14:creationId xmlns:p14="http://schemas.microsoft.com/office/powerpoint/2010/main" val="20473673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060" y="1688053"/>
            <a:ext cx="5073517" cy="1767394"/>
          </a:xfrm>
          <a:prstGeom prst="rect">
            <a:avLst/>
          </a:prstGeom>
        </p:spPr>
        <p:txBody>
          <a:bodyPr anchor="ctr" anchorCtr="0">
            <a:noAutofit/>
          </a:bodyPr>
          <a:lstStyle>
            <a:lvl1pPr algn="l">
              <a:lnSpc>
                <a:spcPct val="100000"/>
              </a:lnSpc>
              <a:defRPr sz="3200" b="0">
                <a:solidFill>
                  <a:srgbClr val="3B475E"/>
                </a:solidFill>
                <a:latin typeface="Sarabun" panose="00000500000000000000" pitchFamily="2" charset="-34"/>
              </a:defRPr>
            </a:lvl1pPr>
          </a:lstStyle>
          <a:p>
            <a:r>
              <a:rPr lang="en-GB" dirty="0"/>
              <a:t>Dyalog Licences</a:t>
            </a:r>
          </a:p>
        </p:txBody>
      </p:sp>
      <p:sp>
        <p:nvSpPr>
          <p:cNvPr id="9" name="Text Placeholder 8"/>
          <p:cNvSpPr>
            <a:spLocks noGrp="1"/>
          </p:cNvSpPr>
          <p:nvPr>
            <p:ph type="body" sz="quarter" idx="10" hasCustomPrompt="1"/>
          </p:nvPr>
        </p:nvSpPr>
        <p:spPr>
          <a:xfrm>
            <a:off x="1505740" y="4023437"/>
            <a:ext cx="1732760" cy="664125"/>
          </a:xfrm>
        </p:spPr>
        <p:txBody>
          <a:bodyPr anchor="ctr" anchorCtr="0">
            <a:noAutofit/>
          </a:bodyPr>
          <a:lstStyle>
            <a:lvl1pPr marL="0" indent="0" algn="l">
              <a:lnSpc>
                <a:spcPct val="100000"/>
              </a:lnSpc>
              <a:buNone/>
              <a:defRPr sz="1400" i="0" baseline="0">
                <a:solidFill>
                  <a:srgbClr val="3B475E"/>
                </a:solidFill>
                <a:latin typeface="Sarabun" panose="00000500000000000000" pitchFamily="2" charset="-34"/>
              </a:defRPr>
            </a:lvl1pPr>
          </a:lstStyle>
          <a:p>
            <a:pPr lvl="0"/>
            <a:r>
              <a:rPr lang="en-US" dirty="0"/>
              <a:t>Presenter</a:t>
            </a:r>
          </a:p>
        </p:txBody>
      </p:sp>
      <p:sp useBgFill="1">
        <p:nvSpPr>
          <p:cNvPr id="3" name="Rounded Rectangle 2"/>
          <p:cNvSpPr/>
          <p:nvPr userDrawn="1"/>
        </p:nvSpPr>
        <p:spPr>
          <a:xfrm>
            <a:off x="8616917" y="51470"/>
            <a:ext cx="405045" cy="27003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arabun" panose="00000500000000000000" pitchFamily="2" charset="-34"/>
            </a:endParaRPr>
          </a:p>
        </p:txBody>
      </p:sp>
      <p:pic>
        <p:nvPicPr>
          <p:cNvPr id="4" name="Picture 3">
            <a:extLst>
              <a:ext uri="{FF2B5EF4-FFF2-40B4-BE49-F238E27FC236}">
                <a16:creationId xmlns:a16="http://schemas.microsoft.com/office/drawing/2014/main" id="{91A7F93E-0AC9-4994-C087-EC47479093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883" y="534519"/>
            <a:ext cx="2039329" cy="336489"/>
          </a:xfrm>
          <a:prstGeom prst="rect">
            <a:avLst/>
          </a:prstGeom>
        </p:spPr>
      </p:pic>
      <p:pic>
        <p:nvPicPr>
          <p:cNvPr id="5" name="Graphic 4">
            <a:extLst>
              <a:ext uri="{FF2B5EF4-FFF2-40B4-BE49-F238E27FC236}">
                <a16:creationId xmlns:a16="http://schemas.microsoft.com/office/drawing/2014/main" id="{290E7845-2A67-E20F-B274-C028D9DE46AA}"/>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795289" y="1682858"/>
            <a:ext cx="1351184" cy="1737835"/>
          </a:xfrm>
          <a:prstGeom prst="rect">
            <a:avLst/>
          </a:prstGeom>
        </p:spPr>
      </p:pic>
      <p:sp>
        <p:nvSpPr>
          <p:cNvPr id="7" name="Content Placeholder 6">
            <a:extLst>
              <a:ext uri="{FF2B5EF4-FFF2-40B4-BE49-F238E27FC236}">
                <a16:creationId xmlns:a16="http://schemas.microsoft.com/office/drawing/2014/main" id="{32FF9E41-7D19-942B-7E48-7229E88721AD}"/>
              </a:ext>
            </a:extLst>
          </p:cNvPr>
          <p:cNvSpPr>
            <a:spLocks noGrp="1" noChangeAspect="1"/>
          </p:cNvSpPr>
          <p:nvPr>
            <p:ph sz="quarter" idx="12" hasCustomPrompt="1"/>
          </p:nvPr>
        </p:nvSpPr>
        <p:spPr>
          <a:xfrm>
            <a:off x="6936581" y="0"/>
            <a:ext cx="2207419" cy="1320800"/>
          </a:xfrm>
          <a:noFill/>
        </p:spPr>
        <p:txBody>
          <a:bodyPr anchor="ctr"/>
          <a:lstStyle>
            <a:lvl1pPr marL="0" indent="0" algn="ctr">
              <a:buNone/>
              <a:defRPr sz="1200" baseline="0"/>
            </a:lvl1pPr>
          </a:lstStyle>
          <a:p>
            <a:pPr lvl="0"/>
            <a:r>
              <a:rPr lang="en-GB" dirty="0" err="1"/>
              <a:t>PICinPIC</a:t>
            </a:r>
            <a:r>
              <a:rPr lang="en-GB" dirty="0"/>
              <a:t> WILL SHOW HERE, CONTENT COULD BE OBSCURED.</a:t>
            </a:r>
            <a:br>
              <a:rPr lang="en-GB" dirty="0"/>
            </a:br>
            <a:r>
              <a:rPr lang="en-GB" dirty="0"/>
              <a:t>(invisible box)</a:t>
            </a:r>
          </a:p>
        </p:txBody>
      </p:sp>
      <p:sp>
        <p:nvSpPr>
          <p:cNvPr id="6" name="Content Placeholder 6">
            <a:extLst>
              <a:ext uri="{FF2B5EF4-FFF2-40B4-BE49-F238E27FC236}">
                <a16:creationId xmlns:a16="http://schemas.microsoft.com/office/drawing/2014/main" id="{85A1B3A2-B67B-97C0-5922-C5E5774A4147}"/>
              </a:ext>
            </a:extLst>
          </p:cNvPr>
          <p:cNvSpPr>
            <a:spLocks noGrp="1" noChangeAspect="1"/>
          </p:cNvSpPr>
          <p:nvPr>
            <p:ph sz="quarter" idx="13" hasCustomPrompt="1"/>
          </p:nvPr>
        </p:nvSpPr>
        <p:spPr>
          <a:xfrm>
            <a:off x="445060" y="3768819"/>
            <a:ext cx="1177213" cy="1158817"/>
          </a:xfrm>
          <a:noFill/>
        </p:spPr>
        <p:txBody>
          <a:bodyPr anchor="ctr"/>
          <a:lstStyle>
            <a:lvl1pPr marL="0" indent="0" algn="ctr">
              <a:buNone/>
              <a:defRPr sz="1200" baseline="0"/>
            </a:lvl1pPr>
          </a:lstStyle>
          <a:p>
            <a:pPr lvl="0"/>
            <a:r>
              <a:rPr lang="en-GB" dirty="0"/>
              <a:t>Profile picture</a:t>
            </a:r>
          </a:p>
        </p:txBody>
      </p:sp>
    </p:spTree>
    <p:extLst>
      <p:ext uri="{BB962C8B-B14F-4D97-AF65-F5344CB8AC3E}">
        <p14:creationId xmlns:p14="http://schemas.microsoft.com/office/powerpoint/2010/main" val="2947373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2"/>
          <p:cNvSpPr>
            <a:spLocks noGrp="1"/>
          </p:cNvSpPr>
          <p:nvPr>
            <p:ph idx="10" hasCustomPrompt="1"/>
          </p:nvPr>
        </p:nvSpPr>
        <p:spPr>
          <a:xfrm>
            <a:off x="6723925" y="1417983"/>
            <a:ext cx="2127975" cy="3088981"/>
          </a:xfrm>
        </p:spPr>
        <p:txBody>
          <a:bodyPr>
            <a:normAutofit/>
          </a:bodyPr>
          <a:lstStyle>
            <a:lvl1pPr marL="0" indent="0">
              <a:lnSpc>
                <a:spcPct val="100000"/>
              </a:lnSpc>
              <a:spcBef>
                <a:spcPts val="0"/>
              </a:spcBef>
              <a:buFont typeface="Arial" panose="020B0604020202020204" pitchFamily="34" charset="0"/>
              <a:buNone/>
              <a:defRPr sz="1800"/>
            </a:lvl1pPr>
            <a:lvl2pPr marL="717550" indent="-355600">
              <a:buSzPct val="60000"/>
              <a:buFont typeface="Courier New" panose="02070309020205020404" pitchFamily="49" charset="0"/>
              <a:buChar char="o"/>
              <a:defRPr/>
            </a:lvl2pPr>
            <a:lvl3pPr marL="1079500" indent="-361950">
              <a:buFont typeface="Wingdings" panose="05000000000000000000" pitchFamily="2" charset="2"/>
              <a:buChar char="§"/>
              <a:defRPr/>
            </a:lvl3pPr>
            <a:lvl4pPr marL="1433513" indent="-354013">
              <a:buFont typeface="Calibri" panose="020F0502020204030204" pitchFamily="34" charset="0"/>
              <a:buChar char="–"/>
              <a:defRPr/>
            </a:lvl4pPr>
          </a:lstStyle>
          <a:p>
            <a:r>
              <a:rPr lang="da-DK" dirty="0"/>
              <a:t>Space here </a:t>
            </a:r>
            <a:br>
              <a:rPr lang="da-DK" dirty="0"/>
            </a:br>
            <a:r>
              <a:rPr lang="da-DK" dirty="0"/>
              <a:t>for code </a:t>
            </a:r>
            <a:r>
              <a:rPr lang="da-DK" dirty="0">
                <a:latin typeface="APL385 Unicode" panose="020B0709000202000203" pitchFamily="49" charset="0"/>
              </a:rPr>
              <a:t>{⍺×⍵}</a:t>
            </a:r>
            <a:br>
              <a:rPr lang="da-DK" dirty="0"/>
            </a:br>
            <a:r>
              <a:rPr lang="da-DK" dirty="0"/>
              <a:t>pictures</a:t>
            </a:r>
            <a:br>
              <a:rPr lang="da-DK" dirty="0"/>
            </a:br>
            <a:r>
              <a:rPr lang="da-DK" dirty="0"/>
              <a:t>etc.</a:t>
            </a:r>
          </a:p>
        </p:txBody>
      </p:sp>
      <p:sp>
        <p:nvSpPr>
          <p:cNvPr id="6" name="Text Placeholder 2">
            <a:extLst>
              <a:ext uri="{FF2B5EF4-FFF2-40B4-BE49-F238E27FC236}">
                <a16:creationId xmlns:a16="http://schemas.microsoft.com/office/drawing/2014/main" id="{56DBA27B-8304-4CFA-81F2-07D6954C9B4F}"/>
              </a:ext>
            </a:extLst>
          </p:cNvPr>
          <p:cNvSpPr>
            <a:spLocks noGrp="1"/>
          </p:cNvSpPr>
          <p:nvPr>
            <p:ph idx="1"/>
          </p:nvPr>
        </p:nvSpPr>
        <p:spPr>
          <a:xfrm>
            <a:off x="323527" y="1264925"/>
            <a:ext cx="6092513" cy="3242040"/>
          </a:xfrm>
          <a:prstGeom prst="rect">
            <a:avLst/>
          </a:prstGeom>
        </p:spPr>
        <p:txBody>
          <a:bodyPr vert="horz" lIns="91440" tIns="45720" rIns="91440" bIns="45720" rtlCol="0">
            <a:normAutofit/>
          </a:bodyPr>
          <a:lstStyle>
            <a:lvl1pPr>
              <a:spcBef>
                <a:spcPts val="0"/>
              </a:spcBef>
              <a:buClr>
                <a:srgbClr val="FF6600"/>
              </a:buClr>
              <a:defRPr/>
            </a:lvl1pPr>
            <a:lvl2pPr>
              <a:spcBef>
                <a:spcPts val="0"/>
              </a:spcBef>
              <a:buClr>
                <a:srgbClr val="FF6600"/>
              </a:buClr>
              <a:defRPr/>
            </a:lvl2pPr>
            <a:lvl3pPr>
              <a:spcBef>
                <a:spcPts val="0"/>
              </a:spcBef>
              <a:buClr>
                <a:srgbClr val="FF6600"/>
              </a:buClr>
              <a:defRPr/>
            </a:lvl3pPr>
            <a:lvl4pPr>
              <a:spcBef>
                <a:spcPts val="0"/>
              </a:spcBef>
              <a:buClr>
                <a:srgbClr val="FFA336"/>
              </a:buClr>
              <a:defRPr/>
            </a:lvl4pPr>
          </a:lstStyle>
          <a:p>
            <a:pPr lvl="0"/>
            <a:r>
              <a:rPr lang="en-US" dirty="0"/>
              <a:t>Click to edit Master text styles</a:t>
            </a:r>
          </a:p>
          <a:p>
            <a:pPr lvl="1"/>
            <a:r>
              <a:rPr lang="en-US" dirty="0"/>
              <a:t>Second level</a:t>
            </a:r>
          </a:p>
          <a:p>
            <a:pPr lvl="2"/>
            <a:r>
              <a:rPr lang="en-US" dirty="0"/>
              <a:t>Third level</a:t>
            </a:r>
          </a:p>
        </p:txBody>
      </p:sp>
      <p:sp>
        <p:nvSpPr>
          <p:cNvPr id="8" name="Title Placeholder 1">
            <a:extLst>
              <a:ext uri="{FF2B5EF4-FFF2-40B4-BE49-F238E27FC236}">
                <a16:creationId xmlns:a16="http://schemas.microsoft.com/office/drawing/2014/main" id="{228F4D49-482B-40A2-86AF-43C7452AA67C}"/>
              </a:ext>
            </a:extLst>
          </p:cNvPr>
          <p:cNvSpPr>
            <a:spLocks noGrp="1"/>
          </p:cNvSpPr>
          <p:nvPr>
            <p:ph type="title"/>
          </p:nvPr>
        </p:nvSpPr>
        <p:spPr>
          <a:xfrm>
            <a:off x="323529" y="267657"/>
            <a:ext cx="6507968" cy="685535"/>
          </a:xfrm>
          <a:prstGeom prst="rect">
            <a:avLst/>
          </a:prstGeom>
        </p:spPr>
        <p:txBody>
          <a:bodyPr vert="horz" lIns="91440" tIns="45720" rIns="91440" bIns="45720" rtlCol="0" anchor="b" anchorCtr="0">
            <a:noAutofit/>
          </a:bodyPr>
          <a:lstStyle/>
          <a:p>
            <a:endParaRPr lang="en-GB" dirty="0"/>
          </a:p>
        </p:txBody>
      </p:sp>
      <p:sp>
        <p:nvSpPr>
          <p:cNvPr id="3" name="Content Placeholder 6">
            <a:extLst>
              <a:ext uri="{FF2B5EF4-FFF2-40B4-BE49-F238E27FC236}">
                <a16:creationId xmlns:a16="http://schemas.microsoft.com/office/drawing/2014/main" id="{0D952242-8C5B-5D1C-6EEB-5EED6E14074A}"/>
              </a:ext>
            </a:extLst>
          </p:cNvPr>
          <p:cNvSpPr>
            <a:spLocks noGrp="1" noChangeAspect="1"/>
          </p:cNvSpPr>
          <p:nvPr>
            <p:ph sz="quarter" idx="12" hasCustomPrompt="1"/>
          </p:nvPr>
        </p:nvSpPr>
        <p:spPr>
          <a:xfrm>
            <a:off x="6936581" y="0"/>
            <a:ext cx="2207419" cy="1320800"/>
          </a:xfrm>
          <a:noFill/>
        </p:spPr>
        <p:txBody>
          <a:bodyPr anchor="ctr"/>
          <a:lstStyle>
            <a:lvl1pPr marL="0" indent="0" algn="ctr">
              <a:buNone/>
              <a:defRPr sz="1200" baseline="0"/>
            </a:lvl1pPr>
          </a:lstStyle>
          <a:p>
            <a:pPr lvl="0"/>
            <a:r>
              <a:rPr lang="en-GB" dirty="0" err="1"/>
              <a:t>PICinPIC</a:t>
            </a:r>
            <a:r>
              <a:rPr lang="en-GB" dirty="0"/>
              <a:t> WILL SHOW HERE, CONTENT COULD BE OBSCURED.</a:t>
            </a:r>
            <a:br>
              <a:rPr lang="en-GB" dirty="0"/>
            </a:br>
            <a:r>
              <a:rPr lang="en-GB" dirty="0"/>
              <a:t>(invisible box)</a:t>
            </a:r>
          </a:p>
        </p:txBody>
      </p:sp>
    </p:spTree>
    <p:extLst>
      <p:ext uri="{BB962C8B-B14F-4D97-AF65-F5344CB8AC3E}">
        <p14:creationId xmlns:p14="http://schemas.microsoft.com/office/powerpoint/2010/main" val="231835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BE1C07FA-679D-46C0-86F7-8D17779A014C}"/>
              </a:ext>
            </a:extLst>
          </p:cNvPr>
          <p:cNvSpPr>
            <a:spLocks noGrp="1"/>
          </p:cNvSpPr>
          <p:nvPr>
            <p:ph idx="1"/>
          </p:nvPr>
        </p:nvSpPr>
        <p:spPr>
          <a:xfrm>
            <a:off x="323527" y="1264925"/>
            <a:ext cx="4104000" cy="3242040"/>
          </a:xfrm>
          <a:prstGeom prst="rect">
            <a:avLst/>
          </a:prstGeom>
        </p:spPr>
        <p:txBody>
          <a:bodyPr vert="horz" lIns="91440" tIns="45720" rIns="91440" bIns="45720" rtlCol="0">
            <a:normAutofit/>
          </a:bodyPr>
          <a:lstStyle>
            <a:lvl1pPr>
              <a:spcBef>
                <a:spcPts val="0"/>
              </a:spcBef>
              <a:buClr>
                <a:srgbClr val="FF6600"/>
              </a:buClr>
              <a:defRPr>
                <a:latin typeface="Sarabun" panose="00000500000000000000" pitchFamily="2" charset="-34"/>
              </a:defRPr>
            </a:lvl1pPr>
            <a:lvl2pPr>
              <a:spcBef>
                <a:spcPts val="0"/>
              </a:spcBef>
              <a:buClr>
                <a:srgbClr val="FF6600"/>
              </a:buClr>
              <a:defRPr>
                <a:latin typeface="Sarabun" panose="00000500000000000000" pitchFamily="2" charset="-34"/>
              </a:defRPr>
            </a:lvl2pPr>
            <a:lvl3pPr>
              <a:spcBef>
                <a:spcPts val="0"/>
              </a:spcBef>
              <a:buClr>
                <a:srgbClr val="FF6600"/>
              </a:buClr>
              <a:defRPr>
                <a:latin typeface="Sarabun" panose="00000500000000000000" pitchFamily="2" charset="-34"/>
              </a:defRPr>
            </a:lvl3pPr>
            <a:lvl4pPr>
              <a:spcBef>
                <a:spcPts val="0"/>
              </a:spcBef>
              <a:defRPr>
                <a:latin typeface="Sarabun" panose="00000500000000000000" pitchFamily="2" charset="-34"/>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2">
            <a:extLst>
              <a:ext uri="{FF2B5EF4-FFF2-40B4-BE49-F238E27FC236}">
                <a16:creationId xmlns:a16="http://schemas.microsoft.com/office/drawing/2014/main" id="{64BF5B9E-EBC4-409F-984B-6D47D81EDF48}"/>
              </a:ext>
            </a:extLst>
          </p:cNvPr>
          <p:cNvSpPr>
            <a:spLocks noGrp="1"/>
          </p:cNvSpPr>
          <p:nvPr>
            <p:ph idx="10"/>
          </p:nvPr>
        </p:nvSpPr>
        <p:spPr>
          <a:xfrm>
            <a:off x="4747260" y="1264925"/>
            <a:ext cx="4104641" cy="3242040"/>
          </a:xfrm>
          <a:prstGeom prst="rect">
            <a:avLst/>
          </a:prstGeom>
        </p:spPr>
        <p:txBody>
          <a:bodyPr vert="horz" lIns="91440" tIns="45720" rIns="91440" bIns="45720" rtlCol="0">
            <a:normAutofit/>
          </a:bodyPr>
          <a:lstStyle>
            <a:lvl1pPr>
              <a:spcBef>
                <a:spcPts val="0"/>
              </a:spcBef>
              <a:buClr>
                <a:srgbClr val="FF6600"/>
              </a:buClr>
              <a:defRPr>
                <a:latin typeface="Sarabun" panose="00000500000000000000" pitchFamily="2" charset="-34"/>
              </a:defRPr>
            </a:lvl1pPr>
            <a:lvl2pPr>
              <a:spcBef>
                <a:spcPts val="0"/>
              </a:spcBef>
              <a:buClr>
                <a:srgbClr val="FF6600"/>
              </a:buClr>
              <a:defRPr>
                <a:latin typeface="Sarabun" panose="00000500000000000000" pitchFamily="2" charset="-34"/>
              </a:defRPr>
            </a:lvl2pPr>
            <a:lvl3pPr>
              <a:spcBef>
                <a:spcPts val="0"/>
              </a:spcBef>
              <a:buClr>
                <a:srgbClr val="FF6600"/>
              </a:buClr>
              <a:defRPr>
                <a:latin typeface="Sarabun" panose="00000500000000000000" pitchFamily="2" charset="-34"/>
              </a:defRPr>
            </a:lvl3pPr>
            <a:lvl4pPr>
              <a:spcBef>
                <a:spcPts val="0"/>
              </a:spcBef>
              <a:defRPr>
                <a:latin typeface="Sarabun" panose="00000500000000000000" pitchFamily="2" charset="-34"/>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Placeholder 1">
            <a:extLst>
              <a:ext uri="{FF2B5EF4-FFF2-40B4-BE49-F238E27FC236}">
                <a16:creationId xmlns:a16="http://schemas.microsoft.com/office/drawing/2014/main" id="{1378A4D6-E4A6-4021-9A3E-CD1962CFECD1}"/>
              </a:ext>
            </a:extLst>
          </p:cNvPr>
          <p:cNvSpPr>
            <a:spLocks noGrp="1"/>
          </p:cNvSpPr>
          <p:nvPr>
            <p:ph type="title"/>
          </p:nvPr>
        </p:nvSpPr>
        <p:spPr>
          <a:xfrm>
            <a:off x="323529" y="267657"/>
            <a:ext cx="6554350" cy="685535"/>
          </a:xfrm>
          <a:prstGeom prst="rect">
            <a:avLst/>
          </a:prstGeom>
        </p:spPr>
        <p:txBody>
          <a:bodyPr vert="horz" lIns="91440" tIns="45720" rIns="91440" bIns="45720" rtlCol="0" anchor="b" anchorCtr="0">
            <a:noAutofit/>
          </a:bodyPr>
          <a:lstStyle/>
          <a:p>
            <a:endParaRPr lang="en-GB" dirty="0"/>
          </a:p>
        </p:txBody>
      </p:sp>
      <p:sp>
        <p:nvSpPr>
          <p:cNvPr id="2" name="Content Placeholder 6">
            <a:extLst>
              <a:ext uri="{FF2B5EF4-FFF2-40B4-BE49-F238E27FC236}">
                <a16:creationId xmlns:a16="http://schemas.microsoft.com/office/drawing/2014/main" id="{6B9AF9E6-AA45-9785-A1CE-16C2DFAA1EE0}"/>
              </a:ext>
            </a:extLst>
          </p:cNvPr>
          <p:cNvSpPr>
            <a:spLocks noGrp="1" noChangeAspect="1"/>
          </p:cNvSpPr>
          <p:nvPr>
            <p:ph sz="quarter" idx="12" hasCustomPrompt="1"/>
          </p:nvPr>
        </p:nvSpPr>
        <p:spPr>
          <a:xfrm>
            <a:off x="6936581" y="0"/>
            <a:ext cx="2207419" cy="1320800"/>
          </a:xfrm>
          <a:noFill/>
        </p:spPr>
        <p:txBody>
          <a:bodyPr anchor="ctr"/>
          <a:lstStyle>
            <a:lvl1pPr marL="0" indent="0" algn="ctr">
              <a:buNone/>
              <a:defRPr sz="1200" baseline="0"/>
            </a:lvl1pPr>
          </a:lstStyle>
          <a:p>
            <a:pPr lvl="0"/>
            <a:r>
              <a:rPr lang="en-GB" dirty="0" err="1"/>
              <a:t>PICinPIC</a:t>
            </a:r>
            <a:r>
              <a:rPr lang="en-GB" dirty="0"/>
              <a:t> WILL SHOW HERE, CONTENT COULD BE OBSCURED.</a:t>
            </a:r>
            <a:br>
              <a:rPr lang="en-GB" dirty="0"/>
            </a:br>
            <a:r>
              <a:rPr lang="en-GB" dirty="0"/>
              <a:t>(invisible box)</a:t>
            </a:r>
          </a:p>
        </p:txBody>
      </p:sp>
    </p:spTree>
    <p:extLst>
      <p:ext uri="{BB962C8B-B14F-4D97-AF65-F5344CB8AC3E}">
        <p14:creationId xmlns:p14="http://schemas.microsoft.com/office/powerpoint/2010/main" val="1414322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4C4900D4-E042-4F52-A837-0B504DD6A4AA}"/>
              </a:ext>
            </a:extLst>
          </p:cNvPr>
          <p:cNvSpPr>
            <a:spLocks noGrp="1"/>
          </p:cNvSpPr>
          <p:nvPr>
            <p:ph type="title"/>
          </p:nvPr>
        </p:nvSpPr>
        <p:spPr>
          <a:xfrm>
            <a:off x="323529" y="267657"/>
            <a:ext cx="6527846" cy="685535"/>
          </a:xfrm>
          <a:prstGeom prst="rect">
            <a:avLst/>
          </a:prstGeom>
        </p:spPr>
        <p:txBody>
          <a:bodyPr vert="horz" lIns="91440" tIns="45720" rIns="91440" bIns="45720" rtlCol="0" anchor="b" anchorCtr="0">
            <a:noAutofit/>
          </a:bodyPr>
          <a:lstStyle/>
          <a:p>
            <a:endParaRPr lang="en-GB" dirty="0"/>
          </a:p>
        </p:txBody>
      </p:sp>
      <p:sp>
        <p:nvSpPr>
          <p:cNvPr id="2" name="Content Placeholder 6">
            <a:extLst>
              <a:ext uri="{FF2B5EF4-FFF2-40B4-BE49-F238E27FC236}">
                <a16:creationId xmlns:a16="http://schemas.microsoft.com/office/drawing/2014/main" id="{BD421E95-D184-F593-396A-1A5CE1C16842}"/>
              </a:ext>
            </a:extLst>
          </p:cNvPr>
          <p:cNvSpPr>
            <a:spLocks noGrp="1" noChangeAspect="1"/>
          </p:cNvSpPr>
          <p:nvPr>
            <p:ph sz="quarter" idx="12" hasCustomPrompt="1"/>
          </p:nvPr>
        </p:nvSpPr>
        <p:spPr>
          <a:xfrm>
            <a:off x="6936581" y="0"/>
            <a:ext cx="2207419" cy="1320800"/>
          </a:xfrm>
          <a:noFill/>
        </p:spPr>
        <p:txBody>
          <a:bodyPr anchor="ctr"/>
          <a:lstStyle>
            <a:lvl1pPr marL="0" indent="0" algn="ctr">
              <a:buNone/>
              <a:defRPr sz="1200" baseline="0"/>
            </a:lvl1pPr>
          </a:lstStyle>
          <a:p>
            <a:pPr lvl="0"/>
            <a:r>
              <a:rPr lang="en-GB" dirty="0" err="1"/>
              <a:t>PICinPIC</a:t>
            </a:r>
            <a:r>
              <a:rPr lang="en-GB" dirty="0"/>
              <a:t> WILL SHOW HERE, CONTENT COULD BE OBSCURED.</a:t>
            </a:r>
            <a:br>
              <a:rPr lang="en-GB" dirty="0"/>
            </a:br>
            <a:r>
              <a:rPr lang="en-GB" dirty="0"/>
              <a:t>(invisible box)</a:t>
            </a:r>
          </a:p>
        </p:txBody>
      </p:sp>
    </p:spTree>
    <p:extLst>
      <p:ext uri="{BB962C8B-B14F-4D97-AF65-F5344CB8AC3E}">
        <p14:creationId xmlns:p14="http://schemas.microsoft.com/office/powerpoint/2010/main" val="4226472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Content Placeholder 6">
            <a:extLst>
              <a:ext uri="{FF2B5EF4-FFF2-40B4-BE49-F238E27FC236}">
                <a16:creationId xmlns:a16="http://schemas.microsoft.com/office/drawing/2014/main" id="{ADD9B8E7-D289-52C5-BF85-DF39F0452610}"/>
              </a:ext>
            </a:extLst>
          </p:cNvPr>
          <p:cNvSpPr>
            <a:spLocks noGrp="1" noChangeAspect="1"/>
          </p:cNvSpPr>
          <p:nvPr>
            <p:ph sz="quarter" idx="12" hasCustomPrompt="1"/>
          </p:nvPr>
        </p:nvSpPr>
        <p:spPr>
          <a:xfrm>
            <a:off x="6936581" y="0"/>
            <a:ext cx="2207419" cy="1320800"/>
          </a:xfrm>
          <a:noFill/>
        </p:spPr>
        <p:txBody>
          <a:bodyPr anchor="ctr"/>
          <a:lstStyle>
            <a:lvl1pPr marL="0" indent="0" algn="ctr">
              <a:buNone/>
              <a:defRPr sz="1200" baseline="0"/>
            </a:lvl1pPr>
          </a:lstStyle>
          <a:p>
            <a:pPr lvl="0"/>
            <a:r>
              <a:rPr lang="en-GB" dirty="0" err="1"/>
              <a:t>PICinPIC</a:t>
            </a:r>
            <a:r>
              <a:rPr lang="en-GB" dirty="0"/>
              <a:t> WILL SHOW HERE, CONTENT COULD BE OBSCURED.</a:t>
            </a:r>
            <a:br>
              <a:rPr lang="en-GB" dirty="0"/>
            </a:br>
            <a:r>
              <a:rPr lang="en-GB" dirty="0"/>
              <a:t>(invisible box)</a:t>
            </a:r>
          </a:p>
        </p:txBody>
      </p:sp>
    </p:spTree>
    <p:extLst>
      <p:ext uri="{BB962C8B-B14F-4D97-AF65-F5344CB8AC3E}">
        <p14:creationId xmlns:p14="http://schemas.microsoft.com/office/powerpoint/2010/main" val="1447694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3528" y="267657"/>
            <a:ext cx="7005527" cy="685535"/>
          </a:xfrm>
          <a:prstGeom prst="rect">
            <a:avLst/>
          </a:prstGeom>
        </p:spPr>
        <p:txBody>
          <a:bodyPr vert="horz" lIns="91440" tIns="45720" rIns="91440" bIns="45720" rtlCol="0" anchor="b" anchorCtr="0">
            <a:noAutofit/>
          </a:bodyPr>
          <a:lstStyle/>
          <a:p>
            <a:r>
              <a:rPr lang="en-GB" dirty="0"/>
              <a:t>Dyalog Licences</a:t>
            </a:r>
          </a:p>
        </p:txBody>
      </p:sp>
      <p:sp>
        <p:nvSpPr>
          <p:cNvPr id="3" name="Text Placeholder 2"/>
          <p:cNvSpPr>
            <a:spLocks noGrp="1"/>
          </p:cNvSpPr>
          <p:nvPr>
            <p:ph type="body" idx="1"/>
          </p:nvPr>
        </p:nvSpPr>
        <p:spPr>
          <a:xfrm>
            <a:off x="323527" y="1264925"/>
            <a:ext cx="8528373" cy="32420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Content Placeholder 2">
            <a:extLst>
              <a:ext uri="{FF2B5EF4-FFF2-40B4-BE49-F238E27FC236}">
                <a16:creationId xmlns:a16="http://schemas.microsoft.com/office/drawing/2014/main" id="{79B4391E-A2CA-4E7C-B5A9-A31CF000D3E5}"/>
              </a:ext>
            </a:extLst>
          </p:cNvPr>
          <p:cNvSpPr txBox="1">
            <a:spLocks/>
          </p:cNvSpPr>
          <p:nvPr userDrawn="1"/>
        </p:nvSpPr>
        <p:spPr>
          <a:xfrm>
            <a:off x="710852" y="4745354"/>
            <a:ext cx="7066640" cy="398145"/>
          </a:xfrm>
          <a:prstGeom prst="rect">
            <a:avLst/>
          </a:prstGeom>
        </p:spPr>
        <p:txBody>
          <a:bodyPr anchor="ctr">
            <a:normAutofit/>
          </a:bodyPr>
          <a:lstStyle>
            <a:lvl1pPr marL="0" indent="0" algn="l" defTabSz="914400" rtl="0" eaLnBrk="1" latinLnBrk="0" hangingPunct="1">
              <a:lnSpc>
                <a:spcPct val="80000"/>
              </a:lnSpc>
              <a:spcBef>
                <a:spcPts val="400"/>
              </a:spcBef>
              <a:buClr>
                <a:srgbClr val="FF9421"/>
              </a:buClr>
              <a:buFont typeface="Arial" panose="020B0604020202020204" pitchFamily="34" charset="0"/>
              <a:buNone/>
              <a:defRPr sz="1800" kern="1200">
                <a:solidFill>
                  <a:schemeClr val="bg1"/>
                </a:solidFill>
                <a:latin typeface="+mn-lt"/>
                <a:ea typeface="+mn-ea"/>
                <a:cs typeface="+mn-cs"/>
              </a:defRPr>
            </a:lvl1pPr>
            <a:lvl2pPr marL="717550" indent="-355600" algn="l" defTabSz="914400" rtl="0" eaLnBrk="1" latinLnBrk="0" hangingPunct="1">
              <a:lnSpc>
                <a:spcPct val="80000"/>
              </a:lnSpc>
              <a:spcBef>
                <a:spcPts val="400"/>
              </a:spcBef>
              <a:buClr>
                <a:srgbClr val="FF9421"/>
              </a:buClr>
              <a:buSzPct val="60000"/>
              <a:buFont typeface="Courier New" panose="02070309020205020404" pitchFamily="49" charset="0"/>
              <a:buChar char="o"/>
              <a:defRPr sz="2400" kern="1200">
                <a:solidFill>
                  <a:schemeClr val="bg1"/>
                </a:solidFill>
                <a:latin typeface="+mn-lt"/>
                <a:ea typeface="+mn-ea"/>
                <a:cs typeface="+mn-cs"/>
              </a:defRPr>
            </a:lvl2pPr>
            <a:lvl3pPr marL="1079500" indent="-361950" algn="l" defTabSz="914400" rtl="0" eaLnBrk="1" latinLnBrk="0" hangingPunct="1">
              <a:lnSpc>
                <a:spcPct val="80000"/>
              </a:lnSpc>
              <a:spcBef>
                <a:spcPts val="400"/>
              </a:spcBef>
              <a:buClr>
                <a:srgbClr val="FF9421"/>
              </a:buClr>
              <a:buSzPct val="75000"/>
              <a:buFont typeface="Wingdings" panose="05000000000000000000" pitchFamily="2" charset="2"/>
              <a:buChar char="§"/>
              <a:defRPr sz="2000" kern="1200">
                <a:solidFill>
                  <a:schemeClr val="bg1"/>
                </a:solidFill>
                <a:latin typeface="+mn-lt"/>
                <a:ea typeface="+mn-ea"/>
                <a:cs typeface="+mn-cs"/>
              </a:defRPr>
            </a:lvl3pPr>
            <a:lvl4pPr marL="1433513" indent="-354013" algn="l" defTabSz="914400" rtl="0" eaLnBrk="1" latinLnBrk="0" hangingPunct="1">
              <a:lnSpc>
                <a:spcPct val="80000"/>
              </a:lnSpc>
              <a:spcBef>
                <a:spcPts val="400"/>
              </a:spcBef>
              <a:buClr>
                <a:srgbClr val="FF9421"/>
              </a:buClr>
              <a:buFont typeface="Calibri" panose="020F0502020204030204" pitchFamily="34" charset="0"/>
              <a:buChar char="–"/>
              <a:defRPr sz="1600" kern="1200">
                <a:solidFill>
                  <a:schemeClr val="bg1"/>
                </a:solidFill>
                <a:latin typeface="+mn-lt"/>
                <a:ea typeface="+mn-ea"/>
                <a:cs typeface="+mn-cs"/>
              </a:defRPr>
            </a:lvl4pPr>
            <a:lvl5pPr marL="1828800" indent="0" algn="l" defTabSz="914400" rtl="0" eaLnBrk="1" latinLnBrk="0" hangingPunct="1">
              <a:spcBef>
                <a:spcPct val="20000"/>
              </a:spcBef>
              <a:buClr>
                <a:srgbClr val="FF9421"/>
              </a:buClr>
              <a:buFont typeface="Calibri" panose="020F050202020403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rtl="0">
              <a:spcBef>
                <a:spcPts val="0"/>
              </a:spcBef>
            </a:pPr>
            <a:endParaRPr lang="en-US" sz="1600" dirty="0">
              <a:solidFill>
                <a:srgbClr val="282828"/>
              </a:solidFill>
              <a:latin typeface="Sarabun" panose="00000500000000000000" pitchFamily="2" charset="-34"/>
            </a:endParaRPr>
          </a:p>
        </p:txBody>
      </p:sp>
      <p:sp>
        <p:nvSpPr>
          <p:cNvPr id="49" name="Date Placeholder 3"/>
          <p:cNvSpPr txBox="1">
            <a:spLocks/>
          </p:cNvSpPr>
          <p:nvPr userDrawn="1"/>
        </p:nvSpPr>
        <p:spPr>
          <a:xfrm>
            <a:off x="45720" y="4743900"/>
            <a:ext cx="665132" cy="399600"/>
          </a:xfrm>
          <a:prstGeom prst="rect">
            <a:avLst/>
          </a:prstGeom>
        </p:spPr>
        <p:txBody>
          <a:bodyPr vert="horz" lIns="91440" tIns="45720" rIns="91440" bIns="45720" rtlCol="0" anchor="ctr"/>
          <a:lstStyle>
            <a:defPPr>
              <a:defRPr lang="en-US"/>
            </a:defPPr>
            <a:lvl1pPr marL="0" algn="l" defTabSz="914400" rtl="0" eaLnBrk="1" latinLnBrk="0" hangingPunct="1">
              <a:defRPr sz="2000" b="0" kern="1200">
                <a:solidFill>
                  <a:schemeClr val="bg1"/>
                </a:solidFill>
                <a:latin typeface="Klavika Medium" panose="02000603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2EDF88B-1B61-4481-9BD6-D2E23BF0DCD8}" type="slidenum">
              <a:rPr lang="en-GB" sz="1600" smtClean="0">
                <a:solidFill>
                  <a:srgbClr val="FF6600"/>
                </a:solidFill>
                <a:latin typeface="Sarabun" panose="00000500000000000000" pitchFamily="2" charset="-34"/>
              </a:rPr>
              <a:pPr algn="l"/>
              <a:t>‹#›</a:t>
            </a:fld>
            <a:endParaRPr lang="en-GB" sz="1600" dirty="0">
              <a:solidFill>
                <a:srgbClr val="FF6600"/>
              </a:solidFill>
              <a:latin typeface="Sarabun" panose="00000500000000000000" pitchFamily="2" charset="-34"/>
            </a:endParaRPr>
          </a:p>
        </p:txBody>
      </p:sp>
      <p:pic>
        <p:nvPicPr>
          <p:cNvPr id="4" name="Picture 3">
            <a:extLst>
              <a:ext uri="{FF2B5EF4-FFF2-40B4-BE49-F238E27FC236}">
                <a16:creationId xmlns:a16="http://schemas.microsoft.com/office/drawing/2014/main" id="{14920957-0551-8F72-773E-84D867F26A52}"/>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90400"/>
          <a:stretch/>
        </p:blipFill>
        <p:spPr>
          <a:xfrm>
            <a:off x="0" y="5097467"/>
            <a:ext cx="9144000" cy="45719"/>
          </a:xfrm>
          <a:prstGeom prst="rect">
            <a:avLst/>
          </a:prstGeom>
        </p:spPr>
      </p:pic>
      <p:pic>
        <p:nvPicPr>
          <p:cNvPr id="5" name="Picture 4">
            <a:extLst>
              <a:ext uri="{FF2B5EF4-FFF2-40B4-BE49-F238E27FC236}">
                <a16:creationId xmlns:a16="http://schemas.microsoft.com/office/drawing/2014/main" id="{CFEC5741-2586-9026-BBB0-7FC530AB64E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66405" y="4818698"/>
            <a:ext cx="939483" cy="155015"/>
          </a:xfrm>
          <a:prstGeom prst="rect">
            <a:avLst/>
          </a:prstGeom>
        </p:spPr>
      </p:pic>
    </p:spTree>
    <p:extLst>
      <p:ext uri="{BB962C8B-B14F-4D97-AF65-F5344CB8AC3E}">
        <p14:creationId xmlns:p14="http://schemas.microsoft.com/office/powerpoint/2010/main" val="2781740000"/>
      </p:ext>
    </p:extLst>
  </p:cSld>
  <p:clrMap bg1="lt1" tx1="dk1" bg2="lt2" tx2="dk2" accent1="accent1" accent2="accent2" accent3="accent3" accent4="accent4" accent5="accent5" accent6="accent6" hlink="hlink" folHlink="folHlink"/>
  <p:sldLayoutIdLst>
    <p:sldLayoutId id="2147483657" r:id="rId1"/>
    <p:sldLayoutId id="2147483650" r:id="rId2"/>
    <p:sldLayoutId id="2147483652" r:id="rId3"/>
    <p:sldLayoutId id="2147483654" r:id="rId4"/>
    <p:sldLayoutId id="2147483655" r:id="rId5"/>
  </p:sldLayoutIdLst>
  <p:hf sldNum="0" hdr="0" dt="0"/>
  <p:txStyles>
    <p:titleStyle>
      <a:lvl1pPr algn="l" defTabSz="914400" rtl="0" eaLnBrk="1" latinLnBrk="0" hangingPunct="1">
        <a:spcBef>
          <a:spcPct val="0"/>
        </a:spcBef>
        <a:buNone/>
        <a:defRPr sz="3600" b="0" kern="1200">
          <a:solidFill>
            <a:srgbClr val="3B475E"/>
          </a:solidFill>
          <a:latin typeface="Sarabun" panose="00000500000000000000" pitchFamily="2" charset="-34"/>
          <a:ea typeface="+mj-ea"/>
          <a:cs typeface="Calibri" panose="020F0502020204030204" pitchFamily="34" charset="0"/>
        </a:defRPr>
      </a:lvl1pPr>
    </p:titleStyle>
    <p:bodyStyle>
      <a:lvl1pPr marL="458788" indent="-458788" algn="l" defTabSz="914400" rtl="0" eaLnBrk="1" latinLnBrk="0" hangingPunct="1">
        <a:lnSpc>
          <a:spcPct val="100000"/>
        </a:lnSpc>
        <a:spcBef>
          <a:spcPts val="0"/>
        </a:spcBef>
        <a:spcAft>
          <a:spcPts val="1200"/>
        </a:spcAft>
        <a:buClr>
          <a:srgbClr val="FF6600"/>
        </a:buClr>
        <a:buSzPct val="75000"/>
        <a:buFont typeface="Wingdings 2" panose="05020102010507070707" pitchFamily="18" charset="2"/>
        <a:buChar char=""/>
        <a:defRPr sz="2400" kern="1200">
          <a:solidFill>
            <a:srgbClr val="3B475E"/>
          </a:solidFill>
          <a:latin typeface="Sarabun" panose="00000500000000000000" pitchFamily="2" charset="-34"/>
          <a:ea typeface="+mn-ea"/>
          <a:cs typeface="+mn-cs"/>
        </a:defRPr>
      </a:lvl1pPr>
      <a:lvl2pPr marL="858838" indent="-401638" algn="l" defTabSz="914400" rtl="0" eaLnBrk="1" latinLnBrk="0" hangingPunct="1">
        <a:lnSpc>
          <a:spcPct val="100000"/>
        </a:lnSpc>
        <a:spcBef>
          <a:spcPts val="0"/>
        </a:spcBef>
        <a:spcAft>
          <a:spcPts val="1200"/>
        </a:spcAft>
        <a:buClr>
          <a:srgbClr val="FF6600"/>
        </a:buClr>
        <a:buSzPct val="75000"/>
        <a:buFont typeface="Wingdings 2" panose="05020102010507070707" pitchFamily="18" charset="2"/>
        <a:buChar char=""/>
        <a:defRPr lang="en-US" sz="2000" kern="1200" dirty="0" smtClean="0">
          <a:solidFill>
            <a:srgbClr val="3B475E"/>
          </a:solidFill>
          <a:latin typeface="Sarabun" panose="00000500000000000000" pitchFamily="2" charset="-34"/>
          <a:ea typeface="+mn-ea"/>
          <a:cs typeface="+mn-cs"/>
        </a:defRPr>
      </a:lvl2pPr>
      <a:lvl3pPr marL="1257300" indent="-342900" algn="l" defTabSz="914400" rtl="0" eaLnBrk="1" latinLnBrk="0" hangingPunct="1">
        <a:lnSpc>
          <a:spcPct val="100000"/>
        </a:lnSpc>
        <a:spcBef>
          <a:spcPts val="0"/>
        </a:spcBef>
        <a:spcAft>
          <a:spcPts val="1200"/>
        </a:spcAft>
        <a:buClr>
          <a:srgbClr val="FF6600"/>
        </a:buClr>
        <a:buSzPct val="75000"/>
        <a:buFont typeface="Wingdings 2" panose="05020102010507070707" pitchFamily="18" charset="2"/>
        <a:buChar char=""/>
        <a:defRPr sz="1800" kern="1200">
          <a:solidFill>
            <a:srgbClr val="3B475E"/>
          </a:solidFill>
          <a:latin typeface="Sarabun" panose="00000500000000000000" pitchFamily="2" charset="-34"/>
          <a:ea typeface="+mn-ea"/>
          <a:cs typeface="+mn-cs"/>
        </a:defRPr>
      </a:lvl3pPr>
      <a:lvl4pPr marL="1655763" indent="-284163" algn="l" defTabSz="914400" rtl="0" eaLnBrk="1" latinLnBrk="0" hangingPunct="1">
        <a:lnSpc>
          <a:spcPct val="100000"/>
        </a:lnSpc>
        <a:spcBef>
          <a:spcPts val="0"/>
        </a:spcBef>
        <a:spcAft>
          <a:spcPts val="1200"/>
        </a:spcAft>
        <a:buClr>
          <a:srgbClr val="FF6600"/>
        </a:buClr>
        <a:buSzPct val="75000"/>
        <a:buFont typeface="Wingdings 2" panose="05020102010507070707" pitchFamily="18" charset="2"/>
        <a:buChar char=""/>
        <a:defRPr sz="1400" kern="1200">
          <a:solidFill>
            <a:srgbClr val="3B475E"/>
          </a:solidFill>
          <a:latin typeface="Sarabun" panose="00000500000000000000" pitchFamily="2" charset="-34"/>
          <a:ea typeface="+mn-ea"/>
          <a:cs typeface="+mn-cs"/>
        </a:defRPr>
      </a:lvl4pPr>
      <a:lvl5pPr marL="1828800" indent="0" algn="l" defTabSz="914400" rtl="0" eaLnBrk="1" latinLnBrk="0" hangingPunct="1">
        <a:spcBef>
          <a:spcPct val="20000"/>
        </a:spcBef>
        <a:buClr>
          <a:srgbClr val="FF9421"/>
        </a:buClr>
        <a:buFont typeface="Calibri" panose="020F050202020403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forge.dyalog.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s://challenge.dyalog.com/"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www.dyalog.com/prices-and-licences.ht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BA7E4C-2EEE-338C-9E1B-478D5F83F46D}"/>
              </a:ext>
            </a:extLst>
          </p:cNvPr>
          <p:cNvSpPr>
            <a:spLocks noGrp="1"/>
          </p:cNvSpPr>
          <p:nvPr>
            <p:ph idx="10"/>
          </p:nvPr>
        </p:nvSpPr>
        <p:spPr/>
        <p:txBody>
          <a:bodyPr/>
          <a:lstStyle/>
          <a:p>
            <a:endParaRPr lang="en-GB"/>
          </a:p>
        </p:txBody>
      </p:sp>
      <p:sp>
        <p:nvSpPr>
          <p:cNvPr id="4" name="Title 3">
            <a:extLst>
              <a:ext uri="{FF2B5EF4-FFF2-40B4-BE49-F238E27FC236}">
                <a16:creationId xmlns:a16="http://schemas.microsoft.com/office/drawing/2014/main" id="{5B794E66-69E7-EF99-16A1-0A8EE23213C8}"/>
              </a:ext>
            </a:extLst>
          </p:cNvPr>
          <p:cNvSpPr>
            <a:spLocks noGrp="1"/>
          </p:cNvSpPr>
          <p:nvPr>
            <p:ph type="title"/>
          </p:nvPr>
        </p:nvSpPr>
        <p:spPr/>
        <p:txBody>
          <a:bodyPr/>
          <a:lstStyle/>
          <a:p>
            <a:r>
              <a:rPr lang="en-GB" dirty="0" err="1"/>
              <a:t>FinnAPL</a:t>
            </a:r>
            <a:r>
              <a:rPr lang="en-GB" dirty="0"/>
              <a:t> 2024</a:t>
            </a:r>
          </a:p>
        </p:txBody>
      </p:sp>
      <p:sp>
        <p:nvSpPr>
          <p:cNvPr id="5" name="Content Placeholder 4">
            <a:extLst>
              <a:ext uri="{FF2B5EF4-FFF2-40B4-BE49-F238E27FC236}">
                <a16:creationId xmlns:a16="http://schemas.microsoft.com/office/drawing/2014/main" id="{5235F101-00F4-F45E-AC54-4FE2CE8E4FA7}"/>
              </a:ext>
            </a:extLst>
          </p:cNvPr>
          <p:cNvSpPr>
            <a:spLocks noGrp="1"/>
          </p:cNvSpPr>
          <p:nvPr>
            <p:ph sz="quarter" idx="12"/>
          </p:nvPr>
        </p:nvSpPr>
        <p:spPr/>
        <p:txBody>
          <a:bodyPr/>
          <a:lstStyle/>
          <a:p>
            <a:endParaRPr lang="en-GB"/>
          </a:p>
        </p:txBody>
      </p:sp>
      <p:sp>
        <p:nvSpPr>
          <p:cNvPr id="6" name="Title 1">
            <a:extLst>
              <a:ext uri="{FF2B5EF4-FFF2-40B4-BE49-F238E27FC236}">
                <a16:creationId xmlns:a16="http://schemas.microsoft.com/office/drawing/2014/main" id="{8956B46C-854D-B653-1AAB-0175EBA9F959}"/>
              </a:ext>
            </a:extLst>
          </p:cNvPr>
          <p:cNvSpPr txBox="1">
            <a:spLocks/>
          </p:cNvSpPr>
          <p:nvPr/>
        </p:nvSpPr>
        <p:spPr>
          <a:xfrm>
            <a:off x="1612900" y="1320800"/>
            <a:ext cx="5073517" cy="1767394"/>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600" b="0" kern="1200">
                <a:solidFill>
                  <a:srgbClr val="3B475E"/>
                </a:solidFill>
                <a:latin typeface="Sarabun" panose="00000500000000000000" pitchFamily="2" charset="-34"/>
                <a:ea typeface="+mj-ea"/>
                <a:cs typeface="Calibri" panose="020F0502020204030204" pitchFamily="34" charset="0"/>
              </a:defRPr>
            </a:lvl1pPr>
          </a:lstStyle>
          <a:p>
            <a:pPr algn="ctr"/>
            <a:r>
              <a:rPr lang="en-GB" sz="5400" b="1" dirty="0"/>
              <a:t>Dyalog Licences </a:t>
            </a:r>
          </a:p>
        </p:txBody>
      </p:sp>
      <p:sp>
        <p:nvSpPr>
          <p:cNvPr id="8" name="Text Placeholder 2">
            <a:extLst>
              <a:ext uri="{FF2B5EF4-FFF2-40B4-BE49-F238E27FC236}">
                <a16:creationId xmlns:a16="http://schemas.microsoft.com/office/drawing/2014/main" id="{662C8FA0-692B-CA3E-9D76-6EC08D5B4BE2}"/>
              </a:ext>
            </a:extLst>
          </p:cNvPr>
          <p:cNvSpPr txBox="1">
            <a:spLocks/>
          </p:cNvSpPr>
          <p:nvPr/>
        </p:nvSpPr>
        <p:spPr>
          <a:xfrm>
            <a:off x="1612900" y="3768725"/>
            <a:ext cx="1732760" cy="66412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spcAft>
                <a:spcPts val="1200"/>
              </a:spcAft>
              <a:buClr>
                <a:srgbClr val="FF6600"/>
              </a:buClr>
              <a:buSzPct val="75000"/>
              <a:buFont typeface="Arial" panose="020B0604020202020204" pitchFamily="34" charset="0"/>
              <a:buNone/>
              <a:defRPr sz="1800" kern="1200">
                <a:solidFill>
                  <a:srgbClr val="3B475E"/>
                </a:solidFill>
                <a:latin typeface="Sarabun" panose="00000500000000000000" pitchFamily="2" charset="-34"/>
                <a:ea typeface="+mn-ea"/>
                <a:cs typeface="+mn-cs"/>
              </a:defRPr>
            </a:lvl1pPr>
            <a:lvl2pPr marL="717550" indent="-355600" algn="l" defTabSz="914400" rtl="0" eaLnBrk="1" latinLnBrk="0" hangingPunct="1">
              <a:lnSpc>
                <a:spcPct val="100000"/>
              </a:lnSpc>
              <a:spcBef>
                <a:spcPts val="0"/>
              </a:spcBef>
              <a:spcAft>
                <a:spcPts val="1200"/>
              </a:spcAft>
              <a:buClr>
                <a:srgbClr val="FF6600"/>
              </a:buClr>
              <a:buSzPct val="60000"/>
              <a:buFont typeface="Courier New" panose="02070309020205020404" pitchFamily="49" charset="0"/>
              <a:buChar char="o"/>
              <a:defRPr lang="en-US" sz="2000" kern="1200">
                <a:solidFill>
                  <a:srgbClr val="3B475E"/>
                </a:solidFill>
                <a:latin typeface="Sarabun" panose="00000500000000000000" pitchFamily="2" charset="-34"/>
                <a:ea typeface="+mn-ea"/>
                <a:cs typeface="+mn-cs"/>
              </a:defRPr>
            </a:lvl2pPr>
            <a:lvl3pPr marL="1079500" indent="-361950" algn="l" defTabSz="914400" rtl="0" eaLnBrk="1" latinLnBrk="0" hangingPunct="1">
              <a:lnSpc>
                <a:spcPct val="100000"/>
              </a:lnSpc>
              <a:spcBef>
                <a:spcPts val="0"/>
              </a:spcBef>
              <a:spcAft>
                <a:spcPts val="1200"/>
              </a:spcAft>
              <a:buClr>
                <a:srgbClr val="FF6600"/>
              </a:buClr>
              <a:buSzPct val="75000"/>
              <a:buFont typeface="Wingdings" panose="05000000000000000000" pitchFamily="2" charset="2"/>
              <a:buChar char="§"/>
              <a:defRPr sz="1800" kern="1200">
                <a:solidFill>
                  <a:srgbClr val="3B475E"/>
                </a:solidFill>
                <a:latin typeface="Sarabun" panose="00000500000000000000" pitchFamily="2" charset="-34"/>
                <a:ea typeface="+mn-ea"/>
                <a:cs typeface="+mn-cs"/>
              </a:defRPr>
            </a:lvl3pPr>
            <a:lvl4pPr marL="1433513" indent="-354013" algn="l" defTabSz="914400" rtl="0" eaLnBrk="1" latinLnBrk="0" hangingPunct="1">
              <a:lnSpc>
                <a:spcPct val="100000"/>
              </a:lnSpc>
              <a:spcBef>
                <a:spcPts val="0"/>
              </a:spcBef>
              <a:spcAft>
                <a:spcPts val="1200"/>
              </a:spcAft>
              <a:buClr>
                <a:srgbClr val="FF6600"/>
              </a:buClr>
              <a:buSzPct val="75000"/>
              <a:buFont typeface="Calibri" panose="020F0502020204030204" pitchFamily="34" charset="0"/>
              <a:buChar char="–"/>
              <a:defRPr sz="1400" kern="1200">
                <a:solidFill>
                  <a:srgbClr val="3B475E"/>
                </a:solidFill>
                <a:latin typeface="Sarabun" panose="00000500000000000000" pitchFamily="2" charset="-34"/>
                <a:ea typeface="+mn-ea"/>
                <a:cs typeface="+mn-cs"/>
              </a:defRPr>
            </a:lvl4pPr>
            <a:lvl5pPr marL="1828800" indent="0" algn="l" defTabSz="914400" rtl="0" eaLnBrk="1" latinLnBrk="0" hangingPunct="1">
              <a:spcBef>
                <a:spcPct val="20000"/>
              </a:spcBef>
              <a:buClr>
                <a:srgbClr val="FF9421"/>
              </a:buClr>
              <a:buFont typeface="Calibri" panose="020F050202020403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GB" dirty="0"/>
              <a:t>Jada Andrade</a:t>
            </a:r>
          </a:p>
        </p:txBody>
      </p:sp>
      <p:pic>
        <p:nvPicPr>
          <p:cNvPr id="9" name="Picture 8">
            <a:extLst>
              <a:ext uri="{FF2B5EF4-FFF2-40B4-BE49-F238E27FC236}">
                <a16:creationId xmlns:a16="http://schemas.microsoft.com/office/drawing/2014/main" id="{A29CA258-E7BD-7C55-3257-5E0B83BB2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5491" y="4366263"/>
            <a:ext cx="2039329" cy="336489"/>
          </a:xfrm>
          <a:prstGeom prst="rect">
            <a:avLst/>
          </a:prstGeom>
        </p:spPr>
      </p:pic>
    </p:spTree>
    <p:extLst>
      <p:ext uri="{BB962C8B-B14F-4D97-AF65-F5344CB8AC3E}">
        <p14:creationId xmlns:p14="http://schemas.microsoft.com/office/powerpoint/2010/main" val="1499874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0E494-506F-302A-4541-1F16E7659860}"/>
              </a:ext>
            </a:extLst>
          </p:cNvPr>
          <p:cNvSpPr>
            <a:spLocks noGrp="1"/>
          </p:cNvSpPr>
          <p:nvPr>
            <p:ph idx="10"/>
          </p:nvPr>
        </p:nvSpPr>
        <p:spPr>
          <a:xfrm>
            <a:off x="6723925" y="1417983"/>
            <a:ext cx="2127975" cy="3088981"/>
          </a:xfrm>
        </p:spPr>
        <p:txBody>
          <a:bodyPr>
            <a:normAutofit/>
          </a:bodyPr>
          <a:lstStyle/>
          <a:p>
            <a:r>
              <a:rPr lang="en-GB" sz="4400" dirty="0"/>
              <a:t>The APL Forge</a:t>
            </a:r>
          </a:p>
        </p:txBody>
      </p:sp>
      <p:pic>
        <p:nvPicPr>
          <p:cNvPr id="6" name="Picture 5">
            <a:extLst>
              <a:ext uri="{FF2B5EF4-FFF2-40B4-BE49-F238E27FC236}">
                <a16:creationId xmlns:a16="http://schemas.microsoft.com/office/drawing/2014/main" id="{005127C2-587C-64CF-0FAF-4FC574CEFA09}"/>
              </a:ext>
            </a:extLst>
          </p:cNvPr>
          <p:cNvPicPr>
            <a:picLocks noChangeAspect="1"/>
          </p:cNvPicPr>
          <p:nvPr/>
        </p:nvPicPr>
        <p:blipFill>
          <a:blip r:embed="rId3"/>
          <a:srcRect t="5398" r="-2" b="-2"/>
          <a:stretch/>
        </p:blipFill>
        <p:spPr>
          <a:xfrm>
            <a:off x="323527" y="1264925"/>
            <a:ext cx="6092513" cy="3242040"/>
          </a:xfrm>
          <a:prstGeom prst="rect">
            <a:avLst/>
          </a:prstGeom>
          <a:noFill/>
        </p:spPr>
      </p:pic>
      <p:sp>
        <p:nvSpPr>
          <p:cNvPr id="4" name="Title 3">
            <a:extLst>
              <a:ext uri="{FF2B5EF4-FFF2-40B4-BE49-F238E27FC236}">
                <a16:creationId xmlns:a16="http://schemas.microsoft.com/office/drawing/2014/main" id="{15EEF5C0-03E4-1DF7-383F-1CDF9D231219}"/>
              </a:ext>
            </a:extLst>
          </p:cNvPr>
          <p:cNvSpPr>
            <a:spLocks noGrp="1"/>
          </p:cNvSpPr>
          <p:nvPr>
            <p:ph type="title"/>
          </p:nvPr>
        </p:nvSpPr>
        <p:spPr>
          <a:xfrm>
            <a:off x="323529" y="267657"/>
            <a:ext cx="6507968" cy="685535"/>
          </a:xfrm>
        </p:spPr>
        <p:txBody>
          <a:bodyPr anchor="b">
            <a:normAutofit/>
          </a:bodyPr>
          <a:lstStyle/>
          <a:p>
            <a:r>
              <a:rPr lang="en-GB" dirty="0"/>
              <a:t>Dyalog is doing big things</a:t>
            </a:r>
          </a:p>
        </p:txBody>
      </p:sp>
      <p:sp>
        <p:nvSpPr>
          <p:cNvPr id="2" name="Content Placeholder 1">
            <a:extLst>
              <a:ext uri="{FF2B5EF4-FFF2-40B4-BE49-F238E27FC236}">
                <a16:creationId xmlns:a16="http://schemas.microsoft.com/office/drawing/2014/main" id="{2A81EFC0-F6A7-A709-9FAA-D2112EB8256D}"/>
              </a:ext>
            </a:extLst>
          </p:cNvPr>
          <p:cNvSpPr>
            <a:spLocks noGrp="1"/>
          </p:cNvSpPr>
          <p:nvPr>
            <p:ph sz="quarter" idx="12"/>
          </p:nvPr>
        </p:nvSpPr>
        <p:spPr>
          <a:xfrm>
            <a:off x="6267939" y="3939482"/>
            <a:ext cx="2876062" cy="936361"/>
          </a:xfrm>
        </p:spPr>
        <p:txBody>
          <a:bodyPr anchor="ctr">
            <a:normAutofit fontScale="40000" lnSpcReduction="20000"/>
          </a:bodyPr>
          <a:lstStyle/>
          <a:p>
            <a:r>
              <a:rPr lang="en-GB" sz="4000" dirty="0">
                <a:hlinkClick r:id="rId4"/>
              </a:rPr>
              <a:t>https://forge.dyalog.com/</a:t>
            </a:r>
            <a:endParaRPr lang="en-GB" sz="4000" dirty="0"/>
          </a:p>
          <a:p>
            <a:r>
              <a:rPr lang="en-GB" sz="2000" dirty="0"/>
              <a:t> </a:t>
            </a:r>
          </a:p>
          <a:p>
            <a:endParaRPr lang="en-GB" dirty="0"/>
          </a:p>
        </p:txBody>
      </p:sp>
    </p:spTree>
    <p:extLst>
      <p:ext uri="{BB962C8B-B14F-4D97-AF65-F5344CB8AC3E}">
        <p14:creationId xmlns:p14="http://schemas.microsoft.com/office/powerpoint/2010/main" val="229544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09A25-32CD-178B-DA12-5329EA46738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26C698-38EF-8ECD-415F-961F8B7BC923}"/>
              </a:ext>
            </a:extLst>
          </p:cNvPr>
          <p:cNvSpPr>
            <a:spLocks noGrp="1"/>
          </p:cNvSpPr>
          <p:nvPr>
            <p:ph idx="10"/>
          </p:nvPr>
        </p:nvSpPr>
        <p:spPr>
          <a:xfrm>
            <a:off x="6723925" y="1417983"/>
            <a:ext cx="2127975" cy="3088981"/>
          </a:xfrm>
        </p:spPr>
        <p:txBody>
          <a:bodyPr>
            <a:normAutofit/>
          </a:bodyPr>
          <a:lstStyle/>
          <a:p>
            <a:r>
              <a:rPr lang="en-GB" sz="4400" dirty="0"/>
              <a:t>The APL Forge</a:t>
            </a:r>
          </a:p>
        </p:txBody>
      </p:sp>
      <p:pic>
        <p:nvPicPr>
          <p:cNvPr id="5" name="Picture 4">
            <a:extLst>
              <a:ext uri="{FF2B5EF4-FFF2-40B4-BE49-F238E27FC236}">
                <a16:creationId xmlns:a16="http://schemas.microsoft.com/office/drawing/2014/main" id="{60C0E5E9-F631-C807-4E5F-12F8B726B437}"/>
              </a:ext>
            </a:extLst>
          </p:cNvPr>
          <p:cNvPicPr>
            <a:picLocks noChangeAspect="1"/>
          </p:cNvPicPr>
          <p:nvPr/>
        </p:nvPicPr>
        <p:blipFill>
          <a:blip r:embed="rId3"/>
          <a:srcRect r="-2" b="5396"/>
          <a:stretch/>
        </p:blipFill>
        <p:spPr>
          <a:xfrm>
            <a:off x="323527" y="1264925"/>
            <a:ext cx="6092513" cy="3242040"/>
          </a:xfrm>
          <a:prstGeom prst="rect">
            <a:avLst/>
          </a:prstGeom>
          <a:noFill/>
        </p:spPr>
      </p:pic>
      <p:sp>
        <p:nvSpPr>
          <p:cNvPr id="4" name="Title 3">
            <a:extLst>
              <a:ext uri="{FF2B5EF4-FFF2-40B4-BE49-F238E27FC236}">
                <a16:creationId xmlns:a16="http://schemas.microsoft.com/office/drawing/2014/main" id="{3A81E2D6-E8FC-76D9-0729-C541E7258811}"/>
              </a:ext>
            </a:extLst>
          </p:cNvPr>
          <p:cNvSpPr>
            <a:spLocks noGrp="1"/>
          </p:cNvSpPr>
          <p:nvPr>
            <p:ph type="title"/>
          </p:nvPr>
        </p:nvSpPr>
        <p:spPr>
          <a:xfrm>
            <a:off x="323529" y="267657"/>
            <a:ext cx="6507968" cy="685535"/>
          </a:xfrm>
        </p:spPr>
        <p:txBody>
          <a:bodyPr anchor="b">
            <a:normAutofit/>
          </a:bodyPr>
          <a:lstStyle/>
          <a:p>
            <a:r>
              <a:rPr lang="en-GB" dirty="0"/>
              <a:t>Dyalog is doing big things</a:t>
            </a:r>
          </a:p>
        </p:txBody>
      </p:sp>
      <p:sp>
        <p:nvSpPr>
          <p:cNvPr id="2" name="Content Placeholder 1">
            <a:extLst>
              <a:ext uri="{FF2B5EF4-FFF2-40B4-BE49-F238E27FC236}">
                <a16:creationId xmlns:a16="http://schemas.microsoft.com/office/drawing/2014/main" id="{3F68C466-3A99-D6CD-0C6F-6FB6391A256D}"/>
              </a:ext>
            </a:extLst>
          </p:cNvPr>
          <p:cNvSpPr>
            <a:spLocks noGrp="1"/>
          </p:cNvSpPr>
          <p:nvPr>
            <p:ph sz="quarter" idx="12"/>
          </p:nvPr>
        </p:nvSpPr>
        <p:spPr>
          <a:xfrm>
            <a:off x="7139382" y="-1"/>
            <a:ext cx="2004618" cy="1417983"/>
          </a:xfrm>
        </p:spPr>
        <p:txBody>
          <a:bodyPr anchor="ctr">
            <a:normAutofit/>
          </a:bodyPr>
          <a:lstStyle/>
          <a:p>
            <a:r>
              <a:rPr lang="en-GB" dirty="0"/>
              <a:t>https://www.youtube.com/@DyalogUserMeeting </a:t>
            </a:r>
          </a:p>
          <a:p>
            <a:endParaRPr lang="en-GB" dirty="0"/>
          </a:p>
        </p:txBody>
      </p:sp>
    </p:spTree>
    <p:extLst>
      <p:ext uri="{BB962C8B-B14F-4D97-AF65-F5344CB8AC3E}">
        <p14:creationId xmlns:p14="http://schemas.microsoft.com/office/powerpoint/2010/main" val="3300202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76E4B-0D3C-E6A6-30A3-FA775BDE762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58D8440-B69D-C8F6-857F-1B556EB31F98}"/>
              </a:ext>
            </a:extLst>
          </p:cNvPr>
          <p:cNvPicPr>
            <a:picLocks noChangeAspect="1"/>
          </p:cNvPicPr>
          <p:nvPr/>
        </p:nvPicPr>
        <p:blipFill>
          <a:blip r:embed="rId3"/>
          <a:stretch>
            <a:fillRect/>
          </a:stretch>
        </p:blipFill>
        <p:spPr>
          <a:xfrm>
            <a:off x="463883" y="953191"/>
            <a:ext cx="4015968" cy="3932857"/>
          </a:xfrm>
          <a:prstGeom prst="rect">
            <a:avLst/>
          </a:prstGeom>
          <a:noFill/>
        </p:spPr>
      </p:pic>
      <p:sp>
        <p:nvSpPr>
          <p:cNvPr id="3" name="Content Placeholder 2">
            <a:extLst>
              <a:ext uri="{FF2B5EF4-FFF2-40B4-BE49-F238E27FC236}">
                <a16:creationId xmlns:a16="http://schemas.microsoft.com/office/drawing/2014/main" id="{A3B94C4B-C0FD-65E1-D8B9-82EB6A68646D}"/>
              </a:ext>
            </a:extLst>
          </p:cNvPr>
          <p:cNvSpPr>
            <a:spLocks noGrp="1"/>
          </p:cNvSpPr>
          <p:nvPr>
            <p:ph idx="10"/>
          </p:nvPr>
        </p:nvSpPr>
        <p:spPr>
          <a:xfrm>
            <a:off x="4747260" y="1264925"/>
            <a:ext cx="4104641" cy="3242040"/>
          </a:xfrm>
        </p:spPr>
        <p:txBody>
          <a:bodyPr>
            <a:normAutofit/>
          </a:bodyPr>
          <a:lstStyle/>
          <a:p>
            <a:pPr marL="0" indent="0">
              <a:buNone/>
            </a:pPr>
            <a:r>
              <a:rPr lang="en-GB" sz="4400" dirty="0"/>
              <a:t>The APL Challenge </a:t>
            </a:r>
          </a:p>
        </p:txBody>
      </p:sp>
      <p:sp>
        <p:nvSpPr>
          <p:cNvPr id="4" name="Title 3">
            <a:extLst>
              <a:ext uri="{FF2B5EF4-FFF2-40B4-BE49-F238E27FC236}">
                <a16:creationId xmlns:a16="http://schemas.microsoft.com/office/drawing/2014/main" id="{45F49286-F8AC-40CB-3775-68EDC87098BE}"/>
              </a:ext>
            </a:extLst>
          </p:cNvPr>
          <p:cNvSpPr>
            <a:spLocks noGrp="1"/>
          </p:cNvSpPr>
          <p:nvPr>
            <p:ph type="title"/>
          </p:nvPr>
        </p:nvSpPr>
        <p:spPr>
          <a:xfrm>
            <a:off x="323529" y="267657"/>
            <a:ext cx="6554350" cy="685535"/>
          </a:xfrm>
        </p:spPr>
        <p:txBody>
          <a:bodyPr anchor="b">
            <a:normAutofit/>
          </a:bodyPr>
          <a:lstStyle/>
          <a:p>
            <a:r>
              <a:rPr lang="en-GB" dirty="0"/>
              <a:t>Dyalog is doing big things</a:t>
            </a:r>
          </a:p>
        </p:txBody>
      </p:sp>
      <p:sp>
        <p:nvSpPr>
          <p:cNvPr id="2" name="Content Placeholder 1">
            <a:extLst>
              <a:ext uri="{FF2B5EF4-FFF2-40B4-BE49-F238E27FC236}">
                <a16:creationId xmlns:a16="http://schemas.microsoft.com/office/drawing/2014/main" id="{486C55B6-377A-13B6-8E90-8FC61AED880A}"/>
              </a:ext>
            </a:extLst>
          </p:cNvPr>
          <p:cNvSpPr>
            <a:spLocks noGrp="1"/>
          </p:cNvSpPr>
          <p:nvPr>
            <p:ph sz="quarter" idx="12"/>
          </p:nvPr>
        </p:nvSpPr>
        <p:spPr>
          <a:xfrm>
            <a:off x="5004391" y="3615069"/>
            <a:ext cx="3452037" cy="1320800"/>
          </a:xfrm>
        </p:spPr>
        <p:txBody>
          <a:bodyPr anchor="ctr">
            <a:normAutofit/>
          </a:bodyPr>
          <a:lstStyle/>
          <a:p>
            <a:r>
              <a:rPr lang="en-GB" sz="1800" dirty="0">
                <a:hlinkClick r:id="rId4"/>
              </a:rPr>
              <a:t>https://challenge.dyalog.com/</a:t>
            </a:r>
            <a:endParaRPr lang="en-GB" sz="1800" dirty="0"/>
          </a:p>
          <a:p>
            <a:endParaRPr lang="en-GB" sz="1800" dirty="0"/>
          </a:p>
          <a:p>
            <a:endParaRPr lang="en-GB" dirty="0"/>
          </a:p>
        </p:txBody>
      </p:sp>
    </p:spTree>
    <p:extLst>
      <p:ext uri="{BB962C8B-B14F-4D97-AF65-F5344CB8AC3E}">
        <p14:creationId xmlns:p14="http://schemas.microsoft.com/office/powerpoint/2010/main" val="151514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BFFE5-A494-1561-C1AA-B4598B89DDD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754366-DC2F-F102-B3DD-ED668E823BE9}"/>
              </a:ext>
            </a:extLst>
          </p:cNvPr>
          <p:cNvSpPr>
            <a:spLocks noGrp="1"/>
          </p:cNvSpPr>
          <p:nvPr>
            <p:ph sz="quarter" idx="12"/>
          </p:nvPr>
        </p:nvSpPr>
        <p:spPr>
          <a:xfrm>
            <a:off x="5004391" y="3615069"/>
            <a:ext cx="3452037" cy="1320800"/>
          </a:xfrm>
        </p:spPr>
        <p:txBody>
          <a:bodyPr anchor="ctr">
            <a:normAutofit/>
          </a:bodyPr>
          <a:lstStyle/>
          <a:p>
            <a:r>
              <a:rPr lang="en-GB" sz="1800" dirty="0"/>
              <a:t>https://challenge.dyalog.com/</a:t>
            </a:r>
          </a:p>
          <a:p>
            <a:endParaRPr lang="en-GB" dirty="0"/>
          </a:p>
        </p:txBody>
      </p:sp>
      <p:pic>
        <p:nvPicPr>
          <p:cNvPr id="6" name="Picture 5">
            <a:extLst>
              <a:ext uri="{FF2B5EF4-FFF2-40B4-BE49-F238E27FC236}">
                <a16:creationId xmlns:a16="http://schemas.microsoft.com/office/drawing/2014/main" id="{167EBF44-1E13-5730-AECA-7E1F013E5380}"/>
              </a:ext>
            </a:extLst>
          </p:cNvPr>
          <p:cNvPicPr>
            <a:picLocks noChangeAspect="1"/>
          </p:cNvPicPr>
          <p:nvPr/>
        </p:nvPicPr>
        <p:blipFill>
          <a:blip r:embed="rId2"/>
          <a:stretch>
            <a:fillRect/>
          </a:stretch>
        </p:blipFill>
        <p:spPr>
          <a:xfrm>
            <a:off x="0" y="0"/>
            <a:ext cx="9144000" cy="4676168"/>
          </a:xfrm>
          <a:prstGeom prst="rect">
            <a:avLst/>
          </a:prstGeom>
        </p:spPr>
      </p:pic>
    </p:spTree>
    <p:extLst>
      <p:ext uri="{BB962C8B-B14F-4D97-AF65-F5344CB8AC3E}">
        <p14:creationId xmlns:p14="http://schemas.microsoft.com/office/powerpoint/2010/main" val="121813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4914C-C61F-2EC4-F0B5-4589D32A06A0}"/>
            </a:ext>
          </a:extLst>
        </p:cNvPr>
        <p:cNvGrpSpPr/>
        <p:nvPr/>
      </p:nvGrpSpPr>
      <p:grpSpPr>
        <a:xfrm>
          <a:off x="0" y="0"/>
          <a:ext cx="0" cy="0"/>
          <a:chOff x="0" y="0"/>
          <a:chExt cx="0" cy="0"/>
        </a:xfrm>
      </p:grpSpPr>
      <p:pic>
        <p:nvPicPr>
          <p:cNvPr id="10" name="Picture 9" descr="A person sitting in a chair reading a newspaper&#10;&#10;Description automatically generated">
            <a:extLst>
              <a:ext uri="{FF2B5EF4-FFF2-40B4-BE49-F238E27FC236}">
                <a16:creationId xmlns:a16="http://schemas.microsoft.com/office/drawing/2014/main" id="{0437B683-36D7-9D4C-A088-BEC1B43A0917}"/>
              </a:ext>
            </a:extLst>
          </p:cNvPr>
          <p:cNvPicPr>
            <a:picLocks noChangeAspect="1"/>
          </p:cNvPicPr>
          <p:nvPr/>
        </p:nvPicPr>
        <p:blipFill>
          <a:blip r:embed="rId3"/>
          <a:srcRect l="2666" t="12013" r="2079" b="3990"/>
          <a:stretch/>
        </p:blipFill>
        <p:spPr>
          <a:xfrm>
            <a:off x="323527" y="1264925"/>
            <a:ext cx="3909260" cy="3447185"/>
          </a:xfrm>
          <a:prstGeom prst="rect">
            <a:avLst/>
          </a:prstGeom>
          <a:noFill/>
        </p:spPr>
      </p:pic>
      <p:sp>
        <p:nvSpPr>
          <p:cNvPr id="3" name="Content Placeholder 2">
            <a:extLst>
              <a:ext uri="{FF2B5EF4-FFF2-40B4-BE49-F238E27FC236}">
                <a16:creationId xmlns:a16="http://schemas.microsoft.com/office/drawing/2014/main" id="{E2F9E5D0-A640-89F1-7EBE-671F9B3ED5E5}"/>
              </a:ext>
            </a:extLst>
          </p:cNvPr>
          <p:cNvSpPr>
            <a:spLocks noGrp="1"/>
          </p:cNvSpPr>
          <p:nvPr>
            <p:ph idx="10"/>
          </p:nvPr>
        </p:nvSpPr>
        <p:spPr>
          <a:xfrm>
            <a:off x="4747260" y="1264925"/>
            <a:ext cx="4104641" cy="3242040"/>
          </a:xfrm>
        </p:spPr>
        <p:txBody>
          <a:bodyPr>
            <a:normAutofit fontScale="92500"/>
          </a:bodyPr>
          <a:lstStyle/>
          <a:p>
            <a:r>
              <a:rPr lang="en-GB" dirty="0"/>
              <a:t>New faces in 2024 </a:t>
            </a:r>
          </a:p>
          <a:p>
            <a:pPr lvl="1"/>
            <a:r>
              <a:rPr lang="nn-NO" sz="2400" dirty="0"/>
              <a:t>Martina Crippa (DK/IT)</a:t>
            </a:r>
          </a:p>
          <a:p>
            <a:pPr lvl="1"/>
            <a:r>
              <a:rPr lang="nn-NO" sz="2400" dirty="0"/>
              <a:t>Karl Holt (DK)</a:t>
            </a:r>
          </a:p>
          <a:p>
            <a:pPr lvl="1"/>
            <a:r>
              <a:rPr lang="nn-NO" sz="2400" dirty="0"/>
              <a:t>Neil Kirsopp (DE)</a:t>
            </a:r>
          </a:p>
          <a:p>
            <a:pPr lvl="1"/>
            <a:r>
              <a:rPr lang="nn-NO" sz="2400" dirty="0"/>
              <a:t>Andrea Frederiksen (DK)</a:t>
            </a:r>
          </a:p>
          <a:p>
            <a:pPr lvl="1"/>
            <a:r>
              <a:rPr lang="nn-NO" sz="2400" dirty="0"/>
              <a:t>Brandon Wilson (JP/USA)</a:t>
            </a:r>
          </a:p>
          <a:p>
            <a:pPr lvl="1"/>
            <a:endParaRPr lang="en-GB" sz="2400" dirty="0"/>
          </a:p>
        </p:txBody>
      </p:sp>
      <p:sp>
        <p:nvSpPr>
          <p:cNvPr id="4" name="Title 3">
            <a:extLst>
              <a:ext uri="{FF2B5EF4-FFF2-40B4-BE49-F238E27FC236}">
                <a16:creationId xmlns:a16="http://schemas.microsoft.com/office/drawing/2014/main" id="{94C6C944-2E41-1F89-F08E-990E26D62B3D}"/>
              </a:ext>
            </a:extLst>
          </p:cNvPr>
          <p:cNvSpPr>
            <a:spLocks noGrp="1"/>
          </p:cNvSpPr>
          <p:nvPr>
            <p:ph type="title"/>
          </p:nvPr>
        </p:nvSpPr>
        <p:spPr>
          <a:xfrm>
            <a:off x="323529" y="267657"/>
            <a:ext cx="6554350" cy="685535"/>
          </a:xfrm>
        </p:spPr>
        <p:txBody>
          <a:bodyPr anchor="b">
            <a:normAutofit/>
          </a:bodyPr>
          <a:lstStyle/>
          <a:p>
            <a:r>
              <a:rPr lang="en-GB" dirty="0"/>
              <a:t>Dyalog is doing big things</a:t>
            </a:r>
          </a:p>
        </p:txBody>
      </p:sp>
      <p:sp>
        <p:nvSpPr>
          <p:cNvPr id="15" name="Content Placeholder 4">
            <a:extLst>
              <a:ext uri="{FF2B5EF4-FFF2-40B4-BE49-F238E27FC236}">
                <a16:creationId xmlns:a16="http://schemas.microsoft.com/office/drawing/2014/main" id="{1AFD9D01-12C0-4C29-A7DF-18D1436BB749}"/>
              </a:ext>
            </a:extLst>
          </p:cNvPr>
          <p:cNvSpPr>
            <a:spLocks noGrp="1"/>
          </p:cNvSpPr>
          <p:nvPr>
            <p:ph sz="quarter" idx="12"/>
          </p:nvPr>
        </p:nvSpPr>
        <p:spPr>
          <a:xfrm>
            <a:off x="6936581" y="0"/>
            <a:ext cx="2207419" cy="1320800"/>
          </a:xfrm>
        </p:spPr>
        <p:txBody>
          <a:bodyPr/>
          <a:lstStyle/>
          <a:p>
            <a:endParaRPr lang="en-US"/>
          </a:p>
        </p:txBody>
      </p:sp>
    </p:spTree>
    <p:extLst>
      <p:ext uri="{BB962C8B-B14F-4D97-AF65-F5344CB8AC3E}">
        <p14:creationId xmlns:p14="http://schemas.microsoft.com/office/powerpoint/2010/main" val="38470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AB514-73C7-C1CB-41FB-3D3E9605F90B}"/>
            </a:ext>
          </a:extLst>
        </p:cNvPr>
        <p:cNvGrpSpPr/>
        <p:nvPr/>
      </p:nvGrpSpPr>
      <p:grpSpPr>
        <a:xfrm>
          <a:off x="0" y="0"/>
          <a:ext cx="0" cy="0"/>
          <a:chOff x="0" y="0"/>
          <a:chExt cx="0" cy="0"/>
        </a:xfrm>
      </p:grpSpPr>
      <p:pic>
        <p:nvPicPr>
          <p:cNvPr id="6" name="Content Placeholder 5" descr="A person in black shirt&#10;&#10;Description automatically generated">
            <a:extLst>
              <a:ext uri="{FF2B5EF4-FFF2-40B4-BE49-F238E27FC236}">
                <a16:creationId xmlns:a16="http://schemas.microsoft.com/office/drawing/2014/main" id="{76710A64-20AB-EE49-E219-61112BCF3E95}"/>
              </a:ext>
            </a:extLst>
          </p:cNvPr>
          <p:cNvPicPr>
            <a:picLocks noGrp="1" noChangeAspect="1"/>
          </p:cNvPicPr>
          <p:nvPr>
            <p:ph idx="1"/>
          </p:nvPr>
        </p:nvPicPr>
        <p:blipFill>
          <a:blip r:embed="rId3"/>
          <a:srcRect r="1" b="47270"/>
          <a:stretch/>
        </p:blipFill>
        <p:spPr>
          <a:xfrm>
            <a:off x="323527" y="1264925"/>
            <a:ext cx="4104000" cy="3242040"/>
          </a:xfrm>
          <a:noFill/>
        </p:spPr>
      </p:pic>
      <p:sp>
        <p:nvSpPr>
          <p:cNvPr id="3" name="Content Placeholder 2">
            <a:extLst>
              <a:ext uri="{FF2B5EF4-FFF2-40B4-BE49-F238E27FC236}">
                <a16:creationId xmlns:a16="http://schemas.microsoft.com/office/drawing/2014/main" id="{55646A52-998D-EBE0-4C7F-E5E817EF88FB}"/>
              </a:ext>
            </a:extLst>
          </p:cNvPr>
          <p:cNvSpPr>
            <a:spLocks noGrp="1"/>
          </p:cNvSpPr>
          <p:nvPr>
            <p:ph idx="10"/>
          </p:nvPr>
        </p:nvSpPr>
        <p:spPr>
          <a:xfrm>
            <a:off x="4747260" y="1264925"/>
            <a:ext cx="4104641" cy="3242040"/>
          </a:xfrm>
        </p:spPr>
        <p:txBody>
          <a:bodyPr>
            <a:normAutofit/>
          </a:bodyPr>
          <a:lstStyle/>
          <a:p>
            <a:r>
              <a:rPr lang="en-GB" dirty="0"/>
              <a:t>The APL Forge</a:t>
            </a:r>
          </a:p>
          <a:p>
            <a:r>
              <a:rPr lang="en-GB" dirty="0"/>
              <a:t>The APL Challenge </a:t>
            </a:r>
          </a:p>
          <a:p>
            <a:r>
              <a:rPr lang="en-GB" dirty="0"/>
              <a:t>New faces in 2024</a:t>
            </a:r>
          </a:p>
          <a:p>
            <a:r>
              <a:rPr lang="en-GB" dirty="0"/>
              <a:t>New CEO!</a:t>
            </a:r>
          </a:p>
          <a:p>
            <a:pPr marL="0" indent="0">
              <a:buNone/>
            </a:pPr>
            <a:endParaRPr lang="en-GB" dirty="0"/>
          </a:p>
          <a:p>
            <a:endParaRPr lang="en-GB" dirty="0"/>
          </a:p>
        </p:txBody>
      </p:sp>
      <p:sp>
        <p:nvSpPr>
          <p:cNvPr id="4" name="Title 3">
            <a:extLst>
              <a:ext uri="{FF2B5EF4-FFF2-40B4-BE49-F238E27FC236}">
                <a16:creationId xmlns:a16="http://schemas.microsoft.com/office/drawing/2014/main" id="{7C34D2A5-7716-F883-2844-04BC936EC409}"/>
              </a:ext>
            </a:extLst>
          </p:cNvPr>
          <p:cNvSpPr>
            <a:spLocks noGrp="1"/>
          </p:cNvSpPr>
          <p:nvPr>
            <p:ph type="title"/>
          </p:nvPr>
        </p:nvSpPr>
        <p:spPr>
          <a:xfrm>
            <a:off x="323529" y="267657"/>
            <a:ext cx="6554350" cy="685535"/>
          </a:xfrm>
        </p:spPr>
        <p:txBody>
          <a:bodyPr anchor="b">
            <a:normAutofit/>
          </a:bodyPr>
          <a:lstStyle/>
          <a:p>
            <a:r>
              <a:rPr lang="en-GB" dirty="0"/>
              <a:t>Dyalog is doing big things</a:t>
            </a:r>
          </a:p>
        </p:txBody>
      </p:sp>
      <p:sp>
        <p:nvSpPr>
          <p:cNvPr id="11" name="Content Placeholder 4">
            <a:extLst>
              <a:ext uri="{FF2B5EF4-FFF2-40B4-BE49-F238E27FC236}">
                <a16:creationId xmlns:a16="http://schemas.microsoft.com/office/drawing/2014/main" id="{7C2B0E6C-FB05-1510-4F11-858B0C8A8822}"/>
              </a:ext>
            </a:extLst>
          </p:cNvPr>
          <p:cNvSpPr>
            <a:spLocks noGrp="1"/>
          </p:cNvSpPr>
          <p:nvPr>
            <p:ph sz="quarter" idx="12"/>
          </p:nvPr>
        </p:nvSpPr>
        <p:spPr>
          <a:xfrm>
            <a:off x="6936581" y="0"/>
            <a:ext cx="2207419" cy="1320800"/>
          </a:xfrm>
        </p:spPr>
        <p:txBody>
          <a:bodyPr/>
          <a:lstStyle/>
          <a:p>
            <a:endParaRPr lang="en-US"/>
          </a:p>
        </p:txBody>
      </p:sp>
    </p:spTree>
    <p:extLst>
      <p:ext uri="{BB962C8B-B14F-4D97-AF65-F5344CB8AC3E}">
        <p14:creationId xmlns:p14="http://schemas.microsoft.com/office/powerpoint/2010/main" val="262252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Blue circuit board">
            <a:extLst>
              <a:ext uri="{FF2B5EF4-FFF2-40B4-BE49-F238E27FC236}">
                <a16:creationId xmlns:a16="http://schemas.microsoft.com/office/drawing/2014/main" id="{7AF1451A-9CFA-E2B4-7194-74F9E25DD80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l="15146" r="354" b="-4"/>
          <a:stretch/>
        </p:blipFill>
        <p:spPr>
          <a:xfrm>
            <a:off x="323527" y="1264925"/>
            <a:ext cx="4104000" cy="3242040"/>
          </a:xfrm>
          <a:noFill/>
        </p:spPr>
      </p:pic>
      <p:sp>
        <p:nvSpPr>
          <p:cNvPr id="3" name="Content Placeholder 2">
            <a:extLst>
              <a:ext uri="{FF2B5EF4-FFF2-40B4-BE49-F238E27FC236}">
                <a16:creationId xmlns:a16="http://schemas.microsoft.com/office/drawing/2014/main" id="{E635B327-1A68-1417-9782-9A1E8BD4A359}"/>
              </a:ext>
            </a:extLst>
          </p:cNvPr>
          <p:cNvSpPr>
            <a:spLocks noGrp="1"/>
          </p:cNvSpPr>
          <p:nvPr>
            <p:ph idx="10"/>
          </p:nvPr>
        </p:nvSpPr>
        <p:spPr>
          <a:xfrm>
            <a:off x="4652369" y="953192"/>
            <a:ext cx="4168102" cy="3850540"/>
          </a:xfrm>
        </p:spPr>
        <p:txBody>
          <a:bodyPr>
            <a:normAutofit/>
          </a:bodyPr>
          <a:lstStyle/>
          <a:p>
            <a:pPr marL="0" indent="0">
              <a:buNone/>
            </a:pPr>
            <a:endParaRPr lang="en-GB" dirty="0"/>
          </a:p>
          <a:p>
            <a:r>
              <a:rPr lang="en-GB" dirty="0"/>
              <a:t>No more standalone 32-bit products!</a:t>
            </a:r>
          </a:p>
          <a:p>
            <a:r>
              <a:rPr lang="en-GB" dirty="0"/>
              <a:t>Social media: Get involved! Share knowledge!</a:t>
            </a:r>
          </a:p>
          <a:p>
            <a:r>
              <a:rPr lang="en-GB" dirty="0"/>
              <a:t>Secure future!</a:t>
            </a:r>
          </a:p>
          <a:p>
            <a:endParaRPr lang="en-GB" dirty="0"/>
          </a:p>
          <a:p>
            <a:pPr marL="0" indent="0">
              <a:buNone/>
            </a:pPr>
            <a:endParaRPr lang="en-GB" dirty="0"/>
          </a:p>
        </p:txBody>
      </p:sp>
      <p:sp>
        <p:nvSpPr>
          <p:cNvPr id="4" name="Title 3">
            <a:extLst>
              <a:ext uri="{FF2B5EF4-FFF2-40B4-BE49-F238E27FC236}">
                <a16:creationId xmlns:a16="http://schemas.microsoft.com/office/drawing/2014/main" id="{59E3381B-2EA2-CC9A-C9EE-E18B9605664C}"/>
              </a:ext>
            </a:extLst>
          </p:cNvPr>
          <p:cNvSpPr>
            <a:spLocks noGrp="1"/>
          </p:cNvSpPr>
          <p:nvPr>
            <p:ph type="title"/>
          </p:nvPr>
        </p:nvSpPr>
        <p:spPr>
          <a:xfrm>
            <a:off x="323529" y="267657"/>
            <a:ext cx="6554350" cy="685535"/>
          </a:xfrm>
        </p:spPr>
        <p:txBody>
          <a:bodyPr anchor="b">
            <a:normAutofit/>
          </a:bodyPr>
          <a:lstStyle/>
          <a:p>
            <a:r>
              <a:rPr lang="en-GB" dirty="0"/>
              <a:t>Conclusion </a:t>
            </a:r>
          </a:p>
        </p:txBody>
      </p:sp>
      <p:sp>
        <p:nvSpPr>
          <p:cNvPr id="20" name="Content Placeholder 4">
            <a:extLst>
              <a:ext uri="{FF2B5EF4-FFF2-40B4-BE49-F238E27FC236}">
                <a16:creationId xmlns:a16="http://schemas.microsoft.com/office/drawing/2014/main" id="{B9994390-04A8-2154-6B3C-469D3347055B}"/>
              </a:ext>
            </a:extLst>
          </p:cNvPr>
          <p:cNvSpPr>
            <a:spLocks noGrp="1"/>
          </p:cNvSpPr>
          <p:nvPr>
            <p:ph sz="quarter" idx="12"/>
          </p:nvPr>
        </p:nvSpPr>
        <p:spPr>
          <a:xfrm>
            <a:off x="6936581" y="0"/>
            <a:ext cx="2207419" cy="1320800"/>
          </a:xfrm>
        </p:spPr>
        <p:txBody>
          <a:bodyPr/>
          <a:lstStyle/>
          <a:p>
            <a:endParaRPr lang="en-US"/>
          </a:p>
        </p:txBody>
      </p:sp>
    </p:spTree>
    <p:extLst>
      <p:ext uri="{BB962C8B-B14F-4D97-AF65-F5344CB8AC3E}">
        <p14:creationId xmlns:p14="http://schemas.microsoft.com/office/powerpoint/2010/main" val="124040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650FD5-EBDE-9133-8E3E-4E4BA4FF52A6}"/>
              </a:ext>
            </a:extLst>
          </p:cNvPr>
          <p:cNvSpPr>
            <a:spLocks noGrp="1"/>
          </p:cNvSpPr>
          <p:nvPr>
            <p:ph idx="1"/>
          </p:nvPr>
        </p:nvSpPr>
        <p:spPr>
          <a:xfrm>
            <a:off x="323527" y="1264925"/>
            <a:ext cx="6092513" cy="3242040"/>
          </a:xfrm>
        </p:spPr>
        <p:txBody>
          <a:bodyPr>
            <a:normAutofit/>
          </a:bodyPr>
          <a:lstStyle/>
          <a:p>
            <a:pPr marL="0" indent="0">
              <a:buNone/>
            </a:pPr>
            <a:endParaRPr lang="en-GB" dirty="0"/>
          </a:p>
          <a:p>
            <a:r>
              <a:rPr lang="en-GB" dirty="0"/>
              <a:t>Who am I?</a:t>
            </a:r>
          </a:p>
          <a:p>
            <a:r>
              <a:rPr lang="en-GB" dirty="0"/>
              <a:t>What do I do at Dyalog?</a:t>
            </a:r>
          </a:p>
          <a:p>
            <a:r>
              <a:rPr lang="en-GB" dirty="0"/>
              <a:t>What will I be presenting on?</a:t>
            </a:r>
          </a:p>
          <a:p>
            <a:pPr marL="0" indent="0">
              <a:buNone/>
            </a:pPr>
            <a:endParaRPr lang="en-GB" dirty="0"/>
          </a:p>
          <a:p>
            <a:endParaRPr lang="en-GB" dirty="0"/>
          </a:p>
        </p:txBody>
      </p:sp>
      <p:sp>
        <p:nvSpPr>
          <p:cNvPr id="4" name="Title 3">
            <a:extLst>
              <a:ext uri="{FF2B5EF4-FFF2-40B4-BE49-F238E27FC236}">
                <a16:creationId xmlns:a16="http://schemas.microsoft.com/office/drawing/2014/main" id="{272EAA78-AEE7-2F74-896A-C1C476389F33}"/>
              </a:ext>
            </a:extLst>
          </p:cNvPr>
          <p:cNvSpPr>
            <a:spLocks noGrp="1"/>
          </p:cNvSpPr>
          <p:nvPr>
            <p:ph type="title"/>
          </p:nvPr>
        </p:nvSpPr>
        <p:spPr>
          <a:xfrm>
            <a:off x="323529" y="267657"/>
            <a:ext cx="6507968" cy="685535"/>
          </a:xfrm>
        </p:spPr>
        <p:txBody>
          <a:bodyPr anchor="b">
            <a:normAutofit/>
          </a:bodyPr>
          <a:lstStyle/>
          <a:p>
            <a:r>
              <a:rPr lang="en-GB" dirty="0"/>
              <a:t>Introduction </a:t>
            </a:r>
          </a:p>
        </p:txBody>
      </p:sp>
      <p:sp>
        <p:nvSpPr>
          <p:cNvPr id="13" name="Content Placeholder 4">
            <a:extLst>
              <a:ext uri="{FF2B5EF4-FFF2-40B4-BE49-F238E27FC236}">
                <a16:creationId xmlns:a16="http://schemas.microsoft.com/office/drawing/2014/main" id="{C9E8BCD9-4BFA-1DF1-D1AD-47E163E4287B}"/>
              </a:ext>
            </a:extLst>
          </p:cNvPr>
          <p:cNvSpPr>
            <a:spLocks noGrp="1"/>
          </p:cNvSpPr>
          <p:nvPr>
            <p:ph sz="quarter" idx="12"/>
          </p:nvPr>
        </p:nvSpPr>
        <p:spPr>
          <a:xfrm>
            <a:off x="6936581" y="0"/>
            <a:ext cx="2207419" cy="1320800"/>
          </a:xfrm>
        </p:spPr>
        <p:txBody>
          <a:bodyPr/>
          <a:lstStyle/>
          <a:p>
            <a:endParaRPr lang="en-US"/>
          </a:p>
        </p:txBody>
      </p:sp>
      <p:pic>
        <p:nvPicPr>
          <p:cNvPr id="10" name="Content Placeholder 9">
            <a:extLst>
              <a:ext uri="{FF2B5EF4-FFF2-40B4-BE49-F238E27FC236}">
                <a16:creationId xmlns:a16="http://schemas.microsoft.com/office/drawing/2014/main" id="{B915FA9D-8114-E369-038C-9D598C5711C0}"/>
              </a:ext>
            </a:extLst>
          </p:cNvPr>
          <p:cNvPicPr>
            <a:picLocks noGrp="1" noChangeAspect="1"/>
          </p:cNvPicPr>
          <p:nvPr>
            <p:ph idx="10"/>
          </p:nvPr>
        </p:nvPicPr>
        <p:blipFill>
          <a:blip r:embed="rId3"/>
          <a:stretch>
            <a:fillRect/>
          </a:stretch>
        </p:blipFill>
        <p:spPr>
          <a:xfrm>
            <a:off x="5994929" y="1434126"/>
            <a:ext cx="2825544" cy="2810749"/>
          </a:xfrm>
          <a:prstGeom prst="rect">
            <a:avLst/>
          </a:prstGeom>
        </p:spPr>
      </p:pic>
    </p:spTree>
    <p:extLst>
      <p:ext uri="{BB962C8B-B14F-4D97-AF65-F5344CB8AC3E}">
        <p14:creationId xmlns:p14="http://schemas.microsoft.com/office/powerpoint/2010/main" val="260397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Woman signing contract">
            <a:extLst>
              <a:ext uri="{FF2B5EF4-FFF2-40B4-BE49-F238E27FC236}">
                <a16:creationId xmlns:a16="http://schemas.microsoft.com/office/drawing/2014/main" id="{0947B080-7A06-7D9B-E5A7-32E6AFE6E88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l="6142" r="9358" b="-4"/>
          <a:stretch/>
        </p:blipFill>
        <p:spPr>
          <a:xfrm>
            <a:off x="323527" y="1264925"/>
            <a:ext cx="4104000" cy="3242040"/>
          </a:xfrm>
          <a:noFill/>
        </p:spPr>
      </p:pic>
      <p:sp>
        <p:nvSpPr>
          <p:cNvPr id="3" name="Content Placeholder 2">
            <a:extLst>
              <a:ext uri="{FF2B5EF4-FFF2-40B4-BE49-F238E27FC236}">
                <a16:creationId xmlns:a16="http://schemas.microsoft.com/office/drawing/2014/main" id="{1096A171-8193-DA92-5D5D-1A6271B4333C}"/>
              </a:ext>
            </a:extLst>
          </p:cNvPr>
          <p:cNvSpPr>
            <a:spLocks noGrp="1"/>
          </p:cNvSpPr>
          <p:nvPr>
            <p:ph idx="10"/>
          </p:nvPr>
        </p:nvSpPr>
        <p:spPr>
          <a:xfrm>
            <a:off x="4747260" y="1264925"/>
            <a:ext cx="4104641" cy="3242040"/>
          </a:xfrm>
        </p:spPr>
        <p:txBody>
          <a:bodyPr>
            <a:normAutofit/>
          </a:bodyPr>
          <a:lstStyle/>
          <a:p>
            <a:r>
              <a:rPr lang="en-GB" dirty="0"/>
              <a:t>Legal software use and distribution - </a:t>
            </a:r>
            <a:r>
              <a:rPr lang="en-GB" sz="2000" dirty="0">
                <a:hlinkClick r:id="rId4"/>
              </a:rPr>
              <a:t>https://www.dyalog.com/prices-and-licences.htm</a:t>
            </a:r>
            <a:endParaRPr lang="en-GB" sz="2000" dirty="0"/>
          </a:p>
          <a:p>
            <a:pPr lvl="1"/>
            <a:r>
              <a:rPr lang="en-GB" sz="2400" dirty="0"/>
              <a:t>Developer licences</a:t>
            </a:r>
          </a:p>
          <a:p>
            <a:pPr lvl="1"/>
            <a:r>
              <a:rPr lang="en-GB" sz="2400" dirty="0"/>
              <a:t>Runtime licences</a:t>
            </a:r>
          </a:p>
          <a:p>
            <a:pPr lvl="1"/>
            <a:r>
              <a:rPr lang="en-GB" sz="2400" dirty="0"/>
              <a:t>Special contracts </a:t>
            </a:r>
          </a:p>
          <a:p>
            <a:pPr marL="457200" lvl="1" indent="0">
              <a:buNone/>
            </a:pPr>
            <a:endParaRPr lang="en-GB" sz="2400" dirty="0"/>
          </a:p>
        </p:txBody>
      </p:sp>
      <p:sp>
        <p:nvSpPr>
          <p:cNvPr id="4" name="Title 3">
            <a:extLst>
              <a:ext uri="{FF2B5EF4-FFF2-40B4-BE49-F238E27FC236}">
                <a16:creationId xmlns:a16="http://schemas.microsoft.com/office/drawing/2014/main" id="{3EFBB2DB-E05F-FCE8-C6B0-3B24F4DF2FCF}"/>
              </a:ext>
            </a:extLst>
          </p:cNvPr>
          <p:cNvSpPr>
            <a:spLocks noGrp="1"/>
          </p:cNvSpPr>
          <p:nvPr>
            <p:ph type="title"/>
          </p:nvPr>
        </p:nvSpPr>
        <p:spPr>
          <a:xfrm>
            <a:off x="323529" y="267657"/>
            <a:ext cx="6554350" cy="685535"/>
          </a:xfrm>
        </p:spPr>
        <p:txBody>
          <a:bodyPr anchor="b">
            <a:normAutofit/>
          </a:bodyPr>
          <a:lstStyle/>
          <a:p>
            <a:r>
              <a:rPr lang="en-GB" dirty="0"/>
              <a:t>The basics</a:t>
            </a:r>
          </a:p>
        </p:txBody>
      </p:sp>
      <p:sp>
        <p:nvSpPr>
          <p:cNvPr id="12" name="Content Placeholder 4">
            <a:extLst>
              <a:ext uri="{FF2B5EF4-FFF2-40B4-BE49-F238E27FC236}">
                <a16:creationId xmlns:a16="http://schemas.microsoft.com/office/drawing/2014/main" id="{A21FEC61-F68C-6BAE-3B40-ACBFF97EE59D}"/>
              </a:ext>
            </a:extLst>
          </p:cNvPr>
          <p:cNvSpPr>
            <a:spLocks noGrp="1"/>
          </p:cNvSpPr>
          <p:nvPr>
            <p:ph sz="quarter" idx="12"/>
          </p:nvPr>
        </p:nvSpPr>
        <p:spPr>
          <a:xfrm>
            <a:off x="6936581" y="0"/>
            <a:ext cx="2207419" cy="1320800"/>
          </a:xfrm>
        </p:spPr>
        <p:txBody>
          <a:bodyPr/>
          <a:lstStyle/>
          <a:p>
            <a:endParaRPr lang="en-US"/>
          </a:p>
        </p:txBody>
      </p:sp>
    </p:spTree>
    <p:extLst>
      <p:ext uri="{BB962C8B-B14F-4D97-AF65-F5344CB8AC3E}">
        <p14:creationId xmlns:p14="http://schemas.microsoft.com/office/powerpoint/2010/main" val="52795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D0273C-3A5C-AFE3-AC94-5B6E0B738552}"/>
              </a:ext>
            </a:extLst>
          </p:cNvPr>
          <p:cNvSpPr>
            <a:spLocks noGrp="1"/>
          </p:cNvSpPr>
          <p:nvPr>
            <p:ph idx="10"/>
          </p:nvPr>
        </p:nvSpPr>
        <p:spPr/>
        <p:txBody>
          <a:bodyPr/>
          <a:lstStyle/>
          <a:p>
            <a:r>
              <a:rPr lang="en-GB" dirty="0"/>
              <a:t>*Special Contracts – not affected</a:t>
            </a:r>
          </a:p>
        </p:txBody>
      </p:sp>
      <p:sp>
        <p:nvSpPr>
          <p:cNvPr id="3" name="Content Placeholder 2">
            <a:extLst>
              <a:ext uri="{FF2B5EF4-FFF2-40B4-BE49-F238E27FC236}">
                <a16:creationId xmlns:a16="http://schemas.microsoft.com/office/drawing/2014/main" id="{39FB8161-4298-E9F9-9F55-494B06978B95}"/>
              </a:ext>
            </a:extLst>
          </p:cNvPr>
          <p:cNvSpPr>
            <a:spLocks noGrp="1"/>
          </p:cNvSpPr>
          <p:nvPr>
            <p:ph idx="1"/>
          </p:nvPr>
        </p:nvSpPr>
        <p:spPr>
          <a:xfrm>
            <a:off x="323527" y="1264925"/>
            <a:ext cx="6092513" cy="3610918"/>
          </a:xfrm>
        </p:spPr>
        <p:txBody>
          <a:bodyPr>
            <a:noAutofit/>
          </a:bodyPr>
          <a:lstStyle/>
          <a:p>
            <a:r>
              <a:rPr lang="en-GB" sz="3200" dirty="0"/>
              <a:t>Subscription based model</a:t>
            </a:r>
          </a:p>
          <a:p>
            <a:r>
              <a:rPr lang="en-GB" sz="3200" dirty="0"/>
              <a:t>One licence type</a:t>
            </a:r>
          </a:p>
          <a:p>
            <a:r>
              <a:rPr lang="en-GB" sz="3200" dirty="0"/>
              <a:t>32bit only – deprecated </a:t>
            </a:r>
          </a:p>
          <a:p>
            <a:r>
              <a:rPr lang="en-GB" sz="3200" dirty="0"/>
              <a:t>One price - £1,375 per licence</a:t>
            </a:r>
          </a:p>
          <a:p>
            <a:r>
              <a:rPr lang="en-GB" sz="3200" dirty="0"/>
              <a:t>Incremental price increase option</a:t>
            </a:r>
          </a:p>
        </p:txBody>
      </p:sp>
      <p:sp>
        <p:nvSpPr>
          <p:cNvPr id="4" name="Title 3">
            <a:extLst>
              <a:ext uri="{FF2B5EF4-FFF2-40B4-BE49-F238E27FC236}">
                <a16:creationId xmlns:a16="http://schemas.microsoft.com/office/drawing/2014/main" id="{09C4FD41-8F34-CC37-2FC2-C2B78C2B746B}"/>
              </a:ext>
            </a:extLst>
          </p:cNvPr>
          <p:cNvSpPr>
            <a:spLocks noGrp="1"/>
          </p:cNvSpPr>
          <p:nvPr>
            <p:ph type="title"/>
          </p:nvPr>
        </p:nvSpPr>
        <p:spPr/>
        <p:txBody>
          <a:bodyPr/>
          <a:lstStyle/>
          <a:p>
            <a:r>
              <a:rPr lang="en-GB" dirty="0"/>
              <a:t>The current licence structure</a:t>
            </a:r>
          </a:p>
        </p:txBody>
      </p:sp>
      <p:sp>
        <p:nvSpPr>
          <p:cNvPr id="5" name="Content Placeholder 4">
            <a:extLst>
              <a:ext uri="{FF2B5EF4-FFF2-40B4-BE49-F238E27FC236}">
                <a16:creationId xmlns:a16="http://schemas.microsoft.com/office/drawing/2014/main" id="{1F326B67-82B6-BCCC-02FD-C465A295930F}"/>
              </a:ext>
            </a:extLst>
          </p:cNvPr>
          <p:cNvSpPr>
            <a:spLocks noGrp="1"/>
          </p:cNvSpPr>
          <p:nvPr>
            <p:ph sz="quarter" idx="12"/>
          </p:nvPr>
        </p:nvSpPr>
        <p:spPr/>
        <p:txBody>
          <a:bodyPr/>
          <a:lstStyle/>
          <a:p>
            <a:endParaRPr lang="en-GB"/>
          </a:p>
        </p:txBody>
      </p:sp>
    </p:spTree>
    <p:extLst>
      <p:ext uri="{BB962C8B-B14F-4D97-AF65-F5344CB8AC3E}">
        <p14:creationId xmlns:p14="http://schemas.microsoft.com/office/powerpoint/2010/main" val="416938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C683CE-3E76-FC39-53B4-1CA5396207D4}"/>
              </a:ext>
            </a:extLst>
          </p:cNvPr>
          <p:cNvSpPr>
            <a:spLocks noGrp="1"/>
          </p:cNvSpPr>
          <p:nvPr>
            <p:ph idx="10"/>
          </p:nvPr>
        </p:nvSpPr>
        <p:spPr/>
        <p:txBody>
          <a:bodyPr/>
          <a:lstStyle/>
          <a:p>
            <a:endParaRPr lang="en-GB"/>
          </a:p>
        </p:txBody>
      </p:sp>
      <p:sp>
        <p:nvSpPr>
          <p:cNvPr id="4" name="Title 3">
            <a:extLst>
              <a:ext uri="{FF2B5EF4-FFF2-40B4-BE49-F238E27FC236}">
                <a16:creationId xmlns:a16="http://schemas.microsoft.com/office/drawing/2014/main" id="{CCCE5818-0E98-133E-C2A6-24A32ECB20D8}"/>
              </a:ext>
            </a:extLst>
          </p:cNvPr>
          <p:cNvSpPr>
            <a:spLocks noGrp="1"/>
          </p:cNvSpPr>
          <p:nvPr>
            <p:ph type="title"/>
          </p:nvPr>
        </p:nvSpPr>
        <p:spPr/>
        <p:txBody>
          <a:bodyPr/>
          <a:lstStyle/>
          <a:p>
            <a:r>
              <a:rPr lang="en-GB" dirty="0"/>
              <a:t>The old licence structure</a:t>
            </a:r>
          </a:p>
        </p:txBody>
      </p:sp>
      <p:sp>
        <p:nvSpPr>
          <p:cNvPr id="5" name="Content Placeholder 4">
            <a:extLst>
              <a:ext uri="{FF2B5EF4-FFF2-40B4-BE49-F238E27FC236}">
                <a16:creationId xmlns:a16="http://schemas.microsoft.com/office/drawing/2014/main" id="{55CB2B71-767E-FF5E-F0C4-7A81A4AC6B52}"/>
              </a:ext>
            </a:extLst>
          </p:cNvPr>
          <p:cNvSpPr>
            <a:spLocks noGrp="1"/>
          </p:cNvSpPr>
          <p:nvPr>
            <p:ph sz="quarter" idx="12"/>
          </p:nvPr>
        </p:nvSpPr>
        <p:spPr/>
        <p:txBody>
          <a:bodyPr/>
          <a:lstStyle/>
          <a:p>
            <a:endParaRPr lang="en-GB"/>
          </a:p>
        </p:txBody>
      </p:sp>
      <p:graphicFrame>
        <p:nvGraphicFramePr>
          <p:cNvPr id="8" name="Content Placeholder 5">
            <a:extLst>
              <a:ext uri="{FF2B5EF4-FFF2-40B4-BE49-F238E27FC236}">
                <a16:creationId xmlns:a16="http://schemas.microsoft.com/office/drawing/2014/main" id="{B9CEE534-FD28-DD33-F4CC-5929AFC4790D}"/>
              </a:ext>
            </a:extLst>
          </p:cNvPr>
          <p:cNvGraphicFramePr>
            <a:graphicFrameLocks noGrp="1"/>
          </p:cNvGraphicFramePr>
          <p:nvPr>
            <p:ph idx="1"/>
            <p:extLst>
              <p:ext uri="{D42A27DB-BD31-4B8C-83A1-F6EECF244321}">
                <p14:modId xmlns:p14="http://schemas.microsoft.com/office/powerpoint/2010/main" val="1915665012"/>
              </p:ext>
            </p:extLst>
          </p:nvPr>
        </p:nvGraphicFramePr>
        <p:xfrm>
          <a:off x="323850" y="1265238"/>
          <a:ext cx="7366488" cy="3382851"/>
        </p:xfrm>
        <a:graphic>
          <a:graphicData uri="http://schemas.openxmlformats.org/drawingml/2006/table">
            <a:tbl>
              <a:tblPr firstRow="1" firstCol="1" bandRow="1">
                <a:tableStyleId>{5C22544A-7EE6-4342-B048-85BDC9FD1C3A}</a:tableStyleId>
              </a:tblPr>
              <a:tblGrid>
                <a:gridCol w="2455224">
                  <a:extLst>
                    <a:ext uri="{9D8B030D-6E8A-4147-A177-3AD203B41FA5}">
                      <a16:colId xmlns:a16="http://schemas.microsoft.com/office/drawing/2014/main" val="2565544143"/>
                    </a:ext>
                  </a:extLst>
                </a:gridCol>
                <a:gridCol w="2455224">
                  <a:extLst>
                    <a:ext uri="{9D8B030D-6E8A-4147-A177-3AD203B41FA5}">
                      <a16:colId xmlns:a16="http://schemas.microsoft.com/office/drawing/2014/main" val="4026758969"/>
                    </a:ext>
                  </a:extLst>
                </a:gridCol>
                <a:gridCol w="2456040">
                  <a:extLst>
                    <a:ext uri="{9D8B030D-6E8A-4147-A177-3AD203B41FA5}">
                      <a16:colId xmlns:a16="http://schemas.microsoft.com/office/drawing/2014/main" val="2956780720"/>
                    </a:ext>
                  </a:extLst>
                </a:gridCol>
              </a:tblGrid>
              <a:tr h="235098">
                <a:tc>
                  <a:txBody>
                    <a:bodyPr/>
                    <a:lstStyle/>
                    <a:p>
                      <a:pPr algn="r">
                        <a:lnSpc>
                          <a:spcPct val="107000"/>
                        </a:lnSpc>
                        <a:spcAft>
                          <a:spcPts val="800"/>
                        </a:spcAft>
                      </a:pPr>
                      <a:r>
                        <a:rPr lang="en-GB" sz="2000" kern="100" dirty="0">
                          <a:effectLst/>
                        </a:rPr>
                        <a:t>Licence Type</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n-GB" sz="2000" kern="100" dirty="0">
                          <a:effectLst/>
                        </a:rPr>
                        <a:t>32-bit</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n-GB" sz="2000" kern="100">
                          <a:effectLst/>
                        </a:rPr>
                        <a:t>64-bit</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30947521"/>
                  </a:ext>
                </a:extLst>
              </a:tr>
              <a:tr h="730366">
                <a:tc>
                  <a:txBody>
                    <a:bodyPr/>
                    <a:lstStyle/>
                    <a:p>
                      <a:pPr algn="r">
                        <a:lnSpc>
                          <a:spcPct val="107000"/>
                        </a:lnSpc>
                        <a:spcAft>
                          <a:spcPts val="800"/>
                        </a:spcAft>
                      </a:pPr>
                      <a:r>
                        <a:rPr lang="en-GB" sz="2000" kern="100" dirty="0">
                          <a:effectLst/>
                        </a:rPr>
                        <a:t>Microsoft Windows (cost per annum)</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r">
                        <a:lnSpc>
                          <a:spcPct val="107000"/>
                        </a:lnSpc>
                        <a:spcAft>
                          <a:spcPts val="800"/>
                        </a:spcAft>
                      </a:pPr>
                      <a:r>
                        <a:rPr lang="en-GB" sz="2000" kern="100" dirty="0">
                          <a:effectLst/>
                        </a:rPr>
                        <a:t>£850</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n-GB" sz="2000" kern="100" dirty="0">
                          <a:effectLst/>
                        </a:rPr>
                        <a:t>£1,275</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10291315"/>
                  </a:ext>
                </a:extLst>
              </a:tr>
              <a:tr h="730366">
                <a:tc>
                  <a:txBody>
                    <a:bodyPr/>
                    <a:lstStyle/>
                    <a:p>
                      <a:pPr algn="r">
                        <a:lnSpc>
                          <a:spcPct val="107000"/>
                        </a:lnSpc>
                        <a:spcAft>
                          <a:spcPts val="800"/>
                        </a:spcAft>
                      </a:pPr>
                      <a:r>
                        <a:rPr lang="en-GB" sz="2000" kern="100" dirty="0">
                          <a:effectLst/>
                        </a:rPr>
                        <a:t>macOS/Linux (cost per annum)</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n-GB" sz="2000" kern="100" dirty="0">
                          <a:effectLst/>
                        </a:rPr>
                        <a:t>-</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n-GB" sz="2000" kern="100" dirty="0">
                          <a:effectLst/>
                        </a:rPr>
                        <a:t>£1,275</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3869851"/>
                  </a:ext>
                </a:extLst>
              </a:tr>
              <a:tr h="978001">
                <a:tc>
                  <a:txBody>
                    <a:bodyPr/>
                    <a:lstStyle/>
                    <a:p>
                      <a:pPr algn="r">
                        <a:lnSpc>
                          <a:spcPct val="107000"/>
                        </a:lnSpc>
                        <a:spcAft>
                          <a:spcPts val="800"/>
                        </a:spcAft>
                      </a:pPr>
                      <a:r>
                        <a:rPr lang="en-GB" sz="2000" kern="100" dirty="0">
                          <a:effectLst/>
                        </a:rPr>
                        <a:t>Windows, Linux &amp; macOS (cost per annum)</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n-GB" sz="2000" kern="100">
                          <a:effectLst/>
                        </a:rPr>
                        <a:t>-</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n-GB" sz="2000" kern="100" dirty="0">
                          <a:effectLst/>
                        </a:rPr>
                        <a:t>£1,375</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82549958"/>
                  </a:ext>
                </a:extLst>
              </a:tr>
              <a:tr h="482732">
                <a:tc>
                  <a:txBody>
                    <a:bodyPr/>
                    <a:lstStyle/>
                    <a:p>
                      <a:pPr algn="r">
                        <a:lnSpc>
                          <a:spcPct val="107000"/>
                        </a:lnSpc>
                        <a:spcAft>
                          <a:spcPts val="800"/>
                        </a:spcAft>
                      </a:pPr>
                      <a:r>
                        <a:rPr lang="en-GB" sz="2000" kern="100">
                          <a:effectLst/>
                        </a:rPr>
                        <a:t>AIX (cost per annum)</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n-GB" sz="2000" kern="100">
                          <a:effectLst/>
                        </a:rPr>
                        <a:t>£1,275</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n-GB" sz="2000" kern="100" dirty="0">
                          <a:effectLst/>
                        </a:rPr>
                        <a:t>£1,875</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9194825"/>
                  </a:ext>
                </a:extLst>
              </a:tr>
            </a:tbl>
          </a:graphicData>
        </a:graphic>
      </p:graphicFrame>
    </p:spTree>
    <p:extLst>
      <p:ext uri="{BB962C8B-B14F-4D97-AF65-F5344CB8AC3E}">
        <p14:creationId xmlns:p14="http://schemas.microsoft.com/office/powerpoint/2010/main" val="180647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65CAD-74AA-E570-1B8A-512BBB308042}"/>
            </a:ext>
          </a:extLst>
        </p:cNvPr>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516F35F6-929E-1A96-BC2B-11D702200C98}"/>
              </a:ext>
            </a:extLst>
          </p:cNvPr>
          <p:cNvSpPr>
            <a:spLocks noGrp="1"/>
          </p:cNvSpPr>
          <p:nvPr>
            <p:ph idx="10"/>
          </p:nvPr>
        </p:nvSpPr>
        <p:spPr>
          <a:xfrm>
            <a:off x="6723925" y="1417983"/>
            <a:ext cx="2127975" cy="3088981"/>
          </a:xfrm>
        </p:spPr>
        <p:txBody>
          <a:bodyPr>
            <a:normAutofit/>
          </a:bodyPr>
          <a:lstStyle/>
          <a:p>
            <a:pPr marL="458788" marR="0" lvl="0" indent="-458788" algn="l" defTabSz="914400" rtl="0" eaLnBrk="1" fontAlgn="auto" latinLnBrk="0" hangingPunct="1">
              <a:lnSpc>
                <a:spcPct val="100000"/>
              </a:lnSpc>
              <a:spcBef>
                <a:spcPts val="0"/>
              </a:spcBef>
              <a:spcAft>
                <a:spcPts val="1200"/>
              </a:spcAft>
              <a:buClr>
                <a:srgbClr val="FF6600"/>
              </a:buClr>
              <a:buSzPct val="75000"/>
              <a:buFont typeface="Wingdings 2" panose="05020102010507070707" pitchFamily="18" charset="2"/>
              <a:buChar char=""/>
              <a:tabLst/>
              <a:defRPr/>
            </a:pPr>
            <a:r>
              <a:rPr lang="en-GB" sz="2000" dirty="0"/>
              <a:t>1 January 2024</a:t>
            </a:r>
          </a:p>
          <a:p>
            <a:pPr marL="458788" marR="0" lvl="0" indent="-458788" algn="l" defTabSz="914400" rtl="0" eaLnBrk="1" fontAlgn="auto" latinLnBrk="0" hangingPunct="1">
              <a:lnSpc>
                <a:spcPct val="100000"/>
              </a:lnSpc>
              <a:spcBef>
                <a:spcPts val="0"/>
              </a:spcBef>
              <a:spcAft>
                <a:spcPts val="1200"/>
              </a:spcAft>
              <a:buClr>
                <a:srgbClr val="FF6600"/>
              </a:buClr>
              <a:buSzPct val="75000"/>
              <a:buFont typeface="Wingdings 2" panose="05020102010507070707" pitchFamily="18" charset="2"/>
              <a:buChar char=""/>
              <a:tabLst/>
              <a:defRPr/>
            </a:pPr>
            <a:r>
              <a:rPr lang="en-GB" sz="2000" dirty="0"/>
              <a:t>Simplified </a:t>
            </a:r>
          </a:p>
          <a:p>
            <a:pPr marL="458788" marR="0" lvl="0" indent="-458788" algn="l" defTabSz="914400" rtl="0" eaLnBrk="1" fontAlgn="auto" latinLnBrk="0" hangingPunct="1">
              <a:lnSpc>
                <a:spcPct val="100000"/>
              </a:lnSpc>
              <a:spcBef>
                <a:spcPts val="0"/>
              </a:spcBef>
              <a:spcAft>
                <a:spcPts val="1200"/>
              </a:spcAft>
              <a:buClr>
                <a:srgbClr val="FF6600"/>
              </a:buClr>
              <a:buSzPct val="75000"/>
              <a:buFont typeface="Wingdings 2" panose="05020102010507070707" pitchFamily="18" charset="2"/>
              <a:buChar char=""/>
              <a:tabLst/>
              <a:defRPr/>
            </a:pPr>
            <a:r>
              <a:rPr lang="en-US" sz="2000" dirty="0"/>
              <a:t>Single Commercial Developer </a:t>
            </a:r>
            <a:r>
              <a:rPr lang="en-US" sz="2000" dirty="0" err="1"/>
              <a:t>Licence</a:t>
            </a:r>
            <a:r>
              <a:rPr lang="en-US" sz="2000" dirty="0"/>
              <a:t> Type</a:t>
            </a:r>
          </a:p>
        </p:txBody>
      </p:sp>
      <p:sp>
        <p:nvSpPr>
          <p:cNvPr id="4" name="Title 3">
            <a:extLst>
              <a:ext uri="{FF2B5EF4-FFF2-40B4-BE49-F238E27FC236}">
                <a16:creationId xmlns:a16="http://schemas.microsoft.com/office/drawing/2014/main" id="{12366BC4-4933-147B-5C56-DB10D84C2BB5}"/>
              </a:ext>
            </a:extLst>
          </p:cNvPr>
          <p:cNvSpPr>
            <a:spLocks noGrp="1"/>
          </p:cNvSpPr>
          <p:nvPr>
            <p:ph type="title"/>
          </p:nvPr>
        </p:nvSpPr>
        <p:spPr>
          <a:xfrm>
            <a:off x="323529" y="267657"/>
            <a:ext cx="6507968" cy="685535"/>
          </a:xfrm>
        </p:spPr>
        <p:txBody>
          <a:bodyPr anchor="b">
            <a:normAutofit/>
          </a:bodyPr>
          <a:lstStyle/>
          <a:p>
            <a:r>
              <a:rPr lang="en-GB" dirty="0"/>
              <a:t>The new licence structure</a:t>
            </a:r>
          </a:p>
        </p:txBody>
      </p:sp>
      <p:sp>
        <p:nvSpPr>
          <p:cNvPr id="14" name="Content Placeholder 4">
            <a:extLst>
              <a:ext uri="{FF2B5EF4-FFF2-40B4-BE49-F238E27FC236}">
                <a16:creationId xmlns:a16="http://schemas.microsoft.com/office/drawing/2014/main" id="{1EEFCEF7-E3B9-46B0-A6AC-4D9593E5E61F}"/>
              </a:ext>
            </a:extLst>
          </p:cNvPr>
          <p:cNvSpPr>
            <a:spLocks noGrp="1"/>
          </p:cNvSpPr>
          <p:nvPr>
            <p:ph sz="quarter" idx="12"/>
          </p:nvPr>
        </p:nvSpPr>
        <p:spPr>
          <a:xfrm>
            <a:off x="6936581" y="0"/>
            <a:ext cx="2207419" cy="1320800"/>
          </a:xfrm>
        </p:spPr>
        <p:txBody>
          <a:bodyPr/>
          <a:lstStyle/>
          <a:p>
            <a:endParaRPr lang="en-US"/>
          </a:p>
        </p:txBody>
      </p:sp>
      <p:graphicFrame>
        <p:nvGraphicFramePr>
          <p:cNvPr id="10" name="Content Placeholder 5">
            <a:extLst>
              <a:ext uri="{FF2B5EF4-FFF2-40B4-BE49-F238E27FC236}">
                <a16:creationId xmlns:a16="http://schemas.microsoft.com/office/drawing/2014/main" id="{1BAEF6E3-4F6A-498F-F8EF-3CF86BF1987D}"/>
              </a:ext>
            </a:extLst>
          </p:cNvPr>
          <p:cNvGraphicFramePr>
            <a:graphicFrameLocks noGrp="1"/>
          </p:cNvGraphicFramePr>
          <p:nvPr>
            <p:ph idx="1"/>
            <p:extLst>
              <p:ext uri="{D42A27DB-BD31-4B8C-83A1-F6EECF244321}">
                <p14:modId xmlns:p14="http://schemas.microsoft.com/office/powerpoint/2010/main" val="1619308359"/>
              </p:ext>
            </p:extLst>
          </p:nvPr>
        </p:nvGraphicFramePr>
        <p:xfrm>
          <a:off x="323850" y="1265238"/>
          <a:ext cx="6092514" cy="2818624"/>
        </p:xfrm>
        <a:graphic>
          <a:graphicData uri="http://schemas.openxmlformats.org/drawingml/2006/table">
            <a:tbl>
              <a:tblPr firstRow="1" firstCol="1" bandRow="1">
                <a:tableStyleId>{5C22544A-7EE6-4342-B048-85BDC9FD1C3A}</a:tableStyleId>
              </a:tblPr>
              <a:tblGrid>
                <a:gridCol w="4510358">
                  <a:extLst>
                    <a:ext uri="{9D8B030D-6E8A-4147-A177-3AD203B41FA5}">
                      <a16:colId xmlns:a16="http://schemas.microsoft.com/office/drawing/2014/main" val="3473504053"/>
                    </a:ext>
                  </a:extLst>
                </a:gridCol>
                <a:gridCol w="1582156">
                  <a:extLst>
                    <a:ext uri="{9D8B030D-6E8A-4147-A177-3AD203B41FA5}">
                      <a16:colId xmlns:a16="http://schemas.microsoft.com/office/drawing/2014/main" val="3740706801"/>
                    </a:ext>
                  </a:extLst>
                </a:gridCol>
              </a:tblGrid>
              <a:tr h="613176">
                <a:tc>
                  <a:txBody>
                    <a:bodyPr/>
                    <a:lstStyle/>
                    <a:p>
                      <a:pPr algn="r">
                        <a:lnSpc>
                          <a:spcPct val="107000"/>
                        </a:lnSpc>
                        <a:spcAft>
                          <a:spcPts val="800"/>
                        </a:spcAft>
                      </a:pPr>
                      <a:r>
                        <a:rPr lang="en-GB" sz="2700" kern="100" dirty="0">
                          <a:effectLst/>
                        </a:rPr>
                        <a:t>Licence Type</a:t>
                      </a:r>
                      <a:endParaRPr lang="en-GB" sz="2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54078" marR="154078" marT="0" marB="0"/>
                </a:tc>
                <a:tc>
                  <a:txBody>
                    <a:bodyPr/>
                    <a:lstStyle/>
                    <a:p>
                      <a:pPr algn="r">
                        <a:lnSpc>
                          <a:spcPct val="107000"/>
                        </a:lnSpc>
                        <a:spcAft>
                          <a:spcPts val="800"/>
                        </a:spcAft>
                      </a:pPr>
                      <a:r>
                        <a:rPr lang="en-GB" sz="2700" kern="100">
                          <a:effectLst/>
                        </a:rPr>
                        <a:t>64-bit</a:t>
                      </a:r>
                      <a:endParaRPr lang="en-GB"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54078" marR="154078" marT="0" marB="0"/>
                </a:tc>
                <a:extLst>
                  <a:ext uri="{0D108BD9-81ED-4DB2-BD59-A6C34878D82A}">
                    <a16:rowId xmlns:a16="http://schemas.microsoft.com/office/drawing/2014/main" val="2773232895"/>
                  </a:ext>
                </a:extLst>
              </a:tr>
              <a:tr h="1592272">
                <a:tc>
                  <a:txBody>
                    <a:bodyPr/>
                    <a:lstStyle/>
                    <a:p>
                      <a:pPr algn="r">
                        <a:lnSpc>
                          <a:spcPct val="107000"/>
                        </a:lnSpc>
                        <a:spcAft>
                          <a:spcPts val="800"/>
                        </a:spcAft>
                      </a:pPr>
                      <a:r>
                        <a:rPr lang="en-GB" sz="2700" kern="100" dirty="0">
                          <a:effectLst/>
                        </a:rPr>
                        <a:t>Multiplatform Developer Microsoft Windows, Linux, macOS (cost per annum)</a:t>
                      </a:r>
                      <a:endParaRPr lang="en-GB" sz="2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54078" marR="154078" marT="0" marB="0"/>
                </a:tc>
                <a:tc>
                  <a:txBody>
                    <a:bodyPr/>
                    <a:lstStyle/>
                    <a:p>
                      <a:pPr algn="r">
                        <a:lnSpc>
                          <a:spcPct val="107000"/>
                        </a:lnSpc>
                        <a:spcAft>
                          <a:spcPts val="800"/>
                        </a:spcAft>
                      </a:pPr>
                      <a:r>
                        <a:rPr lang="en-GB" sz="2700" kern="100" dirty="0">
                          <a:effectLst/>
                        </a:rPr>
                        <a:t>£1,375</a:t>
                      </a:r>
                      <a:endParaRPr lang="en-GB" sz="2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54078" marR="154078" marT="0" marB="0"/>
                </a:tc>
                <a:extLst>
                  <a:ext uri="{0D108BD9-81ED-4DB2-BD59-A6C34878D82A}">
                    <a16:rowId xmlns:a16="http://schemas.microsoft.com/office/drawing/2014/main" val="3401198295"/>
                  </a:ext>
                </a:extLst>
              </a:tr>
              <a:tr h="613176">
                <a:tc>
                  <a:txBody>
                    <a:bodyPr/>
                    <a:lstStyle/>
                    <a:p>
                      <a:pPr algn="r">
                        <a:lnSpc>
                          <a:spcPct val="107000"/>
                        </a:lnSpc>
                        <a:spcAft>
                          <a:spcPts val="800"/>
                        </a:spcAft>
                      </a:pPr>
                      <a:r>
                        <a:rPr lang="en-GB" sz="2700" kern="100">
                          <a:effectLst/>
                        </a:rPr>
                        <a:t>AIX (cost per annum)</a:t>
                      </a:r>
                      <a:endParaRPr lang="en-GB"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54078" marR="154078" marT="0" marB="0"/>
                </a:tc>
                <a:tc>
                  <a:txBody>
                    <a:bodyPr/>
                    <a:lstStyle/>
                    <a:p>
                      <a:pPr algn="r">
                        <a:lnSpc>
                          <a:spcPct val="107000"/>
                        </a:lnSpc>
                        <a:spcAft>
                          <a:spcPts val="800"/>
                        </a:spcAft>
                      </a:pPr>
                      <a:r>
                        <a:rPr lang="en-GB" sz="2700" kern="100" dirty="0">
                          <a:effectLst/>
                        </a:rPr>
                        <a:t>£1,875</a:t>
                      </a:r>
                      <a:endParaRPr lang="en-GB" sz="2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54078" marR="154078" marT="0" marB="0"/>
                </a:tc>
                <a:extLst>
                  <a:ext uri="{0D108BD9-81ED-4DB2-BD59-A6C34878D82A}">
                    <a16:rowId xmlns:a16="http://schemas.microsoft.com/office/drawing/2014/main" val="2157140486"/>
                  </a:ext>
                </a:extLst>
              </a:tr>
            </a:tbl>
          </a:graphicData>
        </a:graphic>
      </p:graphicFrame>
    </p:spTree>
    <p:extLst>
      <p:ext uri="{BB962C8B-B14F-4D97-AF65-F5344CB8AC3E}">
        <p14:creationId xmlns:p14="http://schemas.microsoft.com/office/powerpoint/2010/main" val="247998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B368FA-C224-1BD3-38BA-F8285A6B8A13}"/>
              </a:ext>
            </a:extLst>
          </p:cNvPr>
          <p:cNvSpPr>
            <a:spLocks noGrp="1"/>
          </p:cNvSpPr>
          <p:nvPr>
            <p:ph idx="10"/>
          </p:nvPr>
        </p:nvSpPr>
        <p:spPr>
          <a:xfrm>
            <a:off x="5634301" y="1232453"/>
            <a:ext cx="2957083" cy="3274512"/>
          </a:xfrm>
        </p:spPr>
        <p:txBody>
          <a:bodyPr>
            <a:noAutofit/>
          </a:bodyPr>
          <a:lstStyle/>
          <a:p>
            <a:pPr marL="458788" lvl="0" indent="-458788">
              <a:buFont typeface="Wingdings 2" panose="05020102010507070707" pitchFamily="18" charset="2"/>
              <a:buChar char=""/>
            </a:pPr>
            <a:r>
              <a:rPr lang="en-GB" sz="2400" dirty="0"/>
              <a:t>Less influence on architectural choices</a:t>
            </a:r>
          </a:p>
          <a:p>
            <a:pPr marL="458788" indent="-458788">
              <a:buFont typeface="Wingdings 2" panose="05020102010507070707" pitchFamily="18" charset="2"/>
              <a:buChar char=""/>
            </a:pPr>
            <a:r>
              <a:rPr lang="en-GB" sz="2400" dirty="0"/>
              <a:t>Current development trends</a:t>
            </a:r>
          </a:p>
          <a:p>
            <a:pPr marL="458788" lvl="0" indent="-458788">
              <a:buFont typeface="Wingdings 2" panose="05020102010507070707" pitchFamily="18" charset="2"/>
              <a:buChar char=""/>
            </a:pPr>
            <a:r>
              <a:rPr lang="en-GB" sz="2400" dirty="0"/>
              <a:t>Streamlined procurement</a:t>
            </a:r>
          </a:p>
        </p:txBody>
      </p:sp>
      <p:pic>
        <p:nvPicPr>
          <p:cNvPr id="7" name="Content Placeholder 6" descr="Students using laptop in a classroom">
            <a:extLst>
              <a:ext uri="{FF2B5EF4-FFF2-40B4-BE49-F238E27FC236}">
                <a16:creationId xmlns:a16="http://schemas.microsoft.com/office/drawing/2014/main" id="{5A741E67-7796-7E09-0B06-0FDFFD4CFB2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20478" y="1264924"/>
            <a:ext cx="4856988" cy="3242040"/>
          </a:xfrm>
          <a:noFill/>
        </p:spPr>
      </p:pic>
      <p:sp>
        <p:nvSpPr>
          <p:cNvPr id="4" name="Title 3">
            <a:extLst>
              <a:ext uri="{FF2B5EF4-FFF2-40B4-BE49-F238E27FC236}">
                <a16:creationId xmlns:a16="http://schemas.microsoft.com/office/drawing/2014/main" id="{8D3CB515-4684-E8BB-1581-46B2FB0C8326}"/>
              </a:ext>
            </a:extLst>
          </p:cNvPr>
          <p:cNvSpPr>
            <a:spLocks noGrp="1"/>
          </p:cNvSpPr>
          <p:nvPr>
            <p:ph type="title"/>
          </p:nvPr>
        </p:nvSpPr>
        <p:spPr>
          <a:xfrm>
            <a:off x="323529" y="0"/>
            <a:ext cx="6507968" cy="1153489"/>
          </a:xfrm>
        </p:spPr>
        <p:txBody>
          <a:bodyPr anchor="b">
            <a:normAutofit fontScale="90000"/>
          </a:bodyPr>
          <a:lstStyle/>
          <a:p>
            <a:br>
              <a:rPr lang="en-GB" dirty="0"/>
            </a:br>
            <a:r>
              <a:rPr lang="en-GB" dirty="0"/>
              <a:t>Rationale – Making it easier for customers</a:t>
            </a:r>
          </a:p>
        </p:txBody>
      </p:sp>
      <p:sp>
        <p:nvSpPr>
          <p:cNvPr id="12" name="Content Placeholder 4">
            <a:extLst>
              <a:ext uri="{FF2B5EF4-FFF2-40B4-BE49-F238E27FC236}">
                <a16:creationId xmlns:a16="http://schemas.microsoft.com/office/drawing/2014/main" id="{F06CA4C2-279E-4555-0CE7-E087F3AC63A5}"/>
              </a:ext>
            </a:extLst>
          </p:cNvPr>
          <p:cNvSpPr>
            <a:spLocks noGrp="1"/>
          </p:cNvSpPr>
          <p:nvPr>
            <p:ph sz="quarter" idx="12"/>
          </p:nvPr>
        </p:nvSpPr>
        <p:spPr>
          <a:xfrm>
            <a:off x="6936581" y="0"/>
            <a:ext cx="2207419" cy="1320800"/>
          </a:xfrm>
        </p:spPr>
        <p:txBody>
          <a:bodyPr/>
          <a:lstStyle/>
          <a:p>
            <a:endParaRPr lang="en-US"/>
          </a:p>
        </p:txBody>
      </p:sp>
    </p:spTree>
    <p:extLst>
      <p:ext uri="{BB962C8B-B14F-4D97-AF65-F5344CB8AC3E}">
        <p14:creationId xmlns:p14="http://schemas.microsoft.com/office/powerpoint/2010/main" val="184284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oup of people posing for a photo&#10;&#10;Description automatically generated">
            <a:extLst>
              <a:ext uri="{FF2B5EF4-FFF2-40B4-BE49-F238E27FC236}">
                <a16:creationId xmlns:a16="http://schemas.microsoft.com/office/drawing/2014/main" id="{68B33086-6148-8FCD-18C8-5E25DCB5463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l="996" r="4066" b="2"/>
          <a:stretch/>
        </p:blipFill>
        <p:spPr>
          <a:xfrm>
            <a:off x="323527" y="1264925"/>
            <a:ext cx="4104000" cy="3242040"/>
          </a:xfrm>
          <a:noFill/>
        </p:spPr>
      </p:pic>
      <p:sp>
        <p:nvSpPr>
          <p:cNvPr id="3" name="Content Placeholder 2">
            <a:extLst>
              <a:ext uri="{FF2B5EF4-FFF2-40B4-BE49-F238E27FC236}">
                <a16:creationId xmlns:a16="http://schemas.microsoft.com/office/drawing/2014/main" id="{61F6D234-D9C8-250C-14E8-5047AAD3D411}"/>
              </a:ext>
            </a:extLst>
          </p:cNvPr>
          <p:cNvSpPr>
            <a:spLocks noGrp="1"/>
          </p:cNvSpPr>
          <p:nvPr>
            <p:ph idx="10"/>
          </p:nvPr>
        </p:nvSpPr>
        <p:spPr>
          <a:xfrm>
            <a:off x="4747260" y="1264925"/>
            <a:ext cx="4104641" cy="3242040"/>
          </a:xfrm>
        </p:spPr>
        <p:txBody>
          <a:bodyPr>
            <a:normAutofit/>
          </a:bodyPr>
          <a:lstStyle/>
          <a:p>
            <a:r>
              <a:rPr lang="en-GB" dirty="0"/>
              <a:t>Future proofing Dyalog</a:t>
            </a:r>
          </a:p>
          <a:p>
            <a:r>
              <a:rPr lang="en-GB" dirty="0"/>
              <a:t>Investing in our growing team! More hands = getting more done! </a:t>
            </a:r>
          </a:p>
          <a:p>
            <a:r>
              <a:rPr lang="en-GB" dirty="0"/>
              <a:t>Increased costs in running a business</a:t>
            </a:r>
          </a:p>
          <a:p>
            <a:endParaRPr lang="en-GB" dirty="0"/>
          </a:p>
        </p:txBody>
      </p:sp>
      <p:sp>
        <p:nvSpPr>
          <p:cNvPr id="4" name="Title 3">
            <a:extLst>
              <a:ext uri="{FF2B5EF4-FFF2-40B4-BE49-F238E27FC236}">
                <a16:creationId xmlns:a16="http://schemas.microsoft.com/office/drawing/2014/main" id="{C2851D21-749B-B7DA-3F66-7BF9536A6E71}"/>
              </a:ext>
            </a:extLst>
          </p:cNvPr>
          <p:cNvSpPr>
            <a:spLocks noGrp="1"/>
          </p:cNvSpPr>
          <p:nvPr>
            <p:ph type="title"/>
          </p:nvPr>
        </p:nvSpPr>
        <p:spPr>
          <a:xfrm>
            <a:off x="323529" y="267657"/>
            <a:ext cx="6554350" cy="685535"/>
          </a:xfrm>
        </p:spPr>
        <p:txBody>
          <a:bodyPr anchor="b">
            <a:normAutofit/>
          </a:bodyPr>
          <a:lstStyle/>
          <a:p>
            <a:r>
              <a:rPr lang="en-GB" dirty="0"/>
              <a:t>Rationale – Future Proofing</a:t>
            </a:r>
          </a:p>
        </p:txBody>
      </p:sp>
      <p:sp>
        <p:nvSpPr>
          <p:cNvPr id="12" name="Content Placeholder 4">
            <a:extLst>
              <a:ext uri="{FF2B5EF4-FFF2-40B4-BE49-F238E27FC236}">
                <a16:creationId xmlns:a16="http://schemas.microsoft.com/office/drawing/2014/main" id="{3B579AAB-1BE5-AFA5-4C2C-DF80CE99670F}"/>
              </a:ext>
            </a:extLst>
          </p:cNvPr>
          <p:cNvSpPr>
            <a:spLocks noGrp="1"/>
          </p:cNvSpPr>
          <p:nvPr>
            <p:ph sz="quarter" idx="12"/>
          </p:nvPr>
        </p:nvSpPr>
        <p:spPr>
          <a:xfrm>
            <a:off x="6936581" y="0"/>
            <a:ext cx="2207419" cy="1320800"/>
          </a:xfrm>
        </p:spPr>
        <p:txBody>
          <a:bodyPr/>
          <a:lstStyle/>
          <a:p>
            <a:endParaRPr lang="en-US"/>
          </a:p>
        </p:txBody>
      </p:sp>
    </p:spTree>
    <p:extLst>
      <p:ext uri="{BB962C8B-B14F-4D97-AF65-F5344CB8AC3E}">
        <p14:creationId xmlns:p14="http://schemas.microsoft.com/office/powerpoint/2010/main" val="396400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olleagues celebrating">
            <a:extLst>
              <a:ext uri="{FF2B5EF4-FFF2-40B4-BE49-F238E27FC236}">
                <a16:creationId xmlns:a16="http://schemas.microsoft.com/office/drawing/2014/main" id="{4A1FDC76-5EDC-69B1-9150-31DAAE4BA3C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l="3203" r="12296" b="-4"/>
          <a:stretch/>
        </p:blipFill>
        <p:spPr>
          <a:xfrm>
            <a:off x="323527" y="1264925"/>
            <a:ext cx="4104000" cy="3242040"/>
          </a:xfrm>
          <a:noFill/>
        </p:spPr>
      </p:pic>
      <p:sp>
        <p:nvSpPr>
          <p:cNvPr id="3" name="Content Placeholder 2">
            <a:extLst>
              <a:ext uri="{FF2B5EF4-FFF2-40B4-BE49-F238E27FC236}">
                <a16:creationId xmlns:a16="http://schemas.microsoft.com/office/drawing/2014/main" id="{8FDC4138-BC7C-DBD0-262B-6DEB6F90448A}"/>
              </a:ext>
            </a:extLst>
          </p:cNvPr>
          <p:cNvSpPr>
            <a:spLocks noGrp="1"/>
          </p:cNvSpPr>
          <p:nvPr>
            <p:ph idx="10"/>
          </p:nvPr>
        </p:nvSpPr>
        <p:spPr>
          <a:xfrm>
            <a:off x="4747260" y="1264925"/>
            <a:ext cx="4104641" cy="3242040"/>
          </a:xfrm>
        </p:spPr>
        <p:txBody>
          <a:bodyPr>
            <a:normAutofit/>
          </a:bodyPr>
          <a:lstStyle/>
          <a:p>
            <a:r>
              <a:rPr lang="en-GB" dirty="0"/>
              <a:t>Active 32-bit licence holders contacted </a:t>
            </a:r>
          </a:p>
          <a:p>
            <a:r>
              <a:rPr lang="en-GB" dirty="0"/>
              <a:t>Detailed information provided </a:t>
            </a:r>
          </a:p>
          <a:p>
            <a:r>
              <a:rPr lang="en-GB" dirty="0"/>
              <a:t>Two options offered</a:t>
            </a:r>
          </a:p>
          <a:p>
            <a:r>
              <a:rPr lang="en-GB" dirty="0"/>
              <a:t>Everyone has upgraded! Yay!</a:t>
            </a:r>
          </a:p>
        </p:txBody>
      </p:sp>
      <p:sp>
        <p:nvSpPr>
          <p:cNvPr id="4" name="Title 3">
            <a:extLst>
              <a:ext uri="{FF2B5EF4-FFF2-40B4-BE49-F238E27FC236}">
                <a16:creationId xmlns:a16="http://schemas.microsoft.com/office/drawing/2014/main" id="{C91F80DD-2478-0405-CAF0-D316B42E833D}"/>
              </a:ext>
            </a:extLst>
          </p:cNvPr>
          <p:cNvSpPr>
            <a:spLocks noGrp="1"/>
          </p:cNvSpPr>
          <p:nvPr>
            <p:ph type="title"/>
          </p:nvPr>
        </p:nvSpPr>
        <p:spPr>
          <a:xfrm>
            <a:off x="323529" y="267657"/>
            <a:ext cx="6554350" cy="685535"/>
          </a:xfrm>
        </p:spPr>
        <p:txBody>
          <a:bodyPr anchor="b">
            <a:normAutofit/>
          </a:bodyPr>
          <a:lstStyle/>
          <a:p>
            <a:r>
              <a:rPr lang="en-GB" dirty="0"/>
              <a:t>How has this played out?</a:t>
            </a:r>
          </a:p>
        </p:txBody>
      </p:sp>
      <p:sp>
        <p:nvSpPr>
          <p:cNvPr id="12" name="Content Placeholder 4">
            <a:extLst>
              <a:ext uri="{FF2B5EF4-FFF2-40B4-BE49-F238E27FC236}">
                <a16:creationId xmlns:a16="http://schemas.microsoft.com/office/drawing/2014/main" id="{F4BA7D4B-D17D-3F98-8F66-0C5AF24A5C3E}"/>
              </a:ext>
            </a:extLst>
          </p:cNvPr>
          <p:cNvSpPr>
            <a:spLocks noGrp="1"/>
          </p:cNvSpPr>
          <p:nvPr>
            <p:ph sz="quarter" idx="12"/>
          </p:nvPr>
        </p:nvSpPr>
        <p:spPr>
          <a:xfrm>
            <a:off x="6936581" y="0"/>
            <a:ext cx="2207419" cy="1320800"/>
          </a:xfrm>
        </p:spPr>
        <p:txBody>
          <a:bodyPr/>
          <a:lstStyle/>
          <a:p>
            <a:endParaRPr lang="en-US"/>
          </a:p>
        </p:txBody>
      </p:sp>
    </p:spTree>
    <p:extLst>
      <p:ext uri="{BB962C8B-B14F-4D97-AF65-F5344CB8AC3E}">
        <p14:creationId xmlns:p14="http://schemas.microsoft.com/office/powerpoint/2010/main" val="267078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Dyalog">
      <a:dk1>
        <a:srgbClr val="3B475E"/>
      </a:dk1>
      <a:lt1>
        <a:sysClr val="window" lastClr="FFFFFF"/>
      </a:lt1>
      <a:dk2>
        <a:srgbClr val="5A6D8F"/>
      </a:dk2>
      <a:lt2>
        <a:srgbClr val="F6F6D9"/>
      </a:lt2>
      <a:accent1>
        <a:srgbClr val="ED7F00"/>
      </a:accent1>
      <a:accent2>
        <a:srgbClr val="928ABD"/>
      </a:accent2>
      <a:accent3>
        <a:srgbClr val="2C5656"/>
      </a:accent3>
      <a:accent4>
        <a:srgbClr val="FFA336"/>
      </a:accent4>
      <a:accent5>
        <a:srgbClr val="BBB5D6"/>
      </a:accent5>
      <a:accent6>
        <a:srgbClr val="231F20"/>
      </a:accent6>
      <a:hlink>
        <a:srgbClr val="5A6D8F"/>
      </a:hlink>
      <a:folHlink>
        <a:srgbClr val="928ABD"/>
      </a:folHlink>
    </a:clrScheme>
    <a:fontScheme name="Sarabun">
      <a:majorFont>
        <a:latin typeface="Sarabun"/>
        <a:ea typeface=""/>
        <a:cs typeface=""/>
      </a:majorFont>
      <a:minorFont>
        <a:latin typeface="Sarabu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yalog19_template_bold_calibri.potx" id="{F0C38D23-3AC9-47E9-8D0D-BEDB5EAFCAD2}" vid="{35320D08-F00A-4224-9D94-CDC48BBB4D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17347</TotalTime>
  <Words>2998</Words>
  <Application>Microsoft Office PowerPoint</Application>
  <PresentationFormat>On-screen Show (16:9)</PresentationFormat>
  <Paragraphs>195</Paragraphs>
  <Slides>16</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Calibri</vt:lpstr>
      <vt:lpstr>APL385 Unicode</vt:lpstr>
      <vt:lpstr>Arial</vt:lpstr>
      <vt:lpstr>Sarabun</vt:lpstr>
      <vt:lpstr>Wingdings 2</vt:lpstr>
      <vt:lpstr>Wingdings</vt:lpstr>
      <vt:lpstr>Courier New</vt:lpstr>
      <vt:lpstr>Office Theme</vt:lpstr>
      <vt:lpstr>FinnAPL 2024</vt:lpstr>
      <vt:lpstr>Introduction </vt:lpstr>
      <vt:lpstr>The basics</vt:lpstr>
      <vt:lpstr>The current licence structure</vt:lpstr>
      <vt:lpstr>The old licence structure</vt:lpstr>
      <vt:lpstr>The new licence structure</vt:lpstr>
      <vt:lpstr> Rationale – Making it easier for customers</vt:lpstr>
      <vt:lpstr>Rationale – Future Proofing</vt:lpstr>
      <vt:lpstr>How has this played out?</vt:lpstr>
      <vt:lpstr>Dyalog is doing big things</vt:lpstr>
      <vt:lpstr>Dyalog is doing big things</vt:lpstr>
      <vt:lpstr>Dyalog is doing big things</vt:lpstr>
      <vt:lpstr>PowerPoint Presentation</vt:lpstr>
      <vt:lpstr>Dyalog is doing big things</vt:lpstr>
      <vt:lpstr>Dyalog is doing big things</vt:lpstr>
      <vt:lpstr>Conclusion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Fiona Smith</dc:creator>
  <cp:lastModifiedBy>Jada Andrade</cp:lastModifiedBy>
  <cp:revision>262</cp:revision>
  <dcterms:created xsi:type="dcterms:W3CDTF">2019-07-25T11:46:05Z</dcterms:created>
  <dcterms:modified xsi:type="dcterms:W3CDTF">2024-11-26T07:37:35Z</dcterms:modified>
</cp:coreProperties>
</file>