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61" r:id="rId2"/>
    <p:sldId id="585" r:id="rId3"/>
    <p:sldId id="588" r:id="rId4"/>
    <p:sldId id="590" r:id="rId5"/>
    <p:sldId id="593" r:id="rId6"/>
    <p:sldId id="613" r:id="rId7"/>
    <p:sldId id="589" r:id="rId8"/>
    <p:sldId id="592" r:id="rId9"/>
    <p:sldId id="594" r:id="rId10"/>
    <p:sldId id="595" r:id="rId11"/>
    <p:sldId id="596" r:id="rId12"/>
    <p:sldId id="599" r:id="rId13"/>
    <p:sldId id="598" r:id="rId14"/>
    <p:sldId id="610" r:id="rId15"/>
    <p:sldId id="611" r:id="rId16"/>
    <p:sldId id="587" r:id="rId17"/>
    <p:sldId id="600" r:id="rId18"/>
    <p:sldId id="604" r:id="rId19"/>
    <p:sldId id="605" r:id="rId20"/>
    <p:sldId id="614" r:id="rId21"/>
    <p:sldId id="606" r:id="rId22"/>
    <p:sldId id="608" r:id="rId23"/>
    <p:sldId id="612" r:id="rId24"/>
    <p:sldId id="609" r:id="rId25"/>
  </p:sldIdLst>
  <p:sldSz cx="9144000" cy="5143500" type="screen16x9"/>
  <p:notesSz cx="6858000" cy="9144000"/>
  <p:embeddedFontLst>
    <p:embeddedFont>
      <p:font typeface="APL385 Unicode" panose="020B0709000202000203" pitchFamily="49" charset="0"/>
      <p:regular r:id="rId28"/>
    </p:embeddedFont>
    <p:embeddedFont>
      <p:font typeface="Calibri" panose="020F0502020204030204" pitchFamily="34" charset="0"/>
      <p:regular r:id="rId28"/>
      <p:bold r:id="rId28"/>
      <p:italic r:id="rId28"/>
      <p:boldItalic r:id="rId28"/>
    </p:embeddedFont>
    <p:embeddedFont>
      <p:font typeface="Sarabun" panose="020B0604020202020204" charset="-34"/>
      <p:regular r:id="rId29"/>
      <p:bold r:id="rId30"/>
      <p:italic r:id="rId31"/>
      <p:boldItalic r:id="rId32"/>
    </p:embeddedFont>
    <p:embeddedFont>
      <p:font typeface="Wingdings 2" panose="05020102010507070707" pitchFamily="18" charset="2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CEA59A3-C90D-4E8B-8840-0A2DA394A1E2}">
          <p14:sldIdLst>
            <p14:sldId id="261"/>
            <p14:sldId id="585"/>
            <p14:sldId id="588"/>
            <p14:sldId id="590"/>
            <p14:sldId id="593"/>
            <p14:sldId id="613"/>
            <p14:sldId id="589"/>
            <p14:sldId id="592"/>
            <p14:sldId id="594"/>
            <p14:sldId id="595"/>
            <p14:sldId id="596"/>
            <p14:sldId id="599"/>
            <p14:sldId id="598"/>
            <p14:sldId id="610"/>
            <p14:sldId id="611"/>
            <p14:sldId id="587"/>
            <p14:sldId id="600"/>
            <p14:sldId id="604"/>
            <p14:sldId id="605"/>
            <p14:sldId id="614"/>
            <p14:sldId id="606"/>
            <p14:sldId id="608"/>
            <p14:sldId id="612"/>
            <p14:sldId id="609"/>
          </p14:sldIdLst>
        </p14:section>
        <p14:section name="Untitled Section" id="{E408798F-56BB-429D-9399-90CE3B065F1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D7F00"/>
    <a:srgbClr val="5A6D8F"/>
    <a:srgbClr val="3B475E"/>
    <a:srgbClr val="FDFDF5"/>
    <a:srgbClr val="F6F6D9"/>
    <a:srgbClr val="BBB5D6"/>
    <a:srgbClr val="928ABD"/>
    <a:srgbClr val="373535"/>
    <a:srgbClr val="EC71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71" autoAdjust="0"/>
    <p:restoredTop sz="95508" autoAdjust="0"/>
  </p:normalViewPr>
  <p:slideViewPr>
    <p:cSldViewPr snapToGrid="0">
      <p:cViewPr varScale="1">
        <p:scale>
          <a:sx n="135" d="100"/>
          <a:sy n="135" d="100"/>
        </p:scale>
        <p:origin x="780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693" y="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NUL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2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6A3BD-28BD-4949-B52F-24E999822598}" type="datetimeFigureOut">
              <a:rPr lang="en-GB" smtClean="0">
                <a:latin typeface="Sarabun" panose="00000500000000000000" pitchFamily="2" charset="-34"/>
              </a:rPr>
              <a:t>10/05/2023</a:t>
            </a:fld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370AB-76A5-41F1-9753-9FE7E667F0C0}" type="slidenum">
              <a:rPr lang="en-GB" smtClean="0">
                <a:latin typeface="Sarabun" panose="00000500000000000000" pitchFamily="2" charset="-34"/>
              </a:rPr>
              <a:t>‹#›</a:t>
            </a:fld>
            <a:endParaRPr lang="en-GB" dirty="0">
              <a:latin typeface="Sarabun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64718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arabun" panose="00000500000000000000" pitchFamily="2" charset="-34"/>
              </a:defRPr>
            </a:lvl1pPr>
          </a:lstStyle>
          <a:p>
            <a:fld id="{CDEAEF8A-5BB8-41C8-B8C2-160617C17EF4}" type="datetimeFigureOut">
              <a:rPr lang="en-GB" smtClean="0"/>
              <a:pPr/>
              <a:t>10/05/2023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arabun" panose="00000500000000000000" pitchFamily="2" charset="-34"/>
              </a:defRPr>
            </a:lvl1pPr>
          </a:lstStyle>
          <a:p>
            <a:fld id="{4320660A-27FD-4528-AE7F-EC6080404EE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213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5060" y="1688053"/>
            <a:ext cx="5073517" cy="176739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600" b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45061" y="3741620"/>
            <a:ext cx="5073516" cy="1024109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i="1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 useBgFill="1">
        <p:nvSpPr>
          <p:cNvPr id="3" name="Rounded Rectangle 2"/>
          <p:cNvSpPr/>
          <p:nvPr userDrawn="1"/>
        </p:nvSpPr>
        <p:spPr>
          <a:xfrm>
            <a:off x="8616917" y="51470"/>
            <a:ext cx="405045" cy="2700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A1FD6475-DAC6-4418-8860-2980690695F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3" t="-548" r="223" b="35658"/>
          <a:stretch/>
        </p:blipFill>
        <p:spPr bwMode="auto">
          <a:xfrm>
            <a:off x="1679912" y="321500"/>
            <a:ext cx="3024002" cy="65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77D23D1-AF63-47CC-9FB3-B0A40D0C69CF}"/>
              </a:ext>
            </a:extLst>
          </p:cNvPr>
          <p:cNvSpPr txBox="1"/>
          <p:nvPr userDrawn="1"/>
        </p:nvSpPr>
        <p:spPr>
          <a:xfrm>
            <a:off x="445060" y="1127023"/>
            <a:ext cx="5073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kern="700" spc="-20" baseline="0" dirty="0" err="1">
                <a:solidFill>
                  <a:srgbClr val="3B475E"/>
                </a:solidFill>
                <a:latin typeface="Sarabun" panose="00000500000000000000" pitchFamily="2" charset="-34"/>
              </a:rPr>
              <a:t>FinnAPL</a:t>
            </a:r>
            <a:r>
              <a:rPr lang="en-GB" sz="1600" kern="700" spc="-20" baseline="0" dirty="0">
                <a:solidFill>
                  <a:srgbClr val="3B475E"/>
                </a:solidFill>
                <a:latin typeface="Sarabun" panose="00000500000000000000" pitchFamily="2" charset="-34"/>
              </a:rPr>
              <a:t> @ </a:t>
            </a:r>
            <a:r>
              <a:rPr lang="en-GB" sz="1600" kern="700" spc="-20" baseline="0" dirty="0" err="1">
                <a:solidFill>
                  <a:srgbClr val="3B475E"/>
                </a:solidFill>
                <a:latin typeface="Sarabun" panose="00000500000000000000" pitchFamily="2" charset="-34"/>
              </a:rPr>
              <a:t>Suomenlinna</a:t>
            </a:r>
            <a:r>
              <a:rPr lang="en-GB" sz="1600" kern="700" spc="-20" baseline="0" dirty="0">
                <a:solidFill>
                  <a:srgbClr val="3B475E"/>
                </a:solidFill>
                <a:latin typeface="Sarabun" panose="00000500000000000000" pitchFamily="2" charset="-34"/>
              </a:rPr>
              <a:t>, May 2023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C13720CA-FE42-49DE-A1AF-5214A01E7778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0FBA950-28F2-527A-811C-29FF763B12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02949" y="2106520"/>
            <a:ext cx="1954700" cy="2764646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06304EA2-EB0B-8DF8-1B59-B6AC4AA10B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1466" y="334085"/>
            <a:ext cx="856517" cy="522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uomenlinna Official Website">
            <a:extLst>
              <a:ext uri="{FF2B5EF4-FFF2-40B4-BE49-F238E27FC236}">
                <a16:creationId xmlns:a16="http://schemas.microsoft.com/office/drawing/2014/main" id="{AD76FC47-9FE7-F317-941C-A0B0E11E4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24" y="186485"/>
            <a:ext cx="173355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373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264925"/>
            <a:ext cx="2127975" cy="324203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6DBA27B-8304-4CFA-81F2-07D6954C9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09251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/>
            </a:lvl1pPr>
            <a:lvl2pPr>
              <a:spcBef>
                <a:spcPts val="0"/>
              </a:spcBef>
              <a:buClr>
                <a:srgbClr val="FFA336"/>
              </a:buClr>
              <a:defRPr/>
            </a:lvl2pPr>
            <a:lvl3pPr>
              <a:spcBef>
                <a:spcPts val="0"/>
              </a:spcBef>
              <a:buClr>
                <a:srgbClr val="FFA336"/>
              </a:buClr>
              <a:defRPr/>
            </a:lvl3pPr>
            <a:lvl4pPr>
              <a:spcBef>
                <a:spcPts val="0"/>
              </a:spcBef>
              <a:buClr>
                <a:srgbClr val="FFA336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3CC7BCE-4ADF-4981-A51C-337EB4EACDFD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28F4D49-482B-40A2-86AF-43C7452A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83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1C07FA-679D-46C0-86F7-8D17779A0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4104000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4BF5B9E-EBC4-409F-984B-6D47D81EDF4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47260" y="1264925"/>
            <a:ext cx="4104641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7F951AB8-DA79-4083-BFE2-5D3BD28F0EF3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378A4D6-E4A6-4021-9A3E-CD1962CFE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4322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50CC00C7-834C-4ECD-A8A3-E409D29ECB59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4C4900D4-E042-4F52-A837-0B504DD6A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647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B9B8FD49-8E58-4EE8-BE57-8B874BC46CAD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1447694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7" y="1264925"/>
            <a:ext cx="852837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9B4391E-A2CA-4E7C-B5A9-A31CF000D3E5}"/>
              </a:ext>
            </a:extLst>
          </p:cNvPr>
          <p:cNvSpPr txBox="1">
            <a:spLocks/>
          </p:cNvSpPr>
          <p:nvPr userDrawn="1"/>
        </p:nvSpPr>
        <p:spPr>
          <a:xfrm>
            <a:off x="710852" y="4745354"/>
            <a:ext cx="7066640" cy="3981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7550" indent="-35560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9500" indent="-36195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3513" indent="-354013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spcBef>
                <a:spcPts val="0"/>
              </a:spcBef>
            </a:pPr>
            <a:r>
              <a:rPr lang="en-US" sz="1600" dirty="0">
                <a:solidFill>
                  <a:srgbClr val="928ABD"/>
                </a:solidFill>
                <a:latin typeface="Sarabun" panose="00000500000000000000" pitchFamily="2" charset="-34"/>
              </a:rPr>
              <a:t>Isolates in the Cloud</a:t>
            </a:r>
          </a:p>
        </p:txBody>
      </p:sp>
      <p:sp>
        <p:nvSpPr>
          <p:cNvPr id="49" name="Date Placeholder 3"/>
          <p:cNvSpPr txBox="1">
            <a:spLocks/>
          </p:cNvSpPr>
          <p:nvPr userDrawn="1"/>
        </p:nvSpPr>
        <p:spPr>
          <a:xfrm>
            <a:off x="45720" y="4743900"/>
            <a:ext cx="665132" cy="39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bg1"/>
                </a:solidFill>
                <a:latin typeface="Klavika Medium" panose="02000603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02EDF88B-1B61-4481-9BD6-D2E23BF0DCD8}" type="slidenum">
              <a:rPr lang="en-GB" sz="1600" smtClean="0">
                <a:solidFill>
                  <a:srgbClr val="ED7F00"/>
                </a:solidFill>
                <a:latin typeface="Sarabun" panose="00000500000000000000" pitchFamily="2" charset="-34"/>
              </a:rPr>
              <a:pPr algn="l"/>
              <a:t>‹#›</a:t>
            </a:fld>
            <a:endParaRPr lang="en-GB" sz="1600" dirty="0">
              <a:solidFill>
                <a:srgbClr val="ED7F00"/>
              </a:solidFill>
              <a:latin typeface="Sarabun" panose="00000500000000000000" pitchFamily="2" charset="-34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AF9E24F-2BBD-45BB-A084-8C6DB7C8D692}"/>
              </a:ext>
            </a:extLst>
          </p:cNvPr>
          <p:cNvCxnSpPr>
            <a:cxnSpLocks/>
          </p:cNvCxnSpPr>
          <p:nvPr userDrawn="1"/>
        </p:nvCxnSpPr>
        <p:spPr>
          <a:xfrm>
            <a:off x="0" y="4700093"/>
            <a:ext cx="9144000" cy="0"/>
          </a:xfrm>
          <a:prstGeom prst="line">
            <a:avLst/>
          </a:prstGeom>
          <a:ln w="28575">
            <a:solidFill>
              <a:srgbClr val="928A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rapezoid 3">
            <a:extLst>
              <a:ext uri="{FF2B5EF4-FFF2-40B4-BE49-F238E27FC236}">
                <a16:creationId xmlns:a16="http://schemas.microsoft.com/office/drawing/2014/main" id="{7FA306A9-E836-4163-8918-B373B342B7B3}"/>
              </a:ext>
            </a:extLst>
          </p:cNvPr>
          <p:cNvSpPr/>
          <p:nvPr userDrawn="1"/>
        </p:nvSpPr>
        <p:spPr>
          <a:xfrm>
            <a:off x="8336756" y="4657725"/>
            <a:ext cx="292894" cy="86175"/>
          </a:xfrm>
          <a:prstGeom prst="trapezoid">
            <a:avLst>
              <a:gd name="adj" fmla="val 13947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75446FE-57B4-E664-AD4E-313BD38F924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51006" y="3998742"/>
            <a:ext cx="852470" cy="120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4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0" r:id="rId2"/>
    <p:sldLayoutId id="2147483652" r:id="rId3"/>
    <p:sldLayoutId id="2147483654" r:id="rId4"/>
    <p:sldLayoutId id="2147483655" r:id="rId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rgbClr val="3B475E"/>
          </a:solidFill>
          <a:latin typeface="Sarabun" panose="00000500000000000000" pitchFamily="2" charset="-34"/>
          <a:ea typeface="+mj-ea"/>
          <a:cs typeface="Calibri" panose="020F0502020204030204" pitchFamily="34" charset="0"/>
        </a:defRPr>
      </a:lvl1pPr>
    </p:titleStyle>
    <p:bodyStyle>
      <a:lvl1pPr marL="458788" indent="-458788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A336"/>
        </a:buClr>
        <a:buSzPct val="75000"/>
        <a:buFont typeface="Wingdings 2" panose="05020102010507070707" pitchFamily="18" charset="2"/>
        <a:buChar char=""/>
        <a:defRPr sz="2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1pPr>
      <a:lvl2pPr marL="858838" indent="-401638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A336"/>
        </a:buClr>
        <a:buSzPct val="75000"/>
        <a:buFont typeface="Wingdings 2" panose="05020102010507070707" pitchFamily="18" charset="2"/>
        <a:buChar char=""/>
        <a:defRPr lang="en-US" sz="2000" kern="1200" dirty="0" smtClean="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A336"/>
        </a:buClr>
        <a:buSzPct val="75000"/>
        <a:buFont typeface="Wingdings 2" panose="05020102010507070707" pitchFamily="18" charset="2"/>
        <a:buChar char=""/>
        <a:defRPr sz="18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3pPr>
      <a:lvl4pPr marL="1655763" indent="-284163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A336"/>
        </a:buClr>
        <a:buSzPct val="75000"/>
        <a:buFont typeface="Wingdings 2" panose="05020102010507070707" pitchFamily="18" charset="2"/>
        <a:buChar char=""/>
        <a:defRPr sz="1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Clr>
          <a:srgbClr val="FF9421"/>
        </a:buClr>
        <a:buFont typeface="Calibri" panose="020F050202020403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3ABD4-C518-4141-BEFE-F3FDCBE13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Isolates</a:t>
            </a:r>
            <a:br>
              <a:rPr lang="en-GB" dirty="0"/>
            </a:br>
            <a:r>
              <a:rPr lang="en-GB" dirty="0"/>
              <a:t>in the Cloud</a:t>
            </a:r>
            <a:endParaRPr lang="en-GB" sz="2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1D985C-C2CE-4956-A0F3-397B5A0D26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Morten Kromberg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B740D1-6116-46CC-8E22-DF7E1B66A40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287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BB33BAC-94D1-6D1A-4065-9542B589427C}"/>
              </a:ext>
            </a:extLst>
          </p:cNvPr>
          <p:cNvSpPr/>
          <p:nvPr/>
        </p:nvSpPr>
        <p:spPr>
          <a:xfrm>
            <a:off x="6997326" y="398577"/>
            <a:ext cx="2052000" cy="118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Container Image</a:t>
            </a:r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F77E651-8DC3-0EAA-F758-0E8340BE1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6773" y="161276"/>
            <a:ext cx="2966364" cy="685535"/>
          </a:xfrm>
        </p:spPr>
        <p:txBody>
          <a:bodyPr/>
          <a:lstStyle/>
          <a:p>
            <a:r>
              <a:rPr lang="da-DK" dirty="0"/>
              <a:t>The </a:t>
            </a:r>
            <a:r>
              <a:rPr lang="da-DK" dirty="0" err="1"/>
              <a:t>Pieces</a:t>
            </a:r>
            <a:r>
              <a:rPr lang="da-DK" dirty="0"/>
              <a:t> …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9C69DE-CD46-EDE8-0FFC-86CAB99D6CC2}"/>
              </a:ext>
            </a:extLst>
          </p:cNvPr>
          <p:cNvSpPr/>
          <p:nvPr/>
        </p:nvSpPr>
        <p:spPr>
          <a:xfrm>
            <a:off x="7425726" y="788186"/>
            <a:ext cx="1195200" cy="685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APL Code</a:t>
            </a:r>
          </a:p>
          <a:p>
            <a:pPr algn="ctr"/>
            <a:r>
              <a:rPr lang="da-DK" dirty="0"/>
              <a:t>&amp; Data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558AF5-0EDE-B0FA-F0A4-730B4D7FE8FF}"/>
              </a:ext>
            </a:extLst>
          </p:cNvPr>
          <p:cNvSpPr/>
          <p:nvPr/>
        </p:nvSpPr>
        <p:spPr>
          <a:xfrm>
            <a:off x="238673" y="1349276"/>
            <a:ext cx="6521971" cy="318672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Cluster</a:t>
            </a:r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B6A6FF-9E95-7C12-6C10-36356D89753D}"/>
              </a:ext>
            </a:extLst>
          </p:cNvPr>
          <p:cNvSpPr/>
          <p:nvPr/>
        </p:nvSpPr>
        <p:spPr>
          <a:xfrm>
            <a:off x="5393189" y="2028918"/>
            <a:ext cx="1195200" cy="685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Task</a:t>
            </a:r>
          </a:p>
          <a:p>
            <a:pPr algn="ctr"/>
            <a:r>
              <a:rPr lang="da-DK" dirty="0"/>
              <a:t>Definition</a:t>
            </a:r>
            <a:endParaRPr lang="en-GB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2BECC52-EBCE-1401-B6A6-7C5F80CAF1C8}"/>
              </a:ext>
            </a:extLst>
          </p:cNvPr>
          <p:cNvCxnSpPr>
            <a:cxnSpLocks/>
            <a:stCxn id="7" idx="2"/>
            <a:endCxn id="9" idx="3"/>
          </p:cNvCxnSpPr>
          <p:nvPr/>
        </p:nvCxnSpPr>
        <p:spPr>
          <a:xfrm flipH="1">
            <a:off x="6588389" y="1586577"/>
            <a:ext cx="1434937" cy="785108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4BBBDAAD-AFE1-1776-27B5-639182B2C1FF}"/>
              </a:ext>
            </a:extLst>
          </p:cNvPr>
          <p:cNvSpPr/>
          <p:nvPr/>
        </p:nvSpPr>
        <p:spPr>
          <a:xfrm>
            <a:off x="3562085" y="2028918"/>
            <a:ext cx="1490400" cy="685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Service</a:t>
            </a:r>
            <a:br>
              <a:rPr lang="da-DK" dirty="0"/>
            </a:br>
            <a:r>
              <a:rPr lang="da-DK" dirty="0"/>
              <a:t>(</a:t>
            </a:r>
            <a:r>
              <a:rPr lang="da-DK" dirty="0" err="1"/>
              <a:t>scalable</a:t>
            </a:r>
            <a:r>
              <a:rPr lang="da-DK" dirty="0"/>
              <a:t>)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6687AFC-3749-30F0-FDFA-173878480D95}"/>
              </a:ext>
            </a:extLst>
          </p:cNvPr>
          <p:cNvSpPr/>
          <p:nvPr/>
        </p:nvSpPr>
        <p:spPr>
          <a:xfrm>
            <a:off x="422598" y="2550829"/>
            <a:ext cx="1603583" cy="685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Subnet</a:t>
            </a:r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4633AF-F768-7034-B225-1C1F83F64B57}"/>
              </a:ext>
            </a:extLst>
          </p:cNvPr>
          <p:cNvSpPr/>
          <p:nvPr/>
        </p:nvSpPr>
        <p:spPr>
          <a:xfrm>
            <a:off x="422599" y="3353369"/>
            <a:ext cx="1603583" cy="685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Security Group</a:t>
            </a:r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C33F971-9EA8-1716-BA9E-FE0C37F98631}"/>
              </a:ext>
            </a:extLst>
          </p:cNvPr>
          <p:cNvSpPr/>
          <p:nvPr/>
        </p:nvSpPr>
        <p:spPr>
          <a:xfrm>
            <a:off x="2434046" y="2998382"/>
            <a:ext cx="4038749" cy="144401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Capacity</a:t>
            </a:r>
            <a:r>
              <a:rPr lang="da-DK" dirty="0"/>
              <a:t> Provider (FARGATE)</a:t>
            </a:r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008ED6D-AF59-7191-9531-B4A9248CC054}"/>
              </a:ext>
            </a:extLst>
          </p:cNvPr>
          <p:cNvSpPr/>
          <p:nvPr/>
        </p:nvSpPr>
        <p:spPr>
          <a:xfrm>
            <a:off x="2511833" y="3460357"/>
            <a:ext cx="1490400" cy="685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Running Task</a:t>
            </a:r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F18E851-2E6A-DBF5-903C-572B9978BC70}"/>
              </a:ext>
            </a:extLst>
          </p:cNvPr>
          <p:cNvSpPr/>
          <p:nvPr/>
        </p:nvSpPr>
        <p:spPr>
          <a:xfrm>
            <a:off x="3668094" y="3567142"/>
            <a:ext cx="1490400" cy="685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Running Task</a:t>
            </a:r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22FC57D-52F7-48B9-1C70-0914FFCBC148}"/>
              </a:ext>
            </a:extLst>
          </p:cNvPr>
          <p:cNvSpPr/>
          <p:nvPr/>
        </p:nvSpPr>
        <p:spPr>
          <a:xfrm>
            <a:off x="4864689" y="3683248"/>
            <a:ext cx="1490400" cy="685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Running Task</a:t>
            </a:r>
            <a:endParaRPr lang="en-GB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7AAD5A5-B4C7-19B9-48CB-7EFA0E4E9DF9}"/>
              </a:ext>
            </a:extLst>
          </p:cNvPr>
          <p:cNvCxnSpPr>
            <a:cxnSpLocks/>
            <a:stCxn id="9" idx="1"/>
            <a:endCxn id="12" idx="3"/>
          </p:cNvCxnSpPr>
          <p:nvPr/>
        </p:nvCxnSpPr>
        <p:spPr>
          <a:xfrm flipH="1">
            <a:off x="5052485" y="2371685"/>
            <a:ext cx="340704" cy="0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4125A5BE-78BC-055A-0686-76F62D5DE22C}"/>
              </a:ext>
            </a:extLst>
          </p:cNvPr>
          <p:cNvSpPr/>
          <p:nvPr/>
        </p:nvSpPr>
        <p:spPr>
          <a:xfrm>
            <a:off x="422598" y="398577"/>
            <a:ext cx="1603583" cy="685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External</a:t>
            </a:r>
            <a:r>
              <a:rPr lang="da-DK" dirty="0"/>
              <a:t> Client</a:t>
            </a:r>
            <a:endParaRPr lang="en-GB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EE95416-7958-4CD6-C391-EB5250FFC6D5}"/>
              </a:ext>
            </a:extLst>
          </p:cNvPr>
          <p:cNvCxnSpPr>
            <a:cxnSpLocks/>
            <a:stCxn id="31" idx="2"/>
            <a:endCxn id="14" idx="0"/>
          </p:cNvCxnSpPr>
          <p:nvPr/>
        </p:nvCxnSpPr>
        <p:spPr>
          <a:xfrm>
            <a:off x="1224390" y="1084111"/>
            <a:ext cx="0" cy="1466718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D5C5283-99C3-8933-C4AB-7287B681F68B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>
          <a:xfrm>
            <a:off x="1224390" y="3236363"/>
            <a:ext cx="1" cy="117006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273C3AA-63BD-EEAB-707F-255691A27C61}"/>
              </a:ext>
            </a:extLst>
          </p:cNvPr>
          <p:cNvCxnSpPr>
            <a:cxnSpLocks/>
            <a:stCxn id="15" idx="3"/>
            <a:endCxn id="16" idx="1"/>
          </p:cNvCxnSpPr>
          <p:nvPr/>
        </p:nvCxnSpPr>
        <p:spPr>
          <a:xfrm>
            <a:off x="2026182" y="3696136"/>
            <a:ext cx="407864" cy="24255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AB5F44E-18FA-289B-3C41-1001ABC73F1E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4307285" y="2714452"/>
            <a:ext cx="0" cy="265165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BEAEB71-FF78-5471-43EE-9E81E3E7B455}"/>
              </a:ext>
            </a:extLst>
          </p:cNvPr>
          <p:cNvSpPr txBox="1"/>
          <p:nvPr/>
        </p:nvSpPr>
        <p:spPr>
          <a:xfrm>
            <a:off x="8609624" y="1107549"/>
            <a:ext cx="4359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✓</a:t>
            </a:r>
            <a:endParaRPr lang="en-GB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94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F77E651-8DC3-0EAA-F758-0E8340BE1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6773" y="161276"/>
            <a:ext cx="2966364" cy="685535"/>
          </a:xfrm>
        </p:spPr>
        <p:txBody>
          <a:bodyPr/>
          <a:lstStyle/>
          <a:p>
            <a:r>
              <a:rPr lang="da-DK" dirty="0"/>
              <a:t>The </a:t>
            </a:r>
            <a:r>
              <a:rPr lang="da-DK" dirty="0" err="1"/>
              <a:t>Pieces</a:t>
            </a:r>
            <a:r>
              <a:rPr lang="da-DK" dirty="0"/>
              <a:t> …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558AF5-0EDE-B0FA-F0A4-730B4D7FE8FF}"/>
              </a:ext>
            </a:extLst>
          </p:cNvPr>
          <p:cNvSpPr/>
          <p:nvPr/>
        </p:nvSpPr>
        <p:spPr>
          <a:xfrm>
            <a:off x="238673" y="1349276"/>
            <a:ext cx="6521971" cy="318672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Cluster</a:t>
            </a:r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33D205-6C3E-0259-0CBA-BC38E0B3F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502" y="1787376"/>
            <a:ext cx="8037952" cy="28980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1D43AAC-2FE8-C163-3164-57155F578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9674" y="161276"/>
            <a:ext cx="3066274" cy="1859511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A27B275-7925-2617-1428-3751E0D14C12}"/>
              </a:ext>
            </a:extLst>
          </p:cNvPr>
          <p:cNvCxnSpPr/>
          <p:nvPr/>
        </p:nvCxnSpPr>
        <p:spPr>
          <a:xfrm flipH="1">
            <a:off x="6495143" y="2020787"/>
            <a:ext cx="1030514" cy="174567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746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BB33BAC-94D1-6D1A-4065-9542B589427C}"/>
              </a:ext>
            </a:extLst>
          </p:cNvPr>
          <p:cNvSpPr/>
          <p:nvPr/>
        </p:nvSpPr>
        <p:spPr>
          <a:xfrm>
            <a:off x="6997326" y="398577"/>
            <a:ext cx="2052000" cy="118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Container Image</a:t>
            </a:r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F77E651-8DC3-0EAA-F758-0E8340BE1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6773" y="161276"/>
            <a:ext cx="2966364" cy="685535"/>
          </a:xfrm>
        </p:spPr>
        <p:txBody>
          <a:bodyPr/>
          <a:lstStyle/>
          <a:p>
            <a:r>
              <a:rPr lang="da-DK" dirty="0"/>
              <a:t>The </a:t>
            </a:r>
            <a:r>
              <a:rPr lang="da-DK" dirty="0" err="1"/>
              <a:t>Pieces</a:t>
            </a:r>
            <a:r>
              <a:rPr lang="da-DK" dirty="0"/>
              <a:t> …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9C69DE-CD46-EDE8-0FFC-86CAB99D6CC2}"/>
              </a:ext>
            </a:extLst>
          </p:cNvPr>
          <p:cNvSpPr/>
          <p:nvPr/>
        </p:nvSpPr>
        <p:spPr>
          <a:xfrm>
            <a:off x="7425726" y="788186"/>
            <a:ext cx="1195200" cy="685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APL Code</a:t>
            </a:r>
          </a:p>
          <a:p>
            <a:pPr algn="ctr"/>
            <a:r>
              <a:rPr lang="da-DK" dirty="0"/>
              <a:t>&amp; Data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558AF5-0EDE-B0FA-F0A4-730B4D7FE8FF}"/>
              </a:ext>
            </a:extLst>
          </p:cNvPr>
          <p:cNvSpPr/>
          <p:nvPr/>
        </p:nvSpPr>
        <p:spPr>
          <a:xfrm>
            <a:off x="238673" y="1349276"/>
            <a:ext cx="6521971" cy="318672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Cluster</a:t>
            </a:r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B6A6FF-9E95-7C12-6C10-36356D89753D}"/>
              </a:ext>
            </a:extLst>
          </p:cNvPr>
          <p:cNvSpPr/>
          <p:nvPr/>
        </p:nvSpPr>
        <p:spPr>
          <a:xfrm>
            <a:off x="5393189" y="2028918"/>
            <a:ext cx="1195200" cy="685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Task</a:t>
            </a:r>
          </a:p>
          <a:p>
            <a:pPr algn="ctr"/>
            <a:r>
              <a:rPr lang="da-DK" dirty="0"/>
              <a:t>Definition</a:t>
            </a:r>
            <a:endParaRPr lang="en-GB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2BECC52-EBCE-1401-B6A6-7C5F80CAF1C8}"/>
              </a:ext>
            </a:extLst>
          </p:cNvPr>
          <p:cNvCxnSpPr>
            <a:cxnSpLocks/>
            <a:stCxn id="7" idx="2"/>
            <a:endCxn id="9" idx="3"/>
          </p:cNvCxnSpPr>
          <p:nvPr/>
        </p:nvCxnSpPr>
        <p:spPr>
          <a:xfrm flipH="1">
            <a:off x="6588389" y="1586577"/>
            <a:ext cx="1434937" cy="785108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4BBBDAAD-AFE1-1776-27B5-639182B2C1FF}"/>
              </a:ext>
            </a:extLst>
          </p:cNvPr>
          <p:cNvSpPr/>
          <p:nvPr/>
        </p:nvSpPr>
        <p:spPr>
          <a:xfrm>
            <a:off x="3562085" y="2028918"/>
            <a:ext cx="1490400" cy="685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Service</a:t>
            </a:r>
            <a:br>
              <a:rPr lang="da-DK" dirty="0"/>
            </a:br>
            <a:r>
              <a:rPr lang="da-DK" dirty="0"/>
              <a:t>(</a:t>
            </a:r>
            <a:r>
              <a:rPr lang="da-DK" dirty="0" err="1"/>
              <a:t>scalable</a:t>
            </a:r>
            <a:r>
              <a:rPr lang="da-DK" dirty="0"/>
              <a:t>)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6687AFC-3749-30F0-FDFA-173878480D95}"/>
              </a:ext>
            </a:extLst>
          </p:cNvPr>
          <p:cNvSpPr/>
          <p:nvPr/>
        </p:nvSpPr>
        <p:spPr>
          <a:xfrm>
            <a:off x="422598" y="2550829"/>
            <a:ext cx="1603583" cy="685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Subnet</a:t>
            </a:r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4633AF-F768-7034-B225-1C1F83F64B57}"/>
              </a:ext>
            </a:extLst>
          </p:cNvPr>
          <p:cNvSpPr/>
          <p:nvPr/>
        </p:nvSpPr>
        <p:spPr>
          <a:xfrm>
            <a:off x="422599" y="3353369"/>
            <a:ext cx="1603583" cy="685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Security Group</a:t>
            </a:r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C33F971-9EA8-1716-BA9E-FE0C37F98631}"/>
              </a:ext>
            </a:extLst>
          </p:cNvPr>
          <p:cNvSpPr/>
          <p:nvPr/>
        </p:nvSpPr>
        <p:spPr>
          <a:xfrm>
            <a:off x="2434046" y="2998382"/>
            <a:ext cx="4038749" cy="144401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Capacity</a:t>
            </a:r>
            <a:r>
              <a:rPr lang="da-DK" dirty="0"/>
              <a:t> Provider (FARGATE)</a:t>
            </a:r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008ED6D-AF59-7191-9531-B4A9248CC054}"/>
              </a:ext>
            </a:extLst>
          </p:cNvPr>
          <p:cNvSpPr/>
          <p:nvPr/>
        </p:nvSpPr>
        <p:spPr>
          <a:xfrm>
            <a:off x="2511833" y="3460357"/>
            <a:ext cx="1490400" cy="685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Running Task</a:t>
            </a:r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F18E851-2E6A-DBF5-903C-572B9978BC70}"/>
              </a:ext>
            </a:extLst>
          </p:cNvPr>
          <p:cNvSpPr/>
          <p:nvPr/>
        </p:nvSpPr>
        <p:spPr>
          <a:xfrm>
            <a:off x="3668094" y="3567142"/>
            <a:ext cx="1490400" cy="685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Running Task</a:t>
            </a:r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22FC57D-52F7-48B9-1C70-0914FFCBC148}"/>
              </a:ext>
            </a:extLst>
          </p:cNvPr>
          <p:cNvSpPr/>
          <p:nvPr/>
        </p:nvSpPr>
        <p:spPr>
          <a:xfrm>
            <a:off x="4864689" y="3683248"/>
            <a:ext cx="1490400" cy="685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Running Task</a:t>
            </a:r>
            <a:endParaRPr lang="en-GB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7AAD5A5-B4C7-19B9-48CB-7EFA0E4E9DF9}"/>
              </a:ext>
            </a:extLst>
          </p:cNvPr>
          <p:cNvCxnSpPr>
            <a:cxnSpLocks/>
            <a:stCxn id="9" idx="1"/>
            <a:endCxn id="12" idx="3"/>
          </p:cNvCxnSpPr>
          <p:nvPr/>
        </p:nvCxnSpPr>
        <p:spPr>
          <a:xfrm flipH="1">
            <a:off x="5052485" y="2371685"/>
            <a:ext cx="340704" cy="0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4125A5BE-78BC-055A-0686-76F62D5DE22C}"/>
              </a:ext>
            </a:extLst>
          </p:cNvPr>
          <p:cNvSpPr/>
          <p:nvPr/>
        </p:nvSpPr>
        <p:spPr>
          <a:xfrm>
            <a:off x="422598" y="398577"/>
            <a:ext cx="1603583" cy="685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External</a:t>
            </a:r>
            <a:r>
              <a:rPr lang="da-DK" dirty="0"/>
              <a:t> Client</a:t>
            </a:r>
            <a:endParaRPr lang="en-GB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EE95416-7958-4CD6-C391-EB5250FFC6D5}"/>
              </a:ext>
            </a:extLst>
          </p:cNvPr>
          <p:cNvCxnSpPr>
            <a:cxnSpLocks/>
            <a:stCxn id="31" idx="2"/>
            <a:endCxn id="14" idx="0"/>
          </p:cNvCxnSpPr>
          <p:nvPr/>
        </p:nvCxnSpPr>
        <p:spPr>
          <a:xfrm>
            <a:off x="1224390" y="1084111"/>
            <a:ext cx="0" cy="1466718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D5C5283-99C3-8933-C4AB-7287B681F68B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>
          <a:xfrm>
            <a:off x="1224390" y="3236363"/>
            <a:ext cx="1" cy="117006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273C3AA-63BD-EEAB-707F-255691A27C61}"/>
              </a:ext>
            </a:extLst>
          </p:cNvPr>
          <p:cNvCxnSpPr>
            <a:cxnSpLocks/>
            <a:stCxn id="15" idx="3"/>
            <a:endCxn id="16" idx="1"/>
          </p:cNvCxnSpPr>
          <p:nvPr/>
        </p:nvCxnSpPr>
        <p:spPr>
          <a:xfrm>
            <a:off x="2026182" y="3696136"/>
            <a:ext cx="407864" cy="24255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AB5F44E-18FA-289B-3C41-1001ABC73F1E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4307285" y="2714452"/>
            <a:ext cx="0" cy="265165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BEAEB71-FF78-5471-43EE-9E81E3E7B455}"/>
              </a:ext>
            </a:extLst>
          </p:cNvPr>
          <p:cNvSpPr txBox="1"/>
          <p:nvPr/>
        </p:nvSpPr>
        <p:spPr>
          <a:xfrm>
            <a:off x="8609624" y="1107549"/>
            <a:ext cx="4359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✓</a:t>
            </a:r>
            <a:endParaRPr lang="en-GB" sz="2400" b="1" dirty="0">
              <a:solidFill>
                <a:srgbClr val="00B05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EB745E-8CAA-A0DE-1A74-5C5952F9726D}"/>
              </a:ext>
            </a:extLst>
          </p:cNvPr>
          <p:cNvSpPr txBox="1"/>
          <p:nvPr/>
        </p:nvSpPr>
        <p:spPr>
          <a:xfrm>
            <a:off x="3863956" y="1338381"/>
            <a:ext cx="4359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✓</a:t>
            </a:r>
            <a:endParaRPr lang="en-GB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31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ED6AB0B-0842-BC99-BB84-A3E99D60F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676053" cy="51435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CB6A6FF-9E95-7C12-6C10-36356D89753D}"/>
              </a:ext>
            </a:extLst>
          </p:cNvPr>
          <p:cNvSpPr/>
          <p:nvPr/>
        </p:nvSpPr>
        <p:spPr>
          <a:xfrm>
            <a:off x="6810864" y="1023389"/>
            <a:ext cx="1195200" cy="685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Task</a:t>
            </a:r>
          </a:p>
          <a:p>
            <a:pPr algn="ctr"/>
            <a:r>
              <a:rPr lang="da-DK" dirty="0"/>
              <a:t>Definition</a:t>
            </a:r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86396E7-634E-577B-D1FE-0D1C1B998373}"/>
              </a:ext>
            </a:extLst>
          </p:cNvPr>
          <p:cNvSpPr/>
          <p:nvPr/>
        </p:nvSpPr>
        <p:spPr>
          <a:xfrm>
            <a:off x="418213" y="1694121"/>
            <a:ext cx="5897525" cy="3489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8E49143-DCF7-F21C-BDDF-721D317A2760}"/>
              </a:ext>
            </a:extLst>
          </p:cNvPr>
          <p:cNvSpPr/>
          <p:nvPr/>
        </p:nvSpPr>
        <p:spPr>
          <a:xfrm>
            <a:off x="418213" y="1017182"/>
            <a:ext cx="5868575" cy="3489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7522A1B-F103-5AD2-92DF-659875420A68}"/>
              </a:ext>
            </a:extLst>
          </p:cNvPr>
          <p:cNvSpPr/>
          <p:nvPr/>
        </p:nvSpPr>
        <p:spPr>
          <a:xfrm>
            <a:off x="418214" y="2022086"/>
            <a:ext cx="5897526" cy="4517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95E7BD7-9BDF-93B4-6B30-52A2A06F9EB7}"/>
              </a:ext>
            </a:extLst>
          </p:cNvPr>
          <p:cNvSpPr/>
          <p:nvPr/>
        </p:nvSpPr>
        <p:spPr>
          <a:xfrm>
            <a:off x="418214" y="3287360"/>
            <a:ext cx="5897526" cy="2142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878908E-A9BA-94DD-1AE9-14D59C24448B}"/>
              </a:ext>
            </a:extLst>
          </p:cNvPr>
          <p:cNvSpPr/>
          <p:nvPr/>
        </p:nvSpPr>
        <p:spPr>
          <a:xfrm>
            <a:off x="418214" y="3652410"/>
            <a:ext cx="5897526" cy="2745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2317F3D-6F9A-934A-EFF4-5CAA7FEB5CC3}"/>
              </a:ext>
            </a:extLst>
          </p:cNvPr>
          <p:cNvSpPr/>
          <p:nvPr/>
        </p:nvSpPr>
        <p:spPr>
          <a:xfrm>
            <a:off x="389263" y="4397955"/>
            <a:ext cx="5897526" cy="2745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CDAB227-6F14-F036-68E7-4F3E3A460E6A}"/>
              </a:ext>
            </a:extLst>
          </p:cNvPr>
          <p:cNvSpPr/>
          <p:nvPr/>
        </p:nvSpPr>
        <p:spPr>
          <a:xfrm>
            <a:off x="6810864" y="1868608"/>
            <a:ext cx="1999983" cy="106640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Warning: </a:t>
            </a:r>
            <a:r>
              <a:rPr lang="da-DK" dirty="0" err="1"/>
              <a:t>ChatGPT</a:t>
            </a:r>
            <a:r>
              <a:rPr lang="da-DK" dirty="0"/>
              <a:t> </a:t>
            </a:r>
            <a:r>
              <a:rPr lang="da-DK" dirty="0" err="1"/>
              <a:t>does</a:t>
            </a:r>
            <a:r>
              <a:rPr lang="da-DK" dirty="0"/>
              <a:t> *NOT* </a:t>
            </a:r>
            <a:r>
              <a:rPr lang="da-DK" dirty="0" err="1"/>
              <a:t>know</a:t>
            </a:r>
            <a:r>
              <a:rPr lang="da-DK" dirty="0"/>
              <a:t> </a:t>
            </a:r>
            <a:r>
              <a:rPr lang="da-DK" dirty="0" err="1"/>
              <a:t>how</a:t>
            </a:r>
            <a:r>
              <a:rPr lang="da-DK" dirty="0"/>
              <a:t> to do </a:t>
            </a:r>
            <a:r>
              <a:rPr lang="da-DK" dirty="0" err="1"/>
              <a:t>this</a:t>
            </a:r>
            <a:r>
              <a:rPr lang="da-DK" dirty="0"/>
              <a:t> </a:t>
            </a:r>
            <a:r>
              <a:rPr lang="da-DK" dirty="0">
                <a:sym typeface="Wingdings" panose="05000000000000000000" pitchFamily="2" charset="2"/>
              </a:rPr>
              <a:t>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CD2A40D-2BE2-A3B5-92F1-73F31B4FA63E}"/>
              </a:ext>
            </a:extLst>
          </p:cNvPr>
          <p:cNvSpPr/>
          <p:nvPr/>
        </p:nvSpPr>
        <p:spPr>
          <a:xfrm>
            <a:off x="6810864" y="3096601"/>
            <a:ext cx="1999983" cy="106640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But Norbert Jurkiewicz </a:t>
            </a:r>
            <a:r>
              <a:rPr lang="da-DK" dirty="0" err="1"/>
              <a:t>does</a:t>
            </a:r>
            <a:r>
              <a:rPr lang="da-DK" dirty="0"/>
              <a:t> – </a:t>
            </a:r>
            <a:r>
              <a:rPr lang="da-DK" dirty="0" err="1"/>
              <a:t>Thanks</a:t>
            </a:r>
            <a:r>
              <a:rPr lang="da-DK" dirty="0"/>
              <a:t> Norbert!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070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2" grpId="0" animBg="1"/>
      <p:bldP spid="22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8" grpId="0" animBg="1"/>
      <p:bldP spid="28" grpId="1" animBg="1"/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58075E-3E2D-7DC7-F4FE-2C7F9285D858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D774A-F1D7-189B-C856-B272491623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35BB33-0B42-5F4A-18BE-1254CFBA190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E8735E5-930C-B745-6501-68F499AB5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BBFCA5-C1D9-D90A-115F-A7D28CFD4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"/>
            <a:ext cx="9144000" cy="49149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B82D861-DC77-1035-5FB6-6645C9D681DD}"/>
              </a:ext>
            </a:extLst>
          </p:cNvPr>
          <p:cNvSpPr/>
          <p:nvPr/>
        </p:nvSpPr>
        <p:spPr>
          <a:xfrm>
            <a:off x="2034363" y="4169508"/>
            <a:ext cx="2537637" cy="6491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08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BB33BAC-94D1-6D1A-4065-9542B589427C}"/>
              </a:ext>
            </a:extLst>
          </p:cNvPr>
          <p:cNvSpPr/>
          <p:nvPr/>
        </p:nvSpPr>
        <p:spPr>
          <a:xfrm>
            <a:off x="6997326" y="398577"/>
            <a:ext cx="2052000" cy="118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Container Image</a:t>
            </a:r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F77E651-8DC3-0EAA-F758-0E8340BE1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6773" y="161276"/>
            <a:ext cx="2966364" cy="685535"/>
          </a:xfrm>
        </p:spPr>
        <p:txBody>
          <a:bodyPr/>
          <a:lstStyle/>
          <a:p>
            <a:r>
              <a:rPr lang="da-DK" dirty="0"/>
              <a:t>The </a:t>
            </a:r>
            <a:r>
              <a:rPr lang="da-DK" dirty="0" err="1"/>
              <a:t>Pieces</a:t>
            </a:r>
            <a:r>
              <a:rPr lang="da-DK" dirty="0"/>
              <a:t> …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9C69DE-CD46-EDE8-0FFC-86CAB99D6CC2}"/>
              </a:ext>
            </a:extLst>
          </p:cNvPr>
          <p:cNvSpPr/>
          <p:nvPr/>
        </p:nvSpPr>
        <p:spPr>
          <a:xfrm>
            <a:off x="7425726" y="788186"/>
            <a:ext cx="1195200" cy="685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APL Code</a:t>
            </a:r>
          </a:p>
          <a:p>
            <a:pPr algn="ctr"/>
            <a:r>
              <a:rPr lang="da-DK" dirty="0"/>
              <a:t>&amp; Data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558AF5-0EDE-B0FA-F0A4-730B4D7FE8FF}"/>
              </a:ext>
            </a:extLst>
          </p:cNvPr>
          <p:cNvSpPr/>
          <p:nvPr/>
        </p:nvSpPr>
        <p:spPr>
          <a:xfrm>
            <a:off x="238673" y="1349276"/>
            <a:ext cx="6521971" cy="318672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Cluster</a:t>
            </a:r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B6A6FF-9E95-7C12-6C10-36356D89753D}"/>
              </a:ext>
            </a:extLst>
          </p:cNvPr>
          <p:cNvSpPr/>
          <p:nvPr/>
        </p:nvSpPr>
        <p:spPr>
          <a:xfrm>
            <a:off x="5393189" y="2028918"/>
            <a:ext cx="1195200" cy="685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Task</a:t>
            </a:r>
          </a:p>
          <a:p>
            <a:pPr algn="ctr"/>
            <a:r>
              <a:rPr lang="da-DK" dirty="0"/>
              <a:t>Definition</a:t>
            </a:r>
            <a:endParaRPr lang="en-GB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2BECC52-EBCE-1401-B6A6-7C5F80CAF1C8}"/>
              </a:ext>
            </a:extLst>
          </p:cNvPr>
          <p:cNvCxnSpPr>
            <a:cxnSpLocks/>
            <a:stCxn id="7" idx="2"/>
            <a:endCxn id="9" idx="3"/>
          </p:cNvCxnSpPr>
          <p:nvPr/>
        </p:nvCxnSpPr>
        <p:spPr>
          <a:xfrm flipH="1">
            <a:off x="6588389" y="1586577"/>
            <a:ext cx="1434937" cy="785108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4BBBDAAD-AFE1-1776-27B5-639182B2C1FF}"/>
              </a:ext>
            </a:extLst>
          </p:cNvPr>
          <p:cNvSpPr/>
          <p:nvPr/>
        </p:nvSpPr>
        <p:spPr>
          <a:xfrm>
            <a:off x="3562085" y="2028918"/>
            <a:ext cx="1490400" cy="685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Service</a:t>
            </a:r>
            <a:br>
              <a:rPr lang="da-DK" dirty="0"/>
            </a:br>
            <a:r>
              <a:rPr lang="da-DK" dirty="0"/>
              <a:t>(</a:t>
            </a:r>
            <a:r>
              <a:rPr lang="da-DK" dirty="0" err="1"/>
              <a:t>scalable</a:t>
            </a:r>
            <a:r>
              <a:rPr lang="da-DK" dirty="0"/>
              <a:t>)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6687AFC-3749-30F0-FDFA-173878480D95}"/>
              </a:ext>
            </a:extLst>
          </p:cNvPr>
          <p:cNvSpPr/>
          <p:nvPr/>
        </p:nvSpPr>
        <p:spPr>
          <a:xfrm>
            <a:off x="422598" y="2550829"/>
            <a:ext cx="1603583" cy="685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Subnet</a:t>
            </a:r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4633AF-F768-7034-B225-1C1F83F64B57}"/>
              </a:ext>
            </a:extLst>
          </p:cNvPr>
          <p:cNvSpPr/>
          <p:nvPr/>
        </p:nvSpPr>
        <p:spPr>
          <a:xfrm>
            <a:off x="422599" y="3353369"/>
            <a:ext cx="1603583" cy="685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Security Group</a:t>
            </a:r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C33F971-9EA8-1716-BA9E-FE0C37F98631}"/>
              </a:ext>
            </a:extLst>
          </p:cNvPr>
          <p:cNvSpPr/>
          <p:nvPr/>
        </p:nvSpPr>
        <p:spPr>
          <a:xfrm>
            <a:off x="2434046" y="2998382"/>
            <a:ext cx="4038749" cy="144401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Capacity</a:t>
            </a:r>
            <a:r>
              <a:rPr lang="da-DK" dirty="0"/>
              <a:t> Provider (FARGATE)</a:t>
            </a:r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008ED6D-AF59-7191-9531-B4A9248CC054}"/>
              </a:ext>
            </a:extLst>
          </p:cNvPr>
          <p:cNvSpPr/>
          <p:nvPr/>
        </p:nvSpPr>
        <p:spPr>
          <a:xfrm>
            <a:off x="2511833" y="3460357"/>
            <a:ext cx="1490400" cy="685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Running Task</a:t>
            </a:r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F18E851-2E6A-DBF5-903C-572B9978BC70}"/>
              </a:ext>
            </a:extLst>
          </p:cNvPr>
          <p:cNvSpPr/>
          <p:nvPr/>
        </p:nvSpPr>
        <p:spPr>
          <a:xfrm>
            <a:off x="3668094" y="3567142"/>
            <a:ext cx="1490400" cy="685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Running Task</a:t>
            </a:r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22FC57D-52F7-48B9-1C70-0914FFCBC148}"/>
              </a:ext>
            </a:extLst>
          </p:cNvPr>
          <p:cNvSpPr/>
          <p:nvPr/>
        </p:nvSpPr>
        <p:spPr>
          <a:xfrm>
            <a:off x="4864689" y="3683248"/>
            <a:ext cx="1490400" cy="685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Running Task</a:t>
            </a:r>
            <a:endParaRPr lang="en-GB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7AAD5A5-B4C7-19B9-48CB-7EFA0E4E9DF9}"/>
              </a:ext>
            </a:extLst>
          </p:cNvPr>
          <p:cNvCxnSpPr>
            <a:cxnSpLocks/>
            <a:stCxn id="9" idx="1"/>
            <a:endCxn id="12" idx="3"/>
          </p:cNvCxnSpPr>
          <p:nvPr/>
        </p:nvCxnSpPr>
        <p:spPr>
          <a:xfrm flipH="1">
            <a:off x="5052485" y="2371685"/>
            <a:ext cx="340704" cy="0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4125A5BE-78BC-055A-0686-76F62D5DE22C}"/>
              </a:ext>
            </a:extLst>
          </p:cNvPr>
          <p:cNvSpPr/>
          <p:nvPr/>
        </p:nvSpPr>
        <p:spPr>
          <a:xfrm>
            <a:off x="422598" y="398577"/>
            <a:ext cx="1603583" cy="685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External</a:t>
            </a:r>
            <a:r>
              <a:rPr lang="da-DK" dirty="0"/>
              <a:t> Client</a:t>
            </a:r>
            <a:endParaRPr lang="en-GB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EE95416-7958-4CD6-C391-EB5250FFC6D5}"/>
              </a:ext>
            </a:extLst>
          </p:cNvPr>
          <p:cNvCxnSpPr>
            <a:cxnSpLocks/>
            <a:stCxn id="31" idx="2"/>
            <a:endCxn id="14" idx="0"/>
          </p:cNvCxnSpPr>
          <p:nvPr/>
        </p:nvCxnSpPr>
        <p:spPr>
          <a:xfrm>
            <a:off x="1224390" y="1084111"/>
            <a:ext cx="0" cy="1466718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D5C5283-99C3-8933-C4AB-7287B681F68B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>
          <a:xfrm>
            <a:off x="1224390" y="3236363"/>
            <a:ext cx="1" cy="117006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273C3AA-63BD-EEAB-707F-255691A27C61}"/>
              </a:ext>
            </a:extLst>
          </p:cNvPr>
          <p:cNvCxnSpPr>
            <a:cxnSpLocks/>
            <a:stCxn id="15" idx="3"/>
            <a:endCxn id="16" idx="1"/>
          </p:cNvCxnSpPr>
          <p:nvPr/>
        </p:nvCxnSpPr>
        <p:spPr>
          <a:xfrm>
            <a:off x="2026182" y="3696136"/>
            <a:ext cx="407864" cy="24255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AB5F44E-18FA-289B-3C41-1001ABC73F1E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4307285" y="2714452"/>
            <a:ext cx="0" cy="265165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BEAEB71-FF78-5471-43EE-9E81E3E7B455}"/>
              </a:ext>
            </a:extLst>
          </p:cNvPr>
          <p:cNvSpPr txBox="1"/>
          <p:nvPr/>
        </p:nvSpPr>
        <p:spPr>
          <a:xfrm>
            <a:off x="8609624" y="1107549"/>
            <a:ext cx="4359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✓</a:t>
            </a:r>
            <a:endParaRPr lang="en-GB" sz="2400" b="1" dirty="0">
              <a:solidFill>
                <a:srgbClr val="00B05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EB745E-8CAA-A0DE-1A74-5C5952F9726D}"/>
              </a:ext>
            </a:extLst>
          </p:cNvPr>
          <p:cNvSpPr txBox="1"/>
          <p:nvPr/>
        </p:nvSpPr>
        <p:spPr>
          <a:xfrm>
            <a:off x="3863956" y="1338381"/>
            <a:ext cx="4359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✓</a:t>
            </a:r>
            <a:endParaRPr lang="en-GB" sz="2400" b="1" dirty="0">
              <a:solidFill>
                <a:srgbClr val="00B05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215CF7-A54F-918F-AE32-9736EA3A366B}"/>
              </a:ext>
            </a:extLst>
          </p:cNvPr>
          <p:cNvSpPr txBox="1"/>
          <p:nvPr/>
        </p:nvSpPr>
        <p:spPr>
          <a:xfrm>
            <a:off x="6187196" y="1992537"/>
            <a:ext cx="4359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✓</a:t>
            </a:r>
            <a:endParaRPr lang="en-GB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1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F77E651-8DC3-0EAA-F758-0E8340BE1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6773" y="161276"/>
            <a:ext cx="2966364" cy="685535"/>
          </a:xfrm>
        </p:spPr>
        <p:txBody>
          <a:bodyPr/>
          <a:lstStyle/>
          <a:p>
            <a:r>
              <a:rPr lang="da-DK" dirty="0"/>
              <a:t>The </a:t>
            </a:r>
            <a:r>
              <a:rPr lang="da-DK" dirty="0" err="1"/>
              <a:t>Pieces</a:t>
            </a:r>
            <a:r>
              <a:rPr lang="da-DK" dirty="0"/>
              <a:t> …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BBDAAD-AFE1-1776-27B5-639182B2C1FF}"/>
              </a:ext>
            </a:extLst>
          </p:cNvPr>
          <p:cNvSpPr/>
          <p:nvPr/>
        </p:nvSpPr>
        <p:spPr>
          <a:xfrm>
            <a:off x="3562085" y="2028918"/>
            <a:ext cx="1490400" cy="685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Service</a:t>
            </a:r>
            <a:br>
              <a:rPr lang="da-DK" dirty="0"/>
            </a:br>
            <a:r>
              <a:rPr lang="da-DK" dirty="0"/>
              <a:t>(</a:t>
            </a:r>
            <a:r>
              <a:rPr lang="da-DK" dirty="0" err="1"/>
              <a:t>scalable</a:t>
            </a:r>
            <a:r>
              <a:rPr lang="da-DK" dirty="0"/>
              <a:t>)</a:t>
            </a:r>
            <a:endParaRPr lang="en-GB" dirty="0"/>
          </a:p>
        </p:txBody>
      </p:sp>
      <p:sp>
        <p:nvSpPr>
          <p:cNvPr id="55" name="Rectangle 1">
            <a:extLst>
              <a:ext uri="{FF2B5EF4-FFF2-40B4-BE49-F238E27FC236}">
                <a16:creationId xmlns:a16="http://schemas.microsoft.com/office/drawing/2014/main" id="{DDE68799-6473-60E5-5FF5-778166D33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241" y="2872561"/>
            <a:ext cx="7901522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dirty="0">
                <a:solidFill>
                  <a:schemeClr val="tx1"/>
                </a:solidFill>
                <a:latin typeface="APL385 Unicode" panose="020B0709000202000203" pitchFamily="49" charset="0"/>
              </a:rPr>
              <a:t>   ∇ </a:t>
            </a:r>
            <a:r>
              <a:rPr lang="en-US" altLang="en-US" sz="1200" dirty="0" err="1">
                <a:solidFill>
                  <a:schemeClr val="tx1"/>
                </a:solidFill>
                <a:latin typeface="APL385 Unicode" panose="020B0709000202000203" pitchFamily="49" charset="0"/>
              </a:rPr>
              <a:t>r←CreateService</a:t>
            </a:r>
            <a:r>
              <a:rPr lang="en-US" altLang="en-US" sz="1200" dirty="0">
                <a:solidFill>
                  <a:schemeClr val="tx1"/>
                </a:solidFill>
                <a:latin typeface="APL385 Unicode" panose="020B0709000202000203" pitchFamily="49" charset="0"/>
              </a:rPr>
              <a:t>(cluster service task);net</a:t>
            </a:r>
            <a:br>
              <a:rPr lang="en-US" altLang="en-US" sz="1200" dirty="0">
                <a:solidFill>
                  <a:schemeClr val="tx1"/>
                </a:solidFill>
                <a:latin typeface="APL385 Unicode" panose="020B0709000202000203" pitchFamily="49" charset="0"/>
              </a:rPr>
            </a:br>
            <a:r>
              <a:rPr lang="en-US" altLang="en-US" sz="1200" dirty="0">
                <a:solidFill>
                  <a:schemeClr val="tx1"/>
                </a:solidFill>
                <a:latin typeface="APL385 Unicode" panose="020B0709000202000203" pitchFamily="49" charset="0"/>
              </a:rPr>
              <a:t>[1] ⍝ --- Create a Service ---</a:t>
            </a:r>
            <a:br>
              <a:rPr lang="en-US" altLang="en-US" sz="1200" dirty="0">
                <a:solidFill>
                  <a:schemeClr val="tx1"/>
                </a:solidFill>
                <a:latin typeface="APL385 Unicode" panose="020B0709000202000203" pitchFamily="49" charset="0"/>
              </a:rPr>
            </a:br>
            <a:r>
              <a:rPr lang="en-US" altLang="en-US" sz="1200" dirty="0">
                <a:solidFill>
                  <a:schemeClr val="tx1"/>
                </a:solidFill>
                <a:latin typeface="APL385 Unicode" panose="020B0709000202000203" pitchFamily="49" charset="0"/>
              </a:rPr>
              <a:t>[2] net←'--network-configuration "</a:t>
            </a:r>
            <a:r>
              <a:rPr lang="en-US" altLang="en-US" sz="1200" dirty="0" err="1">
                <a:solidFill>
                  <a:schemeClr val="tx1"/>
                </a:solidFill>
                <a:latin typeface="APL385 Unicode" panose="020B0709000202000203" pitchFamily="49" charset="0"/>
              </a:rPr>
              <a:t>awsvpcConfiguration</a:t>
            </a:r>
            <a:r>
              <a:rPr lang="en-US" altLang="en-US" sz="1200" dirty="0">
                <a:solidFill>
                  <a:schemeClr val="tx1"/>
                </a:solidFill>
                <a:latin typeface="APL385 Unicode" panose="020B0709000202000203" pitchFamily="49" charset="0"/>
              </a:rPr>
              <a:t>={subnets=[subnet-cccceda5],</a:t>
            </a:r>
            <a:br>
              <a:rPr lang="en-US" altLang="en-US" sz="1200" dirty="0">
                <a:solidFill>
                  <a:schemeClr val="tx1"/>
                </a:solidFill>
                <a:latin typeface="APL385 Unicode" panose="020B0709000202000203" pitchFamily="49" charset="0"/>
              </a:rPr>
            </a:br>
            <a:r>
              <a:rPr lang="en-US" altLang="en-US" sz="1200" dirty="0">
                <a:solidFill>
                  <a:schemeClr val="tx1"/>
                </a:solidFill>
                <a:latin typeface="APL385 Unicode" panose="020B0709000202000203" pitchFamily="49" charset="0"/>
              </a:rPr>
              <a:t>                 </a:t>
            </a:r>
            <a:r>
              <a:rPr lang="en-US" altLang="en-US" sz="1200" dirty="0" err="1">
                <a:solidFill>
                  <a:schemeClr val="tx1"/>
                </a:solidFill>
                <a:latin typeface="APL385 Unicode" panose="020B0709000202000203" pitchFamily="49" charset="0"/>
              </a:rPr>
              <a:t>securityGroups</a:t>
            </a:r>
            <a:r>
              <a:rPr lang="en-US" altLang="en-US" sz="1200" dirty="0">
                <a:solidFill>
                  <a:schemeClr val="tx1"/>
                </a:solidFill>
                <a:latin typeface="APL385 Unicode" panose="020B0709000202000203" pitchFamily="49" charset="0"/>
              </a:rPr>
              <a:t>=[sg-0c32ce61],</a:t>
            </a:r>
            <a:r>
              <a:rPr lang="en-US" altLang="en-US" sz="1200" dirty="0" err="1">
                <a:solidFill>
                  <a:schemeClr val="tx1"/>
                </a:solidFill>
                <a:latin typeface="APL385 Unicode" panose="020B0709000202000203" pitchFamily="49" charset="0"/>
              </a:rPr>
              <a:t>assignPublicIp</a:t>
            </a:r>
            <a:r>
              <a:rPr lang="en-US" altLang="en-US" sz="1200" dirty="0">
                <a:solidFill>
                  <a:schemeClr val="tx1"/>
                </a:solidFill>
                <a:latin typeface="APL385 Unicode" panose="020B0709000202000203" pitchFamily="49" charset="0"/>
              </a:rPr>
              <a:t>=ENABLED}"' ⍝ Don't ask</a:t>
            </a:r>
            <a:br>
              <a:rPr lang="en-US" altLang="en-US" sz="1200" dirty="0">
                <a:solidFill>
                  <a:schemeClr val="tx1"/>
                </a:solidFill>
                <a:latin typeface="APL385 Unicode" panose="020B0709000202000203" pitchFamily="49" charset="0"/>
              </a:rPr>
            </a:br>
            <a:r>
              <a:rPr lang="en-US" altLang="en-US" sz="1200" dirty="0">
                <a:solidFill>
                  <a:schemeClr val="tx1"/>
                </a:solidFill>
                <a:latin typeface="APL385 Unicode" panose="020B0709000202000203" pitchFamily="49" charset="0"/>
              </a:rPr>
              <a:t>[3] </a:t>
            </a:r>
            <a:r>
              <a:rPr lang="en-US" altLang="en-US" sz="1200" dirty="0" err="1">
                <a:solidFill>
                  <a:schemeClr val="tx1"/>
                </a:solidFill>
                <a:latin typeface="APL385 Unicode" panose="020B0709000202000203" pitchFamily="49" charset="0"/>
              </a:rPr>
              <a:t>r←AwsCmd</a:t>
            </a:r>
            <a:r>
              <a:rPr lang="en-US" altLang="en-US" sz="1200" dirty="0">
                <a:solidFill>
                  <a:schemeClr val="tx1"/>
                </a:solidFill>
                <a:latin typeface="APL385 Unicode" panose="020B0709000202000203" pitchFamily="49" charset="0"/>
              </a:rPr>
              <a:t> '</a:t>
            </a:r>
            <a:r>
              <a:rPr lang="en-US" altLang="en-US" sz="1200" dirty="0" err="1">
                <a:solidFill>
                  <a:schemeClr val="tx1"/>
                </a:solidFill>
                <a:latin typeface="APL385 Unicode" panose="020B0709000202000203" pitchFamily="49" charset="0"/>
              </a:rPr>
              <a:t>ecs</a:t>
            </a:r>
            <a:r>
              <a:rPr lang="en-US" altLang="en-US" sz="1200" dirty="0">
                <a:solidFill>
                  <a:schemeClr val="tx1"/>
                </a:solidFill>
                <a:latin typeface="APL385 Unicode" panose="020B0709000202000203" pitchFamily="49" charset="0"/>
              </a:rPr>
              <a:t> create-service --cluster ',</a:t>
            </a:r>
            <a:r>
              <a:rPr lang="en-US" altLang="en-US" sz="1200" dirty="0">
                <a:solidFill>
                  <a:srgbClr val="FF0000"/>
                </a:solidFill>
                <a:latin typeface="APL385 Unicode" panose="020B0709000202000203" pitchFamily="49" charset="0"/>
              </a:rPr>
              <a:t>cluster</a:t>
            </a:r>
            <a:r>
              <a:rPr lang="en-US" altLang="en-US" sz="1200" dirty="0">
                <a:solidFill>
                  <a:schemeClr val="tx1"/>
                </a:solidFill>
                <a:latin typeface="APL385 Unicode" panose="020B0709000202000203" pitchFamily="49" charset="0"/>
              </a:rPr>
              <a:t>,</a:t>
            </a:r>
            <a:br>
              <a:rPr lang="en-US" altLang="en-US" sz="1200" dirty="0">
                <a:solidFill>
                  <a:schemeClr val="tx1"/>
                </a:solidFill>
                <a:latin typeface="APL385 Unicode" panose="020B0709000202000203" pitchFamily="49" charset="0"/>
              </a:rPr>
            </a:br>
            <a:r>
              <a:rPr lang="en-US" altLang="en-US" sz="1200" dirty="0">
                <a:solidFill>
                  <a:schemeClr val="tx1"/>
                </a:solidFill>
                <a:latin typeface="APL385 Unicode" panose="020B0709000202000203" pitchFamily="49" charset="0"/>
              </a:rPr>
              <a:t>                               ' --service-name ',</a:t>
            </a:r>
            <a:r>
              <a:rPr lang="en-US" altLang="en-US" sz="1200" dirty="0">
                <a:solidFill>
                  <a:srgbClr val="FF0000"/>
                </a:solidFill>
                <a:latin typeface="APL385 Unicode" panose="020B0709000202000203" pitchFamily="49" charset="0"/>
              </a:rPr>
              <a:t>service</a:t>
            </a:r>
            <a:r>
              <a:rPr lang="en-US" altLang="en-US" sz="1200" dirty="0">
                <a:solidFill>
                  <a:schemeClr val="tx1"/>
                </a:solidFill>
                <a:latin typeface="APL385 Unicode" panose="020B0709000202000203" pitchFamily="49" charset="0"/>
              </a:rPr>
              <a:t>,</a:t>
            </a:r>
            <a:br>
              <a:rPr lang="en-US" altLang="en-US" sz="1200" dirty="0">
                <a:solidFill>
                  <a:schemeClr val="tx1"/>
                </a:solidFill>
                <a:latin typeface="APL385 Unicode" panose="020B0709000202000203" pitchFamily="49" charset="0"/>
              </a:rPr>
            </a:br>
            <a:r>
              <a:rPr lang="en-US" altLang="en-US" sz="1200" dirty="0">
                <a:solidFill>
                  <a:schemeClr val="tx1"/>
                </a:solidFill>
                <a:latin typeface="APL385 Unicode" panose="020B0709000202000203" pitchFamily="49" charset="0"/>
              </a:rPr>
              <a:t>                               ' --task-definition ',</a:t>
            </a:r>
            <a:r>
              <a:rPr lang="en-US" altLang="en-US" sz="1200" dirty="0">
                <a:solidFill>
                  <a:srgbClr val="FF0000"/>
                </a:solidFill>
                <a:latin typeface="APL385 Unicode" panose="020B0709000202000203" pitchFamily="49" charset="0"/>
              </a:rPr>
              <a:t>task</a:t>
            </a:r>
            <a:r>
              <a:rPr lang="en-US" altLang="en-US" sz="1200" dirty="0">
                <a:solidFill>
                  <a:schemeClr val="tx1"/>
                </a:solidFill>
                <a:latin typeface="APL385 Unicode" panose="020B0709000202000203" pitchFamily="49" charset="0"/>
              </a:rPr>
              <a:t>,</a:t>
            </a:r>
            <a:br>
              <a:rPr lang="en-US" altLang="en-US" sz="1200" dirty="0">
                <a:solidFill>
                  <a:schemeClr val="tx1"/>
                </a:solidFill>
                <a:latin typeface="APL385 Unicode" panose="020B0709000202000203" pitchFamily="49" charset="0"/>
              </a:rPr>
            </a:br>
            <a:r>
              <a:rPr lang="en-US" altLang="en-US" sz="1200" dirty="0">
                <a:solidFill>
                  <a:schemeClr val="tx1"/>
                </a:solidFill>
                <a:latin typeface="APL385 Unicode" panose="020B0709000202000203" pitchFamily="49" charset="0"/>
              </a:rPr>
              <a:t>                               ' </a:t>
            </a:r>
            <a:r>
              <a:rPr lang="en-US" altLang="en-US" sz="1200" dirty="0">
                <a:solidFill>
                  <a:srgbClr val="FF0000"/>
                </a:solidFill>
                <a:latin typeface="APL385 Unicode" panose="020B0709000202000203" pitchFamily="49" charset="0"/>
              </a:rPr>
              <a:t>--desired-count 0 </a:t>
            </a:r>
            <a:r>
              <a:rPr lang="en-US" altLang="en-US" sz="1200" dirty="0">
                <a:solidFill>
                  <a:schemeClr val="tx1"/>
                </a:solidFill>
                <a:latin typeface="APL385 Unicode" panose="020B0709000202000203" pitchFamily="49" charset="0"/>
              </a:rPr>
              <a:t>--launch-type FARGATE ',net</a:t>
            </a:r>
            <a:br>
              <a:rPr lang="en-US" altLang="en-US" sz="1200" dirty="0">
                <a:solidFill>
                  <a:schemeClr val="tx1"/>
                </a:solidFill>
                <a:latin typeface="APL385 Unicode" panose="020B0709000202000203" pitchFamily="49" charset="0"/>
              </a:rPr>
            </a:br>
            <a:r>
              <a:rPr lang="en-US" altLang="en-US" sz="1200" dirty="0">
                <a:solidFill>
                  <a:schemeClr val="tx1"/>
                </a:solidFill>
                <a:latin typeface="APL385 Unicode" panose="020B0709000202000203" pitchFamily="49" charset="0"/>
              </a:rPr>
              <a:t>   ∇</a:t>
            </a:r>
            <a:br>
              <a:rPr lang="en-US" altLang="en-US" sz="1200" dirty="0">
                <a:solidFill>
                  <a:schemeClr val="tx1"/>
                </a:solidFill>
                <a:latin typeface="APL385 Unicode" panose="020B0709000202000203" pitchFamily="49" charset="0"/>
              </a:rPr>
            </a:br>
            <a:endParaRPr lang="en-US" altLang="en-US" sz="2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937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BB33BAC-94D1-6D1A-4065-9542B589427C}"/>
              </a:ext>
            </a:extLst>
          </p:cNvPr>
          <p:cNvSpPr/>
          <p:nvPr/>
        </p:nvSpPr>
        <p:spPr>
          <a:xfrm>
            <a:off x="6997326" y="398577"/>
            <a:ext cx="2052000" cy="118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Container Image</a:t>
            </a:r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F77E651-8DC3-0EAA-F758-0E8340BE1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6773" y="161276"/>
            <a:ext cx="2966364" cy="685535"/>
          </a:xfrm>
        </p:spPr>
        <p:txBody>
          <a:bodyPr/>
          <a:lstStyle/>
          <a:p>
            <a:r>
              <a:rPr lang="da-DK" dirty="0"/>
              <a:t>The </a:t>
            </a:r>
            <a:r>
              <a:rPr lang="da-DK" dirty="0" err="1"/>
              <a:t>Pieces</a:t>
            </a:r>
            <a:r>
              <a:rPr lang="da-DK" dirty="0"/>
              <a:t> …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9C69DE-CD46-EDE8-0FFC-86CAB99D6CC2}"/>
              </a:ext>
            </a:extLst>
          </p:cNvPr>
          <p:cNvSpPr/>
          <p:nvPr/>
        </p:nvSpPr>
        <p:spPr>
          <a:xfrm>
            <a:off x="7425726" y="788186"/>
            <a:ext cx="1195200" cy="685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APL Code</a:t>
            </a:r>
          </a:p>
          <a:p>
            <a:pPr algn="ctr"/>
            <a:r>
              <a:rPr lang="da-DK" dirty="0"/>
              <a:t>&amp; Data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558AF5-0EDE-B0FA-F0A4-730B4D7FE8FF}"/>
              </a:ext>
            </a:extLst>
          </p:cNvPr>
          <p:cNvSpPr/>
          <p:nvPr/>
        </p:nvSpPr>
        <p:spPr>
          <a:xfrm>
            <a:off x="238673" y="1349276"/>
            <a:ext cx="6521971" cy="318672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Cluster</a:t>
            </a:r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B6A6FF-9E95-7C12-6C10-36356D89753D}"/>
              </a:ext>
            </a:extLst>
          </p:cNvPr>
          <p:cNvSpPr/>
          <p:nvPr/>
        </p:nvSpPr>
        <p:spPr>
          <a:xfrm>
            <a:off x="5393189" y="2028918"/>
            <a:ext cx="1195200" cy="685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Task</a:t>
            </a:r>
          </a:p>
          <a:p>
            <a:pPr algn="ctr"/>
            <a:r>
              <a:rPr lang="da-DK" dirty="0"/>
              <a:t>Definition</a:t>
            </a:r>
            <a:endParaRPr lang="en-GB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2BECC52-EBCE-1401-B6A6-7C5F80CAF1C8}"/>
              </a:ext>
            </a:extLst>
          </p:cNvPr>
          <p:cNvCxnSpPr>
            <a:cxnSpLocks/>
            <a:stCxn id="7" idx="2"/>
            <a:endCxn id="9" idx="3"/>
          </p:cNvCxnSpPr>
          <p:nvPr/>
        </p:nvCxnSpPr>
        <p:spPr>
          <a:xfrm flipH="1">
            <a:off x="6588389" y="1586577"/>
            <a:ext cx="1434937" cy="785108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4BBBDAAD-AFE1-1776-27B5-639182B2C1FF}"/>
              </a:ext>
            </a:extLst>
          </p:cNvPr>
          <p:cNvSpPr/>
          <p:nvPr/>
        </p:nvSpPr>
        <p:spPr>
          <a:xfrm>
            <a:off x="3562085" y="2028918"/>
            <a:ext cx="1490400" cy="685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Service</a:t>
            </a:r>
            <a:br>
              <a:rPr lang="da-DK" dirty="0"/>
            </a:br>
            <a:r>
              <a:rPr lang="da-DK" dirty="0"/>
              <a:t>(</a:t>
            </a:r>
            <a:r>
              <a:rPr lang="da-DK" dirty="0" err="1"/>
              <a:t>scalable</a:t>
            </a:r>
            <a:r>
              <a:rPr lang="da-DK" dirty="0"/>
              <a:t>)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6687AFC-3749-30F0-FDFA-173878480D95}"/>
              </a:ext>
            </a:extLst>
          </p:cNvPr>
          <p:cNvSpPr/>
          <p:nvPr/>
        </p:nvSpPr>
        <p:spPr>
          <a:xfrm>
            <a:off x="422598" y="2550829"/>
            <a:ext cx="1603583" cy="685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Subnet</a:t>
            </a:r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4633AF-F768-7034-B225-1C1F83F64B57}"/>
              </a:ext>
            </a:extLst>
          </p:cNvPr>
          <p:cNvSpPr/>
          <p:nvPr/>
        </p:nvSpPr>
        <p:spPr>
          <a:xfrm>
            <a:off x="422599" y="3353369"/>
            <a:ext cx="1603583" cy="685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Security Group</a:t>
            </a:r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C33F971-9EA8-1716-BA9E-FE0C37F98631}"/>
              </a:ext>
            </a:extLst>
          </p:cNvPr>
          <p:cNvSpPr/>
          <p:nvPr/>
        </p:nvSpPr>
        <p:spPr>
          <a:xfrm>
            <a:off x="2434046" y="2998382"/>
            <a:ext cx="4038749" cy="144401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Capacity</a:t>
            </a:r>
            <a:r>
              <a:rPr lang="da-DK" dirty="0"/>
              <a:t> Provider (FARGATE)</a:t>
            </a:r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008ED6D-AF59-7191-9531-B4A9248CC054}"/>
              </a:ext>
            </a:extLst>
          </p:cNvPr>
          <p:cNvSpPr/>
          <p:nvPr/>
        </p:nvSpPr>
        <p:spPr>
          <a:xfrm>
            <a:off x="2511833" y="3460357"/>
            <a:ext cx="1490400" cy="685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Running Task</a:t>
            </a:r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F18E851-2E6A-DBF5-903C-572B9978BC70}"/>
              </a:ext>
            </a:extLst>
          </p:cNvPr>
          <p:cNvSpPr/>
          <p:nvPr/>
        </p:nvSpPr>
        <p:spPr>
          <a:xfrm>
            <a:off x="3668094" y="3567142"/>
            <a:ext cx="1490400" cy="685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Running Task</a:t>
            </a:r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22FC57D-52F7-48B9-1C70-0914FFCBC148}"/>
              </a:ext>
            </a:extLst>
          </p:cNvPr>
          <p:cNvSpPr/>
          <p:nvPr/>
        </p:nvSpPr>
        <p:spPr>
          <a:xfrm>
            <a:off x="4864689" y="3683248"/>
            <a:ext cx="1490400" cy="685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Running Task</a:t>
            </a:r>
            <a:endParaRPr lang="en-GB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7AAD5A5-B4C7-19B9-48CB-7EFA0E4E9DF9}"/>
              </a:ext>
            </a:extLst>
          </p:cNvPr>
          <p:cNvCxnSpPr>
            <a:cxnSpLocks/>
            <a:stCxn id="9" idx="1"/>
            <a:endCxn id="12" idx="3"/>
          </p:cNvCxnSpPr>
          <p:nvPr/>
        </p:nvCxnSpPr>
        <p:spPr>
          <a:xfrm flipH="1">
            <a:off x="5052485" y="2371685"/>
            <a:ext cx="340704" cy="0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4125A5BE-78BC-055A-0686-76F62D5DE22C}"/>
              </a:ext>
            </a:extLst>
          </p:cNvPr>
          <p:cNvSpPr/>
          <p:nvPr/>
        </p:nvSpPr>
        <p:spPr>
          <a:xfrm>
            <a:off x="422598" y="398577"/>
            <a:ext cx="1603583" cy="685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External</a:t>
            </a:r>
            <a:r>
              <a:rPr lang="da-DK" dirty="0"/>
              <a:t> Client</a:t>
            </a:r>
            <a:endParaRPr lang="en-GB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EE95416-7958-4CD6-C391-EB5250FFC6D5}"/>
              </a:ext>
            </a:extLst>
          </p:cNvPr>
          <p:cNvCxnSpPr>
            <a:cxnSpLocks/>
            <a:stCxn id="31" idx="2"/>
            <a:endCxn id="14" idx="0"/>
          </p:cNvCxnSpPr>
          <p:nvPr/>
        </p:nvCxnSpPr>
        <p:spPr>
          <a:xfrm>
            <a:off x="1224390" y="1084111"/>
            <a:ext cx="0" cy="1466718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D5C5283-99C3-8933-C4AB-7287B681F68B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>
          <a:xfrm>
            <a:off x="1224390" y="3236363"/>
            <a:ext cx="1" cy="117006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273C3AA-63BD-EEAB-707F-255691A27C61}"/>
              </a:ext>
            </a:extLst>
          </p:cNvPr>
          <p:cNvCxnSpPr>
            <a:cxnSpLocks/>
            <a:stCxn id="15" idx="3"/>
            <a:endCxn id="16" idx="1"/>
          </p:cNvCxnSpPr>
          <p:nvPr/>
        </p:nvCxnSpPr>
        <p:spPr>
          <a:xfrm>
            <a:off x="2026182" y="3696136"/>
            <a:ext cx="407864" cy="24255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AB5F44E-18FA-289B-3C41-1001ABC73F1E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4307285" y="2714452"/>
            <a:ext cx="0" cy="265165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BEAEB71-FF78-5471-43EE-9E81E3E7B455}"/>
              </a:ext>
            </a:extLst>
          </p:cNvPr>
          <p:cNvSpPr txBox="1"/>
          <p:nvPr/>
        </p:nvSpPr>
        <p:spPr>
          <a:xfrm>
            <a:off x="8609624" y="1107549"/>
            <a:ext cx="4359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✓</a:t>
            </a:r>
            <a:endParaRPr lang="en-GB" sz="2400" b="1" dirty="0">
              <a:solidFill>
                <a:srgbClr val="00B05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EB745E-8CAA-A0DE-1A74-5C5952F9726D}"/>
              </a:ext>
            </a:extLst>
          </p:cNvPr>
          <p:cNvSpPr txBox="1"/>
          <p:nvPr/>
        </p:nvSpPr>
        <p:spPr>
          <a:xfrm>
            <a:off x="3863956" y="1338381"/>
            <a:ext cx="4359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✓</a:t>
            </a:r>
            <a:endParaRPr lang="en-GB" sz="2400" b="1" dirty="0">
              <a:solidFill>
                <a:srgbClr val="00B05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710A2F-EE45-FAD2-0AEA-73867B7F9FED}"/>
              </a:ext>
            </a:extLst>
          </p:cNvPr>
          <p:cNvSpPr txBox="1"/>
          <p:nvPr/>
        </p:nvSpPr>
        <p:spPr>
          <a:xfrm>
            <a:off x="6192869" y="2008039"/>
            <a:ext cx="4359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✓</a:t>
            </a:r>
            <a:endParaRPr lang="en-GB" sz="2400" b="1" dirty="0">
              <a:solidFill>
                <a:srgbClr val="00B05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231891-2BD8-DDE8-873E-C4BEBCDB4D99}"/>
              </a:ext>
            </a:extLst>
          </p:cNvPr>
          <p:cNvSpPr txBox="1"/>
          <p:nvPr/>
        </p:nvSpPr>
        <p:spPr>
          <a:xfrm>
            <a:off x="4636757" y="2008038"/>
            <a:ext cx="4359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✓</a:t>
            </a:r>
            <a:endParaRPr lang="en-GB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85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BB33BAC-94D1-6D1A-4065-9542B589427C}"/>
              </a:ext>
            </a:extLst>
          </p:cNvPr>
          <p:cNvSpPr/>
          <p:nvPr/>
        </p:nvSpPr>
        <p:spPr>
          <a:xfrm>
            <a:off x="6997326" y="398577"/>
            <a:ext cx="2052000" cy="118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Container Image</a:t>
            </a:r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F77E651-8DC3-0EAA-F758-0E8340BE1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6773" y="161276"/>
            <a:ext cx="2966364" cy="685535"/>
          </a:xfrm>
        </p:spPr>
        <p:txBody>
          <a:bodyPr/>
          <a:lstStyle/>
          <a:p>
            <a:r>
              <a:rPr lang="da-DK" dirty="0"/>
              <a:t>The </a:t>
            </a:r>
            <a:r>
              <a:rPr lang="da-DK" dirty="0" err="1"/>
              <a:t>Pieces</a:t>
            </a:r>
            <a:r>
              <a:rPr lang="da-DK" dirty="0"/>
              <a:t> …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9C69DE-CD46-EDE8-0FFC-86CAB99D6CC2}"/>
              </a:ext>
            </a:extLst>
          </p:cNvPr>
          <p:cNvSpPr/>
          <p:nvPr/>
        </p:nvSpPr>
        <p:spPr>
          <a:xfrm>
            <a:off x="7425726" y="788186"/>
            <a:ext cx="1195200" cy="685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APL Code</a:t>
            </a:r>
          </a:p>
          <a:p>
            <a:pPr algn="ctr"/>
            <a:r>
              <a:rPr lang="da-DK" dirty="0"/>
              <a:t>&amp; Data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558AF5-0EDE-B0FA-F0A4-730B4D7FE8FF}"/>
              </a:ext>
            </a:extLst>
          </p:cNvPr>
          <p:cNvSpPr/>
          <p:nvPr/>
        </p:nvSpPr>
        <p:spPr>
          <a:xfrm>
            <a:off x="238673" y="1349276"/>
            <a:ext cx="6521971" cy="318672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Cluster</a:t>
            </a:r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B6A6FF-9E95-7C12-6C10-36356D89753D}"/>
              </a:ext>
            </a:extLst>
          </p:cNvPr>
          <p:cNvSpPr/>
          <p:nvPr/>
        </p:nvSpPr>
        <p:spPr>
          <a:xfrm>
            <a:off x="5393189" y="2028918"/>
            <a:ext cx="1195200" cy="685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Task</a:t>
            </a:r>
          </a:p>
          <a:p>
            <a:pPr algn="ctr"/>
            <a:r>
              <a:rPr lang="da-DK" dirty="0"/>
              <a:t>Definition</a:t>
            </a:r>
            <a:endParaRPr lang="en-GB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2BECC52-EBCE-1401-B6A6-7C5F80CAF1C8}"/>
              </a:ext>
            </a:extLst>
          </p:cNvPr>
          <p:cNvCxnSpPr>
            <a:cxnSpLocks/>
            <a:stCxn id="7" idx="2"/>
            <a:endCxn id="9" idx="3"/>
          </p:cNvCxnSpPr>
          <p:nvPr/>
        </p:nvCxnSpPr>
        <p:spPr>
          <a:xfrm flipH="1">
            <a:off x="6588389" y="1586577"/>
            <a:ext cx="1434937" cy="785108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4BBBDAAD-AFE1-1776-27B5-639182B2C1FF}"/>
              </a:ext>
            </a:extLst>
          </p:cNvPr>
          <p:cNvSpPr/>
          <p:nvPr/>
        </p:nvSpPr>
        <p:spPr>
          <a:xfrm>
            <a:off x="3562085" y="2028918"/>
            <a:ext cx="1490400" cy="685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Service</a:t>
            </a:r>
            <a:br>
              <a:rPr lang="da-DK" dirty="0"/>
            </a:br>
            <a:r>
              <a:rPr lang="da-DK" dirty="0"/>
              <a:t>(</a:t>
            </a:r>
            <a:r>
              <a:rPr lang="da-DK" dirty="0" err="1"/>
              <a:t>scalable</a:t>
            </a:r>
            <a:r>
              <a:rPr lang="da-DK" dirty="0"/>
              <a:t>)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6687AFC-3749-30F0-FDFA-173878480D95}"/>
              </a:ext>
            </a:extLst>
          </p:cNvPr>
          <p:cNvSpPr/>
          <p:nvPr/>
        </p:nvSpPr>
        <p:spPr>
          <a:xfrm>
            <a:off x="422598" y="2550829"/>
            <a:ext cx="1603583" cy="685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Subnet</a:t>
            </a:r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4633AF-F768-7034-B225-1C1F83F64B57}"/>
              </a:ext>
            </a:extLst>
          </p:cNvPr>
          <p:cNvSpPr/>
          <p:nvPr/>
        </p:nvSpPr>
        <p:spPr>
          <a:xfrm>
            <a:off x="422599" y="3353369"/>
            <a:ext cx="1603583" cy="685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Security Group</a:t>
            </a:r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C33F971-9EA8-1716-BA9E-FE0C37F98631}"/>
              </a:ext>
            </a:extLst>
          </p:cNvPr>
          <p:cNvSpPr/>
          <p:nvPr/>
        </p:nvSpPr>
        <p:spPr>
          <a:xfrm>
            <a:off x="2434046" y="2998382"/>
            <a:ext cx="4038749" cy="144401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Capacity</a:t>
            </a:r>
            <a:r>
              <a:rPr lang="da-DK" dirty="0"/>
              <a:t> Provider (FARGATE)</a:t>
            </a:r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008ED6D-AF59-7191-9531-B4A9248CC054}"/>
              </a:ext>
            </a:extLst>
          </p:cNvPr>
          <p:cNvSpPr/>
          <p:nvPr/>
        </p:nvSpPr>
        <p:spPr>
          <a:xfrm>
            <a:off x="2511833" y="3460357"/>
            <a:ext cx="1490400" cy="685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Running Task</a:t>
            </a:r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F18E851-2E6A-DBF5-903C-572B9978BC70}"/>
              </a:ext>
            </a:extLst>
          </p:cNvPr>
          <p:cNvSpPr/>
          <p:nvPr/>
        </p:nvSpPr>
        <p:spPr>
          <a:xfrm>
            <a:off x="3668094" y="3567142"/>
            <a:ext cx="1490400" cy="685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Running Task</a:t>
            </a:r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22FC57D-52F7-48B9-1C70-0914FFCBC148}"/>
              </a:ext>
            </a:extLst>
          </p:cNvPr>
          <p:cNvSpPr/>
          <p:nvPr/>
        </p:nvSpPr>
        <p:spPr>
          <a:xfrm>
            <a:off x="4864689" y="3683248"/>
            <a:ext cx="1490400" cy="685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Running Task</a:t>
            </a:r>
            <a:endParaRPr lang="en-GB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7AAD5A5-B4C7-19B9-48CB-7EFA0E4E9DF9}"/>
              </a:ext>
            </a:extLst>
          </p:cNvPr>
          <p:cNvCxnSpPr>
            <a:cxnSpLocks/>
            <a:stCxn id="9" idx="1"/>
            <a:endCxn id="12" idx="3"/>
          </p:cNvCxnSpPr>
          <p:nvPr/>
        </p:nvCxnSpPr>
        <p:spPr>
          <a:xfrm flipH="1">
            <a:off x="5052485" y="2371685"/>
            <a:ext cx="340704" cy="0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4125A5BE-78BC-055A-0686-76F62D5DE22C}"/>
              </a:ext>
            </a:extLst>
          </p:cNvPr>
          <p:cNvSpPr/>
          <p:nvPr/>
        </p:nvSpPr>
        <p:spPr>
          <a:xfrm>
            <a:off x="422598" y="398577"/>
            <a:ext cx="1603583" cy="685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External</a:t>
            </a:r>
            <a:r>
              <a:rPr lang="da-DK" dirty="0"/>
              <a:t> Client</a:t>
            </a:r>
            <a:endParaRPr lang="en-GB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EE95416-7958-4CD6-C391-EB5250FFC6D5}"/>
              </a:ext>
            </a:extLst>
          </p:cNvPr>
          <p:cNvCxnSpPr>
            <a:cxnSpLocks/>
            <a:stCxn id="31" idx="2"/>
            <a:endCxn id="14" idx="0"/>
          </p:cNvCxnSpPr>
          <p:nvPr/>
        </p:nvCxnSpPr>
        <p:spPr>
          <a:xfrm>
            <a:off x="1224390" y="1084111"/>
            <a:ext cx="0" cy="1466718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D5C5283-99C3-8933-C4AB-7287B681F68B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>
          <a:xfrm>
            <a:off x="1224390" y="3236363"/>
            <a:ext cx="1" cy="117006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273C3AA-63BD-EEAB-707F-255691A27C61}"/>
              </a:ext>
            </a:extLst>
          </p:cNvPr>
          <p:cNvCxnSpPr>
            <a:cxnSpLocks/>
            <a:stCxn id="15" idx="3"/>
            <a:endCxn id="16" idx="1"/>
          </p:cNvCxnSpPr>
          <p:nvPr/>
        </p:nvCxnSpPr>
        <p:spPr>
          <a:xfrm>
            <a:off x="2026182" y="3696136"/>
            <a:ext cx="407864" cy="24255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AB5F44E-18FA-289B-3C41-1001ABC73F1E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4307285" y="2714452"/>
            <a:ext cx="0" cy="265165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BEAEB71-FF78-5471-43EE-9E81E3E7B455}"/>
              </a:ext>
            </a:extLst>
          </p:cNvPr>
          <p:cNvSpPr txBox="1"/>
          <p:nvPr/>
        </p:nvSpPr>
        <p:spPr>
          <a:xfrm>
            <a:off x="8609624" y="1107549"/>
            <a:ext cx="4359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✓</a:t>
            </a:r>
            <a:endParaRPr lang="en-GB" sz="2400" b="1" dirty="0">
              <a:solidFill>
                <a:srgbClr val="00B05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EB745E-8CAA-A0DE-1A74-5C5952F9726D}"/>
              </a:ext>
            </a:extLst>
          </p:cNvPr>
          <p:cNvSpPr txBox="1"/>
          <p:nvPr/>
        </p:nvSpPr>
        <p:spPr>
          <a:xfrm>
            <a:off x="3863956" y="1338381"/>
            <a:ext cx="4359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✓</a:t>
            </a:r>
            <a:endParaRPr lang="en-GB" sz="2400" b="1" dirty="0">
              <a:solidFill>
                <a:srgbClr val="00B05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710A2F-EE45-FAD2-0AEA-73867B7F9FED}"/>
              </a:ext>
            </a:extLst>
          </p:cNvPr>
          <p:cNvSpPr txBox="1"/>
          <p:nvPr/>
        </p:nvSpPr>
        <p:spPr>
          <a:xfrm>
            <a:off x="6192869" y="2008039"/>
            <a:ext cx="4359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✓</a:t>
            </a:r>
            <a:endParaRPr lang="en-GB" sz="2400" b="1" dirty="0">
              <a:solidFill>
                <a:srgbClr val="00B05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231891-2BD8-DDE8-873E-C4BEBCDB4D99}"/>
              </a:ext>
            </a:extLst>
          </p:cNvPr>
          <p:cNvSpPr txBox="1"/>
          <p:nvPr/>
        </p:nvSpPr>
        <p:spPr>
          <a:xfrm>
            <a:off x="4636757" y="2008038"/>
            <a:ext cx="4359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✓</a:t>
            </a:r>
            <a:endParaRPr lang="en-GB" sz="2400" b="1" dirty="0">
              <a:solidFill>
                <a:srgbClr val="00B05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93AFFC-E8E1-E7FA-0CED-B358E6C67C2F}"/>
              </a:ext>
            </a:extLst>
          </p:cNvPr>
          <p:cNvSpPr txBox="1"/>
          <p:nvPr/>
        </p:nvSpPr>
        <p:spPr>
          <a:xfrm>
            <a:off x="1559452" y="2550829"/>
            <a:ext cx="4359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✓</a:t>
            </a:r>
            <a:endParaRPr lang="en-GB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2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AA48D0-5A02-FBAB-57C7-670E4914A10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8AEF3-D62B-8CDC-C0E3-A1CE78976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F31C71-DA71-7D88-085A-2AFD12CAC74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7F690D1-B3B9-0343-D635-75BD49D24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0FAF12-82C2-1080-F022-B5E57F3059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4300"/>
            <a:ext cx="9144000" cy="491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34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0A6DFB-280E-D8FB-99A5-3B5FDEB742B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B1F79-B68E-99F6-5D1F-493A681B89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804403-D546-A13F-5D27-1D677BD42A6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B677B1C-98B2-71C8-612E-079A9192F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A318EA2-07A4-A3FB-E52F-6AD6D9AFB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226"/>
            <a:ext cx="9144000" cy="514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7A93E9-69E4-AFF9-6217-74BF8ECACE7A}"/>
              </a:ext>
            </a:extLst>
          </p:cNvPr>
          <p:cNvSpPr txBox="1"/>
          <p:nvPr/>
        </p:nvSpPr>
        <p:spPr>
          <a:xfrm>
            <a:off x="323527" y="93751"/>
            <a:ext cx="6574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>
                <a:solidFill>
                  <a:schemeClr val="bg1"/>
                </a:solidFill>
              </a:rPr>
              <a:t>Or: Parallel Cloud Computing with Dyalog APL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8390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BB33BAC-94D1-6D1A-4065-9542B589427C}"/>
              </a:ext>
            </a:extLst>
          </p:cNvPr>
          <p:cNvSpPr/>
          <p:nvPr/>
        </p:nvSpPr>
        <p:spPr>
          <a:xfrm>
            <a:off x="6997326" y="398577"/>
            <a:ext cx="2052000" cy="118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Container Image</a:t>
            </a:r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F77E651-8DC3-0EAA-F758-0E8340BE1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6773" y="161276"/>
            <a:ext cx="2966364" cy="685535"/>
          </a:xfrm>
        </p:spPr>
        <p:txBody>
          <a:bodyPr/>
          <a:lstStyle/>
          <a:p>
            <a:r>
              <a:rPr lang="da-DK" dirty="0"/>
              <a:t>The </a:t>
            </a:r>
            <a:r>
              <a:rPr lang="da-DK" dirty="0" err="1"/>
              <a:t>Pieces</a:t>
            </a:r>
            <a:r>
              <a:rPr lang="da-DK" dirty="0"/>
              <a:t> …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9C69DE-CD46-EDE8-0FFC-86CAB99D6CC2}"/>
              </a:ext>
            </a:extLst>
          </p:cNvPr>
          <p:cNvSpPr/>
          <p:nvPr/>
        </p:nvSpPr>
        <p:spPr>
          <a:xfrm>
            <a:off x="7425726" y="788186"/>
            <a:ext cx="1195200" cy="685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APL Code</a:t>
            </a:r>
          </a:p>
          <a:p>
            <a:pPr algn="ctr"/>
            <a:r>
              <a:rPr lang="da-DK" dirty="0"/>
              <a:t>&amp; Data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558AF5-0EDE-B0FA-F0A4-730B4D7FE8FF}"/>
              </a:ext>
            </a:extLst>
          </p:cNvPr>
          <p:cNvSpPr/>
          <p:nvPr/>
        </p:nvSpPr>
        <p:spPr>
          <a:xfrm>
            <a:off x="238673" y="1349276"/>
            <a:ext cx="6521971" cy="318672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Cluster</a:t>
            </a:r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B6A6FF-9E95-7C12-6C10-36356D89753D}"/>
              </a:ext>
            </a:extLst>
          </p:cNvPr>
          <p:cNvSpPr/>
          <p:nvPr/>
        </p:nvSpPr>
        <p:spPr>
          <a:xfrm>
            <a:off x="5393189" y="2028918"/>
            <a:ext cx="1195200" cy="685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Task</a:t>
            </a:r>
          </a:p>
          <a:p>
            <a:pPr algn="ctr"/>
            <a:r>
              <a:rPr lang="da-DK" dirty="0"/>
              <a:t>Definition</a:t>
            </a:r>
            <a:endParaRPr lang="en-GB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2BECC52-EBCE-1401-B6A6-7C5F80CAF1C8}"/>
              </a:ext>
            </a:extLst>
          </p:cNvPr>
          <p:cNvCxnSpPr>
            <a:cxnSpLocks/>
            <a:stCxn id="7" idx="2"/>
            <a:endCxn id="9" idx="3"/>
          </p:cNvCxnSpPr>
          <p:nvPr/>
        </p:nvCxnSpPr>
        <p:spPr>
          <a:xfrm flipH="1">
            <a:off x="6588389" y="1586577"/>
            <a:ext cx="1434937" cy="785108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4BBBDAAD-AFE1-1776-27B5-639182B2C1FF}"/>
              </a:ext>
            </a:extLst>
          </p:cNvPr>
          <p:cNvSpPr/>
          <p:nvPr/>
        </p:nvSpPr>
        <p:spPr>
          <a:xfrm>
            <a:off x="3562085" y="2028918"/>
            <a:ext cx="1490400" cy="685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Service</a:t>
            </a:r>
            <a:br>
              <a:rPr lang="da-DK" dirty="0"/>
            </a:br>
            <a:r>
              <a:rPr lang="da-DK" dirty="0"/>
              <a:t>(</a:t>
            </a:r>
            <a:r>
              <a:rPr lang="da-DK" dirty="0" err="1"/>
              <a:t>scalable</a:t>
            </a:r>
            <a:r>
              <a:rPr lang="da-DK" dirty="0"/>
              <a:t>)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6687AFC-3749-30F0-FDFA-173878480D95}"/>
              </a:ext>
            </a:extLst>
          </p:cNvPr>
          <p:cNvSpPr/>
          <p:nvPr/>
        </p:nvSpPr>
        <p:spPr>
          <a:xfrm>
            <a:off x="422598" y="2550829"/>
            <a:ext cx="1603583" cy="685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Subnet</a:t>
            </a:r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4633AF-F768-7034-B225-1C1F83F64B57}"/>
              </a:ext>
            </a:extLst>
          </p:cNvPr>
          <p:cNvSpPr/>
          <p:nvPr/>
        </p:nvSpPr>
        <p:spPr>
          <a:xfrm>
            <a:off x="422599" y="3353369"/>
            <a:ext cx="1603583" cy="685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Security Group</a:t>
            </a:r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C33F971-9EA8-1716-BA9E-FE0C37F98631}"/>
              </a:ext>
            </a:extLst>
          </p:cNvPr>
          <p:cNvSpPr/>
          <p:nvPr/>
        </p:nvSpPr>
        <p:spPr>
          <a:xfrm>
            <a:off x="2434046" y="2998382"/>
            <a:ext cx="4038749" cy="144401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Capacity</a:t>
            </a:r>
            <a:r>
              <a:rPr lang="da-DK" dirty="0"/>
              <a:t> Provider (FARGATE)</a:t>
            </a:r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008ED6D-AF59-7191-9531-B4A9248CC054}"/>
              </a:ext>
            </a:extLst>
          </p:cNvPr>
          <p:cNvSpPr/>
          <p:nvPr/>
        </p:nvSpPr>
        <p:spPr>
          <a:xfrm>
            <a:off x="2511833" y="3460357"/>
            <a:ext cx="1490400" cy="685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Running Task</a:t>
            </a:r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F18E851-2E6A-DBF5-903C-572B9978BC70}"/>
              </a:ext>
            </a:extLst>
          </p:cNvPr>
          <p:cNvSpPr/>
          <p:nvPr/>
        </p:nvSpPr>
        <p:spPr>
          <a:xfrm>
            <a:off x="3668094" y="3567142"/>
            <a:ext cx="1490400" cy="685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Running Task</a:t>
            </a:r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22FC57D-52F7-48B9-1C70-0914FFCBC148}"/>
              </a:ext>
            </a:extLst>
          </p:cNvPr>
          <p:cNvSpPr/>
          <p:nvPr/>
        </p:nvSpPr>
        <p:spPr>
          <a:xfrm>
            <a:off x="4864689" y="3683248"/>
            <a:ext cx="1490400" cy="685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Running Task</a:t>
            </a:r>
            <a:endParaRPr lang="en-GB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7AAD5A5-B4C7-19B9-48CB-7EFA0E4E9DF9}"/>
              </a:ext>
            </a:extLst>
          </p:cNvPr>
          <p:cNvCxnSpPr>
            <a:cxnSpLocks/>
            <a:stCxn id="9" idx="1"/>
            <a:endCxn id="12" idx="3"/>
          </p:cNvCxnSpPr>
          <p:nvPr/>
        </p:nvCxnSpPr>
        <p:spPr>
          <a:xfrm flipH="1">
            <a:off x="5052485" y="2371685"/>
            <a:ext cx="340704" cy="0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4125A5BE-78BC-055A-0686-76F62D5DE22C}"/>
              </a:ext>
            </a:extLst>
          </p:cNvPr>
          <p:cNvSpPr/>
          <p:nvPr/>
        </p:nvSpPr>
        <p:spPr>
          <a:xfrm>
            <a:off x="422598" y="398577"/>
            <a:ext cx="1603583" cy="685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External</a:t>
            </a:r>
            <a:r>
              <a:rPr lang="da-DK" dirty="0"/>
              <a:t> Client</a:t>
            </a:r>
            <a:endParaRPr lang="en-GB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EE95416-7958-4CD6-C391-EB5250FFC6D5}"/>
              </a:ext>
            </a:extLst>
          </p:cNvPr>
          <p:cNvCxnSpPr>
            <a:cxnSpLocks/>
            <a:stCxn id="31" idx="2"/>
            <a:endCxn id="14" idx="0"/>
          </p:cNvCxnSpPr>
          <p:nvPr/>
        </p:nvCxnSpPr>
        <p:spPr>
          <a:xfrm>
            <a:off x="1224390" y="1084111"/>
            <a:ext cx="0" cy="1466718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D5C5283-99C3-8933-C4AB-7287B681F68B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>
          <a:xfrm>
            <a:off x="1224390" y="3236363"/>
            <a:ext cx="1" cy="117006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273C3AA-63BD-EEAB-707F-255691A27C61}"/>
              </a:ext>
            </a:extLst>
          </p:cNvPr>
          <p:cNvCxnSpPr>
            <a:cxnSpLocks/>
            <a:stCxn id="15" idx="3"/>
            <a:endCxn id="16" idx="1"/>
          </p:cNvCxnSpPr>
          <p:nvPr/>
        </p:nvCxnSpPr>
        <p:spPr>
          <a:xfrm>
            <a:off x="2026182" y="3696136"/>
            <a:ext cx="407864" cy="24255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AB5F44E-18FA-289B-3C41-1001ABC73F1E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4307285" y="2714452"/>
            <a:ext cx="0" cy="265165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BEAEB71-FF78-5471-43EE-9E81E3E7B455}"/>
              </a:ext>
            </a:extLst>
          </p:cNvPr>
          <p:cNvSpPr txBox="1"/>
          <p:nvPr/>
        </p:nvSpPr>
        <p:spPr>
          <a:xfrm>
            <a:off x="8609624" y="1107549"/>
            <a:ext cx="4359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✓</a:t>
            </a:r>
            <a:endParaRPr lang="en-GB" sz="2400" b="1" dirty="0">
              <a:solidFill>
                <a:srgbClr val="00B05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EB745E-8CAA-A0DE-1A74-5C5952F9726D}"/>
              </a:ext>
            </a:extLst>
          </p:cNvPr>
          <p:cNvSpPr txBox="1"/>
          <p:nvPr/>
        </p:nvSpPr>
        <p:spPr>
          <a:xfrm>
            <a:off x="3863956" y="1338381"/>
            <a:ext cx="4359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✓</a:t>
            </a:r>
            <a:endParaRPr lang="en-GB" sz="2400" b="1" dirty="0">
              <a:solidFill>
                <a:srgbClr val="00B05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710A2F-EE45-FAD2-0AEA-73867B7F9FED}"/>
              </a:ext>
            </a:extLst>
          </p:cNvPr>
          <p:cNvSpPr txBox="1"/>
          <p:nvPr/>
        </p:nvSpPr>
        <p:spPr>
          <a:xfrm>
            <a:off x="6192869" y="2008039"/>
            <a:ext cx="4359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✓</a:t>
            </a:r>
            <a:endParaRPr lang="en-GB" sz="2400" b="1" dirty="0">
              <a:solidFill>
                <a:srgbClr val="00B05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231891-2BD8-DDE8-873E-C4BEBCDB4D99}"/>
              </a:ext>
            </a:extLst>
          </p:cNvPr>
          <p:cNvSpPr txBox="1"/>
          <p:nvPr/>
        </p:nvSpPr>
        <p:spPr>
          <a:xfrm>
            <a:off x="4636757" y="2008038"/>
            <a:ext cx="4359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✓</a:t>
            </a:r>
            <a:endParaRPr lang="en-GB" sz="2400" b="1" dirty="0">
              <a:solidFill>
                <a:srgbClr val="00B05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93AFFC-E8E1-E7FA-0CED-B358E6C67C2F}"/>
              </a:ext>
            </a:extLst>
          </p:cNvPr>
          <p:cNvSpPr txBox="1"/>
          <p:nvPr/>
        </p:nvSpPr>
        <p:spPr>
          <a:xfrm>
            <a:off x="1559452" y="2550829"/>
            <a:ext cx="4359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✓</a:t>
            </a:r>
            <a:endParaRPr lang="en-GB" sz="2400" b="1" dirty="0">
              <a:solidFill>
                <a:srgbClr val="00B05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5A5D03-F5FA-BDB1-0BB7-5BC627B0DB8A}"/>
              </a:ext>
            </a:extLst>
          </p:cNvPr>
          <p:cNvSpPr txBox="1"/>
          <p:nvPr/>
        </p:nvSpPr>
        <p:spPr>
          <a:xfrm>
            <a:off x="1590246" y="3424516"/>
            <a:ext cx="4359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✓</a:t>
            </a:r>
            <a:endParaRPr lang="en-GB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81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F77E651-8DC3-0EAA-F758-0E8340BE1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380" y="890824"/>
            <a:ext cx="4594016" cy="685535"/>
          </a:xfrm>
        </p:spPr>
        <p:txBody>
          <a:bodyPr/>
          <a:lstStyle/>
          <a:p>
            <a:r>
              <a:rPr lang="da-DK" dirty="0"/>
              <a:t>All </a:t>
            </a:r>
            <a:r>
              <a:rPr lang="da-DK" dirty="0" err="1"/>
              <a:t>that</a:t>
            </a:r>
            <a:r>
              <a:rPr lang="da-DK" dirty="0"/>
              <a:t> </a:t>
            </a:r>
            <a:r>
              <a:rPr lang="da-DK" dirty="0" err="1"/>
              <a:t>remains</a:t>
            </a:r>
            <a:r>
              <a:rPr lang="da-DK" dirty="0"/>
              <a:t> is to </a:t>
            </a:r>
            <a:r>
              <a:rPr lang="da-DK" dirty="0" err="1"/>
              <a:t>launch</a:t>
            </a:r>
            <a:r>
              <a:rPr lang="da-DK" dirty="0"/>
              <a:t> the tasks</a:t>
            </a:r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C33F971-9EA8-1716-BA9E-FE0C37F98631}"/>
              </a:ext>
            </a:extLst>
          </p:cNvPr>
          <p:cNvSpPr/>
          <p:nvPr/>
        </p:nvSpPr>
        <p:spPr>
          <a:xfrm>
            <a:off x="2434046" y="2998382"/>
            <a:ext cx="4038749" cy="144401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Capacity</a:t>
            </a:r>
            <a:r>
              <a:rPr lang="da-DK" dirty="0"/>
              <a:t> Provider (FARGATE)</a:t>
            </a:r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008ED6D-AF59-7191-9531-B4A9248CC054}"/>
              </a:ext>
            </a:extLst>
          </p:cNvPr>
          <p:cNvSpPr/>
          <p:nvPr/>
        </p:nvSpPr>
        <p:spPr>
          <a:xfrm>
            <a:off x="2511833" y="3460357"/>
            <a:ext cx="1490400" cy="685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Running Task</a:t>
            </a:r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F18E851-2E6A-DBF5-903C-572B9978BC70}"/>
              </a:ext>
            </a:extLst>
          </p:cNvPr>
          <p:cNvSpPr/>
          <p:nvPr/>
        </p:nvSpPr>
        <p:spPr>
          <a:xfrm>
            <a:off x="3668094" y="3567142"/>
            <a:ext cx="1490400" cy="685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Running Task</a:t>
            </a:r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22FC57D-52F7-48B9-1C70-0914FFCBC148}"/>
              </a:ext>
            </a:extLst>
          </p:cNvPr>
          <p:cNvSpPr/>
          <p:nvPr/>
        </p:nvSpPr>
        <p:spPr>
          <a:xfrm>
            <a:off x="4864689" y="3683248"/>
            <a:ext cx="1490400" cy="685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Running Task</a:t>
            </a:r>
            <a:endParaRPr lang="en-GB" dirty="0"/>
          </a:p>
        </p:txBody>
      </p:sp>
      <p:sp>
        <p:nvSpPr>
          <p:cNvPr id="19" name="Rectangle 1">
            <a:extLst>
              <a:ext uri="{FF2B5EF4-FFF2-40B4-BE49-F238E27FC236}">
                <a16:creationId xmlns:a16="http://schemas.microsoft.com/office/drawing/2014/main" id="{08A21741-9F3A-A741-9225-B917D14EF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380" y="2024773"/>
            <a:ext cx="887454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z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AwsCmd 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8080"/>
                </a:solidFill>
                <a:effectLst/>
                <a:latin typeface="APL385 Unicode" panose="020B0709000202000203" pitchFamily="49" charset="0"/>
              </a:rPr>
              <a:t>'ecs update-service --cluster '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,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cluster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,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8080"/>
                </a:solidFill>
                <a:effectLst/>
                <a:latin typeface="APL385 Unicode" panose="020B0709000202000203" pitchFamily="49" charset="0"/>
              </a:rPr>
              <a:t>' --service '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,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service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,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8080"/>
                </a:solidFill>
                <a:effectLst/>
                <a:latin typeface="APL385 Unicode" panose="020B0709000202000203" pitchFamily="49" charset="0"/>
              </a:rPr>
              <a:t>' --desired-count '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,⍕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n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endParaRPr kumimoji="0" lang="en-US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06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7AC175-2E2C-6D5B-CEA1-48FC8184962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7AE9D-AB09-DD76-4858-6BCC033FDB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B0D586-5871-D4CD-55C6-2D438246D7A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5EAA3BB-214B-F317-DA5D-B87FF25C6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Let's</a:t>
            </a:r>
            <a:r>
              <a:rPr lang="da-DK" dirty="0"/>
              <a:t> go…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98566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E6A5D3-B5A7-37FF-654A-CF1434166E7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F34DA-4042-9B8D-771C-98A172C1B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63408A-7C09-81EB-E750-A7FC90A4160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2C43548-F04C-3929-7530-8E1C721E0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93A243-0527-10FA-794B-A13D7A158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9947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BB33BAC-94D1-6D1A-4065-9542B589427C}"/>
              </a:ext>
            </a:extLst>
          </p:cNvPr>
          <p:cNvSpPr/>
          <p:nvPr/>
        </p:nvSpPr>
        <p:spPr>
          <a:xfrm>
            <a:off x="6997326" y="398577"/>
            <a:ext cx="2052000" cy="118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Container Image</a:t>
            </a:r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F77E651-8DC3-0EAA-F758-0E8340BE1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6773" y="161276"/>
            <a:ext cx="2966364" cy="685535"/>
          </a:xfrm>
        </p:spPr>
        <p:txBody>
          <a:bodyPr/>
          <a:lstStyle/>
          <a:p>
            <a:r>
              <a:rPr lang="da-DK" dirty="0"/>
              <a:t>The </a:t>
            </a:r>
            <a:r>
              <a:rPr lang="da-DK" dirty="0" err="1"/>
              <a:t>Pieces</a:t>
            </a:r>
            <a:r>
              <a:rPr lang="da-DK" dirty="0"/>
              <a:t> …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9C69DE-CD46-EDE8-0FFC-86CAB99D6CC2}"/>
              </a:ext>
            </a:extLst>
          </p:cNvPr>
          <p:cNvSpPr/>
          <p:nvPr/>
        </p:nvSpPr>
        <p:spPr>
          <a:xfrm>
            <a:off x="7425726" y="788186"/>
            <a:ext cx="1195200" cy="685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APL Code</a:t>
            </a:r>
          </a:p>
          <a:p>
            <a:pPr algn="ctr"/>
            <a:r>
              <a:rPr lang="da-DK" dirty="0"/>
              <a:t>&amp; Data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558AF5-0EDE-B0FA-F0A4-730B4D7FE8FF}"/>
              </a:ext>
            </a:extLst>
          </p:cNvPr>
          <p:cNvSpPr/>
          <p:nvPr/>
        </p:nvSpPr>
        <p:spPr>
          <a:xfrm>
            <a:off x="238673" y="1349276"/>
            <a:ext cx="6521971" cy="318672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Cluster</a:t>
            </a:r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B6A6FF-9E95-7C12-6C10-36356D89753D}"/>
              </a:ext>
            </a:extLst>
          </p:cNvPr>
          <p:cNvSpPr/>
          <p:nvPr/>
        </p:nvSpPr>
        <p:spPr>
          <a:xfrm>
            <a:off x="5393189" y="2028918"/>
            <a:ext cx="1195200" cy="685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Task</a:t>
            </a:r>
          </a:p>
          <a:p>
            <a:pPr algn="ctr"/>
            <a:r>
              <a:rPr lang="da-DK" dirty="0"/>
              <a:t>Definition</a:t>
            </a:r>
            <a:endParaRPr lang="en-GB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2BECC52-EBCE-1401-B6A6-7C5F80CAF1C8}"/>
              </a:ext>
            </a:extLst>
          </p:cNvPr>
          <p:cNvCxnSpPr>
            <a:cxnSpLocks/>
            <a:stCxn id="7" idx="2"/>
            <a:endCxn id="9" idx="3"/>
          </p:cNvCxnSpPr>
          <p:nvPr/>
        </p:nvCxnSpPr>
        <p:spPr>
          <a:xfrm flipH="1">
            <a:off x="6588389" y="1586577"/>
            <a:ext cx="1434937" cy="785108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4BBBDAAD-AFE1-1776-27B5-639182B2C1FF}"/>
              </a:ext>
            </a:extLst>
          </p:cNvPr>
          <p:cNvSpPr/>
          <p:nvPr/>
        </p:nvSpPr>
        <p:spPr>
          <a:xfrm>
            <a:off x="3562085" y="2028918"/>
            <a:ext cx="1490400" cy="685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Service</a:t>
            </a:r>
            <a:br>
              <a:rPr lang="da-DK" dirty="0"/>
            </a:br>
            <a:r>
              <a:rPr lang="da-DK" dirty="0"/>
              <a:t>(</a:t>
            </a:r>
            <a:r>
              <a:rPr lang="da-DK" dirty="0" err="1"/>
              <a:t>scalable</a:t>
            </a:r>
            <a:r>
              <a:rPr lang="da-DK" dirty="0"/>
              <a:t>)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6687AFC-3749-30F0-FDFA-173878480D95}"/>
              </a:ext>
            </a:extLst>
          </p:cNvPr>
          <p:cNvSpPr/>
          <p:nvPr/>
        </p:nvSpPr>
        <p:spPr>
          <a:xfrm>
            <a:off x="422598" y="2550829"/>
            <a:ext cx="1603583" cy="685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Subnet</a:t>
            </a:r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4633AF-F768-7034-B225-1C1F83F64B57}"/>
              </a:ext>
            </a:extLst>
          </p:cNvPr>
          <p:cNvSpPr/>
          <p:nvPr/>
        </p:nvSpPr>
        <p:spPr>
          <a:xfrm>
            <a:off x="422599" y="3353369"/>
            <a:ext cx="1603583" cy="685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Security Group</a:t>
            </a:r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C33F971-9EA8-1716-BA9E-FE0C37F98631}"/>
              </a:ext>
            </a:extLst>
          </p:cNvPr>
          <p:cNvSpPr/>
          <p:nvPr/>
        </p:nvSpPr>
        <p:spPr>
          <a:xfrm>
            <a:off x="2434046" y="2998382"/>
            <a:ext cx="4038749" cy="144401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Capacity</a:t>
            </a:r>
            <a:r>
              <a:rPr lang="da-DK" dirty="0"/>
              <a:t> Provider (FARGATE)</a:t>
            </a:r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008ED6D-AF59-7191-9531-B4A9248CC054}"/>
              </a:ext>
            </a:extLst>
          </p:cNvPr>
          <p:cNvSpPr/>
          <p:nvPr/>
        </p:nvSpPr>
        <p:spPr>
          <a:xfrm>
            <a:off x="2511833" y="3460357"/>
            <a:ext cx="1490400" cy="685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Running Task</a:t>
            </a:r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F18E851-2E6A-DBF5-903C-572B9978BC70}"/>
              </a:ext>
            </a:extLst>
          </p:cNvPr>
          <p:cNvSpPr/>
          <p:nvPr/>
        </p:nvSpPr>
        <p:spPr>
          <a:xfrm>
            <a:off x="3668094" y="3567142"/>
            <a:ext cx="1490400" cy="685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Running Task</a:t>
            </a:r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22FC57D-52F7-48B9-1C70-0914FFCBC148}"/>
              </a:ext>
            </a:extLst>
          </p:cNvPr>
          <p:cNvSpPr/>
          <p:nvPr/>
        </p:nvSpPr>
        <p:spPr>
          <a:xfrm>
            <a:off x="4864689" y="3683248"/>
            <a:ext cx="1490400" cy="685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Running Task</a:t>
            </a:r>
            <a:endParaRPr lang="en-GB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7AAD5A5-B4C7-19B9-48CB-7EFA0E4E9DF9}"/>
              </a:ext>
            </a:extLst>
          </p:cNvPr>
          <p:cNvCxnSpPr>
            <a:cxnSpLocks/>
            <a:stCxn id="9" idx="1"/>
            <a:endCxn id="12" idx="3"/>
          </p:cNvCxnSpPr>
          <p:nvPr/>
        </p:nvCxnSpPr>
        <p:spPr>
          <a:xfrm flipH="1">
            <a:off x="5052485" y="2371685"/>
            <a:ext cx="340704" cy="0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4125A5BE-78BC-055A-0686-76F62D5DE22C}"/>
              </a:ext>
            </a:extLst>
          </p:cNvPr>
          <p:cNvSpPr/>
          <p:nvPr/>
        </p:nvSpPr>
        <p:spPr>
          <a:xfrm>
            <a:off x="422598" y="398577"/>
            <a:ext cx="1603583" cy="685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External</a:t>
            </a:r>
            <a:r>
              <a:rPr lang="da-DK" dirty="0"/>
              <a:t> Client</a:t>
            </a:r>
            <a:endParaRPr lang="en-GB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EE95416-7958-4CD6-C391-EB5250FFC6D5}"/>
              </a:ext>
            </a:extLst>
          </p:cNvPr>
          <p:cNvCxnSpPr>
            <a:cxnSpLocks/>
            <a:stCxn id="31" idx="2"/>
            <a:endCxn id="14" idx="0"/>
          </p:cNvCxnSpPr>
          <p:nvPr/>
        </p:nvCxnSpPr>
        <p:spPr>
          <a:xfrm>
            <a:off x="1224390" y="1084111"/>
            <a:ext cx="0" cy="1466718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D5C5283-99C3-8933-C4AB-7287B681F68B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>
          <a:xfrm>
            <a:off x="1224390" y="3236363"/>
            <a:ext cx="1" cy="117006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273C3AA-63BD-EEAB-707F-255691A27C61}"/>
              </a:ext>
            </a:extLst>
          </p:cNvPr>
          <p:cNvCxnSpPr>
            <a:cxnSpLocks/>
            <a:stCxn id="15" idx="3"/>
            <a:endCxn id="16" idx="1"/>
          </p:cNvCxnSpPr>
          <p:nvPr/>
        </p:nvCxnSpPr>
        <p:spPr>
          <a:xfrm>
            <a:off x="2026182" y="3696136"/>
            <a:ext cx="407864" cy="24255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AB5F44E-18FA-289B-3C41-1001ABC73F1E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4307285" y="2714452"/>
            <a:ext cx="0" cy="265165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801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4D69CE-3A76-F13A-62F1-9C1CD089C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663657"/>
            <a:ext cx="7005527" cy="685535"/>
          </a:xfrm>
        </p:spPr>
        <p:txBody>
          <a:bodyPr/>
          <a:lstStyle/>
          <a:p>
            <a:r>
              <a:rPr lang="da-DK" dirty="0" err="1"/>
              <a:t>Parellelizable</a:t>
            </a:r>
            <a:r>
              <a:rPr lang="da-DK" dirty="0"/>
              <a:t> Code</a:t>
            </a:r>
            <a:br>
              <a:rPr lang="da-DK" dirty="0"/>
            </a:br>
            <a:r>
              <a:rPr lang="da-DK" sz="2400" dirty="0"/>
              <a:t>(</a:t>
            </a:r>
            <a:r>
              <a:rPr lang="da-DK" sz="2400" dirty="0" err="1"/>
              <a:t>Thanks</a:t>
            </a:r>
            <a:r>
              <a:rPr lang="da-DK" sz="2400" dirty="0"/>
              <a:t> to Sampo Lappo)</a:t>
            </a:r>
            <a:endParaRPr lang="en-GB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16712255-04D7-E2D7-09B7-F29BB4363B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80788" y="1741369"/>
            <a:ext cx="794961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first_taxrate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0.5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×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¯1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+⍳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39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result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first_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taxrate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,⊃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CALCULATE_GINI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PL385 Unicode" panose="020B0709000202000203" pitchFamily="49" charset="0"/>
              </a:rPr>
              <a:t>¨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first_taxrate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7CD96F5F-F749-ABE9-F191-7222C1B46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788" y="2841432"/>
            <a:ext cx="526297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808080"/>
                </a:solidFill>
                <a:latin typeface="APL385 Unicode" panose="020B0709000202000203" pitchFamily="49" charset="0"/>
              </a:rPr>
              <a:t>    2  seconds per CALCULATE_GINI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808080"/>
                </a:solidFill>
                <a:latin typeface="APL385 Unicode" panose="020B0709000202000203" pitchFamily="49" charset="0"/>
              </a:rPr>
              <a:t>×  39  initial tax rates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808080"/>
                </a:solidFill>
                <a:latin typeface="APL385 Unicode" panose="020B0709000202000203" pitchFamily="49" charset="0"/>
              </a:rPr>
              <a:t>= ~80  seconds</a:t>
            </a:r>
            <a:endParaRPr lang="en-US" altLang="en-US" sz="4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8882A79B-4337-53BB-6E2B-E83CF31EE796}"/>
              </a:ext>
            </a:extLst>
          </p:cNvPr>
          <p:cNvSpPr/>
          <p:nvPr/>
        </p:nvSpPr>
        <p:spPr>
          <a:xfrm>
            <a:off x="5869172" y="1573132"/>
            <a:ext cx="340242" cy="46783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8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BB33BAC-94D1-6D1A-4065-9542B589427C}"/>
              </a:ext>
            </a:extLst>
          </p:cNvPr>
          <p:cNvSpPr/>
          <p:nvPr/>
        </p:nvSpPr>
        <p:spPr>
          <a:xfrm>
            <a:off x="6997326" y="398577"/>
            <a:ext cx="2052000" cy="118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Container Image</a:t>
            </a:r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F77E651-8DC3-0EAA-F758-0E8340BE1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6773" y="161276"/>
            <a:ext cx="2966364" cy="685535"/>
          </a:xfrm>
        </p:spPr>
        <p:txBody>
          <a:bodyPr/>
          <a:lstStyle/>
          <a:p>
            <a:r>
              <a:rPr lang="da-DK" dirty="0"/>
              <a:t>The </a:t>
            </a:r>
            <a:r>
              <a:rPr lang="da-DK" dirty="0" err="1"/>
              <a:t>Pieces</a:t>
            </a:r>
            <a:r>
              <a:rPr lang="da-DK" dirty="0"/>
              <a:t> …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9C69DE-CD46-EDE8-0FFC-86CAB99D6CC2}"/>
              </a:ext>
            </a:extLst>
          </p:cNvPr>
          <p:cNvSpPr/>
          <p:nvPr/>
        </p:nvSpPr>
        <p:spPr>
          <a:xfrm>
            <a:off x="7425726" y="788186"/>
            <a:ext cx="1195200" cy="685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APL Code</a:t>
            </a:r>
          </a:p>
          <a:p>
            <a:pPr algn="ctr"/>
            <a:r>
              <a:rPr lang="da-DK" dirty="0"/>
              <a:t>&amp; Data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558AF5-0EDE-B0FA-F0A4-730B4D7FE8FF}"/>
              </a:ext>
            </a:extLst>
          </p:cNvPr>
          <p:cNvSpPr/>
          <p:nvPr/>
        </p:nvSpPr>
        <p:spPr>
          <a:xfrm>
            <a:off x="238673" y="1349276"/>
            <a:ext cx="6521971" cy="318672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Cluster (</a:t>
            </a:r>
            <a:r>
              <a:rPr lang="da-DK" dirty="0" err="1"/>
              <a:t>Elastic</a:t>
            </a:r>
            <a:r>
              <a:rPr lang="da-DK" dirty="0"/>
              <a:t> Container Services)</a:t>
            </a:r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B6A6FF-9E95-7C12-6C10-36356D89753D}"/>
              </a:ext>
            </a:extLst>
          </p:cNvPr>
          <p:cNvSpPr/>
          <p:nvPr/>
        </p:nvSpPr>
        <p:spPr>
          <a:xfrm>
            <a:off x="5393189" y="2028918"/>
            <a:ext cx="1195200" cy="685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Task</a:t>
            </a:r>
          </a:p>
          <a:p>
            <a:pPr algn="ctr"/>
            <a:r>
              <a:rPr lang="da-DK" dirty="0"/>
              <a:t>Definition</a:t>
            </a:r>
            <a:endParaRPr lang="en-GB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2BECC52-EBCE-1401-B6A6-7C5F80CAF1C8}"/>
              </a:ext>
            </a:extLst>
          </p:cNvPr>
          <p:cNvCxnSpPr>
            <a:cxnSpLocks/>
            <a:stCxn id="7" idx="2"/>
            <a:endCxn id="9" idx="3"/>
          </p:cNvCxnSpPr>
          <p:nvPr/>
        </p:nvCxnSpPr>
        <p:spPr>
          <a:xfrm flipH="1">
            <a:off x="6588389" y="1586577"/>
            <a:ext cx="1434937" cy="785108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4BBBDAAD-AFE1-1776-27B5-639182B2C1FF}"/>
              </a:ext>
            </a:extLst>
          </p:cNvPr>
          <p:cNvSpPr/>
          <p:nvPr/>
        </p:nvSpPr>
        <p:spPr>
          <a:xfrm>
            <a:off x="3562085" y="2028918"/>
            <a:ext cx="1490400" cy="685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Service</a:t>
            </a:r>
            <a:br>
              <a:rPr lang="da-DK" dirty="0"/>
            </a:br>
            <a:r>
              <a:rPr lang="da-DK" dirty="0"/>
              <a:t>(</a:t>
            </a:r>
            <a:r>
              <a:rPr lang="da-DK" dirty="0" err="1"/>
              <a:t>scalable</a:t>
            </a:r>
            <a:r>
              <a:rPr lang="da-DK" dirty="0"/>
              <a:t>)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6687AFC-3749-30F0-FDFA-173878480D95}"/>
              </a:ext>
            </a:extLst>
          </p:cNvPr>
          <p:cNvSpPr/>
          <p:nvPr/>
        </p:nvSpPr>
        <p:spPr>
          <a:xfrm>
            <a:off x="422598" y="2550829"/>
            <a:ext cx="1603583" cy="685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Subnet</a:t>
            </a:r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4633AF-F768-7034-B225-1C1F83F64B57}"/>
              </a:ext>
            </a:extLst>
          </p:cNvPr>
          <p:cNvSpPr/>
          <p:nvPr/>
        </p:nvSpPr>
        <p:spPr>
          <a:xfrm>
            <a:off x="422599" y="3353369"/>
            <a:ext cx="1603583" cy="685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Security Group</a:t>
            </a:r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C33F971-9EA8-1716-BA9E-FE0C37F98631}"/>
              </a:ext>
            </a:extLst>
          </p:cNvPr>
          <p:cNvSpPr/>
          <p:nvPr/>
        </p:nvSpPr>
        <p:spPr>
          <a:xfrm>
            <a:off x="2434046" y="2998382"/>
            <a:ext cx="4038749" cy="144401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Capacity</a:t>
            </a:r>
            <a:r>
              <a:rPr lang="da-DK" dirty="0"/>
              <a:t> Provider (FARGATE)</a:t>
            </a:r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008ED6D-AF59-7191-9531-B4A9248CC054}"/>
              </a:ext>
            </a:extLst>
          </p:cNvPr>
          <p:cNvSpPr/>
          <p:nvPr/>
        </p:nvSpPr>
        <p:spPr>
          <a:xfrm>
            <a:off x="2511833" y="3460357"/>
            <a:ext cx="1490400" cy="685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Running Task</a:t>
            </a:r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F18E851-2E6A-DBF5-903C-572B9978BC70}"/>
              </a:ext>
            </a:extLst>
          </p:cNvPr>
          <p:cNvSpPr/>
          <p:nvPr/>
        </p:nvSpPr>
        <p:spPr>
          <a:xfrm>
            <a:off x="3668094" y="3567142"/>
            <a:ext cx="1490400" cy="685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Running Task</a:t>
            </a:r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22FC57D-52F7-48B9-1C70-0914FFCBC148}"/>
              </a:ext>
            </a:extLst>
          </p:cNvPr>
          <p:cNvSpPr/>
          <p:nvPr/>
        </p:nvSpPr>
        <p:spPr>
          <a:xfrm>
            <a:off x="4864689" y="3683248"/>
            <a:ext cx="1490400" cy="685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Running Task</a:t>
            </a:r>
            <a:endParaRPr lang="en-GB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7AAD5A5-B4C7-19B9-48CB-7EFA0E4E9DF9}"/>
              </a:ext>
            </a:extLst>
          </p:cNvPr>
          <p:cNvCxnSpPr>
            <a:cxnSpLocks/>
            <a:stCxn id="9" idx="1"/>
            <a:endCxn id="12" idx="3"/>
          </p:cNvCxnSpPr>
          <p:nvPr/>
        </p:nvCxnSpPr>
        <p:spPr>
          <a:xfrm flipH="1">
            <a:off x="5052485" y="2371685"/>
            <a:ext cx="340704" cy="0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4125A5BE-78BC-055A-0686-76F62D5DE22C}"/>
              </a:ext>
            </a:extLst>
          </p:cNvPr>
          <p:cNvSpPr/>
          <p:nvPr/>
        </p:nvSpPr>
        <p:spPr>
          <a:xfrm>
            <a:off x="422598" y="398577"/>
            <a:ext cx="1603583" cy="685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External</a:t>
            </a:r>
            <a:r>
              <a:rPr lang="da-DK" dirty="0"/>
              <a:t> Client</a:t>
            </a:r>
            <a:endParaRPr lang="en-GB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EE95416-7958-4CD6-C391-EB5250FFC6D5}"/>
              </a:ext>
            </a:extLst>
          </p:cNvPr>
          <p:cNvCxnSpPr>
            <a:cxnSpLocks/>
            <a:stCxn id="31" idx="2"/>
            <a:endCxn id="14" idx="0"/>
          </p:cNvCxnSpPr>
          <p:nvPr/>
        </p:nvCxnSpPr>
        <p:spPr>
          <a:xfrm>
            <a:off x="1224390" y="1084111"/>
            <a:ext cx="0" cy="1466718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D5C5283-99C3-8933-C4AB-7287B681F68B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>
          <a:xfrm>
            <a:off x="1224390" y="3236363"/>
            <a:ext cx="1" cy="117006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273C3AA-63BD-EEAB-707F-255691A27C61}"/>
              </a:ext>
            </a:extLst>
          </p:cNvPr>
          <p:cNvCxnSpPr>
            <a:cxnSpLocks/>
            <a:stCxn id="15" idx="3"/>
            <a:endCxn id="16" idx="1"/>
          </p:cNvCxnSpPr>
          <p:nvPr/>
        </p:nvCxnSpPr>
        <p:spPr>
          <a:xfrm>
            <a:off x="2026182" y="3696136"/>
            <a:ext cx="407864" cy="24255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AB5F44E-18FA-289B-3C41-1001ABC73F1E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4307285" y="2714452"/>
            <a:ext cx="0" cy="265165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780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21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5DA7C-0BC8-B67C-E45E-B6769E13E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7494947" cy="3242040"/>
          </a:xfrm>
        </p:spPr>
        <p:txBody>
          <a:bodyPr>
            <a:normAutofit/>
          </a:bodyPr>
          <a:lstStyle/>
          <a:p>
            <a:r>
              <a:rPr lang="da-DK" dirty="0" err="1"/>
              <a:t>Create</a:t>
            </a:r>
            <a:r>
              <a:rPr lang="da-DK" dirty="0"/>
              <a:t> an </a:t>
            </a:r>
            <a:r>
              <a:rPr lang="da-DK" dirty="0" err="1"/>
              <a:t>account</a:t>
            </a:r>
            <a:r>
              <a:rPr lang="da-DK" dirty="0"/>
              <a:t> at Amazon Web Services (AWS)</a:t>
            </a:r>
          </a:p>
          <a:p>
            <a:r>
              <a:rPr lang="da-DK" dirty="0" err="1"/>
              <a:t>Install</a:t>
            </a:r>
            <a:r>
              <a:rPr lang="da-DK" dirty="0"/>
              <a:t> and </a:t>
            </a:r>
            <a:r>
              <a:rPr lang="da-DK" dirty="0" err="1"/>
              <a:t>configure</a:t>
            </a:r>
            <a:r>
              <a:rPr lang="da-DK" dirty="0"/>
              <a:t> the Command Line Interface (AWS-CLI)</a:t>
            </a:r>
          </a:p>
          <a:p>
            <a:r>
              <a:rPr lang="da-DK" dirty="0" err="1"/>
              <a:t>Install</a:t>
            </a:r>
            <a:r>
              <a:rPr lang="da-DK" dirty="0"/>
              <a:t> Docker</a:t>
            </a:r>
          </a:p>
          <a:p>
            <a:pPr marL="0" indent="0">
              <a:buNone/>
            </a:pPr>
            <a:r>
              <a:rPr lang="da-DK" dirty="0"/>
              <a:t>All of </a:t>
            </a:r>
            <a:r>
              <a:rPr lang="da-DK" dirty="0" err="1"/>
              <a:t>these</a:t>
            </a:r>
            <a:r>
              <a:rPr lang="da-DK" dirty="0"/>
              <a:t> steps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described</a:t>
            </a:r>
            <a:r>
              <a:rPr lang="da-DK" dirty="0"/>
              <a:t> in the </a:t>
            </a:r>
            <a:r>
              <a:rPr lang="da-DK" dirty="0" err="1"/>
              <a:t>materials</a:t>
            </a:r>
            <a:r>
              <a:rPr lang="da-DK" dirty="0"/>
              <a:t> for Dyalog'22 workshop "SP2"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AF448D-AF33-DD31-D21F-05F93260DD6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AFCEE78-E8B0-37AE-4B62-B0168BE78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Before</a:t>
            </a:r>
            <a:r>
              <a:rPr lang="da-DK" dirty="0"/>
              <a:t> </a:t>
            </a:r>
            <a:r>
              <a:rPr lang="da-DK" dirty="0" err="1"/>
              <a:t>we</a:t>
            </a:r>
            <a:r>
              <a:rPr lang="da-DK" dirty="0"/>
              <a:t> start…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5597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D3B995-AFBD-6967-665E-538993A59F9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9121D-F3BD-2A2B-B9D7-B1ECD84FD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C5D264-4AC1-4A24-4CC9-6DB97D7F50E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7B671DA-CF17-4EF5-E1B2-ED04CC65B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DED4ED-FCB8-A6C4-D171-1CCE443D9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945FBA9-F67F-3639-C84A-91508E3E8405}"/>
              </a:ext>
            </a:extLst>
          </p:cNvPr>
          <p:cNvSpPr txBox="1"/>
          <p:nvPr/>
        </p:nvSpPr>
        <p:spPr>
          <a:xfrm>
            <a:off x="4196317" y="2977116"/>
            <a:ext cx="1534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/>
              <a:t>Yesterday</a:t>
            </a:r>
            <a:r>
              <a:rPr lang="da-DK" dirty="0"/>
              <a:t>: $2</a:t>
            </a:r>
            <a:endParaRPr lang="en-GB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5E6ADC54-5571-3460-5319-7971785864D4}"/>
              </a:ext>
            </a:extLst>
          </p:cNvPr>
          <p:cNvSpPr/>
          <p:nvPr/>
        </p:nvSpPr>
        <p:spPr>
          <a:xfrm>
            <a:off x="5677785" y="3066089"/>
            <a:ext cx="205563" cy="19138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33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BAD12B84-E412-AA56-135E-2216DF370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275" y="956259"/>
            <a:ext cx="3602526" cy="126063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27ACBD6-43EC-88FE-2998-AAA01E184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00491"/>
            <a:ext cx="9144000" cy="314300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BB33BAC-94D1-6D1A-4065-9542B589427C}"/>
              </a:ext>
            </a:extLst>
          </p:cNvPr>
          <p:cNvSpPr/>
          <p:nvPr/>
        </p:nvSpPr>
        <p:spPr>
          <a:xfrm>
            <a:off x="6997326" y="398577"/>
            <a:ext cx="2052000" cy="118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Container Image</a:t>
            </a:r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9C69DE-CD46-EDE8-0FFC-86CAB99D6CC2}"/>
              </a:ext>
            </a:extLst>
          </p:cNvPr>
          <p:cNvSpPr/>
          <p:nvPr/>
        </p:nvSpPr>
        <p:spPr>
          <a:xfrm>
            <a:off x="7425726" y="788186"/>
            <a:ext cx="1195200" cy="685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APL Code</a:t>
            </a:r>
          </a:p>
          <a:p>
            <a:pPr algn="ctr"/>
            <a:r>
              <a:rPr lang="da-DK" dirty="0"/>
              <a:t>&amp; Data</a:t>
            </a:r>
            <a:endParaRPr lang="en-GB" dirty="0"/>
          </a:p>
        </p:txBody>
      </p:sp>
      <p:sp>
        <p:nvSpPr>
          <p:cNvPr id="19" name="Title 4">
            <a:extLst>
              <a:ext uri="{FF2B5EF4-FFF2-40B4-BE49-F238E27FC236}">
                <a16:creationId xmlns:a16="http://schemas.microsoft.com/office/drawing/2014/main" id="{1C3ACF50-9E3A-CBB7-EC1D-A03DF0E2B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474" y="201012"/>
            <a:ext cx="5324926" cy="685535"/>
          </a:xfrm>
        </p:spPr>
        <p:txBody>
          <a:bodyPr/>
          <a:lstStyle/>
          <a:p>
            <a:r>
              <a:rPr lang="da-DK" dirty="0"/>
              <a:t>(Re)</a:t>
            </a:r>
            <a:r>
              <a:rPr lang="da-DK" dirty="0" err="1"/>
              <a:t>Create</a:t>
            </a:r>
            <a:r>
              <a:rPr lang="da-DK" dirty="0"/>
              <a:t> Workspace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20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BB33BAC-94D1-6D1A-4065-9542B589427C}"/>
              </a:ext>
            </a:extLst>
          </p:cNvPr>
          <p:cNvSpPr/>
          <p:nvPr/>
        </p:nvSpPr>
        <p:spPr>
          <a:xfrm>
            <a:off x="6997326" y="398577"/>
            <a:ext cx="2052000" cy="118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Container Image</a:t>
            </a:r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9C69DE-CD46-EDE8-0FFC-86CAB99D6CC2}"/>
              </a:ext>
            </a:extLst>
          </p:cNvPr>
          <p:cNvSpPr/>
          <p:nvPr/>
        </p:nvSpPr>
        <p:spPr>
          <a:xfrm>
            <a:off x="7425726" y="788186"/>
            <a:ext cx="1195200" cy="685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APL Code</a:t>
            </a:r>
          </a:p>
          <a:p>
            <a:pPr algn="ctr"/>
            <a:r>
              <a:rPr lang="da-DK" dirty="0"/>
              <a:t>&amp; Data</a:t>
            </a:r>
            <a:endParaRPr lang="en-GB" dirty="0"/>
          </a:p>
        </p:txBody>
      </p:sp>
      <p:sp>
        <p:nvSpPr>
          <p:cNvPr id="19" name="Title 4">
            <a:extLst>
              <a:ext uri="{FF2B5EF4-FFF2-40B4-BE49-F238E27FC236}">
                <a16:creationId xmlns:a16="http://schemas.microsoft.com/office/drawing/2014/main" id="{1C3ACF50-9E3A-CBB7-EC1D-A03DF0E2B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874" y="266317"/>
            <a:ext cx="5936926" cy="685535"/>
          </a:xfrm>
        </p:spPr>
        <p:txBody>
          <a:bodyPr/>
          <a:lstStyle/>
          <a:p>
            <a:r>
              <a:rPr lang="da-DK" dirty="0" err="1"/>
              <a:t>Build</a:t>
            </a:r>
            <a:r>
              <a:rPr lang="da-DK" dirty="0"/>
              <a:t> Container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885257-48B8-A32F-F4B3-3BF4E1963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74" y="992577"/>
            <a:ext cx="4943851" cy="227947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AD12B84-E412-AA56-135E-2216DF3700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874" y="3406712"/>
            <a:ext cx="3602526" cy="122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46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90FD05-0175-44D8-C4B4-4CBC39370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724953"/>
            <a:ext cx="10845209" cy="58293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BB33BAC-94D1-6D1A-4065-9542B589427C}"/>
              </a:ext>
            </a:extLst>
          </p:cNvPr>
          <p:cNvSpPr/>
          <p:nvPr/>
        </p:nvSpPr>
        <p:spPr>
          <a:xfrm>
            <a:off x="6997326" y="398577"/>
            <a:ext cx="2052000" cy="118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Container Image</a:t>
            </a:r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9C69DE-CD46-EDE8-0FFC-86CAB99D6CC2}"/>
              </a:ext>
            </a:extLst>
          </p:cNvPr>
          <p:cNvSpPr/>
          <p:nvPr/>
        </p:nvSpPr>
        <p:spPr>
          <a:xfrm>
            <a:off x="7425726" y="788186"/>
            <a:ext cx="1195200" cy="685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APL Code</a:t>
            </a:r>
          </a:p>
          <a:p>
            <a:pPr algn="ctr"/>
            <a:r>
              <a:rPr lang="da-DK" dirty="0"/>
              <a:t>&amp; Data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FB1DD51-2D27-21FF-7E77-79A231C40F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724953"/>
            <a:ext cx="9144000" cy="2180060"/>
          </a:xfrm>
          <a:prstGeom prst="rect">
            <a:avLst/>
          </a:prstGeom>
        </p:spPr>
      </p:pic>
      <p:sp>
        <p:nvSpPr>
          <p:cNvPr id="19" name="Title 4">
            <a:extLst>
              <a:ext uri="{FF2B5EF4-FFF2-40B4-BE49-F238E27FC236}">
                <a16:creationId xmlns:a16="http://schemas.microsoft.com/office/drawing/2014/main" id="{1C3ACF50-9E3A-CBB7-EC1D-A03DF0E2B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074" y="649809"/>
            <a:ext cx="5936926" cy="685535"/>
          </a:xfrm>
        </p:spPr>
        <p:txBody>
          <a:bodyPr/>
          <a:lstStyle/>
          <a:p>
            <a:r>
              <a:rPr lang="da-DK" dirty="0"/>
              <a:t>Push Container to</a:t>
            </a:r>
            <a:br>
              <a:rPr lang="da-DK" dirty="0"/>
            </a:br>
            <a:r>
              <a:rPr lang="da-DK" dirty="0" err="1"/>
              <a:t>Elastic</a:t>
            </a:r>
            <a:r>
              <a:rPr lang="da-DK" dirty="0"/>
              <a:t> Container Registry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F60E38-9FCD-92FC-82A2-109F801B64EF}"/>
              </a:ext>
            </a:extLst>
          </p:cNvPr>
          <p:cNvSpPr txBox="1"/>
          <p:nvPr/>
        </p:nvSpPr>
        <p:spPr>
          <a:xfrm>
            <a:off x="8609624" y="1107549"/>
            <a:ext cx="4359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✓</a:t>
            </a:r>
            <a:endParaRPr lang="en-GB" sz="2400" b="1" dirty="0">
              <a:solidFill>
                <a:srgbClr val="00B05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D2F4C34-1843-1B4E-F7DC-D1D1D7DD92CB}"/>
              </a:ext>
            </a:extLst>
          </p:cNvPr>
          <p:cNvSpPr/>
          <p:nvPr/>
        </p:nvSpPr>
        <p:spPr>
          <a:xfrm>
            <a:off x="1" y="3312969"/>
            <a:ext cx="1712686" cy="471599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63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Dyalog">
      <a:dk1>
        <a:srgbClr val="3B475E"/>
      </a:dk1>
      <a:lt1>
        <a:sysClr val="window" lastClr="FFFFFF"/>
      </a:lt1>
      <a:dk2>
        <a:srgbClr val="5A6D8F"/>
      </a:dk2>
      <a:lt2>
        <a:srgbClr val="F6F6D9"/>
      </a:lt2>
      <a:accent1>
        <a:srgbClr val="ED7F00"/>
      </a:accent1>
      <a:accent2>
        <a:srgbClr val="928ABD"/>
      </a:accent2>
      <a:accent3>
        <a:srgbClr val="2C5656"/>
      </a:accent3>
      <a:accent4>
        <a:srgbClr val="FFA336"/>
      </a:accent4>
      <a:accent5>
        <a:srgbClr val="BBB5D6"/>
      </a:accent5>
      <a:accent6>
        <a:srgbClr val="231F20"/>
      </a:accent6>
      <a:hlink>
        <a:srgbClr val="5A6D8F"/>
      </a:hlink>
      <a:folHlink>
        <a:srgbClr val="928ABD"/>
      </a:folHlink>
    </a:clrScheme>
    <a:fontScheme name="Sarabun">
      <a:majorFont>
        <a:latin typeface="Sarabun"/>
        <a:ea typeface=""/>
        <a:cs typeface=""/>
      </a:majorFont>
      <a:minorFont>
        <a:latin typeface="Sarabu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yalog19_template_bold_calibri.potx" id="{F0C38D23-3AC9-47E9-8D0D-BEDB5EAFCAD2}" vid="{35320D08-F00A-4224-9D94-CDC48BBB4D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22704</TotalTime>
  <Words>604</Words>
  <Application>Microsoft Office PowerPoint</Application>
  <PresentationFormat>On-screen Show (16:9)</PresentationFormat>
  <Paragraphs>285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Wingdings 2</vt:lpstr>
      <vt:lpstr>Courier New</vt:lpstr>
      <vt:lpstr>APL385 Unicode</vt:lpstr>
      <vt:lpstr>Arial Unicode MS</vt:lpstr>
      <vt:lpstr>Arial</vt:lpstr>
      <vt:lpstr>Sarabun</vt:lpstr>
      <vt:lpstr>Calibri</vt:lpstr>
      <vt:lpstr>Arial</vt:lpstr>
      <vt:lpstr>Wingdings</vt:lpstr>
      <vt:lpstr>Office Theme</vt:lpstr>
      <vt:lpstr>Isolates in the Cloud</vt:lpstr>
      <vt:lpstr>PowerPoint Presentation</vt:lpstr>
      <vt:lpstr>Parellelizable Code (Thanks to Sampo Lappo)</vt:lpstr>
      <vt:lpstr>The Pieces …</vt:lpstr>
      <vt:lpstr>Before we start…</vt:lpstr>
      <vt:lpstr>PowerPoint Presentation</vt:lpstr>
      <vt:lpstr>(Re)Create Workspace</vt:lpstr>
      <vt:lpstr>Build Container</vt:lpstr>
      <vt:lpstr>Push Container to Elastic Container Registry</vt:lpstr>
      <vt:lpstr>The Pieces …</vt:lpstr>
      <vt:lpstr>The Pieces …</vt:lpstr>
      <vt:lpstr>The Pieces …</vt:lpstr>
      <vt:lpstr>PowerPoint Presentation</vt:lpstr>
      <vt:lpstr>PowerPoint Presentation</vt:lpstr>
      <vt:lpstr>The Pieces …</vt:lpstr>
      <vt:lpstr>The Pieces …</vt:lpstr>
      <vt:lpstr>The Pieces …</vt:lpstr>
      <vt:lpstr>The Pieces …</vt:lpstr>
      <vt:lpstr>PowerPoint Presentation</vt:lpstr>
      <vt:lpstr>The Pieces …</vt:lpstr>
      <vt:lpstr>All that remains is to launch the tasks</vt:lpstr>
      <vt:lpstr>Let's go…</vt:lpstr>
      <vt:lpstr>PowerPoint Presentation</vt:lpstr>
      <vt:lpstr>The Pieces …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Smith</dc:creator>
  <cp:lastModifiedBy>Morten Kromberg</cp:lastModifiedBy>
  <cp:revision>251</cp:revision>
  <dcterms:created xsi:type="dcterms:W3CDTF">2019-07-25T11:46:05Z</dcterms:created>
  <dcterms:modified xsi:type="dcterms:W3CDTF">2023-05-10T06:38:13Z</dcterms:modified>
</cp:coreProperties>
</file>