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62" r:id="rId2"/>
    <p:sldId id="268" r:id="rId3"/>
    <p:sldId id="282" r:id="rId4"/>
    <p:sldId id="283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5" r:id="rId14"/>
    <p:sldId id="286" r:id="rId15"/>
    <p:sldId id="284" r:id="rId16"/>
    <p:sldId id="287" r:id="rId17"/>
    <p:sldId id="289" r:id="rId18"/>
    <p:sldId id="337" r:id="rId19"/>
    <p:sldId id="290" r:id="rId20"/>
    <p:sldId id="291" r:id="rId21"/>
    <p:sldId id="292" r:id="rId22"/>
    <p:sldId id="293" r:id="rId23"/>
    <p:sldId id="294" r:id="rId24"/>
    <p:sldId id="352" r:id="rId25"/>
    <p:sldId id="296" r:id="rId26"/>
    <p:sldId id="295" r:id="rId27"/>
    <p:sldId id="297" r:id="rId28"/>
    <p:sldId id="298" r:id="rId29"/>
    <p:sldId id="299" r:id="rId30"/>
    <p:sldId id="339" r:id="rId31"/>
    <p:sldId id="301" r:id="rId32"/>
    <p:sldId id="302" r:id="rId33"/>
    <p:sldId id="303" r:id="rId34"/>
    <p:sldId id="354" r:id="rId35"/>
    <p:sldId id="304" r:id="rId36"/>
    <p:sldId id="305" r:id="rId37"/>
    <p:sldId id="306" r:id="rId38"/>
    <p:sldId id="307" r:id="rId39"/>
    <p:sldId id="342" r:id="rId40"/>
    <p:sldId id="343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8" r:id="rId50"/>
    <p:sldId id="338" r:id="rId51"/>
    <p:sldId id="316" r:id="rId52"/>
    <p:sldId id="319" r:id="rId53"/>
    <p:sldId id="335" r:id="rId54"/>
    <p:sldId id="344" r:id="rId55"/>
    <p:sldId id="345" r:id="rId56"/>
    <p:sldId id="323" r:id="rId57"/>
    <p:sldId id="324" r:id="rId58"/>
    <p:sldId id="322" r:id="rId59"/>
    <p:sldId id="346" r:id="rId60"/>
    <p:sldId id="347" r:id="rId61"/>
    <p:sldId id="348" r:id="rId62"/>
    <p:sldId id="349" r:id="rId63"/>
    <p:sldId id="325" r:id="rId64"/>
    <p:sldId id="326" r:id="rId65"/>
    <p:sldId id="327" r:id="rId66"/>
    <p:sldId id="329" r:id="rId67"/>
    <p:sldId id="328" r:id="rId68"/>
    <p:sldId id="340" r:id="rId69"/>
    <p:sldId id="341" r:id="rId70"/>
    <p:sldId id="332" r:id="rId71"/>
    <p:sldId id="350" r:id="rId72"/>
    <p:sldId id="267" r:id="rId73"/>
    <p:sldId id="353" r:id="rId74"/>
    <p:sldId id="351" r:id="rId75"/>
    <p:sldId id="333" r:id="rId76"/>
    <p:sldId id="270" r:id="rId77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80"/>
    </p:embeddedFont>
    <p:embeddedFont>
      <p:font typeface="APL333" panose="020B0700000202000203" pitchFamily="34" charset="0"/>
      <p:regular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Titillium Web" panose="00000500000000000000" pitchFamily="2" charset="0"/>
      <p:regular r:id="rId86"/>
      <p:bold r:id="rId87"/>
      <p:italic r:id="rId88"/>
      <p:boldItalic r:id="rId89"/>
    </p:embeddedFont>
    <p:embeddedFont>
      <p:font typeface="APL385 Unicode" panose="020B0709000202000203" pitchFamily="49" charset="0"/>
      <p:regular r:id="rId90"/>
    </p:embeddedFont>
    <p:embeddedFont>
      <p:font typeface="Everson Mono" panose="02000500000000020004" pitchFamily="2" charset="0"/>
      <p:regular r:id="rId91"/>
      <p:bold r:id="rId92"/>
      <p:italic r:id="rId93"/>
    </p:embeddedFont>
    <p:embeddedFont>
      <p:font typeface="Titillium Web SemiBold" panose="00000700000000000000" pitchFamily="2" charset="0"/>
      <p:bold r:id="rId94"/>
      <p:boldItalic r:id="rId95"/>
    </p:embeddedFont>
    <p:embeddedFont>
      <p:font typeface="Titillium Web Black" panose="00000A00000000000000" pitchFamily="2" charset="0"/>
      <p:bold r:id="rId96"/>
    </p:embeddedFont>
    <p:embeddedFont>
      <p:font typeface="Symbola" panose="02020503060805020204" pitchFamily="18" charset="0"/>
      <p:regular r:id="rId9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D9"/>
    <a:srgbClr val="EFEFBE"/>
    <a:srgbClr val="FF9421"/>
    <a:srgbClr val="0000FF"/>
    <a:srgbClr val="7C7DCF"/>
    <a:srgbClr val="F5F5F5"/>
    <a:srgbClr val="008000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6785" autoAdjust="0"/>
  </p:normalViewPr>
  <p:slideViewPr>
    <p:cSldViewPr>
      <p:cViewPr varScale="1">
        <p:scale>
          <a:sx n="208" d="100"/>
          <a:sy n="208" d="100"/>
        </p:scale>
        <p:origin x="26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7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97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87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font" Target="fonts/font14.fntdata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6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12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1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4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0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31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0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47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39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18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5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37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7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90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93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43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44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05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34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12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32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5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16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93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26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7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9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3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1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5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5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942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FF942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6456" y="51470"/>
            <a:ext cx="360040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5FD34-A9FC-4211-BD5A-2B89B524AACD}"/>
              </a:ext>
            </a:extLst>
          </p:cNvPr>
          <p:cNvSpPr/>
          <p:nvPr userDrawn="1"/>
        </p:nvSpPr>
        <p:spPr>
          <a:xfrm>
            <a:off x="5157065" y="4803998"/>
            <a:ext cx="3889775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3D1CA9-9318-41BD-A283-1B48D9ED0651}"/>
              </a:ext>
            </a:extLst>
          </p:cNvPr>
          <p:cNvSpPr/>
          <p:nvPr userDrawn="1"/>
        </p:nvSpPr>
        <p:spPr>
          <a:xfrm>
            <a:off x="-1" y="411510"/>
            <a:ext cx="9144001" cy="4320480"/>
          </a:xfrm>
          <a:prstGeom prst="rect">
            <a:avLst/>
          </a:prstGeom>
          <a:gradFill>
            <a:gsLst>
              <a:gs pos="0">
                <a:srgbClr val="F6F6D9">
                  <a:alpha val="0"/>
                </a:srgbClr>
              </a:gs>
              <a:gs pos="90000">
                <a:srgbClr val="F6F6D9"/>
              </a:gs>
              <a:gs pos="10000">
                <a:srgbClr val="F6F6D9"/>
              </a:gs>
              <a:gs pos="70000">
                <a:schemeClr val="bg1"/>
              </a:gs>
              <a:gs pos="30000">
                <a:schemeClr val="bg1"/>
              </a:gs>
              <a:gs pos="100000">
                <a:srgbClr val="F6F6D9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 SemiBold" panose="00000700000000000000" pitchFamily="2" charset="0"/>
              </a:rPr>
              <a:t>‹#›</a:t>
            </a:fld>
            <a:endParaRPr lang="en-GB" sz="1600" dirty="0">
              <a:latin typeface="Titillium Web SemiBold" panose="00000700000000000000" pitchFamily="2" charset="0"/>
            </a:endParaRPr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9ED2D-4D4B-4115-93B8-48B82DE03720}"/>
              </a:ext>
            </a:extLst>
          </p:cNvPr>
          <p:cNvSpPr txBox="1"/>
          <p:nvPr userDrawn="1"/>
        </p:nvSpPr>
        <p:spPr>
          <a:xfrm>
            <a:off x="2861810" y="4774168"/>
            <a:ext cx="628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59838" algn="r"/>
              </a:tabLst>
              <a:defRPr/>
            </a:pPr>
            <a:r>
              <a:rPr lang="en-GB" dirty="0">
                <a:solidFill>
                  <a:schemeClr val="bg1"/>
                </a:solidFill>
                <a:latin typeface="Titillium Web SemiBold" panose="00000700000000000000" pitchFamily="2" charset="0"/>
              </a:rPr>
              <a:t>Fun with Total Array Ordering (TAO)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87A6BA-345C-4A9C-9552-7CC0166B70B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4848056"/>
            <a:ext cx="963107" cy="176898"/>
          </a:xfrm>
          <a:prstGeom prst="rect">
            <a:avLst/>
          </a:prstGeom>
          <a:effectLst>
            <a:outerShdw dist="19050" dir="2700000" algn="tl" rotWithShape="0">
              <a:schemeClr val="accent6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6035"/>
            <a:ext cx="9144000" cy="50405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Fun with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Total Array Ordering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(TAO)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1059583"/>
            <a:ext cx="8280400" cy="432047"/>
          </a:xfrm>
        </p:spPr>
        <p:txBody>
          <a:bodyPr anchor="ctr"/>
          <a:lstStyle/>
          <a:p>
            <a:pPr>
              <a:tabLst>
                <a:tab pos="1376363" algn="ctr"/>
                <a:tab pos="4057650" algn="ctr"/>
                <a:tab pos="6862763" algn="ctr"/>
              </a:tabLst>
            </a:pPr>
            <a:r>
              <a:rPr lang="en-US" dirty="0">
                <a:solidFill>
                  <a:schemeClr val="tx1"/>
                </a:solidFill>
              </a:rPr>
              <a:t>	Adám Brudzewsky</a:t>
            </a:r>
          </a:p>
          <a:p>
            <a:pPr>
              <a:tabLst>
                <a:tab pos="1376363" algn="ctr"/>
                <a:tab pos="4057650" algn="ctr"/>
                <a:tab pos="6862763" algn="ctr"/>
              </a:tabLst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material by Jay </a:t>
            </a:r>
            <a:r>
              <a:rPr lang="en-GB" dirty="0" err="1">
                <a:solidFill>
                  <a:schemeClr val="tx1"/>
                </a:solidFill>
              </a:rPr>
              <a:t>Foad</a:t>
            </a:r>
            <a:r>
              <a:rPr lang="en-GB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4489D-8734-4CA2-96A6-726B097196C2}"/>
              </a:ext>
            </a:extLst>
          </p:cNvPr>
          <p:cNvSpPr txBox="1"/>
          <p:nvPr/>
        </p:nvSpPr>
        <p:spPr>
          <a:xfrm>
            <a:off x="0" y="18319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58220"/>
                </a:solidFill>
                <a:latin typeface="Titillium Web SemiBold" panose="00000700000000000000" pitchFamily="2" charset="0"/>
              </a:rPr>
              <a:t>大道至簡</a:t>
            </a:r>
            <a:endParaRPr lang="en-GB" sz="1400" b="1" dirty="0">
              <a:solidFill>
                <a:srgbClr val="F58220"/>
              </a:solidFill>
              <a:latin typeface="Titillium Web SemiBold" panose="000007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B99DA0-24B3-475A-820C-70C62B7A7CBE}"/>
              </a:ext>
            </a:extLst>
          </p:cNvPr>
          <p:cNvGrpSpPr/>
          <p:nvPr/>
        </p:nvGrpSpPr>
        <p:grpSpPr>
          <a:xfrm>
            <a:off x="4365143" y="3861690"/>
            <a:ext cx="413701" cy="375245"/>
            <a:chOff x="5815023" y="1684094"/>
            <a:chExt cx="2214500" cy="205631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82B613-7908-463C-B6DD-4D637084F594}"/>
                </a:ext>
              </a:extLst>
            </p:cNvPr>
            <p:cNvSpPr/>
            <p:nvPr/>
          </p:nvSpPr>
          <p:spPr>
            <a:xfrm>
              <a:off x="6282188" y="2076694"/>
              <a:ext cx="1280161" cy="1280160"/>
            </a:xfrm>
            <a:prstGeom prst="ellipse">
              <a:avLst/>
            </a:prstGeom>
            <a:gradFill flip="none" rotWithShape="1">
              <a:gsLst>
                <a:gs pos="50000">
                  <a:srgbClr val="F5F5F5"/>
                </a:gs>
                <a:gs pos="50000">
                  <a:srgbClr val="F58220"/>
                </a:gs>
              </a:gsLst>
              <a:lin ang="1380000" scaled="0"/>
              <a:tileRect/>
            </a:gradFill>
            <a:ln w="19050"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6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B371F486-9447-4D2B-9921-4C262E857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5023" y="1684094"/>
              <a:ext cx="2214500" cy="205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400" dirty="0">
                  <a:solidFill>
                    <a:srgbClr val="F58220"/>
                  </a:solidFill>
                  <a:effectLst/>
                  <a:latin typeface="APL385 Unicode" panose="020B0709000202000203" pitchFamily="49" charset="0"/>
                  <a:ea typeface="Calibri" panose="020F0502020204030204" pitchFamily="34" charset="0"/>
                  <a:cs typeface="Arial" panose="020B0604020202020204" pitchFamily="34" charset="0"/>
                </a:rPr>
                <a:t>⍒</a:t>
              </a:r>
              <a:r>
                <a:rPr lang="en-GB" sz="1400" dirty="0">
                  <a:solidFill>
                    <a:srgbClr val="F5F5F5"/>
                  </a:solidFill>
                  <a:effectLst/>
                  <a:latin typeface="APL385 Unicode" panose="020B0709000202000203" pitchFamily="49" charset="0"/>
                  <a:ea typeface="Calibri" panose="020F0502020204030204" pitchFamily="34" charset="0"/>
                  <a:cs typeface="Arial" panose="020B0604020202020204" pitchFamily="34" charset="0"/>
                </a:rPr>
                <a:t>⍋</a:t>
              </a:r>
              <a:endParaRPr lang="en-GB" sz="1400" dirty="0">
                <a:solidFill>
                  <a:srgbClr val="F5F5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	    ⍋mat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     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5</a:t>
            </a:r>
            <a:r>
              <a:rPr lang="en-US" dirty="0">
                <a:latin typeface="APL385 Unicode" panose="020B0709000202000203" pitchFamily="49" charset="0"/>
              </a:rPr>
              <a:t> 1 4 2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↓John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│Roger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Adam</a:t>
            </a:r>
            <a:r>
              <a:rPr lang="en-US" dirty="0">
                <a:latin typeface="APL385 Unicode" panose="020B0709000202000203" pitchFamily="49" charset="0"/>
              </a:rPr>
              <a:t>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│Morten│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Jay</a:t>
            </a:r>
            <a:r>
              <a:rPr lang="en-US" dirty="0">
                <a:latin typeface="APL385 Unicode" panose="020B0709000202000203" pitchFamily="49" charset="0"/>
              </a:rPr>
              <a:t>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394964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  ┌→─────┐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↓John  │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Adam</a:t>
            </a:r>
            <a:r>
              <a:rPr lang="en-US" dirty="0">
                <a:latin typeface="APL385 Unicode" panose="020B0709000202000203" pitchFamily="49" charset="0"/>
              </a:rPr>
              <a:t>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│Roger │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Jay</a:t>
            </a:r>
            <a:r>
              <a:rPr lang="en-US" dirty="0">
                <a:latin typeface="APL385 Unicode" panose="020B0709000202000203" pitchFamily="49" charset="0"/>
              </a:rPr>
              <a:t>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Adam</a:t>
            </a:r>
            <a:r>
              <a:rPr lang="en-US" dirty="0">
                <a:latin typeface="APL385 Unicode" panose="020B0709000202000203" pitchFamily="49" charset="0"/>
              </a:rPr>
              <a:t>  │  │John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│Morten│  │Morten│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Jay</a:t>
            </a:r>
            <a:r>
              <a:rPr lang="en-US" dirty="0">
                <a:latin typeface="APL385 Unicode" panose="020B0709000202000203" pitchFamily="49" charset="0"/>
              </a:rPr>
              <a:t>   │  │Roger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└──────┘  └──────┘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373630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{(⊂⍋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)⌷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dirty="0">
                <a:latin typeface="APL385 Unicode" panose="020B0709000202000203" pitchFamily="49" charset="0"/>
              </a:rPr>
              <a:t> mat</a:t>
            </a:r>
          </a:p>
        </p:txBody>
      </p:sp>
    </p:spTree>
    <p:extLst>
      <p:ext uri="{BB962C8B-B14F-4D97-AF65-F5344CB8AC3E}">
        <p14:creationId xmlns:p14="http://schemas.microsoft.com/office/powerpoint/2010/main" val="213606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{(⊂⍋⍵)⌷⍵}</a:t>
            </a:r>
            <a:r>
              <a:rPr lang="en-US" dirty="0">
                <a:latin typeface="APL385 Unicode" panose="020B0709000202000203" pitchFamily="49" charset="0"/>
              </a:rPr>
              <a:t> mat</a:t>
            </a:r>
          </a:p>
        </p:txBody>
      </p:sp>
    </p:spTree>
    <p:extLst>
      <p:ext uri="{BB962C8B-B14F-4D97-AF65-F5344CB8AC3E}">
        <p14:creationId xmlns:p14="http://schemas.microsoft.com/office/powerpoint/2010/main" val="267734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{(⊂⍒⍵)⌷⍵}</a:t>
            </a:r>
            <a:r>
              <a:rPr lang="en-US" dirty="0">
                <a:latin typeface="APL385 Unicode" panose="020B0709000202000203" pitchFamily="49" charset="0"/>
              </a:rPr>
              <a:t> mat</a:t>
            </a:r>
          </a:p>
        </p:txBody>
      </p:sp>
    </p:spTree>
    <p:extLst>
      <p:ext uri="{BB962C8B-B14F-4D97-AF65-F5344CB8AC3E}">
        <p14:creationId xmlns:p14="http://schemas.microsoft.com/office/powerpoint/2010/main" val="328245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r>
              <a:rPr lang="en-US" b="0" dirty="0">
                <a:latin typeface="APL385 Unicode" panose="020B0709000202000203" pitchFamily="49" charset="0"/>
              </a:rPr>
              <a:t>	mat[⍋mat;]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Sort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{(⊂⍋⍵)⌷⍵}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Sort mat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Adam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Jay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John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Morten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Roger</a:t>
            </a:r>
          </a:p>
        </p:txBody>
      </p:sp>
    </p:spTree>
    <p:extLst>
      <p:ext uri="{BB962C8B-B14F-4D97-AF65-F5344CB8AC3E}">
        <p14:creationId xmlns:p14="http://schemas.microsoft.com/office/powerpoint/2010/main" val="38745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Sorting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65896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n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'Roger' 'Adam' 'Jay'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Sort n   </a:t>
            </a:r>
            <a:r>
              <a:rPr lang="en-US" dirty="0">
                <a:solidFill>
                  <a:srgbClr val="008000"/>
                </a:solidFill>
                <a:latin typeface="APL333" panose="020B0700000202000203" pitchFamily="34" charset="0"/>
              </a:rPr>
              <a:t>⍝ 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33" panose="020B0700000202000203" pitchFamily="34" charset="0"/>
              </a:rPr>
              <a:t>DOMAIN ERROR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Sort n   </a:t>
            </a:r>
            <a:r>
              <a:rPr lang="en-US" dirty="0">
                <a:solidFill>
                  <a:srgbClr val="008000"/>
                </a:solidFill>
                <a:latin typeface="APL333" panose="020B0700000202000203" pitchFamily="34" charset="0"/>
              </a:rPr>
              <a:t>⍝ 17.0</a:t>
            </a:r>
            <a:endParaRPr lang="en-US" dirty="0">
              <a:latin typeface="APL333" panose="020B0700000202000203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┌────┬───┬─────┐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</a:t>
            </a:r>
            <a:r>
              <a:rPr lang="en-US" dirty="0" err="1">
                <a:latin typeface="APL385 Unicode" panose="020B0709000202000203" pitchFamily="49" charset="0"/>
              </a:rPr>
              <a:t>Adam│Jay│Roger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└────┴───┴─────┘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dirty="0">
              <a:solidFill>
                <a:srgbClr val="008000"/>
              </a:solidFill>
              <a:latin typeface="APL333" panose="020B0700000202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bit of 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42140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bit of 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64486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AE8B-B856-46FC-A9BB-0FDED937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bit of history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7234-0EED-486E-98B9-364DC827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8468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A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B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US" dirty="0">
                <a:latin typeface="APL385 Unicode" panose="020B0709000202000203" pitchFamily="49" charset="0"/>
              </a:rPr>
              <a:t> A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,[</a:t>
            </a:r>
            <a:r>
              <a:rPr lang="en-US" dirty="0">
                <a:latin typeface="APL385 Unicode" panose="020B0709000202000203" pitchFamily="49" charset="0"/>
              </a:rPr>
              <a:t>0.5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1 2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'Morten'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'Roger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8533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⍋'APL'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1 3 2</a:t>
            </a:r>
            <a:br>
              <a:rPr lang="en-GB" dirty="0">
                <a:latin typeface="APL385 Unicode" panose="020B0709000202000203" pitchFamily="49" charset="0"/>
              </a:rPr>
            </a:br>
            <a:endParaRPr lang="en-GB" spc="-96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3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Array Ordering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some		other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	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		</a:t>
            </a:r>
            <a:r>
              <a:rPr lang="en-US" dirty="0"/>
              <a:t>?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array		array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632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6CC-D795-4138-8F3D-D959C46A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Array Ordering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56EF-5B52-4789-A4F7-6F3D49F9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03967" cy="33944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How would you order: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⎕ ← 0 'Jay' (2 3⍴'DYALOG') (⍳9)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┌→──────────────────────────────────┐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┌→──┐ ┌→──┐ ┌→────────────────┐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0 │Jay│ ↓DYA│ │1 2 3 4 5 6 7 8 9│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└───┘ │LOG│ └~────────────────┘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      └───┘                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└∊──────────────────────────────────┘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75942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6CC-D795-4138-8F3D-D959C46A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Array Ordering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56EF-5B52-4789-A4F7-6F3D49F9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03967" cy="33944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/>
              <a:t>How would you order: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⎕ ←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0 </a:t>
            </a:r>
            <a:r>
              <a:rPr lang="en-GB" dirty="0">
                <a:latin typeface="APL385 Unicode" panose="020B0709000202000203" pitchFamily="49" charset="0"/>
              </a:rPr>
              <a:t>'Jay'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(2 3⍴'DYALOG') </a:t>
            </a:r>
            <a:r>
              <a:rPr lang="en-GB" dirty="0">
                <a:latin typeface="APL385 Unicode" panose="020B0709000202000203" pitchFamily="49" charset="0"/>
              </a:rPr>
              <a:t>(⍳9)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┌→──────────────────────────────────┐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┌→──┐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┌→──┐</a:t>
            </a:r>
            <a:r>
              <a:rPr lang="en-GB" dirty="0">
                <a:latin typeface="APL385 Unicode" panose="020B0709000202000203" pitchFamily="49" charset="0"/>
              </a:rPr>
              <a:t> ┌→────────────────┐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0</a:t>
            </a:r>
            <a:r>
              <a:rPr lang="en-GB" dirty="0">
                <a:latin typeface="APL385 Unicode" panose="020B0709000202000203" pitchFamily="49" charset="0"/>
              </a:rPr>
              <a:t> │Jay│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↓DYA│</a:t>
            </a:r>
            <a:r>
              <a:rPr lang="en-GB" dirty="0">
                <a:latin typeface="APL385 Unicode" panose="020B0709000202000203" pitchFamily="49" charset="0"/>
              </a:rPr>
              <a:t> │1 2 3 4 5 6 7 8 9│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└───┘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│LOG│</a:t>
            </a:r>
            <a:r>
              <a:rPr lang="en-GB" dirty="0">
                <a:latin typeface="APL385 Unicode" panose="020B0709000202000203" pitchFamily="49" charset="0"/>
              </a:rPr>
              <a:t> └~────────────────┘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       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└───┘</a:t>
            </a:r>
            <a:r>
              <a:rPr lang="en-GB" dirty="0">
                <a:latin typeface="APL385 Unicode" panose="020B0709000202000203" pitchFamily="49" charset="0"/>
              </a:rPr>
              <a:t>                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└∊──────────────────────────────────┘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65593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D064-A78F-4EF6-BF2D-3DA90D17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otal</a:t>
            </a:r>
            <a:r>
              <a:rPr lang="en-US" dirty="0"/>
              <a:t> 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rray</a:t>
            </a:r>
            <a:r>
              <a:rPr lang="en-US" dirty="0"/>
              <a:t> 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rdering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33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D064-A78F-4EF6-BF2D-3DA90D17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7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D064-A78F-4EF6-BF2D-3DA90D17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dirty="0"/>
              <a:t>O Rules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5CFFE0-03DA-4435-89DE-8D072D29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2" b="2222"/>
          <a:stretch/>
        </p:blipFill>
        <p:spPr>
          <a:xfrm>
            <a:off x="1376645" y="114300"/>
            <a:ext cx="49377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46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some		other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	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		</a:t>
            </a:r>
            <a:r>
              <a:rPr lang="en-US" dirty="0"/>
              <a:t>?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array		array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4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dirty="0"/>
              <a:t>AO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some		other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	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b="1" dirty="0">
                <a:ln w="12700">
                  <a:solidFill>
                    <a:schemeClr val="tx1"/>
                  </a:solidFill>
                </a:ln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		</a:t>
            </a:r>
            <a:r>
              <a:rPr lang="en-US" dirty="0"/>
              <a:t>?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r>
              <a:rPr lang="en-US" dirty="0"/>
              <a:t>	array		array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US" sz="1600" dirty="0"/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br>
              <a:rPr lang="en-US" sz="2400" dirty="0"/>
            </a:br>
            <a:r>
              <a:rPr lang="en-US" sz="2400" dirty="0"/>
              <a:t>	no refs		no refs</a:t>
            </a:r>
          </a:p>
          <a:p>
            <a:pPr marL="0" indent="0">
              <a:lnSpc>
                <a:spcPct val="40000"/>
              </a:lnSpc>
              <a:spcBef>
                <a:spcPts val="0"/>
              </a:spcBef>
              <a:buNone/>
              <a:tabLst>
                <a:tab pos="2343150" algn="ctr"/>
                <a:tab pos="3200400" algn="ctr"/>
                <a:tab pos="4114800" algn="ctr"/>
                <a:tab pos="5029200" algn="ctr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68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 dirty="0"/>
              <a:t>Compatibility: simple arrays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 dirty="0"/>
              <a:t>Consistency: 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dirty="0">
                <a:latin typeface="APL385 Unicode" panose="020B0709000202000203" pitchFamily="49" charset="0"/>
              </a:rPr>
              <a:t>⍺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)∧(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≼</a:t>
            </a:r>
            <a:r>
              <a:rPr lang="en-US" dirty="0">
                <a:latin typeface="APL385 Unicode" panose="020B0709000202000203" pitchFamily="49" charset="0"/>
              </a:rPr>
              <a:t>⍺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⇔</a:t>
            </a:r>
            <a:r>
              <a:rPr lang="en-US" dirty="0">
                <a:latin typeface="APL385 Unicode" panose="020B0709000202000203" pitchFamily="49" charset="0"/>
              </a:rPr>
              <a:t> ⍺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=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	⍺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≡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spcBef>
                <a:spcPts val="0"/>
              </a:spcBef>
              <a:buNone/>
              <a:tabLst>
                <a:tab pos="3775075" algn="ctr"/>
                <a:tab pos="6518275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⍬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≢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PL385 Unicode" panose="020B0709000202000203" pitchFamily="49" charset="0"/>
              </a:rPr>
              <a:t>''</a:t>
            </a:r>
          </a:p>
        </p:txBody>
      </p:sp>
    </p:spTree>
    <p:extLst>
      <p:ext uri="{BB962C8B-B14F-4D97-AF65-F5344CB8AC3E}">
        <p14:creationId xmlns:p14="http://schemas.microsoft.com/office/powerpoint/2010/main" val="3999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8172450" algn="r"/>
              </a:tabLst>
            </a:pPr>
            <a:r>
              <a:rPr lang="en-US" dirty="0"/>
              <a:t>character vs character:	</a:t>
            </a:r>
            <a:r>
              <a:rPr lang="en-US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</a:rPr>
              <a:t>✓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8172450" algn="r"/>
              </a:tabLst>
            </a:pPr>
            <a:r>
              <a:rPr lang="en-US" dirty="0"/>
              <a:t>real number vs real number:	</a:t>
            </a:r>
            <a:r>
              <a:rPr lang="en-US" dirty="0">
                <a:solidFill>
                  <a:srgbClr val="00B050"/>
                </a:solidFill>
                <a:latin typeface="Symbola" panose="02020503060805020204" pitchFamily="18" charset="0"/>
                <a:ea typeface="Symbola" panose="02020503060805020204" pitchFamily="18" charset="0"/>
              </a:rPr>
              <a:t>✓</a:t>
            </a:r>
            <a:endParaRPr lang="en-U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8172450" algn="r"/>
              </a:tabLst>
            </a:pPr>
            <a:r>
              <a:rPr lang="en-US" dirty="0"/>
              <a:t>complex:	</a:t>
            </a:r>
            <a:r>
              <a:rPr lang="en-US" dirty="0">
                <a:latin typeface="APL385 Unicode" panose="020B0709000202000203" pitchFamily="49" charset="0"/>
              </a:rPr>
              <a:t>1</a:t>
            </a:r>
            <a:r>
              <a:rPr lang="en-US" dirty="0"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latin typeface="APL333" panose="020B0700000202000203" pitchFamily="34" charset="0"/>
              </a:rPr>
              <a:t> 1</a:t>
            </a:r>
            <a:r>
              <a:rPr lang="en-US" sz="2800" dirty="0">
                <a:latin typeface="APL333" panose="020B0700000202000203" pitchFamily="34" charset="0"/>
              </a:rPr>
              <a:t>J</a:t>
            </a:r>
            <a:r>
              <a:rPr lang="en-US" sz="2400" b="1" dirty="0">
                <a:latin typeface="APL333" panose="020B0700000202000203" pitchFamily="34" charset="0"/>
              </a:rPr>
              <a:t>1</a:t>
            </a:r>
            <a:r>
              <a:rPr lang="en-US" dirty="0"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latin typeface="APL333" panose="020B0700000202000203" pitchFamily="34" charset="0"/>
              </a:rPr>
              <a:t> 2</a:t>
            </a:r>
            <a:r>
              <a:rPr lang="en-US" sz="2800" dirty="0">
                <a:latin typeface="APL333" panose="020B0700000202000203" pitchFamily="34" charset="0"/>
              </a:rPr>
              <a:t>J</a:t>
            </a:r>
            <a:r>
              <a:rPr lang="en-US" sz="2400" b="1" dirty="0">
                <a:latin typeface="APL333" panose="020B0700000202000203" pitchFamily="34" charset="0"/>
              </a:rPr>
              <a:t>¯1</a:t>
            </a:r>
            <a:r>
              <a:rPr lang="en-US" dirty="0"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latin typeface="APL333" panose="020B0700000202000203" pitchFamily="34" charset="0"/>
              </a:rPr>
              <a:t> </a:t>
            </a:r>
            <a:r>
              <a:rPr lang="en-US" dirty="0"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8172450" algn="r"/>
              </a:tabLst>
            </a:pPr>
            <a:r>
              <a:rPr lang="en-US" dirty="0"/>
              <a:t>number vs character:	</a:t>
            </a:r>
            <a:r>
              <a:rPr lang="en-US" dirty="0">
                <a:latin typeface="APL385 Unicode" panose="020B0709000202000203" pitchFamily="49" charset="0"/>
              </a:rPr>
              <a:t>100</a:t>
            </a:r>
            <a:r>
              <a:rPr lang="en-US" dirty="0"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latin typeface="APL333" panose="020B0700000202000203" pitchFamily="34" charset="0"/>
              </a:rPr>
              <a:t> 'A'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8172450" algn="r"/>
              </a:tabLst>
            </a:pPr>
            <a:r>
              <a:rPr lang="en-US" dirty="0"/>
              <a:t>null:	</a:t>
            </a:r>
            <a:r>
              <a:rPr lang="en-US" dirty="0">
                <a:latin typeface="APL333" panose="020B0700000202000203" pitchFamily="34" charset="0"/>
              </a:rPr>
              <a:t>⎕NULL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latin typeface="APL333" panose="020B0700000202000203" pitchFamily="34" charset="0"/>
              </a:rPr>
              <a:t> </a:t>
            </a:r>
            <a:r>
              <a:rPr lang="en-US" dirty="0">
                <a:latin typeface="APL385 Unicode" panose="020B0709000202000203" pitchFamily="49" charset="0"/>
              </a:rPr>
              <a:t>¯100</a:t>
            </a:r>
          </a:p>
        </p:txBody>
      </p:sp>
    </p:spTree>
    <p:extLst>
      <p:ext uri="{BB962C8B-B14F-4D97-AF65-F5344CB8AC3E}">
        <p14:creationId xmlns:p14="http://schemas.microsoft.com/office/powerpoint/2010/main" val="21147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253917" cy="33944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tabLst>
                <a:tab pos="8747125" algn="l"/>
              </a:tabLst>
            </a:pPr>
            <a:br>
              <a:rPr lang="en-GB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⍋'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1 </a:t>
            </a:r>
            <a:r>
              <a:rPr lang="en-GB" dirty="0">
                <a:solidFill>
                  <a:srgbClr val="7C7DCF"/>
                </a:solidFill>
                <a:latin typeface="APL385 Unicode" panose="020B0709000202000203" pitchFamily="49" charset="0"/>
              </a:rPr>
              <a:t>3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b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</a:br>
            <a:endParaRPr lang="en-GB" spc="-96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1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7E35-8143-4A29-BD04-2911722F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simple scalars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AAF5-B719-450F-B776-C378F150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253917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pl-PL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¯1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¯2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US" dirty="0">
                <a:solidFill>
                  <a:srgbClr val="002060"/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PL333" panose="020B0700000202000203" pitchFamily="34" charset="0"/>
              </a:rPr>
              <a:t>'A'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350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┌→───┐ ┌→───┐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│Jay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latin typeface="APL385 Unicode" panose="020B0709000202000203" pitchFamily="49" charset="0"/>
              </a:rPr>
              <a:t>│ │John│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└────┘ └────┘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0036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┌→───┐ ┌→───┐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latin typeface="APL385 Unicode" panose="020B0709000202000203" pitchFamily="49" charset="0"/>
              </a:rPr>
              <a:t>│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o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h</a:t>
            </a:r>
            <a:r>
              <a:rPr lang="en-US" dirty="0">
                <a:latin typeface="APL385 Unicode" panose="020B0709000202000203" pitchFamily="49" charset="0"/>
              </a:rPr>
              <a:t>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└────┘ └────┘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┌→─────────┐ ┌→─────────┐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 ┌→─┐     │ │ ┌→─┐   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 │JF│ 3 1 │ │ │JD│ 2 7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│ └──┘     │ │ └──┘   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└∊─────────┘ └∊─────────┘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9323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┌→───┐ ┌→───┐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│Jay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latin typeface="APL385 Unicode" panose="020B0709000202000203" pitchFamily="49" charset="0"/>
              </a:rPr>
              <a:t>│ │John│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└────┘ └────┘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┌→─────────┐ ┌→─────────┐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┌→─┐</a:t>
            </a:r>
            <a:r>
              <a:rPr lang="en-US" dirty="0">
                <a:latin typeface="APL385 Unicode" panose="020B0709000202000203" pitchFamily="49" charset="0"/>
              </a:rPr>
              <a:t>    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┌→─┐</a:t>
            </a:r>
            <a:r>
              <a:rPr lang="en-US" dirty="0">
                <a:latin typeface="APL385 Unicode" panose="020B0709000202000203" pitchFamily="49" charset="0"/>
              </a:rPr>
              <a:t>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│JF│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1</a:t>
            </a:r>
            <a:r>
              <a:rPr lang="en-US" dirty="0">
                <a:latin typeface="APL385 Unicode" panose="020B0709000202000203" pitchFamily="49" charset="0"/>
              </a:rPr>
              <a:t>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│JD│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7</a:t>
            </a:r>
            <a:r>
              <a:rPr lang="en-US" dirty="0">
                <a:latin typeface="APL385 Unicode" panose="020B0709000202000203" pitchFamily="49" charset="0"/>
              </a:rPr>
              <a:t>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└──┘</a:t>
            </a:r>
            <a:r>
              <a:rPr lang="en-US" dirty="0">
                <a:latin typeface="APL385 Unicode" panose="020B0709000202000203" pitchFamily="49" charset="0"/>
              </a:rPr>
              <a:t>    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└──┘</a:t>
            </a:r>
            <a:r>
              <a:rPr lang="en-US" dirty="0">
                <a:latin typeface="APL385 Unicode" panose="020B0709000202000203" pitchFamily="49" charset="0"/>
              </a:rPr>
              <a:t>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└∊─────────┘ └∊─────────┘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155713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same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┌→───┐ ┌→───┐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 │Jay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</a:t>
            </a:r>
            <a:r>
              <a:rPr lang="en-US" dirty="0">
                <a:latin typeface="APL385 Unicode" panose="020B0709000202000203" pitchFamily="49" charset="0"/>
              </a:rPr>
              <a:t>│ │John│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└────┘ └────┘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┌→─────────┐ ┌→─────────┐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┌→─┐</a:t>
            </a:r>
            <a:r>
              <a:rPr lang="en-US" dirty="0">
                <a:latin typeface="APL385 Unicode" panose="020B0709000202000203" pitchFamily="49" charset="0"/>
              </a:rPr>
              <a:t>    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┌→─┐</a:t>
            </a:r>
            <a:r>
              <a:rPr lang="en-US" dirty="0">
                <a:latin typeface="APL385 Unicode" panose="020B0709000202000203" pitchFamily="49" charset="0"/>
              </a:rPr>
              <a:t>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F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</a:t>
            </a:r>
            <a:r>
              <a:rPr lang="en-US" dirty="0">
                <a:latin typeface="APL385 Unicode" panose="020B0709000202000203" pitchFamily="49" charset="0"/>
              </a:rPr>
              <a:t> 3 1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J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D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│</a:t>
            </a:r>
            <a:r>
              <a:rPr lang="en-US" dirty="0">
                <a:latin typeface="APL385 Unicode" panose="020B0709000202000203" pitchFamily="49" charset="0"/>
              </a:rPr>
              <a:t> 2 7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└──┘</a:t>
            </a:r>
            <a:r>
              <a:rPr lang="en-US" dirty="0">
                <a:latin typeface="APL385 Unicode" panose="020B0709000202000203" pitchFamily="49" charset="0"/>
              </a:rPr>
              <a:t>     │ │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└──┘</a:t>
            </a:r>
            <a:r>
              <a:rPr lang="en-US" dirty="0">
                <a:latin typeface="APL385 Unicode" panose="020B0709000202000203" pitchFamily="49" charset="0"/>
              </a:rPr>
              <a:t>  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dirty="0">
                <a:latin typeface="APL385 Unicode" panose="020B0709000202000203" pitchFamily="49" charset="0"/>
              </a:rPr>
              <a:t>└∊─────────┘ └∊─────────┘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834732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CAT</a:t>
            </a:r>
            <a:endParaRPr lang="en-US" dirty="0">
              <a:latin typeface="APL385 Unicode" panose="020B0709000202000203" pitchFamily="49" charset="0"/>
            </a:endParaRPr>
          </a:p>
        </p:txBody>
      </p:sp>
      <p:pic>
        <p:nvPicPr>
          <p:cNvPr id="5" name="Wikipedia">
            <a:extLst>
              <a:ext uri="{FF2B5EF4-FFF2-40B4-BE49-F238E27FC236}">
                <a16:creationId xmlns:a16="http://schemas.microsoft.com/office/drawing/2014/main" id="{6D600A89-4939-41A7-88BC-2F2794FED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2" b="7555"/>
          <a:stretch/>
        </p:blipFill>
        <p:spPr>
          <a:xfrm>
            <a:off x="1383418" y="388620"/>
            <a:ext cx="49377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17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67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endParaRPr lang="en-GB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5791C2-E448-4AE1-8DCC-D67C61D31C77}"/>
              </a:ext>
            </a:extLst>
          </p:cNvPr>
          <p:cNvCxnSpPr>
            <a:cxnSpLocks/>
          </p:cNvCxnSpPr>
          <p:nvPr/>
        </p:nvCxnSpPr>
        <p:spPr>
          <a:xfrm>
            <a:off x="2501770" y="2225631"/>
            <a:ext cx="1305145" cy="0"/>
          </a:xfrm>
          <a:prstGeom prst="straightConnector1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71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CARPET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CAT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5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9109012" cy="33944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tabLst>
                <a:tab pos="8747125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 </a:t>
            </a:r>
            <a:r>
              <a:rPr lang="en-GB" dirty="0">
                <a:highlight>
                  <a:srgbClr val="C0C0C0"/>
                </a:highlight>
                <a:latin typeface="APL385 Unicode" panose="020B0709000202000203" pitchFamily="49" charset="0"/>
              </a:rPr>
              <a:t>[</a:t>
            </a:r>
            <a:r>
              <a:rPr lang="en-GB" spc="-950" dirty="0">
                <a:solidFill>
                  <a:srgbClr val="FF9421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1</a:t>
            </a:r>
            <a:r>
              <a:rPr lang="en-GB" spc="-950" dirty="0">
                <a:highlight>
                  <a:srgbClr val="C0C0C0"/>
                </a:highlight>
                <a:latin typeface="APL385 Unicode" panose="020B0709000202000203" pitchFamily="49" charset="0"/>
              </a:rPr>
              <a:t>,</a:t>
            </a:r>
            <a:r>
              <a:rPr lang="en-GB" spc="-950" dirty="0">
                <a:solidFill>
                  <a:srgbClr val="00B0F0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2</a:t>
            </a:r>
            <a:r>
              <a:rPr lang="en-GB" spc="-950" dirty="0">
                <a:highlight>
                  <a:srgbClr val="C0C0C0"/>
                </a:highlight>
                <a:latin typeface="APL385 Unicode" panose="020B0709000202000203" pitchFamily="49" charset="0"/>
              </a:rPr>
              <a:t>,</a:t>
            </a:r>
            <a:r>
              <a:rPr lang="en-GB" dirty="0">
                <a:solidFill>
                  <a:srgbClr val="7C7DCF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3</a:t>
            </a:r>
            <a:r>
              <a:rPr lang="en-GB" dirty="0">
                <a:highlight>
                  <a:srgbClr val="C0C0C0"/>
                </a:highlight>
                <a:latin typeface="APL385 Unicode" panose="020B0709000202000203" pitchFamily="49" charset="0"/>
              </a:rPr>
              <a:t>]</a:t>
            </a:r>
            <a:br>
              <a:rPr lang="en-GB" dirty="0">
                <a:solidFill>
                  <a:srgbClr val="7C7DCF"/>
                </a:solidFill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⍋'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US" dirty="0">
                <a:latin typeface="APL385 Unicode" panose="020B0709000202000203" pitchFamily="49" charset="0"/>
              </a:rPr>
              <a:t>'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1 </a:t>
            </a:r>
            <a:r>
              <a:rPr lang="en-GB" dirty="0">
                <a:solidFill>
                  <a:srgbClr val="7C7DCF"/>
                </a:solidFill>
                <a:latin typeface="APL385 Unicode" panose="020B0709000202000203" pitchFamily="49" charset="0"/>
              </a:rPr>
              <a:t>3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b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</a:br>
            <a:r>
              <a:rPr lang="en-GB" spc="-970" dirty="0">
                <a:solidFill>
                  <a:srgbClr val="00B0F0"/>
                </a:solidFill>
                <a:latin typeface="APL385 Unicode" panose="020B0709000202000203" pitchFamily="49" charset="0"/>
              </a:rPr>
              <a:t> </a:t>
            </a:r>
            <a:r>
              <a:rPr lang="en-GB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</a:t>
            </a:r>
            <a:r>
              <a:rPr lang="en-US" spc="-960" dirty="0">
                <a:solidFill>
                  <a:srgbClr val="FF9421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A</a:t>
            </a:r>
            <a:r>
              <a:rPr lang="en-US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 '</a:t>
            </a:r>
            <a:r>
              <a:rPr lang="en-US" spc="-960" dirty="0">
                <a:solidFill>
                  <a:srgbClr val="7C7DCF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L</a:t>
            </a:r>
            <a:r>
              <a:rPr lang="en-US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 '</a:t>
            </a:r>
            <a:r>
              <a:rPr lang="en-US" spc="-960" dirty="0">
                <a:solidFill>
                  <a:srgbClr val="00B0F0"/>
                </a:solidFill>
                <a:highlight>
                  <a:srgbClr val="C0C0C0"/>
                </a:highlight>
                <a:latin typeface="APL385 Unicode" panose="020B0709000202000203" pitchFamily="49" charset="0"/>
              </a:rPr>
              <a:t>P</a:t>
            </a:r>
            <a:r>
              <a:rPr lang="en-US" spc="-960" dirty="0">
                <a:highlight>
                  <a:srgbClr val="C0C0C0"/>
                </a:highlight>
                <a:latin typeface="APL385 Unicode" panose="020B0709000202000203" pitchFamily="49" charset="0"/>
              </a:rPr>
              <a:t>' </a:t>
            </a:r>
            <a:r>
              <a:rPr lang="en-US" spc="-960" dirty="0">
                <a:latin typeface="APL385 Unicode" panose="020B0709000202000203" pitchFamily="49" charset="0"/>
              </a:rPr>
              <a:t>	⍨</a:t>
            </a:r>
            <a:endParaRPr lang="en-GB" spc="-96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13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CAT</a:t>
            </a:r>
            <a:endParaRPr lang="en-US" dirty="0">
              <a:solidFill>
                <a:srgbClr val="FF9421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9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▉▉▉▉▉▉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b="1" dirty="0">
                <a:latin typeface="APL385 Unicode" panose="020B0709000202000203" pitchFamily="49" charset="0"/>
              </a:rPr>
              <a:t>␀␀␀␀␀␀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▉▉▉▉▉▉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b="1" dirty="0">
                <a:latin typeface="APL385 Unicode" panose="020B0709000202000203" pitchFamily="49" charset="0"/>
              </a:rPr>
              <a:t>␀␀␀␀␀␀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08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⍋↑'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b="1" dirty="0">
                <a:latin typeface="APL385 Unicode" panose="020B0709000202000203" pitchFamily="49" charset="0"/>
              </a:rPr>
              <a:t>␀␀␀␀␀␀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2 1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342EAF20-7675-49BF-8AAC-78F1E4A1CC27}"/>
              </a:ext>
            </a:extLst>
          </p:cNvPr>
          <p:cNvSpPr/>
          <p:nvPr/>
        </p:nvSpPr>
        <p:spPr>
          <a:xfrm>
            <a:off x="71500" y="2391730"/>
            <a:ext cx="1363646" cy="3055193"/>
          </a:xfrm>
          <a:custGeom>
            <a:avLst/>
            <a:gdLst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528923 w 1349644"/>
              <a:gd name="connsiteY2" fmla="*/ 473000 h 1349644"/>
              <a:gd name="connsiteX3" fmla="*/ 458629 w 1349644"/>
              <a:gd name="connsiteY3" fmla="*/ 543294 h 1349644"/>
              <a:gd name="connsiteX4" fmla="*/ 388335 w 1349644"/>
              <a:gd name="connsiteY4" fmla="*/ 473000 h 1349644"/>
              <a:gd name="connsiteX5" fmla="*/ 820721 w 1349644"/>
              <a:gd name="connsiteY5" fmla="*/ 473000 h 1349644"/>
              <a:gd name="connsiteX6" fmla="*/ 891015 w 1349644"/>
              <a:gd name="connsiteY6" fmla="*/ 402706 h 1349644"/>
              <a:gd name="connsiteX7" fmla="*/ 961309 w 1349644"/>
              <a:gd name="connsiteY7" fmla="*/ 473000 h 1349644"/>
              <a:gd name="connsiteX8" fmla="*/ 891015 w 1349644"/>
              <a:gd name="connsiteY8" fmla="*/ 543294 h 1349644"/>
              <a:gd name="connsiteX9" fmla="*/ 820721 w 1349644"/>
              <a:gd name="connsiteY9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388335 w 1349644"/>
              <a:gd name="connsiteY3" fmla="*/ 473000 h 1349644"/>
              <a:gd name="connsiteX4" fmla="*/ 820721 w 1349644"/>
              <a:gd name="connsiteY4" fmla="*/ 473000 h 1349644"/>
              <a:gd name="connsiteX5" fmla="*/ 891015 w 1349644"/>
              <a:gd name="connsiteY5" fmla="*/ 402706 h 1349644"/>
              <a:gd name="connsiteX6" fmla="*/ 961309 w 1349644"/>
              <a:gd name="connsiteY6" fmla="*/ 473000 h 1349644"/>
              <a:gd name="connsiteX7" fmla="*/ 891015 w 1349644"/>
              <a:gd name="connsiteY7" fmla="*/ 543294 h 1349644"/>
              <a:gd name="connsiteX8" fmla="*/ 820721 w 1349644"/>
              <a:gd name="connsiteY8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820721 w 1349644"/>
              <a:gd name="connsiteY3" fmla="*/ 473000 h 1349644"/>
              <a:gd name="connsiteX4" fmla="*/ 891015 w 1349644"/>
              <a:gd name="connsiteY4" fmla="*/ 402706 h 1349644"/>
              <a:gd name="connsiteX5" fmla="*/ 961309 w 1349644"/>
              <a:gd name="connsiteY5" fmla="*/ 473000 h 1349644"/>
              <a:gd name="connsiteX6" fmla="*/ 891015 w 1349644"/>
              <a:gd name="connsiteY6" fmla="*/ 543294 h 1349644"/>
              <a:gd name="connsiteX7" fmla="*/ 820721 w 1349644"/>
              <a:gd name="connsiteY7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543294 h 1349644"/>
              <a:gd name="connsiteX2" fmla="*/ 820721 w 1349644"/>
              <a:gd name="connsiteY2" fmla="*/ 473000 h 1349644"/>
              <a:gd name="connsiteX3" fmla="*/ 891015 w 1349644"/>
              <a:gd name="connsiteY3" fmla="*/ 402706 h 1349644"/>
              <a:gd name="connsiteX4" fmla="*/ 961309 w 1349644"/>
              <a:gd name="connsiteY4" fmla="*/ 473000 h 1349644"/>
              <a:gd name="connsiteX5" fmla="*/ 891015 w 1349644"/>
              <a:gd name="connsiteY5" fmla="*/ 543294 h 1349644"/>
              <a:gd name="connsiteX6" fmla="*/ 820721 w 1349644"/>
              <a:gd name="connsiteY6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91015 w 1349644"/>
              <a:gd name="connsiteY3" fmla="*/ 543294 h 1349644"/>
              <a:gd name="connsiteX4" fmla="*/ 820721 w 1349644"/>
              <a:gd name="connsiteY4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20721 w 1349644"/>
              <a:gd name="connsiteY3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820721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2" fmla="*/ 982455 w 1349644"/>
              <a:gd name="connsiteY2" fmla="*/ 49414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891015 w 1363646"/>
              <a:gd name="connsiteY0" fmla="*/ 402706 h 3007053"/>
              <a:gd name="connsiteX1" fmla="*/ 1363646 w 1363646"/>
              <a:gd name="connsiteY1" fmla="*/ 3003475 h 3007053"/>
              <a:gd name="connsiteX0" fmla="*/ 309064 w 1363646"/>
              <a:gd name="connsiteY0" fmla="*/ 1094714 h 3007053"/>
              <a:gd name="connsiteX1" fmla="*/ 1039726 w 1363646"/>
              <a:gd name="connsiteY1" fmla="*/ 1094714 h 3007053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  <a:gd name="connsiteX0" fmla="*/ 1014840 w 1363646"/>
              <a:gd name="connsiteY0" fmla="*/ 2955406 h 3055193"/>
              <a:gd name="connsiteX1" fmla="*/ 1363646 w 1363646"/>
              <a:gd name="connsiteY1" fmla="*/ 3003475 h 3055193"/>
              <a:gd name="connsiteX0" fmla="*/ 309064 w 1363646"/>
              <a:gd name="connsiteY0" fmla="*/ 1094714 h 3055193"/>
              <a:gd name="connsiteX1" fmla="*/ 1039726 w 1363646"/>
              <a:gd name="connsiteY1" fmla="*/ 1094714 h 305519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46" h="3055193" stroke="0" extrusionOk="0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  <a:path w="1363646" h="3055193" fill="darkenLess" extrusionOk="0">
                <a:moveTo>
                  <a:pt x="1014840" y="2955406"/>
                </a:moveTo>
                <a:cubicBezTo>
                  <a:pt x="1051734" y="3015879"/>
                  <a:pt x="1145777" y="3117627"/>
                  <a:pt x="1363646" y="3003475"/>
                </a:cubicBezTo>
              </a:path>
              <a:path w="1363646" h="3055193" fill="none" extrusionOk="0">
                <a:moveTo>
                  <a:pt x="309064" y="1094714"/>
                </a:moveTo>
                <a:cubicBezTo>
                  <a:pt x="552903" y="927251"/>
                  <a:pt x="796457" y="927251"/>
                  <a:pt x="1039726" y="1094714"/>
                </a:cubicBezTo>
              </a:path>
              <a:path w="1363646" h="3055193" fill="none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1  2  3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1  2  3  4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77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¯1 ¯2 ¯3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¯1 ¯2 ¯3 ¯4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89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68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↑(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) 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  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 </a:t>
            </a:r>
            <a:r>
              <a:rPr lang="en-GB" dirty="0">
                <a:latin typeface="APL385 Unicode" panose="020B0709000202000203" pitchFamily="49" charset="0"/>
              </a:rPr>
              <a:t>¯4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⍋↑(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) (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¯1 ¯2 ¯3</a:t>
            </a:r>
            <a:r>
              <a:rPr lang="en-GB" dirty="0">
                <a:latin typeface="APL385 Unicode" panose="020B0709000202000203" pitchFamily="49" charset="0"/>
              </a:rPr>
              <a:t> ¯4)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2 1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31D35811-02CC-4E75-9074-19D08EE90685}"/>
              </a:ext>
            </a:extLst>
          </p:cNvPr>
          <p:cNvSpPr/>
          <p:nvPr/>
        </p:nvSpPr>
        <p:spPr>
          <a:xfrm>
            <a:off x="71500" y="2391730"/>
            <a:ext cx="1363646" cy="3055193"/>
          </a:xfrm>
          <a:custGeom>
            <a:avLst/>
            <a:gdLst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528923 w 1349644"/>
              <a:gd name="connsiteY2" fmla="*/ 473000 h 1349644"/>
              <a:gd name="connsiteX3" fmla="*/ 458629 w 1349644"/>
              <a:gd name="connsiteY3" fmla="*/ 543294 h 1349644"/>
              <a:gd name="connsiteX4" fmla="*/ 388335 w 1349644"/>
              <a:gd name="connsiteY4" fmla="*/ 473000 h 1349644"/>
              <a:gd name="connsiteX5" fmla="*/ 820721 w 1349644"/>
              <a:gd name="connsiteY5" fmla="*/ 473000 h 1349644"/>
              <a:gd name="connsiteX6" fmla="*/ 891015 w 1349644"/>
              <a:gd name="connsiteY6" fmla="*/ 402706 h 1349644"/>
              <a:gd name="connsiteX7" fmla="*/ 961309 w 1349644"/>
              <a:gd name="connsiteY7" fmla="*/ 473000 h 1349644"/>
              <a:gd name="connsiteX8" fmla="*/ 891015 w 1349644"/>
              <a:gd name="connsiteY8" fmla="*/ 543294 h 1349644"/>
              <a:gd name="connsiteX9" fmla="*/ 820721 w 1349644"/>
              <a:gd name="connsiteY9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388335 w 1349644"/>
              <a:gd name="connsiteY3" fmla="*/ 473000 h 1349644"/>
              <a:gd name="connsiteX4" fmla="*/ 820721 w 1349644"/>
              <a:gd name="connsiteY4" fmla="*/ 473000 h 1349644"/>
              <a:gd name="connsiteX5" fmla="*/ 891015 w 1349644"/>
              <a:gd name="connsiteY5" fmla="*/ 402706 h 1349644"/>
              <a:gd name="connsiteX6" fmla="*/ 961309 w 1349644"/>
              <a:gd name="connsiteY6" fmla="*/ 473000 h 1349644"/>
              <a:gd name="connsiteX7" fmla="*/ 891015 w 1349644"/>
              <a:gd name="connsiteY7" fmla="*/ 543294 h 1349644"/>
              <a:gd name="connsiteX8" fmla="*/ 820721 w 1349644"/>
              <a:gd name="connsiteY8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402706 h 1349644"/>
              <a:gd name="connsiteX2" fmla="*/ 458629 w 1349644"/>
              <a:gd name="connsiteY2" fmla="*/ 543294 h 1349644"/>
              <a:gd name="connsiteX3" fmla="*/ 820721 w 1349644"/>
              <a:gd name="connsiteY3" fmla="*/ 473000 h 1349644"/>
              <a:gd name="connsiteX4" fmla="*/ 891015 w 1349644"/>
              <a:gd name="connsiteY4" fmla="*/ 402706 h 1349644"/>
              <a:gd name="connsiteX5" fmla="*/ 961309 w 1349644"/>
              <a:gd name="connsiteY5" fmla="*/ 473000 h 1349644"/>
              <a:gd name="connsiteX6" fmla="*/ 891015 w 1349644"/>
              <a:gd name="connsiteY6" fmla="*/ 543294 h 1349644"/>
              <a:gd name="connsiteX7" fmla="*/ 820721 w 1349644"/>
              <a:gd name="connsiteY7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388335 w 1349644"/>
              <a:gd name="connsiteY0" fmla="*/ 473000 h 1349644"/>
              <a:gd name="connsiteX1" fmla="*/ 458629 w 1349644"/>
              <a:gd name="connsiteY1" fmla="*/ 543294 h 1349644"/>
              <a:gd name="connsiteX2" fmla="*/ 820721 w 1349644"/>
              <a:gd name="connsiteY2" fmla="*/ 473000 h 1349644"/>
              <a:gd name="connsiteX3" fmla="*/ 891015 w 1349644"/>
              <a:gd name="connsiteY3" fmla="*/ 402706 h 1349644"/>
              <a:gd name="connsiteX4" fmla="*/ 961309 w 1349644"/>
              <a:gd name="connsiteY4" fmla="*/ 473000 h 1349644"/>
              <a:gd name="connsiteX5" fmla="*/ 891015 w 1349644"/>
              <a:gd name="connsiteY5" fmla="*/ 543294 h 1349644"/>
              <a:gd name="connsiteX6" fmla="*/ 820721 w 1349644"/>
              <a:gd name="connsiteY6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91015 w 1349644"/>
              <a:gd name="connsiteY3" fmla="*/ 543294 h 1349644"/>
              <a:gd name="connsiteX4" fmla="*/ 820721 w 1349644"/>
              <a:gd name="connsiteY4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3" fmla="*/ 820721 w 1349644"/>
              <a:gd name="connsiteY3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961309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20721 w 1349644"/>
              <a:gd name="connsiteY0" fmla="*/ 473000 h 1349644"/>
              <a:gd name="connsiteX1" fmla="*/ 891015 w 1349644"/>
              <a:gd name="connsiteY1" fmla="*/ 402706 h 1349644"/>
              <a:gd name="connsiteX2" fmla="*/ 820721 w 1349644"/>
              <a:gd name="connsiteY2" fmla="*/ 473000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1001696 w 1349644"/>
              <a:gd name="connsiteY0" fmla="*/ 584125 h 1349644"/>
              <a:gd name="connsiteX1" fmla="*/ 891015 w 1349644"/>
              <a:gd name="connsiteY1" fmla="*/ 402706 h 1349644"/>
              <a:gd name="connsiteX2" fmla="*/ 1001696 w 1349644"/>
              <a:gd name="connsiteY2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2" fmla="*/ 982455 w 1349644"/>
              <a:gd name="connsiteY2" fmla="*/ 494146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891015 w 1349644"/>
              <a:gd name="connsiteY0" fmla="*/ 402706 h 1349644"/>
              <a:gd name="connsiteX1" fmla="*/ 1001696 w 1349644"/>
              <a:gd name="connsiteY1" fmla="*/ 584125 h 1349644"/>
              <a:gd name="connsiteX0" fmla="*/ 309064 w 1349644"/>
              <a:gd name="connsiteY0" fmla="*/ 1094714 h 1349644"/>
              <a:gd name="connsiteX1" fmla="*/ 1039726 w 1349644"/>
              <a:gd name="connsiteY1" fmla="*/ 1094714 h 1349644"/>
              <a:gd name="connsiteX0" fmla="*/ 0 w 1349644"/>
              <a:gd name="connsiteY0" fmla="*/ 674822 h 1349644"/>
              <a:gd name="connsiteX1" fmla="*/ 674822 w 1349644"/>
              <a:gd name="connsiteY1" fmla="*/ 0 h 1349644"/>
              <a:gd name="connsiteX2" fmla="*/ 1349644 w 1349644"/>
              <a:gd name="connsiteY2" fmla="*/ 674822 h 1349644"/>
              <a:gd name="connsiteX3" fmla="*/ 674822 w 1349644"/>
              <a:gd name="connsiteY3" fmla="*/ 1349644 h 1349644"/>
              <a:gd name="connsiteX4" fmla="*/ 0 w 1349644"/>
              <a:gd name="connsiteY4" fmla="*/ 674822 h 1349644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891015 w 1363646"/>
              <a:gd name="connsiteY0" fmla="*/ 402706 h 3007053"/>
              <a:gd name="connsiteX1" fmla="*/ 1363646 w 1363646"/>
              <a:gd name="connsiteY1" fmla="*/ 3003475 h 3007053"/>
              <a:gd name="connsiteX0" fmla="*/ 309064 w 1363646"/>
              <a:gd name="connsiteY0" fmla="*/ 1094714 h 3007053"/>
              <a:gd name="connsiteX1" fmla="*/ 1039726 w 1363646"/>
              <a:gd name="connsiteY1" fmla="*/ 1094714 h 3007053"/>
              <a:gd name="connsiteX0" fmla="*/ 0 w 1363646"/>
              <a:gd name="connsiteY0" fmla="*/ 674822 h 3007053"/>
              <a:gd name="connsiteX1" fmla="*/ 674822 w 1363646"/>
              <a:gd name="connsiteY1" fmla="*/ 0 h 3007053"/>
              <a:gd name="connsiteX2" fmla="*/ 1349644 w 1363646"/>
              <a:gd name="connsiteY2" fmla="*/ 674822 h 3007053"/>
              <a:gd name="connsiteX3" fmla="*/ 674822 w 1363646"/>
              <a:gd name="connsiteY3" fmla="*/ 1349644 h 3007053"/>
              <a:gd name="connsiteX4" fmla="*/ 0 w 1363646"/>
              <a:gd name="connsiteY4" fmla="*/ 674822 h 300705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  <a:gd name="connsiteX0" fmla="*/ 1014840 w 1363646"/>
              <a:gd name="connsiteY0" fmla="*/ 2955406 h 3055193"/>
              <a:gd name="connsiteX1" fmla="*/ 1363646 w 1363646"/>
              <a:gd name="connsiteY1" fmla="*/ 3003475 h 3055193"/>
              <a:gd name="connsiteX0" fmla="*/ 309064 w 1363646"/>
              <a:gd name="connsiteY0" fmla="*/ 1094714 h 3055193"/>
              <a:gd name="connsiteX1" fmla="*/ 1039726 w 1363646"/>
              <a:gd name="connsiteY1" fmla="*/ 1094714 h 3055193"/>
              <a:gd name="connsiteX0" fmla="*/ 0 w 1363646"/>
              <a:gd name="connsiteY0" fmla="*/ 674822 h 3055193"/>
              <a:gd name="connsiteX1" fmla="*/ 674822 w 1363646"/>
              <a:gd name="connsiteY1" fmla="*/ 0 h 3055193"/>
              <a:gd name="connsiteX2" fmla="*/ 1349644 w 1363646"/>
              <a:gd name="connsiteY2" fmla="*/ 674822 h 3055193"/>
              <a:gd name="connsiteX3" fmla="*/ 674822 w 1363646"/>
              <a:gd name="connsiteY3" fmla="*/ 1349644 h 3055193"/>
              <a:gd name="connsiteX4" fmla="*/ 0 w 1363646"/>
              <a:gd name="connsiteY4" fmla="*/ 674822 h 305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46" h="3055193" stroke="0" extrusionOk="0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  <a:path w="1363646" h="3055193" fill="darkenLess" extrusionOk="0">
                <a:moveTo>
                  <a:pt x="1014840" y="2955406"/>
                </a:moveTo>
                <a:cubicBezTo>
                  <a:pt x="1051734" y="3015879"/>
                  <a:pt x="1145777" y="3117627"/>
                  <a:pt x="1363646" y="3003475"/>
                </a:cubicBezTo>
              </a:path>
              <a:path w="1363646" h="3055193" fill="none" extrusionOk="0">
                <a:moveTo>
                  <a:pt x="309064" y="1094714"/>
                </a:moveTo>
                <a:cubicBezTo>
                  <a:pt x="552903" y="927251"/>
                  <a:pt x="796457" y="927251"/>
                  <a:pt x="1039726" y="1094714"/>
                </a:cubicBezTo>
              </a:path>
              <a:path w="1363646" h="3055193" fill="none">
                <a:moveTo>
                  <a:pt x="0" y="674822"/>
                </a:moveTo>
                <a:cubicBezTo>
                  <a:pt x="0" y="302128"/>
                  <a:pt x="302128" y="0"/>
                  <a:pt x="674822" y="0"/>
                </a:cubicBezTo>
                <a:cubicBezTo>
                  <a:pt x="1047516" y="0"/>
                  <a:pt x="1349644" y="302128"/>
                  <a:pt x="1349644" y="674822"/>
                </a:cubicBezTo>
                <a:cubicBezTo>
                  <a:pt x="1349644" y="1047516"/>
                  <a:pt x="1047516" y="1349644"/>
                  <a:pt x="674822" y="1349644"/>
                </a:cubicBezTo>
                <a:cubicBezTo>
                  <a:pt x="302128" y="1349644"/>
                  <a:pt x="0" y="1047516"/>
                  <a:pt x="0" y="674822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5" y="1200151"/>
            <a:ext cx="8820980" cy="33944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9600" spc="-96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96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endParaRPr lang="en-US" sz="9600" dirty="0">
              <a:solidFill>
                <a:schemeClr val="bg1">
                  <a:lumMod val="65000"/>
                </a:schemeClr>
              </a:solidFill>
              <a:latin typeface="APL333" panose="020B0700000202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1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 Vector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└───┘</a:t>
            </a:r>
          </a:p>
        </p:txBody>
      </p:sp>
    </p:spTree>
    <p:extLst>
      <p:ext uri="{BB962C8B-B14F-4D97-AF65-F5344CB8AC3E}">
        <p14:creationId xmlns:p14="http://schemas.microsoft.com/office/powerpoint/2010/main" val="3116856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7E35-8143-4A29-BD04-2911722F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AAF5-B719-450F-B776-C378F150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253917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¯1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¯2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0</a:t>
            </a:r>
            <a:r>
              <a:rPr lang="pl-PL" sz="2800" dirty="0">
                <a:latin typeface="APL333" panose="020B0700000202000203" pitchFamily="34" charset="0"/>
              </a:rPr>
              <a:t>J</a:t>
            </a:r>
            <a:r>
              <a:rPr lang="pl-PL" sz="2400" b="1" dirty="0">
                <a:latin typeface="APL333" panose="020B0700000202000203" pitchFamily="34" charset="0"/>
              </a:rPr>
              <a:t>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latin typeface="APL333" panose="020B0700000202000203" pitchFamily="34" charset="0"/>
              </a:rPr>
              <a:t>1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33" panose="020B0700000202000203" pitchFamily="34" charset="0"/>
              </a:rPr>
              <a:t>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APL333" panose="020B0700000202000203" pitchFamily="34" charset="0"/>
              </a:rPr>
              <a:t>'A'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5234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latin typeface="APL385 Unicode" panose="020B0709000202000203" pitchFamily="49" charset="0"/>
              </a:rPr>
              <a:t>PENTER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81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spc="-3000" dirty="0">
                <a:solidFill>
                  <a:srgbClr val="00B0F0"/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FF9421"/>
                </a:solidFill>
                <a:latin typeface="APL385 Unicode" panose="020B0709000202000203" pitchFamily="49" charset="0"/>
              </a:rPr>
              <a:t>CAR</a:t>
            </a:r>
            <a:r>
              <a:rPr lang="en-GB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GB" dirty="0">
                <a:latin typeface="APL385 Unicode" panose="020B0709000202000203" pitchFamily="49" charset="0"/>
              </a:rPr>
              <a:t>ENTER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24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1 2        1 2 </a:t>
            </a:r>
            <a:r>
              <a:rPr lang="en-GB" sz="3000" spc="-3000" dirty="0">
                <a:latin typeface="APL385 Unicode" panose="020B0709000202000203" pitchFamily="49" charset="0"/>
              </a:rPr>
              <a:t>3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1 2        1 2 3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latin typeface="APL385 Unicode" panose="020B0709000202000203" pitchFamily="49" charset="0"/>
              </a:rPr>
              <a:t>        </a:t>
            </a:r>
            <a:endParaRPr lang="en-US" sz="3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036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1 2 </a:t>
            </a:r>
            <a:r>
              <a:rPr lang="en-GB" sz="3000" spc="-3000" dirty="0">
                <a:latin typeface="APL385 Unicode" panose="020B0709000202000203" pitchFamily="49" charset="0"/>
              </a:rPr>
              <a:t>3</a:t>
            </a: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1 2 3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    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57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583-9D1D-4FA0-91BE-9B18287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Rules: different shape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FFF4-607D-418B-901E-79AFD4B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61395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GB" sz="3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</a:t>
            </a:r>
            <a:r>
              <a:rPr lang="en-GB" sz="3000" dirty="0">
                <a:solidFill>
                  <a:srgbClr val="FF9421"/>
                </a:solidFill>
                <a:latin typeface="APL385 Unicode" panose="020B0709000202000203" pitchFamily="49" charset="0"/>
              </a:rPr>
              <a:t>1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rgbClr val="7C7DCF"/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rgbClr val="7C7DCF"/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</a:t>
            </a:r>
            <a:r>
              <a:rPr lang="en-GB" sz="3000" dirty="0">
                <a:solidFill>
                  <a:srgbClr val="FF9421"/>
                </a:solidFill>
                <a:latin typeface="APL385 Unicode" panose="020B0709000202000203" pitchFamily="49" charset="0"/>
              </a:rPr>
              <a:t>1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dirty="0">
                <a:solidFill>
                  <a:srgbClr val="00B0F0"/>
                </a:solidFill>
                <a:latin typeface="APL385 Unicode" panose="020B0709000202000203" pitchFamily="49" charset="0"/>
              </a:rPr>
              <a:t>2</a:t>
            </a:r>
            <a:r>
              <a:rPr lang="en-GB" sz="3000" dirty="0"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rgbClr val="7C7DCF"/>
                </a:solidFill>
                <a:latin typeface="APL385 Unicode" panose="020B0709000202000203" pitchFamily="49" charset="0"/>
              </a:rPr>
              <a:t>3</a:t>
            </a:r>
            <a:endParaRPr lang="en-GB" sz="3000" dirty="0">
              <a:solidFill>
                <a:srgbClr val="7C7DCF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GB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z="3000" dirty="0">
                <a:latin typeface="APL385 Unicode" panose="020B0709000202000203" pitchFamily="49" charset="0"/>
              </a:rPr>
              <a:t>      1 2 3</a:t>
            </a:r>
            <a:endParaRPr lang="en-GB" sz="30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r>
              <a:rPr lang="en-US" sz="3000" dirty="0">
                <a:latin typeface="APL385 Unicode" panose="020B0709000202000203" pitchFamily="49" charset="0"/>
              </a:rPr>
              <a:t>      1 2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    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 </a:t>
            </a:r>
            <a:r>
              <a:rPr lang="en-GB" sz="3000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sz="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5486400" algn="r"/>
              </a:tabLst>
            </a:pPr>
            <a:endParaRPr lang="en-US" sz="3000" dirty="0">
              <a:latin typeface="APL385 Unicode" panose="020B0709000202000203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BDB5D-B96B-4C1C-ABFD-7BEEA3E704E7}"/>
              </a:ext>
            </a:extLst>
          </p:cNvPr>
          <p:cNvSpPr txBox="1"/>
          <p:nvPr/>
        </p:nvSpPr>
        <p:spPr>
          <a:xfrm>
            <a:off x="3311860" y="2344406"/>
            <a:ext cx="67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endParaRPr lang="en-GB" sz="32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Symbola" panose="02020503060805020204" pitchFamily="18" charset="0"/>
              <a:ea typeface="Symbola" panose="02020503060805020204" pitchFamily="18" charset="0"/>
              <a:cs typeface="Everson Mono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Adam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└─────┘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68069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Adam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        └─────┘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4228557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Adam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└─────┘   └─────┘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4213778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┌→────┐   ┌→────┐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d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latin typeface="APL385 Unicode" panose="020B0709000202000203" pitchFamily="49" charset="0"/>
              </a:rPr>
              <a:t>m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│Jay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  <a:r>
              <a:rPr lang="en-US" dirty="0">
                <a:latin typeface="APL385 Unicode" panose="020B0709000202000203" pitchFamily="49" charset="0"/>
              </a:rPr>
              <a:t>│   │Roger│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└─────┘   └─────┘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5530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 Matrix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PPP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└───┘</a:t>
            </a:r>
          </a:p>
        </p:txBody>
      </p:sp>
    </p:spTree>
    <p:extLst>
      <p:ext uri="{BB962C8B-B14F-4D97-AF65-F5344CB8AC3E}">
        <p14:creationId xmlns:p14="http://schemas.microsoft.com/office/powerpoint/2010/main" val="3938660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└───┘</a:t>
            </a:r>
          </a:p>
        </p:txBody>
      </p:sp>
    </p:spTree>
    <p:extLst>
      <p:ext uri="{BB962C8B-B14F-4D97-AF65-F5344CB8AC3E}">
        <p14:creationId xmlns:p14="http://schemas.microsoft.com/office/powerpoint/2010/main" val="271244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└───┘</a:t>
            </a:r>
          </a:p>
        </p:txBody>
      </p:sp>
    </p:spTree>
    <p:extLst>
      <p:ext uri="{BB962C8B-B14F-4D97-AF65-F5344CB8AC3E}">
        <p14:creationId xmlns:p14="http://schemas.microsoft.com/office/powerpoint/2010/main" val="3749084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     ┌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→</a:t>
            </a:r>
            <a:r>
              <a:rPr lang="en-US" dirty="0">
                <a:latin typeface="APL385 Unicode" panose="020B0709000202000203" pitchFamily="49" charset="0"/>
              </a:rPr>
              <a:t>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│APL│   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↓</a:t>
            </a:r>
            <a:r>
              <a:rPr lang="en-US" dirty="0">
                <a:latin typeface="APL385 Unicode" panose="020B0709000202000203" pitchFamily="49" charset="0"/>
              </a:rPr>
              <a:t>APL│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└───┘     └───┘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latin typeface="APL385 Unicode" panose="020B0709000202000203" pitchFamily="49" charset="0"/>
              </a:rPr>
              <a:t>        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1</a:t>
            </a:r>
            <a:r>
              <a:rPr lang="en-US" dirty="0">
                <a:latin typeface="APL385 Unicode" panose="020B0709000202000203" pitchFamily="49" charset="0"/>
              </a:rPr>
              <a:t>         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0155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different rank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scalar	</a:t>
            </a: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'A'	  ,'A'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A	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endParaRPr lang="en-US" sz="24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vector	</a:t>
            </a: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1-row matrix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 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⍴'APL'	 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1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⍴'APL'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743200" algn="l"/>
              </a:tabLst>
            </a:pPr>
            <a:r>
              <a:rPr lang="en-US" dirty="0">
                <a:latin typeface="APL385 Unicode" panose="020B0709000202000203" pitchFamily="49" charset="0"/>
              </a:rPr>
              <a:t>APL	APL</a:t>
            </a:r>
          </a:p>
        </p:txBody>
      </p:sp>
    </p:spTree>
    <p:extLst>
      <p:ext uri="{BB962C8B-B14F-4D97-AF65-F5344CB8AC3E}">
        <p14:creationId xmlns:p14="http://schemas.microsoft.com/office/powerpoint/2010/main" val="1142918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recap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57684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simple scalars</a:t>
            </a: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 err="1"/>
              <a:t>nums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chars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same shape</a:t>
            </a:r>
            <a:r>
              <a:rPr lang="en-GB" dirty="0"/>
              <a:t>	item-by-item in ravel order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unequal shape	</a:t>
            </a:r>
            <a:r>
              <a:rPr lang="en-GB" dirty="0"/>
              <a:t>pad with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dirty="0"/>
              <a:t>	</a:t>
            </a:r>
            <a:r>
              <a:rPr lang="en-GB" b="1" dirty="0">
                <a:latin typeface="Titillium Web" panose="00000500000000000000" pitchFamily="2" charset="0"/>
              </a:rPr>
              <a:t>unequal rank</a:t>
            </a:r>
            <a:r>
              <a:rPr lang="en-GB" dirty="0"/>
              <a:t>	prefix shape with 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324505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3698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2 0 0⍴⍬		0 0 3⍴''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812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4868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0 0⍴⍬		0 0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0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⍴⍬	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</a:t>
            </a:r>
            <a:r>
              <a:rPr lang="en-US" dirty="0">
                <a:latin typeface="APL385 Unicode" panose="020B0709000202000203" pitchFamily="49" charset="0"/>
              </a:rPr>
              <a:t> 0 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3</a:t>
            </a:r>
            <a:r>
              <a:rPr lang="en-US" dirty="0">
                <a:latin typeface="APL385 Unicode" panose="020B0709000202000203" pitchFamily="49" charset="0"/>
              </a:rPr>
              <a:t>⍴''</a:t>
            </a:r>
          </a:p>
        </p:txBody>
      </p:sp>
    </p:spTree>
    <p:extLst>
      <p:ext uri="{BB962C8B-B14F-4D97-AF65-F5344CB8AC3E}">
        <p14:creationId xmlns:p14="http://schemas.microsoft.com/office/powerpoint/2010/main" val="24140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latin typeface="APL385 Unicode" panose="020B0709000202000203" pitchFamily="49" charset="0"/>
              </a:rPr>
              <a:t>	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0 0 3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''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</a:t>
            </a:r>
            <a:r>
              <a:rPr lang="en-US" dirty="0"/>
              <a:t>prototypical items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 ''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/>
              <a:t>or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 </a:t>
            </a:r>
            <a:r>
              <a:rPr lang="en-US" dirty="0"/>
              <a:t>original shapes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0 0 3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54055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2 0 0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latin typeface="APL385 Unicode" panose="020B0709000202000203" pitchFamily="49" charset="0"/>
              </a:rPr>
              <a:t>	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0 0 3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''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</a:t>
            </a:r>
            <a:r>
              <a:rPr lang="en-US" dirty="0"/>
              <a:t>prototypical items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 ''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2 0 0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original shapes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0 0 3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84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 Rules: empty arrays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latin typeface="APL385 Unicode" panose="020B0709000202000203" pitchFamily="49" charset="0"/>
              </a:rPr>
              <a:t>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⍬</a:t>
            </a:r>
            <a:r>
              <a:rPr lang="en-US" dirty="0">
                <a:latin typeface="APL385 Unicode" panose="020B0709000202000203" pitchFamily="49" charset="0"/>
              </a:rPr>
              <a:t>		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0 0 3</a:t>
            </a:r>
            <a:r>
              <a:rPr lang="en-US" dirty="0">
                <a:latin typeface="APL385 Unicode" panose="020B0709000202000203" pitchFamily="49" charset="0"/>
              </a:rPr>
              <a:t>⍴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⍬ 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⍬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prototypical items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⍬ 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2 0 0 </a:t>
            </a:r>
            <a:r>
              <a:rPr lang="en-US" dirty="0"/>
              <a:t>original shapes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 0 0 3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2286000" algn="ctr"/>
                <a:tab pos="4114800" algn="ctr"/>
                <a:tab pos="5943600" algn="ctr"/>
              </a:tabLst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7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 Cube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</a:t>
            </a:r>
            <a:r>
              <a:rPr lang="en-US" dirty="0">
                <a:solidFill>
                  <a:srgbClr val="FF9421"/>
                </a:solidFill>
                <a:latin typeface="APL385 Unicode" panose="020B0709000202000203" pitchFamily="49" charset="0"/>
              </a:rPr>
              <a:t>AAA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└───┘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</a:t>
            </a:r>
            <a:r>
              <a:rPr lang="en-US" dirty="0">
                <a:latin typeface="APL385 Unicode" panose="020B0709000202000203" pitchFamily="49" charset="0"/>
              </a:rPr>
              <a:t>│──┐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│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PPP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└───┘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   │</a:t>
            </a:r>
            <a:r>
              <a:rPr lang="en-US" dirty="0">
                <a:solidFill>
                  <a:srgbClr val="7C7DCF"/>
                </a:solidFill>
                <a:latin typeface="APL385 Unicode" panose="020B0709000202000203" pitchFamily="49" charset="0"/>
              </a:rPr>
              <a:t>LLL</a:t>
            </a:r>
            <a:r>
              <a:rPr lang="en-US" dirty="0">
                <a:latin typeface="APL385 Unicode" panose="020B0709000202000203" pitchFamily="49" charset="0"/>
              </a:rPr>
              <a:t>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      └───┘</a:t>
            </a:r>
          </a:p>
        </p:txBody>
      </p:sp>
    </p:spTree>
    <p:extLst>
      <p:ext uri="{BB962C8B-B14F-4D97-AF65-F5344CB8AC3E}">
        <p14:creationId xmlns:p14="http://schemas.microsoft.com/office/powerpoint/2010/main" val="227601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2860675" algn="l"/>
                <a:tab pos="5318125" algn="l"/>
              </a:tabLst>
            </a:pPr>
            <a:r>
              <a:rPr lang="en-US" dirty="0"/>
              <a:t>TAO Rules</a:t>
            </a:r>
            <a:endParaRPr lang="en-GB" b="0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71186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simple scalars</a:t>
            </a:r>
            <a:r>
              <a:rPr lang="en-GB" dirty="0"/>
              <a:t>	</a:t>
            </a:r>
            <a:r>
              <a:rPr lang="en-GB" dirty="0">
                <a:solidFill>
                  <a:srgbClr val="002060"/>
                </a:solidFill>
                <a:latin typeface="APL333" panose="020B0700000202000203" pitchFamily="34" charset="0"/>
              </a:rPr>
              <a:t>⎕NULL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 err="1"/>
              <a:t>nums</a:t>
            </a:r>
            <a:r>
              <a:rPr lang="en-GB" dirty="0"/>
              <a:t> </a:t>
            </a:r>
            <a:r>
              <a:rPr lang="en-US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mbola" panose="02020503060805020204" pitchFamily="18" charset="0"/>
                <a:ea typeface="Symbola" panose="02020503060805020204" pitchFamily="18" charset="0"/>
                <a:cs typeface="Everson Mono" panose="02000500000000020004" pitchFamily="2" charset="0"/>
              </a:rPr>
              <a:t>≺</a:t>
            </a:r>
            <a:r>
              <a:rPr lang="en-GB" dirty="0"/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chars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same shape</a:t>
            </a:r>
            <a:r>
              <a:rPr lang="en-GB" dirty="0"/>
              <a:t>	item-by-item in ravel order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b="1" dirty="0">
                <a:latin typeface="Titillium Web" panose="00000500000000000000" pitchFamily="2" charset="0"/>
              </a:rPr>
              <a:t>	unequal shape	</a:t>
            </a:r>
            <a:r>
              <a:rPr lang="en-GB" dirty="0"/>
              <a:t>pad with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pc="-3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¯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∞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dirty="0"/>
              <a:t>	</a:t>
            </a:r>
            <a:r>
              <a:rPr lang="en-GB" b="1" dirty="0">
                <a:latin typeface="Titillium Web" panose="00000500000000000000" pitchFamily="2" charset="0"/>
              </a:rPr>
              <a:t>unequal rank</a:t>
            </a:r>
            <a:r>
              <a:rPr lang="en-GB" dirty="0"/>
              <a:t>	prefix shape with </a:t>
            </a:r>
            <a:r>
              <a:rPr lang="en-GB" dirty="0">
                <a:latin typeface="APL385 Unicode" panose="020B0709000202000203" pitchFamily="49" charset="0"/>
              </a:rPr>
              <a:t>1</a:t>
            </a:r>
            <a:r>
              <a:rPr lang="en-GB" dirty="0"/>
              <a:t>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628900" algn="r"/>
                <a:tab pos="2857500" algn="l"/>
              </a:tabLst>
            </a:pPr>
            <a:r>
              <a:rPr lang="en-GB" dirty="0"/>
              <a:t>	</a:t>
            </a:r>
            <a:r>
              <a:rPr lang="en-US" b="1" dirty="0">
                <a:latin typeface="Titillium Web" panose="00000500000000000000" pitchFamily="2" charset="0"/>
              </a:rPr>
              <a:t>both empty</a:t>
            </a:r>
            <a:r>
              <a:rPr lang="en-US" dirty="0"/>
              <a:t>	type then shape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33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5E59-3642-42C6-B373-3BA78250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TAO Scope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A3B6-07FC-4508-BB8F-AAAE3316C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 ⍋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 ⍒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PL385 Unicode" panose="020B0709000202000203" pitchFamily="49" charset="0"/>
              </a:rPr>
              <a:t>⍺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788894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DB45-26CC-4CC3-AC3E-B2034863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527"/>
            <a:ext cx="9144000" cy="2853318"/>
          </a:xfrm>
        </p:spPr>
        <p:txBody>
          <a:bodyPr>
            <a:noAutofit/>
          </a:bodyPr>
          <a:lstStyle/>
          <a:p>
            <a:pPr algn="ctr"/>
            <a:r>
              <a:rPr lang="da-DK" sz="23900" dirty="0">
                <a:ln w="38100">
                  <a:solidFill>
                    <a:srgbClr val="FF9421"/>
                  </a:solidFill>
                </a:ln>
                <a:solidFill>
                  <a:srgbClr val="7C7DCF">
                    <a:alpha val="25000"/>
                  </a:srgbClr>
                </a:solidFill>
                <a:latin typeface="Titillium Web Black" panose="00000A00000000000000" pitchFamily="2" charset="0"/>
              </a:rPr>
              <a:t>Demo</a:t>
            </a:r>
            <a:endParaRPr lang="da-DK" sz="6000" dirty="0">
              <a:ln w="38100">
                <a:solidFill>
                  <a:srgbClr val="FF9421"/>
                </a:solidFill>
              </a:ln>
              <a:solidFill>
                <a:srgbClr val="7C7DCF">
                  <a:alpha val="25000"/>
                </a:srgbClr>
              </a:solidFill>
              <a:latin typeface="Titillium Web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11D8B-3C27-47D5-9866-B600DDCE31F9}"/>
              </a:ext>
            </a:extLst>
          </p:cNvPr>
          <p:cNvSpPr txBox="1"/>
          <p:nvPr/>
        </p:nvSpPr>
        <p:spPr>
          <a:xfrm>
            <a:off x="521550" y="3066805"/>
            <a:ext cx="580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tillium Web SemiBold" panose="00000700000000000000" pitchFamily="2" charset="0"/>
              </a:rPr>
              <a:t>Features coming in version 17.0…</a:t>
            </a:r>
          </a:p>
        </p:txBody>
      </p:sp>
    </p:spTree>
    <p:extLst>
      <p:ext uri="{BB962C8B-B14F-4D97-AF65-F5344CB8AC3E}">
        <p14:creationId xmlns:p14="http://schemas.microsoft.com/office/powerpoint/2010/main" val="35565150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0FF8-9AD1-4FB7-82DF-787EC5B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F259-6CB8-4382-8F5A-93939B2BF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1200" b="1" dirty="0">
                <a:latin typeface="Titillium Web" panose="00000500000000000000" pitchFamily="2" charset="0"/>
              </a:rPr>
              <a:t>Turing Awards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]load /</a:t>
            </a:r>
            <a:r>
              <a:rPr lang="en-GB" sz="1200" dirty="0" err="1">
                <a:latin typeface="APL385 Unicode" panose="020B0709000202000203" pitchFamily="49" charset="0"/>
              </a:rPr>
              <a:t>tao</a:t>
            </a:r>
            <a:r>
              <a:rPr lang="en-GB" sz="1200" dirty="0">
                <a:latin typeface="APL385 Unicode" panose="020B0709000202000203" pitchFamily="49" charset="0"/>
              </a:rPr>
              <a:t>/</a:t>
            </a:r>
            <a:r>
              <a:rPr lang="en-GB" sz="1200" dirty="0" err="1">
                <a:latin typeface="APL385 Unicode" panose="020B0709000202000203" pitchFamily="49" charset="0"/>
              </a:rPr>
              <a:t>turing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← {(⊂⍋⍵)⌷⍵}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</a:t>
            </a:r>
            <a:r>
              <a:rPr lang="en-GB" sz="1200" dirty="0" err="1">
                <a:latin typeface="APL385 Unicode" panose="020B0709000202000203" pitchFamily="49" charset="0"/>
              </a:rPr>
              <a:t>turing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vol</a:t>
            </a:r>
            <a:r>
              <a:rPr lang="en-GB" sz="1200" dirty="0">
                <a:latin typeface="APL385 Unicode" panose="020B0709000202000203" pitchFamily="49" charset="0"/>
              </a:rPr>
              <a:t> ← ⊣/5 5⍴⎕A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Cat ← {</a:t>
            </a:r>
            <a:r>
              <a:rPr lang="en-GB" sz="1200" dirty="0" err="1">
                <a:latin typeface="APL385 Unicode" panose="020B0709000202000203" pitchFamily="49" charset="0"/>
              </a:rPr>
              <a:t>vol</a:t>
            </a:r>
            <a:r>
              <a:rPr lang="en-GB" sz="1200" dirty="0">
                <a:latin typeface="APL385 Unicode" panose="020B0709000202000203" pitchFamily="49" charset="0"/>
              </a:rPr>
              <a:t>⍸⍵}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Chop ← {(Cat ⍵){⊂⍵}⌸ ⍵}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Chop </a:t>
            </a:r>
            <a:r>
              <a:rPr lang="en-GB" sz="1200" dirty="0" err="1">
                <a:latin typeface="APL385 Unicode" panose="020B0709000202000203" pitchFamily="49" charset="0"/>
              </a:rPr>
              <a:t>turing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Chop </a:t>
            </a:r>
            <a:r>
              <a:rPr lang="en-GB" sz="1200" dirty="0" err="1">
                <a:latin typeface="APL385 Unicode" panose="020B0709000202000203" pitchFamily="49" charset="0"/>
              </a:rPr>
              <a:t>turing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sz="1200" b="1" dirty="0">
                <a:latin typeface="Titillium Web" panose="00000500000000000000" pitchFamily="2" charset="0"/>
              </a:rPr>
              <a:t>Stock Tickers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]load /</a:t>
            </a:r>
            <a:r>
              <a:rPr lang="en-GB" sz="1200" dirty="0" err="1">
                <a:latin typeface="APL385 Unicode" panose="020B0709000202000203" pitchFamily="49" charset="0"/>
              </a:rPr>
              <a:t>tao</a:t>
            </a:r>
            <a:r>
              <a:rPr lang="en-GB" sz="1200" dirty="0">
                <a:latin typeface="APL385 Unicode" panose="020B0709000202000203" pitchFamily="49" charset="0"/>
              </a:rPr>
              <a:t>/stocks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stocks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Under←{⍺←⊢ ⋄ (⍵⍵⍣¯1) ⍺ ⍺⍺ ⍵⍵ ⍵}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Under(1⌽⊢) stocks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2⌷Under⍉ stocks</a:t>
            </a:r>
          </a:p>
          <a:p>
            <a:pPr marL="0" indent="0">
              <a:buNone/>
            </a:pPr>
            <a:r>
              <a:rPr lang="en-US" sz="1200" dirty="0">
                <a:latin typeface="APL385 Unicode" panose="020B0709000202000203" pitchFamily="49" charset="0"/>
              </a:rPr>
              <a:t>⍋ </a:t>
            </a:r>
            <a:r>
              <a:rPr lang="en-GB" sz="1200" dirty="0">
                <a:latin typeface="APL385 Unicode" panose="020B0709000202000203" pitchFamily="49" charset="0"/>
              </a:rPr>
              <a:t>2⌷Under⍉ stocks</a:t>
            </a: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Puncts</a:t>
            </a:r>
            <a:r>
              <a:rPr lang="en-GB" sz="1200" dirty="0">
                <a:latin typeface="APL385 Unicode" panose="020B0709000202000203" pitchFamily="49" charset="0"/>
              </a:rPr>
              <a:t> ← {~⍵∊⎕D}</a:t>
            </a:r>
          </a:p>
          <a:p>
            <a:pPr marL="0" indent="0">
              <a:buNone/>
            </a:pPr>
            <a:r>
              <a:rPr lang="en-US" sz="1200" dirty="0" err="1">
                <a:latin typeface="APL385 Unicode" panose="020B0709000202000203" pitchFamily="49" charset="0"/>
              </a:rPr>
              <a:t>Nums</a:t>
            </a:r>
            <a:r>
              <a:rPr lang="en-US" sz="1200" dirty="0">
                <a:latin typeface="APL385 Unicode" panose="020B0709000202000203" pitchFamily="49" charset="0"/>
              </a:rPr>
              <a:t> ← ⍎' '@</a:t>
            </a:r>
            <a:r>
              <a:rPr lang="en-US" sz="1200" dirty="0" err="1">
                <a:latin typeface="APL385 Unicode" panose="020B0709000202000203" pitchFamily="49" charset="0"/>
              </a:rPr>
              <a:t>Puncts</a:t>
            </a:r>
            <a:endParaRPr lang="en-US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APL385 Unicode" panose="020B0709000202000203" pitchFamily="49" charset="0"/>
              </a:rPr>
              <a:t>Nums</a:t>
            </a:r>
            <a:r>
              <a:rPr lang="en-US" sz="1200" dirty="0">
                <a:latin typeface="APL385 Unicode" panose="020B0709000202000203" pitchFamily="49" charset="0"/>
              </a:rPr>
              <a:t>¨ 2⌷Under⍉ stocks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APL385 Unicode" panose="020B0709000202000203" pitchFamily="49" charset="0"/>
              </a:rPr>
              <a:t>⍋ </a:t>
            </a:r>
            <a:r>
              <a:rPr lang="en-US" sz="1200" dirty="0" err="1">
                <a:latin typeface="APL385 Unicode" panose="020B0709000202000203" pitchFamily="49" charset="0"/>
              </a:rPr>
              <a:t>Nums</a:t>
            </a:r>
            <a:r>
              <a:rPr lang="en-US" sz="1200" dirty="0">
                <a:latin typeface="APL385 Unicode" panose="020B0709000202000203" pitchFamily="49" charset="0"/>
              </a:rPr>
              <a:t>¨ 2⌷Under⍉ stocks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Nums</a:t>
            </a:r>
            <a:r>
              <a:rPr lang="en-GB" sz="1200" dirty="0">
                <a:latin typeface="APL385 Unicode" panose="020B0709000202000203" pitchFamily="49" charset="0"/>
              </a:rPr>
              <a:t>¨@2 Under⍉ stocks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⍋ </a:t>
            </a:r>
            <a:r>
              <a:rPr lang="en-GB" sz="1200" dirty="0" err="1">
                <a:latin typeface="APL385 Unicode" panose="020B0709000202000203" pitchFamily="49" charset="0"/>
              </a:rPr>
              <a:t>Nums</a:t>
            </a:r>
            <a:r>
              <a:rPr lang="en-GB" sz="1200" dirty="0">
                <a:latin typeface="APL385 Unicode" panose="020B0709000202000203" pitchFamily="49" charset="0"/>
              </a:rPr>
              <a:t>¨@2 Under⍉ stocks</a:t>
            </a:r>
          </a:p>
          <a:p>
            <a:pPr marL="0" indent="0">
              <a:buNone/>
            </a:pPr>
            <a:r>
              <a:rPr lang="en-US" sz="1200" dirty="0">
                <a:latin typeface="APL385 Unicode" panose="020B0709000202000203" pitchFamily="49" charset="0"/>
              </a:rPr>
              <a:t>⍋</a:t>
            </a:r>
            <a:r>
              <a:rPr lang="en-GB" sz="1200" dirty="0">
                <a:latin typeface="APL385 Unicode" panose="020B0709000202000203" pitchFamily="49" charset="0"/>
              </a:rPr>
              <a:t> stocks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4831322-8F91-404E-96E4-187269F86850}"/>
              </a:ext>
            </a:extLst>
          </p:cNvPr>
          <p:cNvSpPr/>
          <p:nvPr/>
        </p:nvSpPr>
        <p:spPr>
          <a:xfrm>
            <a:off x="431540" y="3471850"/>
            <a:ext cx="2853317" cy="820253"/>
          </a:xfrm>
          <a:prstGeom prst="wedgeRectCallout">
            <a:avLst>
              <a:gd name="adj1" fmla="val 90764"/>
              <a:gd name="adj2" fmla="val -161093"/>
            </a:avLst>
          </a:prstGeom>
          <a:noFill/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9421"/>
                </a:solidFill>
                <a:latin typeface="Titillium Web SemiBold" panose="00000700000000000000" pitchFamily="2" charset="0"/>
              </a:rPr>
              <a:t>ISO 8601</a:t>
            </a:r>
            <a:endParaRPr lang="en-GB" dirty="0">
              <a:solidFill>
                <a:srgbClr val="FF9421"/>
              </a:solidFill>
              <a:latin typeface="Titillium Web SemiBold" panose="00000700000000000000" pitchFamily="2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APL333" panose="020B0700000202000203" pitchFamily="34" charset="0"/>
              </a:rPr>
              <a:t>yyyy-mm-ddThh:mm:ss.mmm</a:t>
            </a:r>
            <a:endParaRPr lang="en-US" dirty="0">
              <a:solidFill>
                <a:schemeClr val="tx1"/>
              </a:solidFill>
              <a:latin typeface="APL333" panose="020B0700000202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120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0FF8-9AD1-4FB7-82DF-787EC5B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F259-6CB8-4382-8F5A-93939B2BF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1607" y="1200151"/>
            <a:ext cx="9739082" cy="3394472"/>
          </a:xfrm>
        </p:spPr>
        <p:txBody>
          <a:bodyPr numCol="2">
            <a:noAutofit/>
          </a:bodyPr>
          <a:lstStyle/>
          <a:p>
            <a:pPr marL="1257300" lvl="3" indent="0">
              <a:buNone/>
            </a:pPr>
            <a:r>
              <a:rPr lang="en-GB" sz="1200" b="1" dirty="0">
                <a:latin typeface="Titillium Web" panose="00000500000000000000" pitchFamily="2" charset="0"/>
              </a:rPr>
              <a:t>Phonebook Record Insertion</a:t>
            </a: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]load /</a:t>
            </a:r>
            <a:r>
              <a:rPr lang="en-GB" sz="1200" dirty="0" err="1">
                <a:latin typeface="APL385 Unicode" panose="020B0709000202000203" pitchFamily="49" charset="0"/>
              </a:rPr>
              <a:t>tao</a:t>
            </a:r>
            <a:r>
              <a:rPr lang="en-GB" sz="1200" dirty="0">
                <a:latin typeface="APL385 Unicode" panose="020B0709000202000203" pitchFamily="49" charset="0"/>
              </a:rPr>
              <a:t>/</a:t>
            </a: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← {(⊂⍋⍵)⌷⍵}</a:t>
            </a: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</a:t>
            </a: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1257300" lvl="3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r>
              <a:rPr lang="en-GB" sz="1200" dirty="0">
                <a:latin typeface="APL385 Unicode" panose="020B0709000202000203" pitchFamily="49" charset="0"/>
              </a:rPr>
              <a:t> ← Sort </a:t>
            </a: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new ← '</a:t>
            </a:r>
            <a:r>
              <a:rPr lang="en-GB" sz="1200" dirty="0" err="1">
                <a:latin typeface="APL385 Unicode" panose="020B0709000202000203" pitchFamily="49" charset="0"/>
              </a:rPr>
              <a:t>Kromberg</a:t>
            </a:r>
            <a:r>
              <a:rPr lang="en-GB" sz="1200" dirty="0">
                <a:latin typeface="APL385 Unicode" panose="020B0709000202000203" pitchFamily="49" charset="0"/>
              </a:rPr>
              <a:t>' 'Morten' 584</a:t>
            </a:r>
          </a:p>
          <a:p>
            <a:pPr marL="1257300" lvl="3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r>
              <a:rPr lang="en-GB" sz="1200" dirty="0">
                <a:latin typeface="APL385 Unicode" panose="020B0709000202000203" pitchFamily="49" charset="0"/>
              </a:rPr>
              <a:t> ⍸ new</a:t>
            </a: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(2↑pb)⍪new⍪(2↓pb)</a:t>
            </a: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2(↑⍪new⍪↓)</a:t>
            </a: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Into ← {(⍵⍸⍺)(↑⍪⍺⍪↓)⍵}</a:t>
            </a:r>
          </a:p>
          <a:p>
            <a:pPr marL="1257300" lvl="3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new Into </a:t>
            </a: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1257300" lvl="3" indent="0">
              <a:buNone/>
            </a:pPr>
            <a:r>
              <a:rPr lang="en-US" sz="1200" dirty="0">
                <a:latin typeface="APL385 Unicode" panose="020B0709000202000203" pitchFamily="49" charset="0"/>
              </a:rPr>
              <a:t>n</a:t>
            </a:r>
            <a:r>
              <a:rPr lang="en-GB" sz="1200" dirty="0">
                <a:latin typeface="APL385 Unicode" panose="020B0709000202000203" pitchFamily="49" charset="0"/>
              </a:rPr>
              <a:t>ew2←'Becker' 'Brian' 563</a:t>
            </a:r>
          </a:p>
          <a:p>
            <a:pPr marL="1257300" lvl="3" indent="0">
              <a:buNone/>
            </a:pPr>
            <a:r>
              <a:rPr lang="en-US" sz="1200" dirty="0">
                <a:latin typeface="APL385 Unicode" panose="020B0709000202000203" pitchFamily="49" charset="0"/>
              </a:rPr>
              <a:t>⊃</a:t>
            </a:r>
            <a:r>
              <a:rPr lang="en-GB" sz="1200" dirty="0">
                <a:latin typeface="APL385 Unicode" panose="020B0709000202000203" pitchFamily="49" charset="0"/>
              </a:rPr>
              <a:t>Into/new new2 </a:t>
            </a:r>
            <a:r>
              <a:rPr lang="en-GB" sz="1200" dirty="0" err="1">
                <a:latin typeface="APL385 Unicode" panose="020B0709000202000203" pitchFamily="49" charset="0"/>
              </a:rPr>
              <a:t>pb</a:t>
            </a:r>
            <a:endParaRPr lang="en-GB" sz="1200" dirty="0">
              <a:latin typeface="Titillium Web" panose="00000500000000000000" pitchFamily="2" charset="0"/>
            </a:endParaRPr>
          </a:p>
          <a:p>
            <a:pPr marL="1257300" lvl="3" indent="0">
              <a:buNone/>
            </a:pPr>
            <a:endParaRPr lang="en-GB" sz="1200" b="1" dirty="0">
              <a:latin typeface="Titillium Web" panose="00000500000000000000" pitchFamily="2" charset="0"/>
            </a:endParaRPr>
          </a:p>
          <a:p>
            <a:pPr marL="1257300" lvl="3" indent="0">
              <a:buNone/>
            </a:pPr>
            <a:endParaRPr lang="en-GB" sz="1200" b="1" dirty="0">
              <a:latin typeface="Titillium Web" panose="00000500000000000000" pitchFamily="2" charset="0"/>
            </a:endParaRPr>
          </a:p>
          <a:p>
            <a:pPr marL="1257300" lvl="3" indent="0">
              <a:buNone/>
            </a:pPr>
            <a:endParaRPr lang="en-GB" sz="1200" b="1" dirty="0">
              <a:latin typeface="Titillium Web" panose="00000500000000000000" pitchFamily="2" charset="0"/>
            </a:endParaRPr>
          </a:p>
          <a:p>
            <a:pPr marL="0" indent="0">
              <a:buNone/>
            </a:pPr>
            <a:r>
              <a:rPr lang="en-GB" sz="1200" b="1" dirty="0">
                <a:latin typeface="Titillium Web" panose="00000500000000000000" pitchFamily="2" charset="0"/>
              </a:rPr>
              <a:t>Spreadsheet Data Types</a:t>
            </a: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ss</a:t>
            </a:r>
            <a:r>
              <a:rPr lang="en-GB" sz="1200" dirty="0">
                <a:latin typeface="APL385 Unicode" panose="020B0709000202000203" pitchFamily="49" charset="0"/>
              </a:rPr>
              <a:t> ← (⎕</a:t>
            </a:r>
            <a:r>
              <a:rPr lang="en-GB" sz="1200" dirty="0" err="1">
                <a:latin typeface="APL385 Unicode" panose="020B0709000202000203" pitchFamily="49" charset="0"/>
              </a:rPr>
              <a:t>NEW⊂'Clipboard</a:t>
            </a:r>
            <a:r>
              <a:rPr lang="en-GB" sz="1200" dirty="0">
                <a:latin typeface="APL385 Unicode" panose="020B0709000202000203" pitchFamily="49" charset="0"/>
              </a:rPr>
              <a:t>').Array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Sort </a:t>
            </a:r>
            <a:r>
              <a:rPr lang="en-GB" sz="1200" dirty="0" err="1">
                <a:latin typeface="APL385 Unicode" panose="020B0709000202000203" pitchFamily="49" charset="0"/>
              </a:rPr>
              <a:t>ss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ss</a:t>
            </a:r>
            <a:r>
              <a:rPr lang="en-GB" sz="1200" dirty="0">
                <a:latin typeface="APL385 Unicode" panose="020B0709000202000203" pitchFamily="49" charset="0"/>
              </a:rPr>
              <a:t>[⍋</a:t>
            </a:r>
            <a:r>
              <a:rPr lang="en-GB" sz="1200" dirty="0" err="1">
                <a:latin typeface="APL385 Unicode" panose="020B0709000202000203" pitchFamily="49" charset="0"/>
              </a:rPr>
              <a:t>ss</a:t>
            </a:r>
            <a:r>
              <a:rPr lang="en-GB" sz="1200" dirty="0">
                <a:latin typeface="APL385 Unicode" panose="020B0709000202000203" pitchFamily="49" charset="0"/>
              </a:rPr>
              <a:t>[;1 3];]</a:t>
            </a:r>
          </a:p>
          <a:p>
            <a:pPr marL="1257300" lvl="3" indent="0"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200" b="1" dirty="0">
                <a:latin typeface="Titillium Web" panose="00000500000000000000" pitchFamily="2" charset="0"/>
              </a:rPr>
              <a:t>Natural Sorting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)clear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]load /</a:t>
            </a:r>
            <a:r>
              <a:rPr lang="en-GB" sz="1200" dirty="0" err="1">
                <a:latin typeface="APL385 Unicode" panose="020B0709000202000203" pitchFamily="49" charset="0"/>
              </a:rPr>
              <a:t>tao</a:t>
            </a:r>
            <a:r>
              <a:rPr lang="en-GB" sz="1200" dirty="0">
                <a:latin typeface="APL385 Unicode" panose="020B0709000202000203" pitchFamily="49" charset="0"/>
              </a:rPr>
              <a:t>/names2</a:t>
            </a: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num</a:t>
            </a:r>
            <a:r>
              <a:rPr lang="en-GB" sz="1200" dirty="0">
                <a:latin typeface="APL385 Unicode" panose="020B0709000202000203" pitchFamily="49" charset="0"/>
              </a:rPr>
              <a:t>←'((¯?\d+\.?\d*|¯?\d*\.\d+)(E¯?\d+)?)(J(?1))?'</a:t>
            </a: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ExecNums</a:t>
            </a:r>
            <a:r>
              <a:rPr lang="en-GB" sz="1200" dirty="0">
                <a:latin typeface="APL385 Unicode" panose="020B0709000202000203" pitchFamily="49" charset="0"/>
              </a:rPr>
              <a:t> ← {⍵.</a:t>
            </a:r>
            <a:r>
              <a:rPr lang="en-GB" sz="1200" dirty="0" err="1">
                <a:latin typeface="APL385 Unicode" panose="020B0709000202000203" pitchFamily="49" charset="0"/>
              </a:rPr>
              <a:t>PatternNum</a:t>
            </a:r>
            <a:r>
              <a:rPr lang="en-GB" sz="1200" dirty="0">
                <a:latin typeface="APL385 Unicode" panose="020B0709000202000203" pitchFamily="49" charset="0"/>
              </a:rPr>
              <a:t>:⍵.Match ⋄ ⍎⍵.Match}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Order ← {⍋(∊</a:t>
            </a:r>
            <a:r>
              <a:rPr lang="en-GB" sz="1200" dirty="0" err="1">
                <a:latin typeface="APL385 Unicode" panose="020B0709000202000203" pitchFamily="49" charset="0"/>
              </a:rPr>
              <a:t>num</a:t>
            </a:r>
            <a:r>
              <a:rPr lang="en-GB" sz="1200" dirty="0">
                <a:latin typeface="APL385 Unicode" panose="020B0709000202000203" pitchFamily="49" charset="0"/>
              </a:rPr>
              <a:t>'.'⎕S ExecNums⍠1)¨⍵}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Order names</a:t>
            </a: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SuperNatSort</a:t>
            </a:r>
            <a:r>
              <a:rPr lang="en-GB" sz="1200" dirty="0">
                <a:latin typeface="APL385 Unicode" panose="020B0709000202000203" pitchFamily="49" charset="0"/>
              </a:rPr>
              <a:t> ← {(⊂Order ⍵)⌷⍵}</a:t>
            </a:r>
          </a:p>
          <a:p>
            <a:pPr marL="0" indent="0">
              <a:buNone/>
            </a:pPr>
            <a:r>
              <a:rPr lang="en-GB" sz="1200" dirty="0" err="1">
                <a:latin typeface="APL385 Unicode" panose="020B0709000202000203" pitchFamily="49" charset="0"/>
              </a:rPr>
              <a:t>SuperNatSort</a:t>
            </a:r>
            <a:r>
              <a:rPr lang="en-GB" sz="1200" dirty="0">
                <a:latin typeface="APL385 Unicode" panose="020B0709000202000203" pitchFamily="49" charset="0"/>
              </a:rPr>
              <a:t> names</a:t>
            </a:r>
          </a:p>
          <a:p>
            <a:pPr marL="0" indent="0">
              <a:buNone/>
            </a:pPr>
            <a:r>
              <a:rPr lang="en-GB" sz="1200" dirty="0">
                <a:latin typeface="APL385 Unicode" panose="020B0709000202000203" pitchFamily="49" charset="0"/>
              </a:rPr>
              <a:t>]</a:t>
            </a:r>
            <a:r>
              <a:rPr lang="en-GB" sz="1200" dirty="0" err="1">
                <a:latin typeface="APL385 Unicode" panose="020B0709000202000203" pitchFamily="49" charset="0"/>
              </a:rPr>
              <a:t>defs</a:t>
            </a:r>
            <a:r>
              <a:rPr lang="en-GB" sz="1200" dirty="0">
                <a:latin typeface="APL385 Unicode" panose="020B0709000202000203" pitchFamily="49" charset="0"/>
              </a:rPr>
              <a:t> –</a:t>
            </a:r>
            <a:r>
              <a:rPr lang="en-GB" sz="1200" dirty="0" err="1">
                <a:latin typeface="APL385 Unicode" panose="020B0709000202000203" pitchFamily="49" charset="0"/>
              </a:rPr>
              <a:t>topdown</a:t>
            </a:r>
            <a:endParaRPr lang="en-GB" sz="12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298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928992" cy="594066"/>
          </a:xfrm>
        </p:spPr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TAO: a true team effort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0"/>
            <a:ext cx="8613957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Arthur Whitney</a:t>
            </a:r>
            <a:r>
              <a:rPr lang="en-US" sz="2400" dirty="0"/>
              <a:t>	initial suggestion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TAO of J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</a:t>
            </a:r>
            <a:r>
              <a:rPr lang="en-US" sz="2400" dirty="0"/>
              <a:t>	model: dfns.dyalog.com/n_le.htm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857500" algn="r"/>
                <a:tab pos="3086100" algn="l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Roger Hui</a:t>
            </a:r>
            <a:r>
              <a:rPr lang="en-US" sz="2400" dirty="0"/>
              <a:t>	</a:t>
            </a:r>
            <a:r>
              <a:rPr lang="en-US" sz="2400" dirty="0" err="1"/>
              <a:t>Dyalog</a:t>
            </a:r>
            <a:r>
              <a:rPr lang="en-US" sz="2400" dirty="0"/>
              <a:t> implementation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endParaRPr lang="en-US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</a:t>
            </a:r>
            <a:r>
              <a:rPr lang="en-US" sz="2400" b="1" dirty="0" err="1">
                <a:latin typeface="Titillium Web" panose="00000500000000000000" pitchFamily="2" charset="0"/>
              </a:rPr>
              <a:t>Adám</a:t>
            </a:r>
            <a:r>
              <a:rPr lang="en-US" sz="2400" b="1" dirty="0">
                <a:latin typeface="Titillium Web" panose="00000500000000000000" pitchFamily="2" charset="0"/>
              </a:rPr>
              <a:t> Brudzewsky, Roger Hui, Jay </a:t>
            </a:r>
            <a:r>
              <a:rPr lang="en-US" sz="2400" b="1" dirty="0" err="1">
                <a:latin typeface="Titillium Web" panose="00000500000000000000" pitchFamily="2" charset="0"/>
              </a:rPr>
              <a:t>Foad</a:t>
            </a:r>
            <a:r>
              <a:rPr lang="en-US" sz="2400" b="1" dirty="0">
                <a:latin typeface="Titillium Web" panose="00000500000000000000" pitchFamily="2" charset="0"/>
              </a:rPr>
              <a:t>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2971800" algn="ctr"/>
              </a:tabLst>
            </a:pPr>
            <a:r>
              <a:rPr lang="en-US" sz="2400" b="1" dirty="0">
                <a:latin typeface="Titillium Web" panose="00000500000000000000" pitchFamily="2" charset="0"/>
              </a:rPr>
              <a:t>	John Scholes, Morten </a:t>
            </a:r>
            <a:r>
              <a:rPr lang="en-US" sz="2400" b="1" dirty="0" err="1">
                <a:latin typeface="Titillium Web" panose="00000500000000000000" pitchFamily="2" charset="0"/>
              </a:rPr>
              <a:t>Kromberg</a:t>
            </a:r>
            <a:endParaRPr lang="en-US" sz="2400" b="1" dirty="0">
              <a:latin typeface="Titillium Web" panose="00000500000000000000" pitchFamily="2" charset="0"/>
            </a:endParaRPr>
          </a:p>
        </p:txBody>
      </p:sp>
      <p:pic>
        <p:nvPicPr>
          <p:cNvPr id="6" name="TAO of J">
            <a:extLst>
              <a:ext uri="{FF2B5EF4-FFF2-40B4-BE49-F238E27FC236}">
                <a16:creationId xmlns:a16="http://schemas.microsoft.com/office/drawing/2014/main" id="{DC727031-FA94-4FF7-BD3F-1D51EEA56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6" t="9790" r="2087" b="-459"/>
          <a:stretch/>
        </p:blipFill>
        <p:spPr>
          <a:xfrm>
            <a:off x="346995" y="1281002"/>
            <a:ext cx="8469557" cy="9706683"/>
          </a:xfrm>
          <a:prstGeom prst="rect">
            <a:avLst/>
          </a:prstGeom>
        </p:spPr>
      </p:pic>
      <p:pic>
        <p:nvPicPr>
          <p:cNvPr id="7" name="dfns le">
            <a:extLst>
              <a:ext uri="{FF2B5EF4-FFF2-40B4-BE49-F238E27FC236}">
                <a16:creationId xmlns:a16="http://schemas.microsoft.com/office/drawing/2014/main" id="{8E1B7753-227E-4A7F-8971-4E3B2C30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5" y="1264974"/>
            <a:ext cx="8473477" cy="86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539B-F7E8-4AF5-B06B-62143758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Features coming in version 17.0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8B66-AE43-499B-8E43-2C55E0E5E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1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tillium Web SemiBold" panose="00000700000000000000" pitchFamily="2" charset="0"/>
              </a:rPr>
              <a:t>Grade and Sort </a:t>
            </a:r>
            <a:r>
              <a:rPr lang="en-US" sz="4000" dirty="0" err="1">
                <a:latin typeface="Titillium Web SemiBold" panose="00000700000000000000" pitchFamily="2" charset="0"/>
              </a:rPr>
              <a:t>any</a:t>
            </a:r>
            <a:r>
              <a:rPr lang="en-US" sz="4000" b="1" baseline="30000" dirty="0" err="1">
                <a:latin typeface="Titillium Web" panose="00000500000000000000" pitchFamily="2" charset="0"/>
                <a:cs typeface="Times New Roman" panose="02020603050405020304" pitchFamily="18" charset="0"/>
              </a:rPr>
              <a:t>no</a:t>
            </a:r>
            <a:r>
              <a:rPr lang="en-US" sz="4000" b="1" baseline="30000" dirty="0">
                <a:latin typeface="Titillium Web" panose="00000500000000000000" pitchFamily="2" charset="0"/>
                <a:cs typeface="Times New Roman" panose="02020603050405020304" pitchFamily="18" charset="0"/>
              </a:rPr>
              <a:t> refs</a:t>
            </a:r>
            <a:r>
              <a:rPr lang="en-US" sz="4000" dirty="0">
                <a:latin typeface="Titillium Web SemiBold" panose="00000700000000000000" pitchFamily="2" charset="0"/>
              </a:rPr>
              <a:t> Array</a:t>
            </a:r>
            <a:br>
              <a:rPr lang="en-US" sz="4000" dirty="0">
                <a:latin typeface="Titillium Web SemiBold" panose="00000700000000000000" pitchFamily="2" charset="0"/>
              </a:rPr>
            </a:br>
            <a:br>
              <a:rPr lang="en-US" sz="4000" dirty="0">
                <a:latin typeface="Titillium Web SemiBold" panose="00000700000000000000" pitchFamily="2" charset="0"/>
              </a:rPr>
            </a:br>
            <a:r>
              <a:rPr lang="en-US" sz="4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{(⊂⍋⍵}⌷⍵}</a:t>
            </a:r>
            <a:r>
              <a:rPr lang="en-US" sz="4000" dirty="0">
                <a:latin typeface="APL385 Unicode" panose="020B0709000202000203" pitchFamily="49" charset="0"/>
              </a:rPr>
              <a:t> </a:t>
            </a:r>
            <a:r>
              <a:rPr lang="en-US" sz="4000" dirty="0"/>
              <a:t>for all ranks </a:t>
            </a:r>
            <a:r>
              <a:rPr lang="en-US" sz="4000" i="1" dirty="0"/>
              <a:t>– fast!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4000" dirty="0">
                <a:latin typeface="APL385 Unicode" panose="020B0709000202000203" pitchFamily="49" charset="0"/>
              </a:rPr>
              <a:t>  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⍋</a:t>
            </a:r>
            <a:r>
              <a:rPr lang="en-US" sz="4000" dirty="0">
                <a:latin typeface="APL385 Unicode" panose="020B0709000202000203" pitchFamily="49" charset="0"/>
              </a:rPr>
              <a:t>⍵   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⍒</a:t>
            </a:r>
            <a:r>
              <a:rPr lang="en-US" sz="4000" dirty="0">
                <a:latin typeface="APL385 Unicode" panose="020B0709000202000203" pitchFamily="49" charset="0"/>
              </a:rPr>
              <a:t>⍵   ⍺</a:t>
            </a:r>
            <a:r>
              <a:rPr lang="en-US" sz="4000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sz="4000" dirty="0">
                <a:latin typeface="APL385 Unicode" panose="020B0709000202000203" pitchFamily="49" charset="0"/>
              </a:rPr>
              <a:t>⍵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366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↓John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│Roger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│Adam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│Morten│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│Jay 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25155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BA4A-6932-4EED-8587-7AE5E05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5318125" algn="l"/>
              </a:tabLst>
            </a:pPr>
            <a:r>
              <a:rPr lang="en-US" dirty="0"/>
              <a:t>Major Cells:</a:t>
            </a:r>
            <a:r>
              <a:rPr lang="en-US" b="0" dirty="0">
                <a:latin typeface="APL385 Unicode" panose="020B0709000202000203" pitchFamily="49" charset="0"/>
              </a:rPr>
              <a:t> mat	    ⍋mat</a:t>
            </a:r>
            <a:endParaRPr lang="en-GB" b="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0B75-5EEB-4747-B0B9-9263072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42519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APL385 Unicode" panose="020B0709000202000203" pitchFamily="49" charset="0"/>
              </a:rPr>
              <a:t>       ┌→─────┐      3 5 1 4 2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↓John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│Roger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│Adam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│Morten│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│Jay   │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       └──────┘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401116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16526</TotalTime>
  <Words>1526</Words>
  <Application>Microsoft Office PowerPoint</Application>
  <PresentationFormat>On-screen Show (16:9)</PresentationFormat>
  <Paragraphs>483</Paragraphs>
  <Slides>76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0" baseType="lpstr">
      <vt:lpstr>Wingdings</vt:lpstr>
      <vt:lpstr>ＭＳ Ｐゴシック</vt:lpstr>
      <vt:lpstr>Arial</vt:lpstr>
      <vt:lpstr>APL333</vt:lpstr>
      <vt:lpstr>Times New Roman</vt:lpstr>
      <vt:lpstr>Calibri</vt:lpstr>
      <vt:lpstr>Titillium Web</vt:lpstr>
      <vt:lpstr>APL385 Unicode</vt:lpstr>
      <vt:lpstr>Everson Mono</vt:lpstr>
      <vt:lpstr>Titillium Web SemiBold</vt:lpstr>
      <vt:lpstr>Titillium Web Black</vt:lpstr>
      <vt:lpstr>Symbola</vt:lpstr>
      <vt:lpstr>Courier New</vt:lpstr>
      <vt:lpstr>Office Theme</vt:lpstr>
      <vt:lpstr>Fun with Total Array Ordering (TAO)</vt:lpstr>
      <vt:lpstr>Grading</vt:lpstr>
      <vt:lpstr>Grading</vt:lpstr>
      <vt:lpstr>Grading</vt:lpstr>
      <vt:lpstr>Major Cells: Vector</vt:lpstr>
      <vt:lpstr>Major Cells: Matrix</vt:lpstr>
      <vt:lpstr>Major Cells: Cube</vt:lpstr>
      <vt:lpstr>Major Cells: mat</vt:lpstr>
      <vt:lpstr>Major Cells: mat     ⍋mat</vt:lpstr>
      <vt:lpstr>Major Cells: mat     ⍋mat</vt:lpstr>
      <vt:lpstr>Major Cells: mat mat[⍋mat;]</vt:lpstr>
      <vt:lpstr>Sorting mat[⍋mat;]</vt:lpstr>
      <vt:lpstr>Sorting mat[⍋mat;]</vt:lpstr>
      <vt:lpstr>Sorting mat[⍋mat;]</vt:lpstr>
      <vt:lpstr>Sorting mat[⍋mat;]</vt:lpstr>
      <vt:lpstr>Sorting</vt:lpstr>
      <vt:lpstr>A bit of history</vt:lpstr>
      <vt:lpstr>A bit of history</vt:lpstr>
      <vt:lpstr>A bit of history</vt:lpstr>
      <vt:lpstr>Total Array Ordering</vt:lpstr>
      <vt:lpstr>Total Array Ordering</vt:lpstr>
      <vt:lpstr>Total Array Ordering</vt:lpstr>
      <vt:lpstr>Total Array Ordering</vt:lpstr>
      <vt:lpstr>TAO</vt:lpstr>
      <vt:lpstr>TAO Rules</vt:lpstr>
      <vt:lpstr>TAO</vt:lpstr>
      <vt:lpstr>TAO</vt:lpstr>
      <vt:lpstr>TAO Rules</vt:lpstr>
      <vt:lpstr>TAO Rules: simple scalars</vt:lpstr>
      <vt:lpstr>TAO Rules: simple scalars</vt:lpstr>
      <vt:lpstr>TAO Rules: same shape</vt:lpstr>
      <vt:lpstr>TAO Rules: same shape</vt:lpstr>
      <vt:lpstr>TAO Rules: same shape</vt:lpstr>
      <vt:lpstr>TAO Rules: same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shape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different rank</vt:lpstr>
      <vt:lpstr>TAO Rules: recap</vt:lpstr>
      <vt:lpstr>TAO Rules: empty arrays</vt:lpstr>
      <vt:lpstr>TAO Rules: empty arrays</vt:lpstr>
      <vt:lpstr>TAO Rules: empty arrays</vt:lpstr>
      <vt:lpstr>TAO Rules: empty arrays</vt:lpstr>
      <vt:lpstr>TAO Rules: empty arrays</vt:lpstr>
      <vt:lpstr>TAO Rules</vt:lpstr>
      <vt:lpstr>TAO Scope</vt:lpstr>
      <vt:lpstr>Demo</vt:lpstr>
      <vt:lpstr>Demo</vt:lpstr>
      <vt:lpstr>Demo</vt:lpstr>
      <vt:lpstr>TAO: a true team effort</vt:lpstr>
      <vt:lpstr>Features coming in version 17.0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207</cp:revision>
  <dcterms:created xsi:type="dcterms:W3CDTF">2016-07-29T08:25:06Z</dcterms:created>
  <dcterms:modified xsi:type="dcterms:W3CDTF">2018-04-04T18:40:33Z</dcterms:modified>
</cp:coreProperties>
</file>