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2" r:id="rId2"/>
    <p:sldId id="263" r:id="rId3"/>
    <p:sldId id="272" r:id="rId4"/>
    <p:sldId id="273" r:id="rId5"/>
    <p:sldId id="275" r:id="rId6"/>
    <p:sldId id="276" r:id="rId7"/>
    <p:sldId id="277" r:id="rId8"/>
    <p:sldId id="264" r:id="rId9"/>
    <p:sldId id="274" r:id="rId10"/>
    <p:sldId id="278" r:id="rId11"/>
    <p:sldId id="279" r:id="rId12"/>
    <p:sldId id="280" r:id="rId13"/>
    <p:sldId id="281" r:id="rId14"/>
    <p:sldId id="265" r:id="rId15"/>
    <p:sldId id="270" r:id="rId16"/>
    <p:sldId id="282" r:id="rId17"/>
    <p:sldId id="271" r:id="rId18"/>
    <p:sldId id="283" r:id="rId19"/>
    <p:sldId id="284" r:id="rId20"/>
    <p:sldId id="285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21"/>
    <a:srgbClr val="EFEFBE"/>
    <a:srgbClr val="F6F6D9"/>
    <a:srgbClr val="7C7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2" autoAdjust="0"/>
  </p:normalViewPr>
  <p:slideViewPr>
    <p:cSldViewPr>
      <p:cViewPr varScale="1">
        <p:scale>
          <a:sx n="109" d="100"/>
          <a:sy n="109" d="100"/>
        </p:scale>
        <p:origin x="70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483518"/>
            <a:ext cx="8363272" cy="504056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FF9421"/>
                </a:solidFill>
                <a:latin typeface="Klavika Bold" panose="02000803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026" name="Picture 2" descr="C:\Users\fiona\Desktop\Comput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14" y="1707654"/>
            <a:ext cx="3450372" cy="29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1059583"/>
            <a:ext cx="8280400" cy="432047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rgbClr val="FF9421"/>
                </a:solidFill>
                <a:latin typeface="Klavika Medium" panose="02000603000000000000" pitchFamily="2" charset="0"/>
              </a:defRPr>
            </a:lvl1pPr>
          </a:lstStyle>
          <a:p>
            <a:pPr lvl="0"/>
            <a:r>
              <a:rPr lang="en-US" dirty="0"/>
              <a:t>Presenter (</a:t>
            </a:r>
            <a:r>
              <a:rPr lang="en-US" dirty="0" err="1"/>
              <a:t>dd</a:t>
            </a:r>
            <a:r>
              <a:rPr lang="en-US" dirty="0"/>
              <a:t>-mm-</a:t>
            </a:r>
            <a:r>
              <a:rPr lang="en-US" dirty="0" err="1"/>
              <a:t>yyyy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676456" y="51470"/>
            <a:ext cx="360040" cy="288032"/>
          </a:xfrm>
          <a:prstGeom prst="rect">
            <a:avLst/>
          </a:prstGeom>
          <a:solidFill>
            <a:srgbClr val="FF9421"/>
          </a:solidFill>
          <a:ln>
            <a:solidFill>
              <a:srgbClr val="FF94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573528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36327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/>
              <a:t>‹#›</a:t>
            </a:fld>
            <a:endParaRPr lang="en-GB" sz="1600" dirty="0"/>
          </a:p>
        </p:txBody>
      </p:sp>
      <p:pic>
        <p:nvPicPr>
          <p:cNvPr id="5" name="Picture 2" descr="C:\Users\fiona\Desktop\whiteDyalogLogo-darkshadow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6475"/>
            <a:ext cx="1080120" cy="19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admin\Dyalog Logos Stationery\Webinar\PPT images\footer_text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867005"/>
            <a:ext cx="2421106" cy="1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238" indent="-325438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ikedyp/%5bAPL2X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yalog.tv/Webinar/" TargetMode="External"/><Relationship Id="rId2" Type="http://schemas.openxmlformats.org/officeDocument/2006/relationships/hyperlink" Target="https://britishaplassociation.org/webinar-schedule-202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 and Microsoft Excel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Richard Park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79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FA39-9537-4029-B1A6-75568447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Using Microsoft Excel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84A76-9488-4A38-8C93-421592DC2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	Acquiring data from</a:t>
            </a:r>
          </a:p>
          <a:p>
            <a:r>
              <a:rPr lang="en-GB" dirty="0"/>
              <a:t>Microsoft Excel!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1A490-EDDE-4482-B3AB-1CE045DB2F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92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FA39-9537-4029-B1A6-75568447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Using Microsoft Excel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84A76-9488-4A38-8C93-421592DC2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	Acquiring data from</a:t>
            </a:r>
          </a:p>
          <a:p>
            <a:r>
              <a:rPr lang="en-GB" dirty="0"/>
              <a:t>Microsoft Excel!</a:t>
            </a:r>
          </a:p>
          <a:p>
            <a:pPr marL="0" indent="0">
              <a:buNone/>
            </a:pPr>
            <a:r>
              <a:rPr lang="en-GB" dirty="0"/>
              <a:t>https://github.com/the-carlisle-group/XL2APL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1A490-EDDE-4482-B3AB-1CE045DB2F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68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A3F2-868C-44D9-952C-E96DFB83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Excel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3CA8-7236-41BE-AD77-38C1480FC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COM: Component Object Model</a:t>
            </a:r>
          </a:p>
          <a:p>
            <a:pPr marL="400050" lvl="1" indent="0">
              <a:buNone/>
            </a:pPr>
            <a:r>
              <a:rPr lang="en-GB" dirty="0"/>
              <a:t>Collection of workbooks: object</a:t>
            </a:r>
          </a:p>
          <a:p>
            <a:pPr marL="400050" lvl="1" indent="0">
              <a:buNone/>
            </a:pPr>
            <a:r>
              <a:rPr lang="en-GB" dirty="0"/>
              <a:t>Workbook: object</a:t>
            </a:r>
          </a:p>
          <a:p>
            <a:pPr marL="400050" lvl="1" indent="0">
              <a:buNone/>
            </a:pPr>
            <a:r>
              <a:rPr lang="en-GB" dirty="0"/>
              <a:t>Sheet: object</a:t>
            </a:r>
          </a:p>
          <a:p>
            <a:pPr marL="400050" lvl="1" indent="0">
              <a:buNone/>
            </a:pPr>
            <a:r>
              <a:rPr lang="en-GB" dirty="0"/>
              <a:t>Range: object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DFF8D-6D3F-49C1-A552-76F7D857AF1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9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A3F2-868C-44D9-952C-E96DFB83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Excel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3CA8-7236-41BE-AD77-38C1480FC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COM: Component Object Model</a:t>
            </a:r>
          </a:p>
          <a:p>
            <a:pPr marL="0" indent="0">
              <a:buNone/>
            </a:pPr>
            <a:r>
              <a:rPr lang="en-GB" dirty="0"/>
              <a:t>OLE: Object Linking and Embedding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DFF8D-6D3F-49C1-A552-76F7D857AF1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658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FA39-9537-4029-B1A6-75568447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Modes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84A76-9488-4A38-8C93-421592DC2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Dyalog</a:t>
            </a:r>
            <a:r>
              <a:rPr lang="en-GB" dirty="0"/>
              <a:t> as Client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/>
              <a:t>Control Microsoft Excel from inside the </a:t>
            </a:r>
            <a:r>
              <a:rPr lang="en-GB" sz="2500" dirty="0" err="1"/>
              <a:t>Dyalog</a:t>
            </a:r>
            <a:r>
              <a:rPr lang="en-GB" sz="2500" dirty="0"/>
              <a:t> session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1A490-EDDE-4482-B3AB-1CE045DB2F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0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FA39-9537-4029-B1A6-75568447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Modes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84A76-9488-4A38-8C93-421592DC2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Dyalog</a:t>
            </a:r>
            <a:r>
              <a:rPr lang="en-GB" dirty="0"/>
              <a:t> as Server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r>
              <a:rPr lang="en-GB" sz="2500" dirty="0">
                <a:latin typeface="+mj-lt"/>
              </a:rPr>
              <a:t>Write functions and macros as in APL!         </a:t>
            </a:r>
            <a:endParaRPr lang="en-GB" dirty="0">
              <a:latin typeface="+mj-lt"/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1A490-EDDE-4482-B3AB-1CE045DB2F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35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71DDD-388F-45F3-93EF-DD1F06D4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01BF0-6708-4278-BD83-616EDF482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Carlisle group: 	APL2XL </a:t>
            </a:r>
          </a:p>
          <a:p>
            <a:pPr marL="0" indent="0">
              <a:buNone/>
            </a:pPr>
            <a:r>
              <a:rPr lang="en-GB" dirty="0"/>
              <a:t>			XL2APL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https://github.com/rikedyp/</a:t>
            </a:r>
            <a:r>
              <a:rPr lang="en-GB" dirty="0"/>
              <a:t>[APL2XL , XL2APL]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DE626-FCA3-474D-B8F6-D01B57CF6A3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53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9E34-FF3B-4B27-936D-048EF84C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Documentation &amp; Tutorials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B381B-0023-4A43-8482-6DE784F31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2DFD2-FE69-4B8A-8CB6-67013D04D4B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40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9E34-FF3B-4B27-936D-048EF84C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Documentation &amp; Tutorials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B381B-0023-4A43-8482-6DE784F31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2DFD2-FE69-4B8A-8CB6-67013D04D4B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5559D-E320-4489-BD66-504AE2CA7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573528"/>
            <a:ext cx="8820472" cy="38006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6BA9BF-5759-4159-99BF-46DBE8D55C0B}"/>
              </a:ext>
            </a:extLst>
          </p:cNvPr>
          <p:cNvSpPr/>
          <p:nvPr/>
        </p:nvSpPr>
        <p:spPr>
          <a:xfrm>
            <a:off x="566555" y="2976795"/>
            <a:ext cx="7290810" cy="11251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0B6086-210B-4C52-9EB8-51CECA190CDD}"/>
              </a:ext>
            </a:extLst>
          </p:cNvPr>
          <p:cNvSpPr/>
          <p:nvPr/>
        </p:nvSpPr>
        <p:spPr>
          <a:xfrm>
            <a:off x="642755" y="1884171"/>
            <a:ext cx="7290810" cy="4848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21801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9E34-FF3B-4B27-936D-048EF84C1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Documentation &amp; Tutorials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B381B-0023-4A43-8482-6DE784F31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2DFD2-FE69-4B8A-8CB6-67013D04D4B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640698-96C3-4F3F-BBCC-4C996509E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9555"/>
            <a:ext cx="8262410" cy="45243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84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990E-D41D-4EB1-8278-E87BA2EC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APL is great, why this?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2D1B9-5AE0-4B86-80D9-9220280A34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F2939-D587-48F0-8DB4-1B10866A2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67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4E97-A6FF-4F0A-94F1-EA32BFCF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Upcoming webinars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C3E1B-E1AE-4EF2-8657-86B42868DE2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5E29C6A-2855-4E33-8061-F4263CF193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4878" y="1147608"/>
            <a:ext cx="896912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 June 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BAA webinar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Paul Grosvenor (BAA Chairman) hosts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	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British APL Association AGM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(15:00 UTC)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 June 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Dyalog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webinar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Adám presents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Language Features of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Dyalog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version 18.0 in Depth (part 2)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(15:00 UTC) </a:t>
            </a:r>
          </a:p>
        </p:txBody>
      </p:sp>
    </p:spTree>
    <p:extLst>
      <p:ext uri="{BB962C8B-B14F-4D97-AF65-F5344CB8AC3E}">
        <p14:creationId xmlns:p14="http://schemas.microsoft.com/office/powerpoint/2010/main" val="136694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990E-D41D-4EB1-8278-E87BA2EC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APL is great, why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E3C6-079B-47E0-A16D-1A18A10F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Microsoft Excel still commonly used </a:t>
            </a:r>
          </a:p>
          <a:p>
            <a:pPr marL="457200" lvl="1" indent="0">
              <a:buNone/>
            </a:pPr>
            <a:r>
              <a:rPr lang="en-GB" dirty="0"/>
              <a:t>Data entry</a:t>
            </a:r>
          </a:p>
          <a:p>
            <a:pPr marL="457200" lvl="1" indent="0">
              <a:buNone/>
            </a:pPr>
            <a:r>
              <a:rPr lang="en-GB" dirty="0"/>
              <a:t>Processing</a:t>
            </a:r>
          </a:p>
          <a:p>
            <a:pPr marL="457200" lvl="1" indent="0">
              <a:buNone/>
            </a:pPr>
            <a:r>
              <a:rPr lang="en-GB" dirty="0"/>
              <a:t>Graphics</a:t>
            </a:r>
          </a:p>
          <a:p>
            <a:pPr marL="457200" lvl="1" indent="0">
              <a:buNone/>
            </a:pPr>
            <a:r>
              <a:rPr lang="en-GB" dirty="0"/>
              <a:t>… + much more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2D1B9-5AE0-4B86-80D9-9220280A34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43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990E-D41D-4EB1-8278-E87BA2EC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 why APL again?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2D1B9-5AE0-4B86-80D9-9220280A34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650BE-7868-494B-9A64-CFF63521E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25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990E-D41D-4EB1-8278-E87BA2EC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 why APL again?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E3C6-079B-47E0-A16D-1A18A10F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dirty="0"/>
              <a:t>Great for data processing</a:t>
            </a:r>
          </a:p>
          <a:p>
            <a:pPr marL="400050" lvl="1" indent="0">
              <a:buNone/>
            </a:pPr>
            <a:r>
              <a:rPr lang="en-GB" dirty="0"/>
              <a:t>Especially arrays (duh!)</a:t>
            </a:r>
          </a:p>
          <a:p>
            <a:pPr marL="400050" lvl="1" indent="0">
              <a:buNone/>
            </a:pPr>
            <a:r>
              <a:rPr lang="en-GB" dirty="0"/>
              <a:t>Spreadsheets are arrays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2D1B9-5AE0-4B86-80D9-9220280A34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60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990E-D41D-4EB1-8278-E87BA2EC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 why APL again?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E3C6-079B-47E0-A16D-1A18A10F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dirty="0"/>
              <a:t>Great for data processing</a:t>
            </a:r>
          </a:p>
          <a:p>
            <a:pPr marL="400050" lvl="1" indent="0">
              <a:buNone/>
            </a:pPr>
            <a:r>
              <a:rPr lang="en-GB" dirty="0"/>
              <a:t>Especially arrays (duh!)</a:t>
            </a:r>
          </a:p>
          <a:p>
            <a:pPr marL="400050" lvl="1" indent="0">
              <a:buNone/>
            </a:pPr>
            <a:r>
              <a:rPr lang="en-GB" dirty="0"/>
              <a:t>Spreadsheets are arrays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2D1B9-5AE0-4B86-80D9-9220280A34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5D975-A355-48A4-8C13-2F0BC0BAD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71" y="299255"/>
            <a:ext cx="7152585" cy="45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114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C990E-D41D-4EB1-8278-E87BA2EC1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 why APL again?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9E3C6-079B-47E0-A16D-1A18A10F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dirty="0"/>
              <a:t>Great for data processing</a:t>
            </a:r>
          </a:p>
          <a:p>
            <a:pPr marL="400050" lvl="1" indent="0">
              <a:buNone/>
            </a:pPr>
            <a:r>
              <a:rPr lang="en-GB" dirty="0"/>
              <a:t>Especially arrays (duh!)</a:t>
            </a:r>
          </a:p>
          <a:p>
            <a:pPr marL="400050" lvl="1" indent="0">
              <a:buNone/>
            </a:pPr>
            <a:r>
              <a:rPr lang="en-GB" dirty="0"/>
              <a:t>Spreadsheets are arrays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2D1B9-5AE0-4B86-80D9-9220280A34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5D975-A355-48A4-8C13-2F0BC0BAD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71" y="299255"/>
            <a:ext cx="7152585" cy="45449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0001E9-C1E8-4B6E-8545-E361397B9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886" y="2125941"/>
            <a:ext cx="3772227" cy="8916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13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FA39-9537-4029-B1A6-75568447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Modes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84A76-9488-4A38-8C93-421592DC2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Using Microsoft Excel Files (.</a:t>
            </a:r>
            <a:r>
              <a:rPr lang="en-GB" sz="2800" dirty="0" err="1"/>
              <a:t>xls</a:t>
            </a:r>
            <a:r>
              <a:rPr lang="en-GB" sz="2800" dirty="0"/>
              <a:t> .xlsx)</a:t>
            </a:r>
          </a:p>
          <a:p>
            <a:pPr marL="0" indent="0">
              <a:buNone/>
            </a:pPr>
            <a:r>
              <a:rPr lang="en-GB" sz="2800" dirty="0"/>
              <a:t>	Read Excel Files with </a:t>
            </a:r>
            <a:r>
              <a:rPr lang="en-GB" sz="2800" dirty="0" err="1"/>
              <a:t>Dyalog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	Write Excel Files with </a:t>
            </a:r>
            <a:r>
              <a:rPr lang="en-GB" sz="2800" dirty="0" err="1"/>
              <a:t>Dyalog</a:t>
            </a:r>
            <a:endParaRPr lang="en-GB" sz="2800" dirty="0"/>
          </a:p>
          <a:p>
            <a:pPr marL="0" indent="0">
              <a:buNone/>
            </a:pPr>
            <a:r>
              <a:rPr lang="en-GB" sz="2800" dirty="0" err="1"/>
              <a:t>Dyalog</a:t>
            </a:r>
            <a:r>
              <a:rPr lang="en-GB" sz="2800" dirty="0"/>
              <a:t> &amp; Excel inter-processing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err="1"/>
              <a:t>Dyalog</a:t>
            </a:r>
            <a:r>
              <a:rPr lang="en-GB" sz="2800" dirty="0"/>
              <a:t> as Client</a:t>
            </a:r>
          </a:p>
          <a:p>
            <a:pPr marL="0" indent="0">
              <a:buNone/>
            </a:pPr>
            <a:r>
              <a:rPr lang="en-GB" sz="2800" dirty="0"/>
              <a:t>	</a:t>
            </a:r>
            <a:r>
              <a:rPr lang="en-GB" sz="2800" dirty="0" err="1"/>
              <a:t>Dyalog</a:t>
            </a:r>
            <a:r>
              <a:rPr lang="en-GB" sz="2800" dirty="0"/>
              <a:t> as Server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1A490-EDDE-4482-B3AB-1CE045DB2F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43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FA39-9537-4029-B1A6-75568447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Using Microsoft Excel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84A76-9488-4A38-8C93-421592DC2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	Acquiring data from</a:t>
            </a:r>
          </a:p>
          <a:p>
            <a:r>
              <a:rPr lang="en-GB" dirty="0"/>
              <a:t>The internet</a:t>
            </a:r>
          </a:p>
          <a:p>
            <a:r>
              <a:rPr lang="en-GB" dirty="0"/>
              <a:t>Databases</a:t>
            </a:r>
          </a:p>
          <a:p>
            <a:r>
              <a:rPr lang="en-GB" dirty="0"/>
              <a:t>Files</a:t>
            </a:r>
          </a:p>
          <a:p>
            <a:r>
              <a:rPr lang="en-GB" dirty="0"/>
              <a:t>Computations</a:t>
            </a:r>
          </a:p>
          <a:p>
            <a:r>
              <a:rPr lang="en-GB" dirty="0"/>
              <a:t>Etc…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1A490-EDDE-4482-B3AB-1CE045DB2F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880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12399</TotalTime>
  <Words>317</Words>
  <Application>Microsoft Office PowerPoint</Application>
  <PresentationFormat>On-screen Show (16:9)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Klavika Bold</vt:lpstr>
      <vt:lpstr>Klavika Medium</vt:lpstr>
      <vt:lpstr>Arial</vt:lpstr>
      <vt:lpstr>Calibri</vt:lpstr>
      <vt:lpstr>Courier New</vt:lpstr>
      <vt:lpstr>Wingdings</vt:lpstr>
      <vt:lpstr>Office Theme</vt:lpstr>
      <vt:lpstr>APL and Microsoft Excel</vt:lpstr>
      <vt:lpstr>APL is great, why this?</vt:lpstr>
      <vt:lpstr>APL is great, why this?</vt:lpstr>
      <vt:lpstr>So why APL again?</vt:lpstr>
      <vt:lpstr>So why APL again?</vt:lpstr>
      <vt:lpstr>So why APL again?</vt:lpstr>
      <vt:lpstr>So why APL again?</vt:lpstr>
      <vt:lpstr>Modes of Operation</vt:lpstr>
      <vt:lpstr>Using Microsoft Excel Files</vt:lpstr>
      <vt:lpstr>Using Microsoft Excel Files</vt:lpstr>
      <vt:lpstr>Using Microsoft Excel Files</vt:lpstr>
      <vt:lpstr>Excel Objects</vt:lpstr>
      <vt:lpstr>Excel Objects</vt:lpstr>
      <vt:lpstr>Modes of Operation</vt:lpstr>
      <vt:lpstr>Modes of Operation</vt:lpstr>
      <vt:lpstr>PowerPoint Presentation</vt:lpstr>
      <vt:lpstr>Documentation &amp; Tutorials</vt:lpstr>
      <vt:lpstr>Documentation &amp; Tutorials</vt:lpstr>
      <vt:lpstr>Documentation &amp; Tutorials</vt:lpstr>
      <vt:lpstr>Upcoming webinars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Richard Park</cp:lastModifiedBy>
  <cp:revision>102</cp:revision>
  <dcterms:created xsi:type="dcterms:W3CDTF">2016-07-29T08:25:06Z</dcterms:created>
  <dcterms:modified xsi:type="dcterms:W3CDTF">2020-05-28T11:37:25Z</dcterms:modified>
</cp:coreProperties>
</file>