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62" r:id="rId2"/>
    <p:sldId id="263" r:id="rId3"/>
    <p:sldId id="264" r:id="rId4"/>
    <p:sldId id="265" r:id="rId5"/>
    <p:sldId id="305" r:id="rId6"/>
    <p:sldId id="266" r:id="rId7"/>
    <p:sldId id="286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1" r:id="rId16"/>
    <p:sldId id="301" r:id="rId17"/>
    <p:sldId id="288" r:id="rId18"/>
    <p:sldId id="275" r:id="rId19"/>
    <p:sldId id="277" r:id="rId20"/>
    <p:sldId id="317" r:id="rId21"/>
    <p:sldId id="282" r:id="rId22"/>
    <p:sldId id="314" r:id="rId23"/>
    <p:sldId id="278" r:id="rId24"/>
    <p:sldId id="280" r:id="rId25"/>
    <p:sldId id="308" r:id="rId26"/>
    <p:sldId id="309" r:id="rId27"/>
    <p:sldId id="310" r:id="rId28"/>
    <p:sldId id="311" r:id="rId29"/>
    <p:sldId id="292" r:id="rId30"/>
    <p:sldId id="293" r:id="rId31"/>
    <p:sldId id="291" r:id="rId32"/>
    <p:sldId id="298" r:id="rId33"/>
    <p:sldId id="299" r:id="rId34"/>
    <p:sldId id="294" r:id="rId35"/>
    <p:sldId id="295" r:id="rId36"/>
    <p:sldId id="297" r:id="rId37"/>
    <p:sldId id="300" r:id="rId38"/>
    <p:sldId id="285" r:id="rId39"/>
    <p:sldId id="312" r:id="rId40"/>
    <p:sldId id="283" r:id="rId41"/>
    <p:sldId id="313" r:id="rId42"/>
    <p:sldId id="316" r:id="rId4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421"/>
    <a:srgbClr val="EFEFBE"/>
    <a:srgbClr val="F6F6D9"/>
    <a:srgbClr val="7C7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2" autoAdjust="0"/>
  </p:normalViewPr>
  <p:slideViewPr>
    <p:cSldViewPr>
      <p:cViewPr varScale="1">
        <p:scale>
          <a:sx n="105" d="100"/>
          <a:sy n="105" d="100"/>
        </p:scale>
        <p:origin x="730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30" y="-8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Atkinson Hyperlegible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Atkinson Hyperlegible" pitchFamily="2" charset="0"/>
              </a:rPr>
              <a:t>17/03/2021</a:t>
            </a:fld>
            <a:endParaRPr lang="en-GB" dirty="0">
              <a:latin typeface="Atkinson Hyperlegible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Atkinson Hyperlegible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Atkinson Hyperlegible" pitchFamily="2" charset="0"/>
              </a:rPr>
              <a:t>‹#›</a:t>
            </a:fld>
            <a:endParaRPr lang="en-GB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tkinson Hyperlegible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tkinson Hyperlegible" pitchFamily="2" charset="0"/>
              </a:defRPr>
            </a:lvl1pPr>
          </a:lstStyle>
          <a:p>
            <a:fld id="{CDEAEF8A-5BB8-41C8-B8C2-160617C17EF4}" type="datetimeFigureOut">
              <a:rPr lang="en-GB" smtClean="0"/>
              <a:pPr/>
              <a:t>17/03/2021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tkinson Hyperlegible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tkinson Hyperlegible" pitchFamily="2" charset="0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tkinson Hyperlegible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tkinson Hyperlegible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tkinson Hyperlegible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tkinson Hyperlegible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tkinson Hyperlegible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4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3528" y="483518"/>
            <a:ext cx="8363272" cy="504056"/>
          </a:xfrm>
        </p:spPr>
        <p:txBody>
          <a:bodyPr>
            <a:noAutofit/>
          </a:bodyPr>
          <a:lstStyle>
            <a:lvl1pPr algn="ctr">
              <a:defRPr sz="3600">
                <a:solidFill>
                  <a:schemeClr val="accent4">
                    <a:lumMod val="50000"/>
                  </a:schemeClr>
                </a:solidFill>
                <a:latin typeface="Klavika Bold" panose="02000803000000000000" pitchFamily="2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1026" name="Picture 2" descr="C:\Users\fiona\Desktop\Comput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14" y="1707654"/>
            <a:ext cx="3450372" cy="29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059583"/>
            <a:ext cx="8280400" cy="432047"/>
          </a:xfr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solidFill>
                  <a:schemeClr val="accent4">
                    <a:lumMod val="50000"/>
                  </a:schemeClr>
                </a:solidFill>
                <a:latin typeface="Klavika Medium" panose="02000603000000000000" pitchFamily="2" charset="0"/>
              </a:defRPr>
            </a:lvl1pPr>
          </a:lstStyle>
          <a:p>
            <a:pPr lvl="0"/>
            <a:r>
              <a:rPr lang="en-US" dirty="0"/>
              <a:t>Presenter (</a:t>
            </a:r>
            <a:r>
              <a:rPr lang="en-US" dirty="0" err="1"/>
              <a:t>dd</a:t>
            </a:r>
            <a:r>
              <a:rPr lang="en-US" dirty="0"/>
              <a:t>-mm-</a:t>
            </a:r>
            <a:r>
              <a:rPr lang="en-US" dirty="0" err="1"/>
              <a:t>yyyy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676456" y="51470"/>
            <a:ext cx="360040" cy="288032"/>
          </a:xfrm>
          <a:prstGeom prst="rect">
            <a:avLst/>
          </a:prstGeom>
          <a:solidFill>
            <a:srgbClr val="FF9421"/>
          </a:solidFill>
          <a:ln>
            <a:solidFill>
              <a:srgbClr val="FF94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4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573528"/>
            <a:ext cx="836327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200151"/>
            <a:ext cx="836327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8388424" y="0"/>
            <a:ext cx="720080" cy="357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600" smtClean="0"/>
              <a:t>‹#›</a:t>
            </a:fld>
            <a:endParaRPr lang="en-GB" sz="1600" dirty="0"/>
          </a:p>
        </p:txBody>
      </p:sp>
      <p:pic>
        <p:nvPicPr>
          <p:cNvPr id="5" name="Picture 2" descr="C:\Users\fiona\Desktop\whiteDyalogLogo-darkshadow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6475"/>
            <a:ext cx="1080120" cy="19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U:\admin\Dyalog Logos Stationery\Webinar\PPT images\footer_text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867005"/>
            <a:ext cx="2421106" cy="16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tkinson Hyperlegibl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42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942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4pPr>
      <a:lvl5pPr marL="2154238" indent="-325438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Char char="—"/>
        <a:defRPr sz="200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aplwiki.com/wiki/Boolean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tkinson Hyperlegible" pitchFamily="2" charset="0"/>
              </a:rPr>
              <a:t>Boolean Scans and Reductions</a:t>
            </a:r>
            <a:endParaRPr lang="en-GB" dirty="0">
              <a:latin typeface="Atkinson Hyperlegible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tkinson Hyperlegible" pitchFamily="2" charset="0"/>
              </a:rPr>
              <a:t>Richard Park</a:t>
            </a:r>
            <a:endParaRPr lang="en-GB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9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3B13276-B83B-4942-86CD-9B0B003ED058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F7AB2-A2E5-49AB-8CE8-637F7B41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Two well known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ED90-0110-402C-92D9-7260F1296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∧/1 1 1 1 1 1 1 1   ⍝ Are all true?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1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∧\1 1 0 1 1 1 0 1   ⍝ Were all true so far?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1 1 0 0 0 0 0 0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18719-6191-4787-B713-D981A676A09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463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B4265AE-56F1-4A42-B5B8-32199A134F15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F7AB2-A2E5-49AB-8CE8-637F7B41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Two well known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ED90-0110-402C-92D9-7260F1296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∨/0 0 1 0 0 0 0 0   ⍝ Are any true?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1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∨\0 0 1 0 0 0 1 0   ⍝ Were any true so far?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0 0 1 1 1 1 1 1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18719-6191-4787-B713-D981A676A09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424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C69B494-D66F-48A6-9658-6C288B445F9B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F7AB2-A2E5-49AB-8CE8-637F7B41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last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ED90-0110-402C-92D9-7260F1296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∨/0 0 1 0 0 0 0 0   ⍝ Are any true?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1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∨\0 0 1 0 0 0 1 0   ⍝ Were any true so far?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0 0 1 1 1 1 1 1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18719-6191-4787-B713-D981A676A09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170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E44B1C2-C08B-4954-A013-76B7050C16A5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F7AB2-A2E5-49AB-8CE8-637F7B41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last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ED90-0110-402C-92D9-7260F1296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∨/0 0 1 0 0 0 0 0   ⍝ Are any true?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∨\0 0 1 0 0 0 1 0   ⍝ Were any true so far?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0 0 1 1 1 1 1 1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18719-6191-4787-B713-D981A676A09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160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8ACAA1-042C-42C6-9C36-E81F2B924793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F7AB2-A2E5-49AB-8CE8-637F7B41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last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ED90-0110-402C-92D9-7260F1296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∨/0 0 1 0 0 0 0 0   ⍝ Are any true?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∨\0 0 1 0 0 0 1 0   ⍝ Were any true so far?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0 0 1 1 1 1 1 </a:t>
            </a:r>
            <a:r>
              <a:rPr lang="en-US" sz="2000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18719-6191-4787-B713-D981A676A09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713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18B7A07-F642-4BBF-BF2A-0825829A1F42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Less-than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" dirty="0">
                <a:latin typeface="APL385 Unicode" panose="020B0709000202000203" pitchFamily="49" charset="0"/>
              </a:rPr>
              <a:t>      &lt;\0 0 1 0 1 1 1 1 1 1 0 1 0 1 1</a:t>
            </a:r>
          </a:p>
          <a:p>
            <a:pPr marL="0" indent="0">
              <a:buNone/>
            </a:pPr>
            <a:r>
              <a:rPr lang="en-GB" sz="2500" dirty="0">
                <a:latin typeface="APL385 Unicode" panose="020B0709000202000203" pitchFamily="49" charset="0"/>
              </a:rPr>
              <a:t>0 0 1 0 0 0 0 0 0 0 0 0 0 0 0</a:t>
            </a:r>
          </a:p>
          <a:p>
            <a:pPr marL="0" indent="0">
              <a:buNone/>
            </a:pPr>
            <a:r>
              <a:rPr lang="en-GB" sz="2500" dirty="0">
                <a:latin typeface="APL385 Unicode" panose="020B0709000202000203" pitchFamily="49" charset="0"/>
              </a:rPr>
              <a:t>      &lt;/0 0 0 1</a:t>
            </a:r>
          </a:p>
          <a:p>
            <a:pPr marL="0" indent="0">
              <a:buNone/>
            </a:pPr>
            <a:r>
              <a:rPr lang="en-GB" sz="2500" dirty="0">
                <a:latin typeface="APL385 Unicode" panose="020B0709000202000203" pitchFamily="49" charset="0"/>
              </a:rPr>
              <a:t>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18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18B7A07-F642-4BBF-BF2A-0825829A1F42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Less-than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" dirty="0">
                <a:latin typeface="APL385 Unicode" panose="020B0709000202000203" pitchFamily="49" charset="0"/>
              </a:rPr>
              <a:t>      &lt;\0 1 0 1 1</a:t>
            </a:r>
          </a:p>
          <a:p>
            <a:pPr marL="0" indent="0">
              <a:buNone/>
              <a:tabLst>
                <a:tab pos="3673475" algn="l"/>
                <a:tab pos="4303713" algn="l"/>
              </a:tabLst>
            </a:pPr>
            <a:r>
              <a:rPr lang="en-GB" sz="2500" dirty="0">
                <a:latin typeface="APL385 Unicode" panose="020B0709000202000203" pitchFamily="49" charset="0"/>
              </a:rPr>
              <a:t>        0 	→	0</a:t>
            </a:r>
          </a:p>
          <a:p>
            <a:pPr marL="0" indent="0">
              <a:buNone/>
              <a:tabLst>
                <a:tab pos="3673475" algn="l"/>
                <a:tab pos="4303713" algn="l"/>
              </a:tabLst>
            </a:pPr>
            <a:r>
              <a:rPr lang="en-GB" sz="2500" dirty="0">
                <a:latin typeface="APL385 Unicode" panose="020B0709000202000203" pitchFamily="49" charset="0"/>
              </a:rPr>
              <a:t>        0&lt;1	→	1</a:t>
            </a:r>
          </a:p>
          <a:p>
            <a:pPr marL="0" indent="0">
              <a:buNone/>
              <a:tabLst>
                <a:tab pos="3673475" algn="l"/>
                <a:tab pos="4303713" algn="l"/>
              </a:tabLst>
            </a:pPr>
            <a:r>
              <a:rPr lang="en-GB" sz="2500" dirty="0">
                <a:latin typeface="APL385 Unicode" panose="020B0709000202000203" pitchFamily="49" charset="0"/>
              </a:rPr>
              <a:t>        0&lt;1&lt;0	→	0</a:t>
            </a:r>
          </a:p>
          <a:p>
            <a:pPr marL="0" indent="0">
              <a:buNone/>
              <a:tabLst>
                <a:tab pos="3673475" algn="l"/>
                <a:tab pos="4303713" algn="l"/>
              </a:tabLst>
            </a:pPr>
            <a:r>
              <a:rPr lang="en-GB" sz="2500" dirty="0">
                <a:latin typeface="APL385 Unicode" panose="020B0709000202000203" pitchFamily="49" charset="0"/>
              </a:rPr>
              <a:t>        0&lt;1&lt;0&lt;1	→	0</a:t>
            </a:r>
          </a:p>
          <a:p>
            <a:pPr marL="0" indent="0" defTabSz="1104900">
              <a:buNone/>
              <a:tabLst>
                <a:tab pos="3673475" algn="l"/>
                <a:tab pos="4303713" algn="l"/>
              </a:tabLst>
            </a:pPr>
            <a:r>
              <a:rPr lang="en-GB" sz="2500" dirty="0">
                <a:latin typeface="APL385 Unicode" panose="020B0709000202000203" pitchFamily="49" charset="0"/>
              </a:rPr>
              <a:t>        0&lt;1&lt;0&lt;1&lt;1	→	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45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18B7A07-F642-4BBF-BF2A-0825829A1F42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Less-than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code ← '+/⍳10   ⍝ sum⍝of⍝first⍝10⍝ints'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c ← code = '⍝'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↑ code c (&lt;\c)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+ / ⍳ 1 0       ⍝   s u m ⍝ o f ⍝ f </a:t>
            </a:r>
            <a:r>
              <a:rPr lang="en-GB" sz="1800" dirty="0" err="1">
                <a:latin typeface="APL385 Unicode" panose="020B0709000202000203" pitchFamily="49" charset="0"/>
              </a:rPr>
              <a:t>i</a:t>
            </a:r>
            <a:r>
              <a:rPr lang="en-GB" sz="1800" dirty="0">
                <a:latin typeface="APL385 Unicode" panose="020B0709000202000203" pitchFamily="49" charset="0"/>
              </a:rPr>
              <a:t> r s t ⍝ 1 0 ⍝ </a:t>
            </a:r>
            <a:r>
              <a:rPr lang="en-GB" sz="1800" dirty="0" err="1">
                <a:latin typeface="APL385 Unicode" panose="020B0709000202000203" pitchFamily="49" charset="0"/>
              </a:rPr>
              <a:t>i</a:t>
            </a:r>
            <a:r>
              <a:rPr lang="en-GB" sz="1800" dirty="0">
                <a:latin typeface="APL385 Unicode" panose="020B0709000202000203" pitchFamily="49" charset="0"/>
              </a:rPr>
              <a:t> n t s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0 0 0 0 0 0 0 0 1 0 0 0 0 1 0 0 1 0 0 0 0 0 1 0 0 1 0 0 0 0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0 0 0 0 0 0 0 0 1 0 0 0 0 0 0 0 0 0 0 0 0 0 0 0 0 0 0 0 0 0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c⍳1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3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Less-than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v ← '⍟⎕⍟⍟⍟⎕⎕⍟⎕⎕⍟⍟⍟⍟⎕⎕⎕⎕⍟⍟⎕⎕⎕⎕⍟⍟⎕⍟'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q ← '⎕'=v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↑v q (2&lt;/0,q)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⍟ ⎕ ⍟ ⍟ ⍟ ⎕ ⎕ ⍟ ⎕ ⎕ ⍟ ⍟ ⍟ ⍟ ⎕ ⎕ ⎕ ⎕ ⍟ ⍟ ⎕ ⎕ ⎕ ⎕ ⍟ ⍟ ⎕ ⍟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0 1 0 0 0 1 1 0 1 1 0 0 0 0 1 1 1 1 0 0 1 1 1 1 0 0 1 0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0 1 0 0 0 1 0 0 1 0 0 0 0 0 1 0 0 0 0 0 1 0 0 0 0 0 1 0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6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Not-equal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≠/1 1 1 1                                   2|+/1 1 1 1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0                                           0          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≠/1 1 1 0                                   2|+/1 1 1 0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1                                           1   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b ← 0 0 1 0 0 0 1 0 0 0 0 1 0 0 1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↑ b (≠\b)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0 0 1 0 0 0 1 0 0 0 0 1 0 0 1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0 0 1 1 1 1 0 0 0 0 0 1 1 1 0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05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990E-D41D-4EB1-8278-E87BA2EC1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Booleans in APL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9E3C6-079B-47E0-A16D-1A18A10F3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	Logical values are the numbers 0 and 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2D1B9-5AE0-4B86-80D9-9220280A344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567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18B7A07-F642-4BBF-BF2A-0825829A1F42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Not-equal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" dirty="0">
                <a:latin typeface="APL385 Unicode" panose="020B0709000202000203" pitchFamily="49" charset="0"/>
              </a:rPr>
              <a:t>      ≠\0 1 0 0 1</a:t>
            </a:r>
          </a:p>
          <a:p>
            <a:pPr marL="0" indent="0">
              <a:buNone/>
              <a:tabLst>
                <a:tab pos="3673475" algn="l"/>
                <a:tab pos="4303713" algn="l"/>
              </a:tabLst>
            </a:pPr>
            <a:r>
              <a:rPr lang="en-GB" sz="2500" dirty="0">
                <a:latin typeface="APL385 Unicode" panose="020B0709000202000203" pitchFamily="49" charset="0"/>
              </a:rPr>
              <a:t>        0 	→	0</a:t>
            </a:r>
          </a:p>
          <a:p>
            <a:pPr marL="0" indent="0">
              <a:buNone/>
              <a:tabLst>
                <a:tab pos="3673475" algn="l"/>
                <a:tab pos="4303713" algn="l"/>
              </a:tabLst>
            </a:pPr>
            <a:r>
              <a:rPr lang="en-GB" sz="2500" dirty="0">
                <a:latin typeface="APL385 Unicode" panose="020B0709000202000203" pitchFamily="49" charset="0"/>
              </a:rPr>
              <a:t>        0≠1	→	1</a:t>
            </a:r>
          </a:p>
          <a:p>
            <a:pPr marL="0" indent="0">
              <a:buNone/>
              <a:tabLst>
                <a:tab pos="3673475" algn="l"/>
                <a:tab pos="4303713" algn="l"/>
              </a:tabLst>
            </a:pPr>
            <a:r>
              <a:rPr lang="en-GB" sz="2500" dirty="0">
                <a:latin typeface="APL385 Unicode" panose="020B0709000202000203" pitchFamily="49" charset="0"/>
              </a:rPr>
              <a:t>        0≠1≠0	→	1</a:t>
            </a:r>
          </a:p>
          <a:p>
            <a:pPr marL="0" indent="0">
              <a:buNone/>
              <a:tabLst>
                <a:tab pos="3673475" algn="l"/>
                <a:tab pos="4303713" algn="l"/>
              </a:tabLst>
            </a:pPr>
            <a:r>
              <a:rPr lang="en-GB" sz="2500" dirty="0">
                <a:latin typeface="APL385 Unicode" panose="020B0709000202000203" pitchFamily="49" charset="0"/>
              </a:rPr>
              <a:t>        0≠1≠0≠0	→	1</a:t>
            </a:r>
          </a:p>
          <a:p>
            <a:pPr marL="0" indent="0" defTabSz="1104900">
              <a:buNone/>
              <a:tabLst>
                <a:tab pos="3673475" algn="l"/>
                <a:tab pos="4303713" algn="l"/>
              </a:tabLst>
            </a:pPr>
            <a:r>
              <a:rPr lang="en-GB" sz="2500" dirty="0">
                <a:latin typeface="APL385 Unicode" panose="020B0709000202000203" pitchFamily="49" charset="0"/>
              </a:rPr>
              <a:t>        0≠1≠0≠0≠1	→	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3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116506" y="1171115"/>
            <a:ext cx="8955994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Not-equal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05" y="1200151"/>
            <a:ext cx="8955995" cy="339447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quoted ← 'extract the "quoted" parts from this "text"'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      '"'=quoted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0 0 0 0 0 0 0 0 0 0 0 0 1 0 0 0 0 0 0 1 0 0 0 0 0 0 0 0 0 0 0 0 0 0 0 0 0 1 0 0 0 0 1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      (~∧≠\)'"'=quoted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0 0 0 0 0 0 0 0 0 0 0 0 0 1 1 1 1 1 1 0 0 0 0 0 0 0 0 0 0 0 0 0 0 0 0 0 0 0 1 1 1 1 0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50" dirty="0">
                <a:latin typeface="APL385 Unicode" panose="020B0709000202000203" pitchFamily="49" charset="0"/>
              </a:rPr>
              <a:t>      (⊢∨≠\)'"'=quoted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50" dirty="0">
                <a:latin typeface="APL385 Unicode" panose="020B0709000202000203" pitchFamily="49" charset="0"/>
              </a:rPr>
              <a:t>0 0 0 0 0 0 0 0 0 0 0 0 1 1 1 1 1 1 1 1 0 0 0 0 0 0 0 0 0 0 0 0 0 0 0 0 0 1 1 1 1 1 1</a:t>
            </a:r>
            <a:endParaRPr lang="en-GB" sz="1350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22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116506" y="1171115"/>
            <a:ext cx="8955994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Not-equal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05" y="1200151"/>
            <a:ext cx="8955995" cy="339447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quoted ← 'extract the "quoted" parts from this "text"'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      '"'=quoted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0 0 0 0 0 0 0 0 0 0 0 0 1 0 0 0 0 0 0 1 0 0 0 0 0 0 0 0 0 0 0 0 0 0 0 0 0 1 0 0 0 0 1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      (~∧≠\)'"'=quoted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0 0 0 0 0 0 0 0 0 0 0 0 0 1 1 1 1 1 1 0 0 0 0 0 0 0 0 0 0 0 0 0 0 0 0 0 0 0 1 1 1 1 0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50" dirty="0">
                <a:latin typeface="APL385 Unicode" panose="020B0709000202000203" pitchFamily="49" charset="0"/>
              </a:rPr>
              <a:t>      (⊢∨≠\)'"'=quoted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50" dirty="0">
                <a:latin typeface="APL385 Unicode" panose="020B0709000202000203" pitchFamily="49" charset="0"/>
              </a:rPr>
              <a:t>0 0 0 0 0 0 0 0 0 0 0 0 1 1 1 1 1 1 1 1 0 0 0 0 0 0 0 0 0 0 0 0 0 0 0 0 0 1 1 1 1 1 1</a:t>
            </a:r>
            <a:endParaRPr lang="en-GB" sz="135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      {⍵⌿⍨(~∧≠\)'"'=⍵}quoted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 err="1">
                <a:latin typeface="APL385 Unicode" panose="020B0709000202000203" pitchFamily="49" charset="0"/>
              </a:rPr>
              <a:t>quotedtext</a:t>
            </a:r>
            <a:endParaRPr lang="en-GB" sz="135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      {⍵⊆⍨(~∧≠\)'"'=⍵}quoted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┌──────┬────┐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│</a:t>
            </a:r>
            <a:r>
              <a:rPr lang="en-GB" sz="1350" dirty="0" err="1">
                <a:latin typeface="APL385 Unicode" panose="020B0709000202000203" pitchFamily="49" charset="0"/>
              </a:rPr>
              <a:t>quoted│text</a:t>
            </a:r>
            <a:r>
              <a:rPr lang="en-GB" sz="1350" dirty="0">
                <a:latin typeface="APL385 Unicode" panose="020B0709000202000203" pitchFamily="49" charset="0"/>
              </a:rPr>
              <a:t>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50" dirty="0">
                <a:latin typeface="APL385 Unicode" panose="020B0709000202000203" pitchFamily="49" charset="0"/>
              </a:rPr>
              <a:t>└──────┴────┘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19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Not-equal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quoted ← 'extract the "quoted" parts from this "text"'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q ← '"'=quoted   ⍝ Quotes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p ← 2&lt;/0,≠\q     ⍝ Start of each quoted segment</a:t>
            </a:r>
          </a:p>
          <a:p>
            <a:pPr marL="0" indent="0"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↑ quoted q 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e x t r a c t   </a:t>
            </a:r>
            <a:r>
              <a:rPr lang="en-GB" sz="1200" dirty="0" err="1">
                <a:latin typeface="APL385 Unicode" panose="020B0709000202000203" pitchFamily="49" charset="0"/>
              </a:rPr>
              <a:t>t</a:t>
            </a:r>
            <a:r>
              <a:rPr lang="en-GB" sz="1200" dirty="0">
                <a:latin typeface="APL385 Unicode" panose="020B0709000202000203" pitchFamily="49" charset="0"/>
              </a:rPr>
              <a:t> h e   " q u o t e d "   p a r t s   f r o m   t h </a:t>
            </a:r>
            <a:r>
              <a:rPr lang="en-GB" sz="1200" dirty="0" err="1">
                <a:latin typeface="APL385 Unicode" panose="020B0709000202000203" pitchFamily="49" charset="0"/>
              </a:rPr>
              <a:t>i</a:t>
            </a:r>
            <a:r>
              <a:rPr lang="en-GB" sz="1200" dirty="0">
                <a:latin typeface="APL385 Unicode" panose="020B0709000202000203" pitchFamily="49" charset="0"/>
              </a:rPr>
              <a:t> s   " t e x t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0 0 0 0 0 0 0 0 0 0 0 0 1 0 0 0 0 0 0 1 0 0 0 0 0 0 0 0 0 0 0 0 0 0 0 0 0 1 0 0 0 0 1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0 0 0 0 0 0 0 0 0 0 0 0 1 0 0 0 0 0 0 0 0 0 0 0 0 0 0 0 0 0 0 0 0 0 0 0 0 1 0 0 0 0 0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82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Not-equal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(⊢⊆⍨∘(~∧≠\)=∘'"') quoted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┌──────┬────┐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│</a:t>
            </a:r>
            <a:r>
              <a:rPr lang="en-GB" sz="1550" dirty="0" err="1">
                <a:latin typeface="APL385 Unicode" panose="020B0709000202000203" pitchFamily="49" charset="0"/>
              </a:rPr>
              <a:t>quoted│text</a:t>
            </a:r>
            <a:r>
              <a:rPr lang="en-GB" sz="1550" dirty="0">
                <a:latin typeface="APL385 Unicode" panose="020B0709000202000203" pitchFamily="49" charset="0"/>
              </a:rPr>
              <a:t>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└──────┴────┘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     </a:t>
            </a:r>
            <a:r>
              <a:rPr lang="en-GB" sz="1200" dirty="0" err="1">
                <a:latin typeface="APL385 Unicode" panose="020B0709000202000203" pitchFamily="49" charset="0"/>
              </a:rPr>
              <a:t>css</a:t>
            </a:r>
            <a:r>
              <a:rPr lang="en-GB" sz="1200" dirty="0">
                <a:latin typeface="APL385 Unicode" panose="020B0709000202000203" pitchFamily="49" charset="0"/>
              </a:rPr>
              <a:t> ← '* {</a:t>
            </a:r>
            <a:r>
              <a:rPr lang="en-GB" sz="1200" dirty="0" err="1">
                <a:latin typeface="APL385 Unicode" panose="020B0709000202000203" pitchFamily="49" charset="0"/>
              </a:rPr>
              <a:t>color</a:t>
            </a:r>
            <a:r>
              <a:rPr lang="en-GB" sz="1200" dirty="0">
                <a:latin typeface="APL385 Unicode" panose="020B0709000202000203" pitchFamily="49" charset="0"/>
              </a:rPr>
              <a:t>: #000; /* text */ background: #fff; /* </a:t>
            </a:r>
            <a:r>
              <a:rPr lang="en-GB" sz="1200" dirty="0" err="1">
                <a:latin typeface="APL385 Unicode" panose="020B0709000202000203" pitchFamily="49" charset="0"/>
              </a:rPr>
              <a:t>bg</a:t>
            </a:r>
            <a:r>
              <a:rPr lang="en-GB" sz="1200" dirty="0">
                <a:latin typeface="APL385 Unicode" panose="020B0709000202000203" pitchFamily="49" charset="0"/>
              </a:rPr>
              <a:t> */}'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     </a:t>
            </a:r>
            <a:r>
              <a:rPr lang="en-GB" sz="1200" dirty="0" err="1">
                <a:latin typeface="APL385 Unicode" panose="020B0709000202000203" pitchFamily="49" charset="0"/>
              </a:rPr>
              <a:t>cpos</a:t>
            </a:r>
            <a:r>
              <a:rPr lang="en-GB" sz="1200" dirty="0">
                <a:latin typeface="APL385 Unicode" panose="020B0709000202000203" pitchFamily="49" charset="0"/>
              </a:rPr>
              <a:t> ← '/*'∘(≠\⍷∨¯1⌽∘⌽⍷∘⌽)</a:t>
            </a:r>
            <a:r>
              <a:rPr lang="en-GB" sz="1200" dirty="0" err="1">
                <a:latin typeface="APL385 Unicode" panose="020B0709000202000203" pitchFamily="49" charset="0"/>
              </a:rPr>
              <a:t>css</a:t>
            </a:r>
            <a:endParaRPr lang="en-GB" sz="120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     ↑ </a:t>
            </a:r>
            <a:r>
              <a:rPr lang="en-GB" sz="1200" dirty="0" err="1">
                <a:latin typeface="APL385 Unicode" panose="020B0709000202000203" pitchFamily="49" charset="0"/>
              </a:rPr>
              <a:t>css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sz="1200" dirty="0" err="1">
                <a:latin typeface="APL385 Unicode" panose="020B0709000202000203" pitchFamily="49" charset="0"/>
              </a:rPr>
              <a:t>cpos</a:t>
            </a:r>
            <a:endParaRPr lang="en-GB" sz="120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* {</a:t>
            </a:r>
            <a:r>
              <a:rPr lang="en-GB" sz="1200" dirty="0" err="1">
                <a:latin typeface="APL385 Unicode" panose="020B0709000202000203" pitchFamily="49" charset="0"/>
              </a:rPr>
              <a:t>color</a:t>
            </a:r>
            <a:r>
              <a:rPr lang="en-GB" sz="1200" dirty="0">
                <a:latin typeface="APL385 Unicode" panose="020B0709000202000203" pitchFamily="49" charset="0"/>
              </a:rPr>
              <a:t>: #000; /* text */ background: #fff; /* </a:t>
            </a:r>
            <a:r>
              <a:rPr lang="en-GB" sz="1200" dirty="0" err="1">
                <a:latin typeface="APL385 Unicode" panose="020B0709000202000203" pitchFamily="49" charset="0"/>
              </a:rPr>
              <a:t>bg</a:t>
            </a:r>
            <a:r>
              <a:rPr lang="en-GB" sz="1200" dirty="0">
                <a:latin typeface="APL385 Unicode" panose="020B0709000202000203" pitchFamily="49" charset="0"/>
              </a:rPr>
              <a:t> */}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000000000000000011111111110000000000000000000111111110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21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Not-equal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265" y="1175500"/>
            <a:ext cx="1999565" cy="339447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48 AAA 0.78354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70 AAA 0.55965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5 AAA 0.96690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54 AAA 0.17215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47 BBB 0.68116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15 BBB 0.26669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37 CCC 0.41522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91 CCC 0.32995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31 CCC 0.38465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AFF531-44F7-4489-BE1E-AEC99416B550}"/>
              </a:ext>
            </a:extLst>
          </p:cNvPr>
          <p:cNvSpPr txBox="1">
            <a:spLocks/>
          </p:cNvSpPr>
          <p:nvPr/>
        </p:nvSpPr>
        <p:spPr>
          <a:xfrm>
            <a:off x="332436" y="1175627"/>
            <a:ext cx="4104549" cy="3061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sz="1200" dirty="0">
                <a:latin typeface="APL385 Unicode" panose="020B0709000202000203" pitchFamily="49" charset="0"/>
              </a:rPr>
              <a:t>      data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48 AAA 0.78354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70 AAA 0.55965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5 AAA 0.96690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54 AAA 0.17215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47 BBB 0.68116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15 BBB 0.26669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37 CCC 0.41522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91 CCC 0.32995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31 CCC 0.38465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endParaRPr lang="en-GB" sz="12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05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Not-equal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265" y="1175500"/>
            <a:ext cx="1999565" cy="339447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48 AAA 0.78354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70 AAA 0.55965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5 AAA 0.96690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54 AAA 0.17215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47 BBB 0.68116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15 BBB 0.26669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37 CCC 0.41522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91 CCC 0.32995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31 CCC 0.38465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AFF531-44F7-4489-BE1E-AEC99416B550}"/>
              </a:ext>
            </a:extLst>
          </p:cNvPr>
          <p:cNvSpPr txBox="1">
            <a:spLocks/>
          </p:cNvSpPr>
          <p:nvPr/>
        </p:nvSpPr>
        <p:spPr>
          <a:xfrm>
            <a:off x="332436" y="1175627"/>
            <a:ext cx="4104549" cy="3061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4 2 3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endParaRPr lang="en-GB" sz="14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65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Not-equal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265" y="1175500"/>
            <a:ext cx="1999565" cy="339447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48 AAA 0.78354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70 AAA 0.55965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5 AAA 0.96690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54 AAA 0.17215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47 BBB 0.68116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15 BBB 0.26669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37 CCC 0.41522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91 CCC 0.32995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31 CCC 0.38465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AFF531-44F7-4489-BE1E-AEC99416B550}"/>
              </a:ext>
            </a:extLst>
          </p:cNvPr>
          <p:cNvSpPr txBox="1">
            <a:spLocks/>
          </p:cNvSpPr>
          <p:nvPr/>
        </p:nvSpPr>
        <p:spPr>
          <a:xfrm>
            <a:off x="332436" y="1175627"/>
            <a:ext cx="4104549" cy="3061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b-NO" sz="1400" dirty="0">
                <a:latin typeface="APL385 Unicode" panose="020B0709000202000203" pitchFamily="49" charset="0"/>
              </a:rPr>
              <a:t>      MTake 4 2 3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b-NO" sz="1400" dirty="0">
                <a:latin typeface="APL385 Unicode" panose="020B0709000202000203" pitchFamily="49" charset="0"/>
              </a:rPr>
              <a:t>1 0 0 0 1 0 1 0 0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b-NO" sz="1400" dirty="0">
                <a:latin typeface="APL385 Unicode" panose="020B0709000202000203" pitchFamily="49" charset="0"/>
              </a:rPr>
              <a:t>      MTake,4 2 3,⍤0⊢2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b-NO" sz="1400" dirty="0">
                <a:latin typeface="APL385 Unicode" panose="020B0709000202000203" pitchFamily="49" charset="0"/>
              </a:rPr>
              <a:t>1 0 0 0 1 0 1 0 1 0 1 0 0 1 0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⎕←e←≠\MTake,4 2 3,⍤0⊢2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sz="1400" dirty="0">
                <a:latin typeface="APL385 Unicode" panose="020B0709000202000203" pitchFamily="49" charset="0"/>
              </a:rPr>
              <a:t>1 1 1 1 0 0 1 1 0 0 1 1 1 0 0</a:t>
            </a:r>
          </a:p>
        </p:txBody>
      </p:sp>
    </p:spTree>
    <p:extLst>
      <p:ext uri="{BB962C8B-B14F-4D97-AF65-F5344CB8AC3E}">
        <p14:creationId xmlns:p14="http://schemas.microsoft.com/office/powerpoint/2010/main" val="65006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Not-equal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265" y="1175500"/>
            <a:ext cx="1999565" cy="339447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48 AAA 0.78354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70 AAA 0.55965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5 AAA 0.96690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54 AAA 0.17215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47 BBB 0.68116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15 BBB 0.26669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37 CCC 0.41522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91 CCC 0.32995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31 CCC 0.38465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AFF531-44F7-4489-BE1E-AEC99416B550}"/>
              </a:ext>
            </a:extLst>
          </p:cNvPr>
          <p:cNvSpPr txBox="1">
            <a:spLocks/>
          </p:cNvSpPr>
          <p:nvPr/>
        </p:nvSpPr>
        <p:spPr>
          <a:xfrm>
            <a:off x="332436" y="1175627"/>
            <a:ext cx="4104549" cy="30613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      ⎕←e←≠\MTake,4 2 3,⍤0⊢2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1 1 1 1 0 0 1 1 0 0 1 1 1 0 0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      e⍀⍕data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48 AAA 0.78354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70 AAA 0.55965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 5 AAA 0.96690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54 AAA 0.17215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47 BBB 0.68116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15 BBB 0.26669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37 CCC 0.41522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91 CCC 0.32995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31 CCC 0.38465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200" dirty="0">
                <a:latin typeface="APL385 Unicode" panose="020B0709000202000203" pitchFamily="49" charset="0"/>
              </a:rPr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1844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9A2A0-CA67-42B6-8902-06850BB75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Flat partition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88333-0DFB-4281-87D9-83D6EC952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STSC</a:t>
            </a:r>
          </a:p>
          <a:p>
            <a:pPr marL="0" indent="0" defTabSz="536575">
              <a:buNone/>
            </a:pPr>
            <a:r>
              <a:rPr lang="en-GB" dirty="0"/>
              <a:t>	</a:t>
            </a:r>
            <a:r>
              <a:rPr lang="en-GB" sz="2800" i="1" dirty="0"/>
              <a:t>Boolean Functions and Techniques, 2</a:t>
            </a:r>
            <a:r>
              <a:rPr lang="en-GB" sz="2800" i="1" baseline="30000" dirty="0"/>
              <a:t>nd</a:t>
            </a:r>
            <a:r>
              <a:rPr lang="en-GB" sz="2800" i="1" dirty="0"/>
              <a:t> Edition</a:t>
            </a:r>
            <a:endParaRPr lang="en-GB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873E7D-76AE-4DFE-8DFB-FA23F1482F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1BF392-4791-4405-BC70-EEC1E224B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159" y="0"/>
            <a:ext cx="5587682" cy="5143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591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6114435-9DDE-40AF-8235-209A5F95D5EC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141648-5875-43DE-8688-E743792E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Comparisons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75F1-44CB-499D-93D2-5974010D3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      _ ← ,⍥⊆   ⍝ Stranding function</a:t>
            </a:r>
          </a:p>
          <a:p>
            <a:pPr marL="0" indent="0">
              <a:buNone/>
            </a:pPr>
            <a:endParaRPr lang="en-US" b="0" dirty="0">
              <a:solidFill>
                <a:srgbClr val="000000"/>
              </a:solidFill>
              <a:effectLst/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      ¯2 ¯1 0 1 2 (↑ &lt; _ ≤ _ = _ ≠ _ ≥ _ &gt;) 0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1 1 0 0 0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1 1 1 0 0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0 0 1 0 0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1 1 0 1 1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0 0 1 1 1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0 0 0 1 1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CD74F-30FB-4C7E-91B3-109B6BCB90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5396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Flat partition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1 0 0 0 1 0 0 {∊⌽¨⍺⊂⍵} 'ABCDXYZ'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DCBAZYX</a:t>
            </a:r>
            <a:endParaRPr lang="en-GB" sz="1400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551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Flat partition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b ← 1 0 0 0 1 0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a ← 'ABCDXYZ'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↑ a b (+\b)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A B C D X Y Z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1 0 0 0 1 0 0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1 1 1 1 2 2 2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⍒+\b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5 6 7 1 2 3 4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⌽⍒+\b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4 3 2 1 7 6 5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a[⌽⍒+\b]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DCBAZYX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1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Flat partition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p ← 1,1↓1=?1e4⍴10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t ← ⎕A[?1e4⍴26]</a:t>
            </a:r>
            <a:endParaRPr lang="en-GB" sz="120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55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]runtime -c "p {∊⌽¨⍺⊂⍵} t" "p {⍵[⌽⍒+\⍺]} t"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                   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50" dirty="0">
                <a:latin typeface="APL385 Unicode" panose="020B0709000202000203" pitchFamily="49" charset="0"/>
              </a:rPr>
              <a:t>  p {∊⌽¨⍺⊂⍵}   t → 1.3E¯4 |   0% ⎕⎕⎕⎕⎕⎕⎕⎕⎕⎕⎕⎕⎕⎕⎕⎕⎕⎕⎕⎕⎕⎕⎕⎕⎕⎕⎕⎕⎕⎕⎕⎕⎕⎕⎕⎕⎕⎕⎕⎕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50" dirty="0">
                <a:latin typeface="APL385 Unicode" panose="020B0709000202000203" pitchFamily="49" charset="0"/>
              </a:rPr>
              <a:t>  p {⍵[⌽⍒+\⍺]} t → 3.6E¯5 | -73% ⎕⎕⎕⎕⎕⎕⎕⎕⎕⎕⎕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1970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23528" y="1167594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Flat partition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      1 0 0 0 1 0 0 {∊+/¨⍺⊂⍵} 1 2 3 4 5 6 7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550" dirty="0">
                <a:latin typeface="APL385 Unicode" panose="020B0709000202000203" pitchFamily="49" charset="0"/>
              </a:rPr>
              <a:t>10 18</a:t>
            </a:r>
            <a:endParaRPr lang="en-GB" sz="1400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1517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Flat partition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_P ← {∊⍺⍺¨⍺⊂⍵}</a:t>
            </a: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</a:t>
            </a:r>
            <a:r>
              <a:rPr lang="en-GB" sz="1800" dirty="0" err="1">
                <a:latin typeface="APL385 Unicode" panose="020B0709000202000203" pitchFamily="49" charset="0"/>
              </a:rPr>
              <a:t>si</a:t>
            </a:r>
            <a:r>
              <a:rPr lang="en-GB" sz="1800" dirty="0">
                <a:latin typeface="APL385 Unicode" panose="020B0709000202000203" pitchFamily="49" charset="0"/>
              </a:rPr>
              <a:t> ← ?1e4⍴100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li ← ?1e4⍴1000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f ← ?1e4⍴0</a:t>
            </a: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latin typeface="APL385 Unicode" panose="020B0709000202000203" pitchFamily="49" charset="0"/>
              </a:rPr>
              <a:t>      ⎕DR¨si li f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latin typeface="APL385 Unicode" panose="020B0709000202000203" pitchFamily="49" charset="0"/>
              </a:rPr>
              <a:t>83 163 645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100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7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0D7790-A93A-4E4E-8BD3-80C502D1F569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F1B86-127D-4AED-A400-32F6809D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Flat partition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A1E3-5087-4084-98D4-E92B1D9E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]runtime -c "parts +/_P data" "parts {¯2-/0,(1⌽⍺)/+\⍵} data"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 p +/_P </a:t>
            </a:r>
            <a:r>
              <a:rPr lang="en-GB" sz="1200" dirty="0" err="1">
                <a:latin typeface="APL385 Unicode" panose="020B0709000202000203" pitchFamily="49" charset="0"/>
              </a:rPr>
              <a:t>si</a:t>
            </a:r>
            <a:r>
              <a:rPr lang="en-GB" sz="1200" dirty="0">
                <a:latin typeface="APL385 Unicode" panose="020B0709000202000203" pitchFamily="49" charset="0"/>
              </a:rPr>
              <a:t>              → 6.2E¯5 |   0% ⎕⎕⎕⎕⎕⎕⎕⎕⎕⎕⎕⎕⎕⎕⎕⎕⎕⎕⎕⎕⎕⎕⎕⎕⎕⎕⎕⎕⎕⎕⎕⎕⎕⎕⎕⎕⎕⎕⎕⎕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 p {¯2-/0,(1⌽⍺)/+\⍵} </a:t>
            </a:r>
            <a:r>
              <a:rPr lang="en-GB" sz="1200" dirty="0" err="1">
                <a:latin typeface="APL385 Unicode" panose="020B0709000202000203" pitchFamily="49" charset="0"/>
              </a:rPr>
              <a:t>si</a:t>
            </a:r>
            <a:r>
              <a:rPr lang="en-GB" sz="1200" dirty="0">
                <a:latin typeface="APL385 Unicode" panose="020B0709000202000203" pitchFamily="49" charset="0"/>
              </a:rPr>
              <a:t> → 7.8E¯6 | -88% ⎕⎕⎕⎕⎕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                                  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 p +/_P li              → 7.0E¯5 |   0% ⎕⎕⎕⎕⎕⎕⎕⎕⎕⎕⎕⎕⎕⎕⎕⎕⎕⎕⎕⎕⎕⎕⎕⎕⎕⎕⎕⎕⎕⎕⎕⎕⎕⎕⎕⎕⎕⎕⎕⎕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 p {¯2-/0,(1⌽⍺)/+\⍵} li → 7.8E¯6 | -89% ⎕⎕⎕⎕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                                 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  p +/_P f              → 7.1E¯5 |   0% ⎕⎕⎕⎕⎕⎕⎕⎕⎕⎕⎕⎕⎕⎕⎕⎕⎕⎕⎕⎕⎕⎕⎕⎕⎕⎕⎕⎕⎕⎕⎕⎕⎕⎕⎕⎕⎕⎕⎕⎕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PL385 Unicode" panose="020B0709000202000203" pitchFamily="49" charset="0"/>
              </a:rPr>
              <a:t>* p {¯2-/0,(1⌽⍺)/+\⍵} f → 1.6E¯5 | -77% ⎕⎕⎕⎕⎕⎕⎕⎕⎕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100" dirty="0">
                <a:latin typeface="APL385 Unicode" panose="020B0709000202000203" pitchFamily="49" charset="0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A0CF-2785-435F-85BB-8AED994A91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87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6318-6538-4367-A529-47B49A96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Efficient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4D0D3-4F44-4099-8A47-FC1F507CC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/>
              <a:t>	Bit Booleans in APL 	</a:t>
            </a:r>
            <a:r>
              <a:rPr lang="en-US" sz="2100" b="1" dirty="0"/>
              <a:t>Larry Breed </a:t>
            </a:r>
            <a:r>
              <a:rPr lang="en-US" sz="2100" dirty="0"/>
              <a:t>circa 1966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100" dirty="0"/>
              <a:t>	SIMD without special SIMD hardware (SWAR)</a:t>
            </a:r>
          </a:p>
          <a:p>
            <a:pPr marL="0" indent="0">
              <a:buNone/>
            </a:pPr>
            <a:endParaRPr lang="en-US" sz="2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B29A05-9C04-4672-B12D-E60FD0660E3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7393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6318-6538-4367-A529-47B49A96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Efficient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4D0D3-4F44-4099-8A47-FC1F507CC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b="1" i="1" dirty="0"/>
              <a:t>apl.wiki/boolean</a:t>
            </a:r>
          </a:p>
          <a:p>
            <a:pPr marL="0" indent="0">
              <a:buNone/>
            </a:pPr>
            <a:r>
              <a:rPr lang="en-GB" sz="2100" b="1" dirty="0"/>
              <a:t>	</a:t>
            </a:r>
          </a:p>
          <a:p>
            <a:pPr marL="0" indent="0">
              <a:buNone/>
            </a:pPr>
            <a:r>
              <a:rPr lang="en-GB" sz="2100" b="1" dirty="0"/>
              <a:t>Robert Bernecky</a:t>
            </a:r>
            <a:r>
              <a:rPr lang="en-GB" sz="2100" dirty="0"/>
              <a:t> </a:t>
            </a:r>
          </a:p>
          <a:p>
            <a:pPr marL="0" indent="0">
              <a:buNone/>
            </a:pPr>
            <a:r>
              <a:rPr lang="en-GB" sz="2100" i="1" dirty="0"/>
              <a:t>	</a:t>
            </a:r>
            <a:r>
              <a:rPr lang="en-US" sz="2100" i="1" dirty="0"/>
              <a:t>A Compendium of SIMD Boolean Array Algorithms in APL</a:t>
            </a:r>
          </a:p>
          <a:p>
            <a:pPr marL="0" indent="0">
              <a:buNone/>
            </a:pPr>
            <a:endParaRPr lang="en-US" sz="2100" dirty="0">
              <a:hlinkClick r:id="rId2"/>
            </a:endParaRP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endParaRPr lang="en-GB" sz="2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B29A05-9C04-4672-B12D-E60FD0660E3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837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2FBB46C-DB65-4BC0-ABA7-46A2777613DC}"/>
              </a:ext>
            </a:extLst>
          </p:cNvPr>
          <p:cNvSpPr/>
          <p:nvPr/>
        </p:nvSpPr>
        <p:spPr>
          <a:xfrm>
            <a:off x="311994" y="977477"/>
            <a:ext cx="6960306" cy="37095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6A506-A6A2-413E-A3C7-1999A7DB2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Sixteen Boolean reductions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8385-61BE-44EB-9665-94BC7EC7C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77477"/>
            <a:ext cx="8363272" cy="384452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f     f/⍵ is true if ⍵ satisfies:</a:t>
            </a:r>
          </a:p>
          <a:p>
            <a:pPr marL="0" indent="0">
              <a:buNone/>
            </a:pP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0⍨    never      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∧     all 1s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&gt;     odd number of leading 1s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⊣     first bit is 1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&lt;     last bit is the only 1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⊢     last bit is 1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≠     odd number of 1s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∨     at least one 1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⍱     odd number of leading 0s else last is the only 1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=     even number 0s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~⍤⊢   last is parity of the length     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≥     even leading 0s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~⍤⊣   first is 0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≤     last is not the only 0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⍲     even leading 0s else last is only 0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1⍨    always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3E86A-EC73-43E5-A5BB-B2DB7E3BEF4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56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5922D-AD95-44DB-8539-BB269036D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21BE2-58A9-410B-A7BC-82B560259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355600">
              <a:buNone/>
              <a:tabLst>
                <a:tab pos="536575" algn="l"/>
              </a:tabLst>
            </a:pPr>
            <a:r>
              <a:rPr lang="en-US" sz="2100" b="1" i="1" dirty="0"/>
              <a:t>	apl.wiki/boolean</a:t>
            </a:r>
            <a:endParaRPr lang="en-GB" sz="2100" b="1" i="1" dirty="0"/>
          </a:p>
          <a:p>
            <a:pPr marL="0" indent="0">
              <a:buNone/>
            </a:pPr>
            <a:r>
              <a:rPr lang="en-GB" sz="2100" b="1" dirty="0"/>
              <a:t>S.B. Jaffe 	</a:t>
            </a:r>
            <a:r>
              <a:rPr lang="en-GB" sz="2100" i="1" dirty="0"/>
              <a:t>Topics for a Second Course in APL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en-GB" sz="2100" i="1" dirty="0"/>
              <a:t>	</a:t>
            </a:r>
            <a:r>
              <a:rPr lang="en-GB" sz="2100" b="1" i="1" dirty="0"/>
              <a:t>dl.acm.org/doi/10.1145/22008.22025</a:t>
            </a:r>
          </a:p>
          <a:p>
            <a:pPr marL="0" indent="0">
              <a:buNone/>
            </a:pPr>
            <a:r>
              <a:rPr lang="en-GB" sz="2100" b="1" dirty="0"/>
              <a:t>R. Bernecky 	</a:t>
            </a:r>
            <a:r>
              <a:rPr lang="en-GB" sz="2100" i="1" dirty="0"/>
              <a:t>A Compendium of SIMD Boolean Array Algorithms</a:t>
            </a:r>
          </a:p>
          <a:p>
            <a:pPr marL="0" indent="0">
              <a:buNone/>
            </a:pPr>
            <a:r>
              <a:rPr lang="en-US" sz="2100" b="1" dirty="0"/>
              <a:t>Phil Last 	</a:t>
            </a:r>
            <a:r>
              <a:rPr lang="en-US" sz="2100" i="1" dirty="0"/>
              <a:t>Boolean Reductions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en-US" sz="2100" b="1" i="1" dirty="0"/>
              <a:t>	archive.vector.org.uk/art10501140 </a:t>
            </a:r>
          </a:p>
          <a:p>
            <a:pPr marL="0" indent="0">
              <a:buNone/>
            </a:pPr>
            <a:r>
              <a:rPr lang="en-US" sz="2100" b="1" dirty="0"/>
              <a:t>STSC</a:t>
            </a:r>
            <a:r>
              <a:rPr lang="en-US" sz="2100" i="1" dirty="0"/>
              <a:t> 		Boolean Functions and </a:t>
            </a:r>
          </a:p>
          <a:p>
            <a:pPr marL="0" indent="0">
              <a:buNone/>
            </a:pPr>
            <a:r>
              <a:rPr lang="en-US" sz="2100" i="1" dirty="0"/>
              <a:t>		Techniques</a:t>
            </a:r>
          </a:p>
          <a:p>
            <a:pPr marL="0" indent="0">
              <a:buNone/>
            </a:pPr>
            <a:endParaRPr lang="en-GB" sz="2200" i="1" dirty="0"/>
          </a:p>
          <a:p>
            <a:pPr marL="0" indent="0">
              <a:buNone/>
            </a:pPr>
            <a:endParaRPr lang="en-GB" sz="2200" i="1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200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3D50E9-7DE3-4A6A-87A3-7E249E322ED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578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2A904B2-F8C9-4D18-97C0-D864E9F80045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141648-5875-43DE-8688-E743792E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Data-driven conditionals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75F1-44CB-499D-93D2-5974010D3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      ↑ groups salaries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    A     B     A     C     </a:t>
            </a:r>
            <a:r>
              <a:rPr lang="en-US" sz="1900" b="0" dirty="0" err="1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C</a:t>
            </a:r>
            <a:endParaRPr lang="en-US" sz="1900" b="0" dirty="0">
              <a:solidFill>
                <a:srgbClr val="000000"/>
              </a:solidFill>
              <a:effectLst/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20000 25750 21000 32350 32400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0" dirty="0">
              <a:solidFill>
                <a:srgbClr val="000000"/>
              </a:solidFill>
              <a:effectLst/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      </a:t>
            </a:r>
            <a:r>
              <a:rPr lang="en-GB" sz="1900" dirty="0">
                <a:latin typeface="APL385 Unicode" panose="020B0709000202000203" pitchFamily="49" charset="0"/>
              </a:rPr>
              <a:t>salaries × 1.05 * groups = 'A'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21000 25750 22050 32350 32400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CD74F-30FB-4C7E-91B3-109B6BCB90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10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82232-2B27-4892-85D5-D613CCC1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Next Webinar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13CEF-5BE0-47F1-AD3E-AD97C3095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2503"/>
            <a:ext cx="8363272" cy="339447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900" dirty="0"/>
              <a:t>Thursday 15</a:t>
            </a:r>
            <a:r>
              <a:rPr lang="en-GB" sz="1900" baseline="30000" dirty="0"/>
              <a:t>th</a:t>
            </a:r>
            <a:r>
              <a:rPr lang="en-GB" sz="1900" dirty="0"/>
              <a:t> April</a:t>
            </a:r>
          </a:p>
          <a:p>
            <a:pPr marL="0" indent="0" algn="r">
              <a:buNone/>
            </a:pPr>
            <a:r>
              <a:rPr lang="en-GB" sz="1900" dirty="0"/>
              <a:t>16:00 BST (UTC+1)</a:t>
            </a:r>
          </a:p>
          <a:p>
            <a:pPr marL="0" indent="0">
              <a:buNone/>
            </a:pPr>
            <a:r>
              <a:rPr lang="en-GB" dirty="0"/>
              <a:t>Dyalog.TV</a:t>
            </a:r>
          </a:p>
          <a:p>
            <a:pPr marL="0" indent="0">
              <a:buNone/>
            </a:pPr>
            <a:r>
              <a:rPr lang="en-GB" i="1" dirty="0"/>
              <a:t>Error Handling - Part 2 </a:t>
            </a:r>
          </a:p>
          <a:p>
            <a:pPr marL="0" indent="0">
              <a:buNone/>
            </a:pPr>
            <a:r>
              <a:rPr lang="en-GB" b="1" dirty="0"/>
              <a:t>Adám Brudzewsky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FDDC8-6B28-46F3-811E-30E44A8EC64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1723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5478-1912-4092-A325-71653E05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APL Seeds '21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8FB7D-9D6E-478F-BD8A-D5A8915C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>
              <a:buNone/>
            </a:pPr>
            <a:r>
              <a:rPr lang="en-GB" sz="2300" dirty="0"/>
              <a:t>dyalog.com/</a:t>
            </a:r>
            <a:r>
              <a:rPr lang="en-GB" sz="2300" dirty="0" err="1"/>
              <a:t>apl</a:t>
            </a:r>
            <a:r>
              <a:rPr lang="en-GB" sz="2300" dirty="0"/>
              <a:t>-seeds-user-meetings/aplseeds21.htm</a:t>
            </a:r>
          </a:p>
          <a:p>
            <a:pPr marL="0" indent="0" algn="r">
              <a:buNone/>
            </a:pPr>
            <a:endParaRPr lang="en-GB" sz="2300" dirty="0"/>
          </a:p>
          <a:p>
            <a:pPr marL="0" indent="0" algn="r">
              <a:buNone/>
            </a:pPr>
            <a:r>
              <a:rPr lang="en-GB" sz="2700" dirty="0"/>
              <a:t>Wednesday 31</a:t>
            </a:r>
            <a:r>
              <a:rPr lang="en-GB" sz="2700" baseline="30000" dirty="0"/>
              <a:t>st</a:t>
            </a:r>
            <a:r>
              <a:rPr lang="en-GB" sz="2700" dirty="0"/>
              <a:t> March</a:t>
            </a:r>
          </a:p>
          <a:p>
            <a:pPr marL="0" indent="0" algn="r">
              <a:buNone/>
            </a:pPr>
            <a:r>
              <a:rPr lang="en-GB" sz="2700" dirty="0"/>
              <a:t>14:00 BST (UTC+1)</a:t>
            </a:r>
          </a:p>
          <a:p>
            <a:pPr marL="0" indent="0" defTabSz="536575">
              <a:buNone/>
            </a:pPr>
            <a:r>
              <a:rPr lang="en-US" sz="2600" b="1" dirty="0"/>
              <a:t>Will You Play APL With Me?</a:t>
            </a:r>
            <a:endParaRPr lang="en-GB" sz="2600" b="1" dirty="0"/>
          </a:p>
          <a:p>
            <a:pPr marL="0" indent="0" defTabSz="536575">
              <a:buNone/>
            </a:pPr>
            <a:r>
              <a:rPr lang="en-US" sz="2600" b="1" dirty="0"/>
              <a:t>How an APL Prototype Helped Designing a Service</a:t>
            </a:r>
          </a:p>
          <a:p>
            <a:pPr marL="0" indent="0" defTabSz="536575">
              <a:buNone/>
            </a:pPr>
            <a:r>
              <a:rPr lang="en-US" sz="2600" b="1" dirty="0"/>
              <a:t>Algorithms as a Tool of Thought</a:t>
            </a:r>
          </a:p>
          <a:p>
            <a:pPr marL="0" indent="0" defTabSz="536575">
              <a:buNone/>
            </a:pPr>
            <a:r>
              <a:rPr lang="en-US" sz="2600" b="1" dirty="0"/>
              <a:t>Simulation and Gaming with APL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en-GB" sz="2600" dirty="0"/>
              <a:t>Zoom meetup afterwards</a:t>
            </a:r>
          </a:p>
          <a:p>
            <a:pPr marL="0" indent="0">
              <a:buNone/>
              <a:tabLst>
                <a:tab pos="536575" algn="l"/>
              </a:tabLst>
            </a:pPr>
            <a:endParaRPr lang="en-GB" sz="2100" dirty="0"/>
          </a:p>
          <a:p>
            <a:pPr marL="0" indent="0">
              <a:buNone/>
              <a:tabLst>
                <a:tab pos="536575" algn="l"/>
              </a:tabLst>
            </a:pPr>
            <a:endParaRPr lang="en-GB" sz="2100" dirty="0"/>
          </a:p>
          <a:p>
            <a:pPr marL="0" indent="0">
              <a:buNone/>
              <a:tabLst>
                <a:tab pos="536575" algn="l"/>
              </a:tabLst>
            </a:pPr>
            <a:r>
              <a:rPr lang="en-GB" sz="21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82723-1054-4D65-8EA4-0C817F0DE80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6240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82232-2B27-4892-85D5-D613CCC1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British APL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13CEF-5BE0-47F1-AD3E-AD97C3095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2503"/>
            <a:ext cx="8363272" cy="3394472"/>
          </a:xfrm>
        </p:spPr>
        <p:txBody>
          <a:bodyPr/>
          <a:lstStyle/>
          <a:p>
            <a:pPr marL="0" indent="0" algn="r">
              <a:buNone/>
            </a:pPr>
            <a:r>
              <a:rPr lang="en-GB" sz="2800" dirty="0"/>
              <a:t>britishaplassociation.org/webinar-schedule-2021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Thursday 25</a:t>
            </a:r>
            <a:r>
              <a:rPr lang="en-GB" baseline="30000" dirty="0"/>
              <a:t>th</a:t>
            </a:r>
            <a:r>
              <a:rPr lang="en-GB" dirty="0"/>
              <a:t> March 2021</a:t>
            </a:r>
          </a:p>
          <a:p>
            <a:pPr marL="0" indent="0">
              <a:buNone/>
            </a:pPr>
            <a:r>
              <a:rPr lang="en-GB" dirty="0"/>
              <a:t>Open Session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FDDC8-6B28-46F3-811E-30E44A8EC64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447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2A904B2-F8C9-4D18-97C0-D864E9F80045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141648-5875-43DE-8688-E743792E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Selecting from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75F1-44CB-499D-93D2-5974010D3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000000"/>
                </a:solidFill>
                <a:latin typeface="APL385 Unicode" panose="020B0709000202000203" pitchFamily="49" charset="0"/>
              </a:rPr>
              <a:t>      ↑ values names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000000"/>
                </a:solidFill>
                <a:latin typeface="APL385 Unicode" panose="020B0709000202000203" pitchFamily="49" charset="0"/>
              </a:rPr>
              <a:t>┌────┬───┬───────┬────┬────┬─────┐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000000"/>
                </a:solidFill>
                <a:latin typeface="APL385 Unicode" panose="020B0709000202000203" pitchFamily="49" charset="0"/>
              </a:rPr>
              <a:t>│4   │10 │6      │8   │16  │24   │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000000"/>
                </a:solidFill>
                <a:latin typeface="APL385 Unicode" panose="020B0709000202000203" pitchFamily="49" charset="0"/>
              </a:rPr>
              <a:t>├────┼───┼───────┼────┼────┼─────┤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000000"/>
                </a:solidFill>
                <a:latin typeface="APL385 Unicode" panose="020B0709000202000203" pitchFamily="49" charset="0"/>
              </a:rPr>
              <a:t>│</a:t>
            </a:r>
            <a:r>
              <a:rPr lang="en-US" sz="1900" dirty="0" err="1">
                <a:solidFill>
                  <a:srgbClr val="000000"/>
                </a:solidFill>
                <a:latin typeface="APL385 Unicode" panose="020B0709000202000203" pitchFamily="49" charset="0"/>
              </a:rPr>
              <a:t>Anne│Ben│Charlie│Demi│Ella│Fiona</a:t>
            </a:r>
            <a:r>
              <a:rPr lang="en-US" sz="1900" dirty="0">
                <a:solidFill>
                  <a:srgbClr val="000000"/>
                </a:solidFill>
                <a:latin typeface="APL385 Unicode" panose="020B0709000202000203" pitchFamily="49" charset="0"/>
              </a:rPr>
              <a:t>│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000000"/>
                </a:solidFill>
                <a:latin typeface="APL385 Unicode" panose="020B0709000202000203" pitchFamily="49" charset="0"/>
              </a:rPr>
              <a:t>└────┴───┴───────┴────┴────┴─────┘</a:t>
            </a:r>
            <a:endParaRPr lang="en-US" sz="1900" b="0" dirty="0">
              <a:solidFill>
                <a:srgbClr val="000000"/>
              </a:solidFill>
              <a:effectLst/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      (values≥10)/names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┌───┬────┬─────┐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│</a:t>
            </a:r>
            <a:r>
              <a:rPr lang="en-US" sz="1900" b="0" dirty="0" err="1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Ben│Ella│Fiona</a:t>
            </a: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│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└───┴────┴─────┘</a:t>
            </a:r>
            <a:endParaRPr lang="en-GB" sz="1900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CD74F-30FB-4C7E-91B3-109B6BCB90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95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5874745-09D6-4CBD-9D2B-5DB89E509733}"/>
              </a:ext>
            </a:extLst>
          </p:cNvPr>
          <p:cNvSpPr/>
          <p:nvPr/>
        </p:nvSpPr>
        <p:spPr>
          <a:xfrm>
            <a:off x="311994" y="1171115"/>
            <a:ext cx="8265451" cy="3110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141648-5875-43DE-8688-E743792E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Simple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75F1-44CB-499D-93D2-5974010D3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900" b="0" dirty="0">
              <a:solidFill>
                <a:srgbClr val="000000"/>
              </a:solidFill>
              <a:effectLst/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900" dirty="0">
              <a:solidFill>
                <a:srgbClr val="000000"/>
              </a:solidFill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      (+⌿÷≢)'the alphabet'∊'</a:t>
            </a:r>
            <a:r>
              <a:rPr lang="en-US" sz="1900" b="0" dirty="0" err="1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aeiou</a:t>
            </a: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0.3333333333</a:t>
            </a:r>
            <a:endParaRPr lang="en-GB" sz="1900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CD74F-30FB-4C7E-91B3-109B6BCB90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91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6318-6538-4367-A529-47B49A96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Sixteen logical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4D0D3-4F44-4099-8A47-FC1F507CC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100" b="1" dirty="0"/>
              <a:t>Phil Last</a:t>
            </a:r>
            <a:endParaRPr lang="en-GB" sz="2100" dirty="0"/>
          </a:p>
          <a:p>
            <a:pPr marL="0" indent="0">
              <a:buNone/>
            </a:pPr>
            <a:r>
              <a:rPr lang="en-GB" sz="2100" i="1" dirty="0"/>
              <a:t>	</a:t>
            </a:r>
            <a:r>
              <a:rPr lang="en-US" sz="2100" i="1" dirty="0"/>
              <a:t>Boolean Reductions</a:t>
            </a:r>
          </a:p>
          <a:p>
            <a:pPr marL="0" indent="0">
              <a:buNone/>
            </a:pPr>
            <a:r>
              <a:rPr lang="en-US" sz="2100" dirty="0"/>
              <a:t>	archive.vector.org.uk/art10501140 </a:t>
            </a:r>
            <a:endParaRPr lang="en-GB" sz="2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B29A05-9C04-4672-B12D-E60FD0660E3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71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2FBB46C-DB65-4BC0-ABA7-46A2777613DC}"/>
              </a:ext>
            </a:extLst>
          </p:cNvPr>
          <p:cNvSpPr/>
          <p:nvPr/>
        </p:nvSpPr>
        <p:spPr>
          <a:xfrm>
            <a:off x="311993" y="1218472"/>
            <a:ext cx="5565151" cy="34235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6A506-A6A2-413E-A3C7-1999A7DB2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Sixteen logical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8385-61BE-44EB-9665-94BC7EC7C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188" y="1247507"/>
            <a:ext cx="8363272" cy="370950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sz="2500" dirty="0">
                <a:latin typeface="APL385 Unicode" panose="020B0709000202000203" pitchFamily="49" charset="0"/>
              </a:rPr>
              <a:t>	</a:t>
            </a:r>
            <a:r>
              <a:rPr lang="en-US" sz="2500" dirty="0">
                <a:highlight>
                  <a:srgbClr val="FFFF00"/>
                </a:highlight>
                <a:latin typeface="APL385 Unicode" panose="020B0709000202000203" pitchFamily="49" charset="0"/>
              </a:rPr>
              <a:t>0f0</a:t>
            </a:r>
            <a:r>
              <a:rPr lang="en-US" sz="2500" dirty="0">
                <a:latin typeface="APL385 Unicode" panose="020B0709000202000203" pitchFamily="49" charset="0"/>
              </a:rPr>
              <a:t>	</a:t>
            </a:r>
            <a:r>
              <a:rPr lang="en-US" sz="2500" dirty="0">
                <a:highlight>
                  <a:srgbClr val="FFFF00"/>
                </a:highlight>
                <a:latin typeface="APL385 Unicode" panose="020B0709000202000203" pitchFamily="49" charset="0"/>
              </a:rPr>
              <a:t>0f1</a:t>
            </a:r>
            <a:r>
              <a:rPr lang="en-US" sz="2500" dirty="0">
                <a:latin typeface="APL385 Unicode" panose="020B0709000202000203" pitchFamily="49" charset="0"/>
              </a:rPr>
              <a:t>	</a:t>
            </a:r>
            <a:r>
              <a:rPr lang="en-US" sz="2500" dirty="0">
                <a:highlight>
                  <a:srgbClr val="FFFF00"/>
                </a:highlight>
                <a:latin typeface="APL385 Unicode" panose="020B0709000202000203" pitchFamily="49" charset="0"/>
              </a:rPr>
              <a:t>1f0</a:t>
            </a:r>
            <a:r>
              <a:rPr lang="en-US" sz="2500" dirty="0">
                <a:latin typeface="APL385 Unicode" panose="020B0709000202000203" pitchFamily="49" charset="0"/>
              </a:rPr>
              <a:t>	</a:t>
            </a:r>
            <a:r>
              <a:rPr lang="en-US" sz="2500" dirty="0">
                <a:highlight>
                  <a:srgbClr val="FFFF00"/>
                </a:highlight>
                <a:latin typeface="APL385 Unicode" panose="020B0709000202000203" pitchFamily="49" charset="0"/>
              </a:rPr>
              <a:t>1f1</a:t>
            </a:r>
            <a:r>
              <a:rPr lang="en-US" sz="2500" dirty="0">
                <a:latin typeface="APL385 Unicode" panose="020B0709000202000203" pitchFamily="49" charset="0"/>
              </a:rPr>
              <a:t>	2⊥	f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0	0	0	0	0	0⍨	false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0	0	0	1	1	∧	and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0	0	1	0	2	&gt;	left but not right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0	0	1	1	3	⊣	left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0	1	0	0	4	&lt;	right but not left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0	1	0	1	5	⊢	right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0	1	1	0	6	≠	exclusive or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0	1	1	1	7	∨	or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1	0	0	0	8	⍱	nor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1	0	0	1	9	=	exclusive nor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1	0	1	0	10	~⍤⊢	not right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1	0	1	1	11	≥	left or not right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1	1	0	0	12	~⍤⊣	not left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1	1	0	1	13	≤	right or not left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1	1	1	0	14	⍲	</a:t>
            </a:r>
            <a:r>
              <a:rPr lang="en-US" dirty="0" err="1">
                <a:latin typeface="APL385 Unicode" panose="020B0709000202000203" pitchFamily="49" charset="0"/>
              </a:rPr>
              <a:t>nand</a:t>
            </a:r>
            <a:r>
              <a:rPr lang="en-US" dirty="0">
                <a:latin typeface="APL385 Unicode" panose="020B0709000202000203" pitchFamily="49" charset="0"/>
              </a:rPr>
              <a:t>	</a:t>
            </a:r>
          </a:p>
          <a:p>
            <a:pPr marL="0" indent="0">
              <a:buNone/>
              <a:tabLst>
                <a:tab pos="180975" algn="ctr"/>
                <a:tab pos="536575" algn="ctr"/>
                <a:tab pos="900113" algn="ctr"/>
                <a:tab pos="1255713" algn="ctr"/>
                <a:tab pos="1973263" algn="ctr"/>
                <a:tab pos="2692400" algn="ctr"/>
                <a:tab pos="3411538" algn="l"/>
              </a:tabLst>
            </a:pPr>
            <a:r>
              <a:rPr lang="en-US" dirty="0">
                <a:latin typeface="APL385 Unicode" panose="020B0709000202000203" pitchFamily="49" charset="0"/>
              </a:rPr>
              <a:t>	1	1	1	1	15	1⍨	true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3E86A-EC73-43E5-A5BB-B2DB7E3BEF4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503428-5DDC-4D84-BE48-C15135784794}"/>
              </a:ext>
            </a:extLst>
          </p:cNvPr>
          <p:cNvSpPr/>
          <p:nvPr/>
        </p:nvSpPr>
        <p:spPr>
          <a:xfrm>
            <a:off x="6822250" y="1154756"/>
            <a:ext cx="1120515" cy="1477174"/>
          </a:xfrm>
          <a:prstGeom prst="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C63B378-2DA0-4E51-9F34-F4684C970678}"/>
              </a:ext>
            </a:extLst>
          </p:cNvPr>
          <p:cNvSpPr txBox="1">
            <a:spLocks/>
          </p:cNvSpPr>
          <p:nvPr/>
        </p:nvSpPr>
        <p:spPr>
          <a:xfrm>
            <a:off x="6836106" y="1218472"/>
            <a:ext cx="3145740" cy="14771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0 f 0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0 f 1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1 f 0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1 f 1</a:t>
            </a:r>
          </a:p>
        </p:txBody>
      </p:sp>
    </p:spTree>
    <p:extLst>
      <p:ext uri="{BB962C8B-B14F-4D97-AF65-F5344CB8AC3E}">
        <p14:creationId xmlns:p14="http://schemas.microsoft.com/office/powerpoint/2010/main" val="2566933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FC86F-A2F9-4E9F-B83B-1DF744B45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Scans and Reductions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298BE-C135-4F21-81A6-080059C2F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Reductions: 	Summarise</a:t>
            </a:r>
          </a:p>
          <a:p>
            <a:pPr marL="0" indent="0">
              <a:buNone/>
            </a:pPr>
            <a:r>
              <a:rPr lang="en-GB" dirty="0"/>
              <a:t>Scans: 		Indicate progression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EA3E14-EC9C-4A2B-9F6C-5B745455B59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98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26604</TotalTime>
  <Words>2747</Words>
  <Application>Microsoft Office PowerPoint</Application>
  <PresentationFormat>On-screen Show (16:9)</PresentationFormat>
  <Paragraphs>368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Klavika Bold</vt:lpstr>
      <vt:lpstr>Klavika Medium</vt:lpstr>
      <vt:lpstr>APL385 Unicode</vt:lpstr>
      <vt:lpstr>Arial</vt:lpstr>
      <vt:lpstr>Atkinson Hyperlegible</vt:lpstr>
      <vt:lpstr>Calibri</vt:lpstr>
      <vt:lpstr>Courier New</vt:lpstr>
      <vt:lpstr>Wingdings</vt:lpstr>
      <vt:lpstr>Office Theme</vt:lpstr>
      <vt:lpstr>Boolean Scans and Reductions</vt:lpstr>
      <vt:lpstr>Booleans in APL</vt:lpstr>
      <vt:lpstr>Comparisons</vt:lpstr>
      <vt:lpstr>Data-driven conditionals</vt:lpstr>
      <vt:lpstr>Selecting from arrays</vt:lpstr>
      <vt:lpstr>Simple statistics</vt:lpstr>
      <vt:lpstr>Sixteen logical functions</vt:lpstr>
      <vt:lpstr>Sixteen logical functions</vt:lpstr>
      <vt:lpstr>Scans and Reductions</vt:lpstr>
      <vt:lpstr>Two well known</vt:lpstr>
      <vt:lpstr>Two well known</vt:lpstr>
      <vt:lpstr>The last value</vt:lpstr>
      <vt:lpstr>The last value</vt:lpstr>
      <vt:lpstr>The last value</vt:lpstr>
      <vt:lpstr>Less-than</vt:lpstr>
      <vt:lpstr>Less-than</vt:lpstr>
      <vt:lpstr>Less-than</vt:lpstr>
      <vt:lpstr>Less-than</vt:lpstr>
      <vt:lpstr>Not-equal</vt:lpstr>
      <vt:lpstr>Not-equal</vt:lpstr>
      <vt:lpstr>Not-equal</vt:lpstr>
      <vt:lpstr>Not-equal</vt:lpstr>
      <vt:lpstr>Not-equal</vt:lpstr>
      <vt:lpstr>Not-equal</vt:lpstr>
      <vt:lpstr>Not-equal</vt:lpstr>
      <vt:lpstr>Not-equal</vt:lpstr>
      <vt:lpstr>Not-equal</vt:lpstr>
      <vt:lpstr>Not-equal</vt:lpstr>
      <vt:lpstr>Flat partition</vt:lpstr>
      <vt:lpstr>Flat partition</vt:lpstr>
      <vt:lpstr>Flat partition</vt:lpstr>
      <vt:lpstr>Flat partition</vt:lpstr>
      <vt:lpstr>Flat partition</vt:lpstr>
      <vt:lpstr>Flat partition</vt:lpstr>
      <vt:lpstr>Flat partition</vt:lpstr>
      <vt:lpstr>Efficient implementation</vt:lpstr>
      <vt:lpstr>Efficient implementation</vt:lpstr>
      <vt:lpstr>Sixteen Boolean reductions</vt:lpstr>
      <vt:lpstr>Further reading</vt:lpstr>
      <vt:lpstr>Next Webinar</vt:lpstr>
      <vt:lpstr>APL Seeds '21</vt:lpstr>
      <vt:lpstr>British APL Association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Richard Park</cp:lastModifiedBy>
  <cp:revision>193</cp:revision>
  <dcterms:created xsi:type="dcterms:W3CDTF">2016-07-29T08:25:06Z</dcterms:created>
  <dcterms:modified xsi:type="dcterms:W3CDTF">2021-03-18T15:46:20Z</dcterms:modified>
</cp:coreProperties>
</file>