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31" r:id="rId2"/>
    <p:sldId id="679" r:id="rId3"/>
    <p:sldId id="680" r:id="rId4"/>
    <p:sldId id="684" r:id="rId5"/>
    <p:sldId id="685" r:id="rId6"/>
    <p:sldId id="686" r:id="rId7"/>
    <p:sldId id="689" r:id="rId8"/>
    <p:sldId id="687" r:id="rId9"/>
    <p:sldId id="690" r:id="rId10"/>
    <p:sldId id="688" r:id="rId11"/>
    <p:sldId id="691" r:id="rId12"/>
    <p:sldId id="675" r:id="rId13"/>
    <p:sldId id="677" r:id="rId14"/>
    <p:sldId id="672" r:id="rId15"/>
    <p:sldId id="676" r:id="rId16"/>
    <p:sldId id="678" r:id="rId17"/>
    <p:sldId id="681" r:id="rId18"/>
    <p:sldId id="694" r:id="rId19"/>
    <p:sldId id="682" r:id="rId20"/>
    <p:sldId id="692" r:id="rId21"/>
    <p:sldId id="683" r:id="rId22"/>
    <p:sldId id="693" r:id="rId23"/>
    <p:sldId id="708" r:id="rId24"/>
    <p:sldId id="673" r:id="rId25"/>
    <p:sldId id="709" r:id="rId26"/>
    <p:sldId id="696" r:id="rId27"/>
    <p:sldId id="699" r:id="rId28"/>
    <p:sldId id="700" r:id="rId29"/>
    <p:sldId id="701" r:id="rId30"/>
    <p:sldId id="705" r:id="rId31"/>
    <p:sldId id="707" r:id="rId32"/>
    <p:sldId id="704" r:id="rId33"/>
    <p:sldId id="702" r:id="rId34"/>
    <p:sldId id="703" r:id="rId35"/>
    <p:sldId id="706" r:id="rId36"/>
    <p:sldId id="711" r:id="rId37"/>
    <p:sldId id="712" r:id="rId38"/>
    <p:sldId id="713" r:id="rId39"/>
    <p:sldId id="714" r:id="rId40"/>
    <p:sldId id="715" r:id="rId41"/>
    <p:sldId id="710" r:id="rId42"/>
    <p:sldId id="716" r:id="rId43"/>
    <p:sldId id="718" r:id="rId44"/>
    <p:sldId id="719" r:id="rId45"/>
    <p:sldId id="720" r:id="rId46"/>
    <p:sldId id="721" r:id="rId47"/>
    <p:sldId id="724" r:id="rId48"/>
    <p:sldId id="723" r:id="rId49"/>
    <p:sldId id="725" r:id="rId50"/>
    <p:sldId id="726" r:id="rId51"/>
    <p:sldId id="729" r:id="rId52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MV Boli" panose="02000500030200090000" pitchFamily="2" charset="0"/>
      <p:regular r:id="rId60"/>
    </p:embeddedFont>
    <p:embeddedFont>
      <p:font typeface="Titillium Web" panose="00000500000000000000" pitchFamily="2" charset="0"/>
      <p:regular r:id="rId61"/>
      <p:bold r:id="rId62"/>
      <p:italic r:id="rId63"/>
      <p:boldItalic r:id="rId64"/>
    </p:embeddedFont>
    <p:embeddedFont>
      <p:font typeface="Titillium Web SemiBold" panose="00000700000000000000" pitchFamily="2" charset="0"/>
      <p:bold r:id="rId65"/>
      <p:boldItalic r:id="rId66"/>
    </p:embeddedFont>
    <p:embeddedFont>
      <p:font typeface="Wingdings 2" panose="05020102010507070707" pitchFamily="18" charset="2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21"/>
    <a:srgbClr val="004A70"/>
    <a:srgbClr val="16324F"/>
    <a:srgbClr val="FFFFFF"/>
    <a:srgbClr val="494949"/>
    <a:srgbClr val="000099"/>
    <a:srgbClr val="0000FF"/>
    <a:srgbClr val="000066"/>
    <a:srgbClr val="FF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93491" autoAdjust="0"/>
  </p:normalViewPr>
  <p:slideViewPr>
    <p:cSldViewPr>
      <p:cViewPr varScale="1">
        <p:scale>
          <a:sx n="105" d="100"/>
          <a:sy n="105" d="100"/>
        </p:scale>
        <p:origin x="86" y="2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1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2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6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3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5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9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1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2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9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9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2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1" r:id="rId7"/>
    <p:sldLayoutId id="2147483762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Error Handling</a:t>
            </a:r>
            <a:endParaRPr lang="en-GB" dirty="0"/>
          </a:p>
        </p:txBody>
      </p:sp>
      <p:sp>
        <p:nvSpPr>
          <p:cNvPr id="3" name="Text Placeholder 2" descr=" 3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 7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 descr=" 10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1691680" y="2841780"/>
            <a:ext cx="1395155" cy="1006569"/>
          </a:xfrm>
          <a:prstGeom prst="wedgeEllipseCallout">
            <a:avLst>
              <a:gd name="adj1" fmla="val 72421"/>
              <a:gd name="adj2" fmla="val -6975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</a:t>
            </a:r>
            <a:r>
              <a:rPr lang="en-GB" sz="2000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÷0</a:t>
            </a:r>
            <a:endParaRPr lang="es-ES" sz="2000" dirty="0">
              <a:uFill>
                <a:solidFill>
                  <a:srgbClr val="FF0000"/>
                </a:solidFill>
              </a:u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2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</a:t>
            </a:r>
            <a:r>
              <a:rPr lang="en-GB" sz="2000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÷0</a:t>
            </a:r>
            <a:endParaRPr lang="es-ES" sz="2000" u="sng" dirty="0">
              <a:uFill>
                <a:solidFill>
                  <a:srgbClr val="FF0000"/>
                </a:solidFill>
              </a:uFill>
              <a:latin typeface="APL385 Unicode" panose="020B0709000202000203" pitchFamily="49" charset="0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       ↑↑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0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Error Number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identity of a specific error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⎕EN</a:t>
            </a: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5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Number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'yes'[4]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'yes'[4]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Number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1 2 3+4 5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LENGTH ERROR: Mismatched left and right argument shapes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1 2 3+4 5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Number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4÷0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4÷0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∧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11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Error Message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name for a specific error number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⎕EM</a:t>
            </a: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2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'yes'[4]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'yes'[4]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3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⎕EM 3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INDEX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'yes'[4]</a:t>
            </a:r>
          </a:p>
          <a:p>
            <a:pPr marL="0" indent="0">
              <a:buNone/>
            </a:pPr>
            <a:r>
              <a:rPr lang="es-ES" sz="2000" u="sng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</a:t>
            </a:r>
            <a:r>
              <a:rPr lang="es-ES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0000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'</a:t>
            </a:r>
            <a:r>
              <a:rPr lang="es-ES" sz="2000" dirty="0">
                <a:latin typeface="APL385 Unicode" panose="020B0709000202000203" pitchFamily="49" charset="0"/>
              </a:rPr>
              <a:t>[</a:t>
            </a:r>
            <a:r>
              <a:rPr lang="es-ES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0000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s-ES" sz="2000" dirty="0">
                <a:latin typeface="APL385 Unicode" panose="020B0709000202000203" pitchFamily="49" charset="0"/>
              </a:rPr>
              <a:t>]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3</a:t>
            </a:r>
          </a:p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⎕EM 3</a:t>
            </a:r>
          </a:p>
          <a:p>
            <a:pPr marL="0" indent="0">
              <a:buNone/>
            </a:pPr>
            <a:r>
              <a:rPr lang="es-ES" sz="2000" u="sng" dirty="0">
                <a:latin typeface="APL385 Unicode" panose="020B0709000202000203" pitchFamily="49" charset="0"/>
              </a:rPr>
              <a:t>INDEX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1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5+1 2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LENGTH ERROR: Mismatched left and right argument shapes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5+1 2</a:t>
            </a:r>
            <a:endParaRPr lang="en-GB" sz="2000" u="sng" dirty="0">
              <a:uFill>
                <a:solidFill>
                  <a:srgbClr val="FF0000"/>
                </a:solidFill>
              </a:u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5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⎕EM 5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LENGTH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6645"/>
            <a:ext cx="4038600" cy="296797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Event</a:t>
            </a:r>
          </a:p>
          <a:p>
            <a:pPr marL="574675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</a:pPr>
            <a:r>
              <a:rPr lang="en-GB" dirty="0"/>
              <a:t>Error</a:t>
            </a:r>
          </a:p>
          <a:p>
            <a:pPr marL="574675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</a:pPr>
            <a:r>
              <a:rPr lang="en-GB" dirty="0"/>
              <a:t>Interrupt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96D90B-17CC-41A2-878E-6EA13859F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68953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5+1 2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LENGTH ERROR: Mismatched left and right argument shapes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</a:t>
            </a:r>
            <a:r>
              <a:rPr lang="en-GB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0000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5</a:t>
            </a:r>
            <a:r>
              <a:rPr lang="en-GB" sz="2000" dirty="0">
                <a:latin typeface="APL385 Unicode" panose="020B0709000202000203" pitchFamily="49" charset="0"/>
              </a:rPr>
              <a:t>+1 2 </a:t>
            </a:r>
            <a:r>
              <a:rPr lang="en-GB" sz="2000" dirty="0"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0000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⌷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5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⎕EM 5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LENGTH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5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5÷0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</a:t>
            </a:r>
            <a:r>
              <a:rPr lang="en-GB" sz="2000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÷0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11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⎕EM 11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5÷0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4 3 5</a:t>
            </a:r>
            <a:r>
              <a:rPr lang="en-GB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0000"/>
                </a:highlight>
                <a:latin typeface="APL385 Unicode" panose="020B0709000202000203" pitchFamily="49" charset="0"/>
              </a:rPr>
              <a:t>÷0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∧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⎕EN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11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⎕EM 11</a:t>
            </a: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DOMAIN ERROR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9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Trapping an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9F39D1-311D-45E7-A78F-9CD006EC6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8230" y="2149716"/>
            <a:ext cx="382753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11125" algn="l"/>
                <a:tab pos="2401888" algn="l"/>
                <a:tab pos="4117975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Method	Where	Syntax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11125" algn="l"/>
                <a:tab pos="2401888" algn="l"/>
                <a:tab pos="4117975" algn="l"/>
              </a:tabLst>
            </a:pPr>
            <a:r>
              <a:rPr lang="en-GB" dirty="0"/>
              <a:t>structure	</a:t>
            </a:r>
            <a:r>
              <a:rPr lang="en-GB" dirty="0" err="1"/>
              <a:t>tradfns</a:t>
            </a:r>
            <a:r>
              <a:rPr lang="en-GB" dirty="0"/>
              <a:t>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11125" algn="l"/>
                <a:tab pos="2401888" algn="l"/>
                <a:tab pos="4117975" algn="l"/>
              </a:tabLst>
            </a:pPr>
            <a:r>
              <a:rPr lang="en-GB" dirty="0"/>
              <a:t>error guard	dfns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11125" algn="l"/>
                <a:tab pos="2401888" algn="l"/>
                <a:tab pos="4117975" algn="l"/>
              </a:tabLst>
            </a:pPr>
            <a:r>
              <a:rPr lang="en-GB" dirty="0"/>
              <a:t>global state	both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⎕TRAP</a:t>
            </a:r>
          </a:p>
          <a:p>
            <a:pPr marL="0" indent="0">
              <a:buSzPct val="75000"/>
              <a:buNone/>
              <a:tabLst>
                <a:tab pos="111125" algn="l"/>
                <a:tab pos="2401888" algn="l"/>
                <a:tab pos="4117975" algn="l"/>
              </a:tabLst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Trapping an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tradfn structure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7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:If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'yes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yes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40725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8363272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:Trap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'yes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1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573397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4 3 5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÷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29169A8-7D01-4F43-A751-9AA8542C4EC1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4 3 5 0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 o n 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41185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573397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29169A8-7D01-4F43-A751-9AA8542C4EC1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6011325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LENGTH ERROR: Mismatch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PL385 Unicode" panose="020B0709000202000203" pitchFamily="49" charset="0"/>
              </a:rPr>
              <a:t>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L385 Unicode" panose="020B0709000202000203" pitchFamily="49" charset="0"/>
              </a:rPr>
              <a:t>d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Foo[2] ⎕←4 3 5÷y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      ∧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6645"/>
            <a:ext cx="4038600" cy="296797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Event</a:t>
            </a:r>
          </a:p>
          <a:p>
            <a:pPr marL="574675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</a:pPr>
            <a:r>
              <a:rPr lang="en-GB" dirty="0"/>
              <a:t>Error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Event Number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Event Message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D121CC-194E-4115-8979-AC2D30C6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6645"/>
            <a:ext cx="4038600" cy="296797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573397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:Trap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11 5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29169A8-7D01-4F43-A751-9AA8542C4EC1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6574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:If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highlight>
                  <a:srgbClr val="FFFFFF"/>
                </a:highlight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'yes</a:t>
            </a:r>
            <a:r>
              <a:rPr lang="en-GB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yes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169090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4203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:Select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'yes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yes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03359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4158462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11 5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'bad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'count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DE26CC-2ABE-4614-A2AC-E11E6DEE3CC6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count!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bad!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484044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4158462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:Trap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'bad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'count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</a:t>
            </a:r>
            <a:r>
              <a:rPr lang="en-GB" dirty="0">
                <a:latin typeface="APL385 Unicode" panose="020B0709000202000203" pitchFamily="49" charset="0"/>
              </a:rPr>
              <a:t>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←↑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DE26CC-2ABE-4614-A2AC-E11E6DEE3CC6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count!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bad!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657338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4158462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∇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latin typeface="APL385 Unicode" panose="020B0709000202000203" pitchFamily="49" charset="0"/>
              </a:rPr>
              <a:t>Foo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z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'bad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'count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:Else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z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'oh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 no'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DE26CC-2ABE-4614-A2AC-E11E6DEE3CC6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Foo¨(1 2) 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count!  bad! 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done    </a:t>
            </a:r>
            <a:r>
              <a:rPr lang="en-GB" sz="2400" dirty="0" err="1">
                <a:latin typeface="APL385 Unicode" panose="020B0709000202000203" pitchFamily="49" charset="0"/>
              </a:rPr>
              <a:t>done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2⍴3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  <p:sp>
        <p:nvSpPr>
          <p:cNvPr id="10" name="Speech Bubble: Oval 9" descr=" 10">
            <a:extLst>
              <a:ext uri="{FF2B5EF4-FFF2-40B4-BE49-F238E27FC236}">
                <a16:creationId xmlns:a16="http://schemas.microsoft.com/office/drawing/2014/main" id="{8CF4A8DA-0905-4E19-968E-7ACA1E1B441D}"/>
              </a:ext>
            </a:extLst>
          </p:cNvPr>
          <p:cNvSpPr/>
          <p:nvPr/>
        </p:nvSpPr>
        <p:spPr>
          <a:xfrm>
            <a:off x="4662012" y="1589329"/>
            <a:ext cx="1476357" cy="1169562"/>
          </a:xfrm>
          <a:prstGeom prst="wedgeEllipseCallout">
            <a:avLst>
              <a:gd name="adj1" fmla="val 71596"/>
              <a:gd name="adj2" fmla="val 38071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RANK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ERROR</a:t>
            </a:r>
          </a:p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2692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Messages instead of Numbers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GB" sz="3600" dirty="0"/>
              <a:t>“</a:t>
            </a:r>
            <a:r>
              <a:rPr lang="en-GB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⍣</a:t>
            </a:r>
            <a:r>
              <a:rPr lang="en-GB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 SemiBold" panose="00000700000000000000" pitchFamily="2" charset="0"/>
                <a:ea typeface="+mn-ea"/>
                <a:cs typeface="+mn-cs"/>
              </a:rPr>
              <a:t>”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756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255D-B68A-4160-8ABC-541E8482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Messages instead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3657600" algn="l"/>
              </a:tabLst>
            </a:pPr>
            <a:r>
              <a:rPr lang="da-DK" dirty="0"/>
              <a:t>Simple variables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3657600" algn="l"/>
              </a:tabLst>
            </a:pPr>
            <a:r>
              <a:rPr lang="da-DK" dirty="0"/>
              <a:t>Errors' namespace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3657600" algn="l"/>
              </a:tabLst>
            </a:pPr>
            <a:r>
              <a:rPr lang="da-DK" dirty="0">
                <a:latin typeface="APL385 Unicode" panose="020B0709000202000203" pitchFamily="49" charset="0"/>
              </a:rPr>
              <a:t>⎕EM</a:t>
            </a:r>
            <a:r>
              <a:rPr lang="da-DK" dirty="0"/>
              <a:t> inverse 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CFC7F3-729E-489A-A9B6-043FBD1756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44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255D-B68A-4160-8ABC-541E8482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Messages instead of Numbers: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dirty="0">
                <a:latin typeface="APL385 Unicode" panose="020B0709000202000203" pitchFamily="49" charset="0"/>
              </a:rPr>
              <a:t>INDEX RANK LENGTH VALUE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)←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3 4 5 6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endParaRPr lang="da-DK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da-DK" dirty="0">
                <a:latin typeface="APL385 Unicode" panose="020B0709000202000203" pitchFamily="49" charset="0"/>
              </a:rPr>
              <a:t> RANK LENGTH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CFC7F3-729E-489A-A9B6-043FBD1756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5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255D-B68A-4160-8ABC-541E8482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4" y="816555"/>
            <a:ext cx="8847475" cy="594066"/>
          </a:xfrm>
        </p:spPr>
        <p:txBody>
          <a:bodyPr/>
          <a:lstStyle/>
          <a:p>
            <a:r>
              <a:rPr lang="en-GB" dirty="0"/>
              <a:t>Messages instead of Numbers: namespace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latin typeface="APL385 Unicode" panose="020B0709000202000203" pitchFamily="49" charset="0"/>
              </a:rPr>
              <a:t>ERROR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⎕NS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⍬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latin typeface="APL385 Unicode" panose="020B0709000202000203" pitchFamily="49" charset="0"/>
              </a:rPr>
              <a:t>names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 ERROR' '\W+'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⎕R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'' '_' 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⎕EM 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⍳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99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latin typeface="APL385 Unicode" panose="020B0709000202000203" pitchFamily="49" charset="0"/>
              </a:rPr>
              <a:t>ERROR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⍎⍕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'('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da-DK" dirty="0">
                <a:latin typeface="APL385 Unicode" panose="020B0709000202000203" pitchFamily="49" charset="0"/>
              </a:rPr>
              <a:t>names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')←'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,⍳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99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endParaRPr lang="da-DK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da-DK" dirty="0">
                <a:latin typeface="APL385 Unicode" panose="020B0709000202000203" pitchFamily="49" charset="0"/>
              </a:rPr>
              <a:t> ERROR.DOMAIN</a:t>
            </a:r>
            <a:endParaRPr lang="da-DK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da-DK" dirty="0">
                <a:latin typeface="APL385 Unicode" panose="020B0709000202000203" pitchFamily="49" charset="0"/>
              </a:rPr>
              <a:t> ERROR.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da-DK" dirty="0">
                <a:latin typeface="APL385 Unicode" panose="020B0709000202000203" pitchFamily="49" charset="0"/>
              </a:rPr>
              <a:t>RANK LENGTH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CFC7F3-729E-489A-A9B6-043FBD1756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1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6645"/>
            <a:ext cx="4038600" cy="296797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Error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Error Number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Error Message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D121CC-194E-4115-8979-AC2D30C6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6645"/>
            <a:ext cx="4038600" cy="296797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/>
              <a:t>Trapping an Error</a:t>
            </a:r>
          </a:p>
          <a:p>
            <a:pPr marL="574675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</a:pPr>
            <a:r>
              <a:rPr lang="en-GB" dirty="0" err="1"/>
              <a:t>Tradfn</a:t>
            </a:r>
            <a:endParaRPr lang="en-GB" dirty="0"/>
          </a:p>
          <a:p>
            <a:pPr marL="574675">
              <a:lnSpc>
                <a:spcPct val="150000"/>
              </a:lnSpc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</a:pPr>
            <a:r>
              <a:rPr lang="en-GB" dirty="0"/>
              <a:t>Dfn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255D-B68A-4160-8ABC-541E8482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4" y="816555"/>
            <a:ext cx="8847475" cy="594066"/>
          </a:xfrm>
        </p:spPr>
        <p:txBody>
          <a:bodyPr/>
          <a:lstStyle/>
          <a:p>
            <a:r>
              <a:rPr lang="en-GB" dirty="0"/>
              <a:t>Messages instead of Numbers: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latin typeface="APL385 Unicode" panose="020B0709000202000203" pitchFamily="49" charset="0"/>
              </a:rPr>
              <a:t>ERROR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 ERROR'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⎕R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''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⍳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99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)⍳⊆</a:t>
            </a: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endParaRPr lang="da-DK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da-DK" dirty="0">
                <a:latin typeface="APL385 Unicode" panose="020B0709000202000203" pitchFamily="49" charset="0"/>
              </a:rPr>
              <a:t> ERROR 'RANK' 'LENGTH'</a:t>
            </a:r>
            <a:endParaRPr lang="da-DK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CFC7F3-729E-489A-A9B6-043FBD1756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Trapping an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dfn error guard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043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'yes'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[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4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Foo[1] 'yes'[⍵]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      ∧</a:t>
            </a:r>
          </a:p>
        </p:txBody>
      </p:sp>
    </p:spTree>
    <p:extLst>
      <p:ext uri="{BB962C8B-B14F-4D97-AF65-F5344CB8AC3E}">
        <p14:creationId xmlns:p14="http://schemas.microsoft.com/office/powerpoint/2010/main" val="35056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3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'oh no'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'yes'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[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3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4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</p:txBody>
      </p:sp>
    </p:spTree>
    <p:extLst>
      <p:ext uri="{BB962C8B-B14F-4D97-AF65-F5344CB8AC3E}">
        <p14:creationId xmlns:p14="http://schemas.microsoft.com/office/powerpoint/2010/main" val="24337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3 11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'oh no'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'yes'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[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'4'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4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</p:txBody>
      </p:sp>
    </p:spTree>
    <p:extLst>
      <p:ext uri="{BB962C8B-B14F-4D97-AF65-F5344CB8AC3E}">
        <p14:creationId xmlns:p14="http://schemas.microsoft.com/office/powerpoint/2010/main" val="30971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'oh no'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'yes'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[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'4'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4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oh no</a:t>
            </a:r>
          </a:p>
        </p:txBody>
      </p:sp>
    </p:spTree>
    <p:extLst>
      <p:ext uri="{BB962C8B-B14F-4D97-AF65-F5344CB8AC3E}">
        <p14:creationId xmlns:p14="http://schemas.microsoft.com/office/powerpoint/2010/main" val="1540406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'bad!'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'count!'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count!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bad!</a:t>
            </a:r>
          </a:p>
        </p:txBody>
      </p:sp>
    </p:spTree>
    <p:extLst>
      <p:ext uri="{BB962C8B-B14F-4D97-AF65-F5344CB8AC3E}">
        <p14:creationId xmlns:p14="http://schemas.microsoft.com/office/powerpoint/2010/main" val="286371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'bad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'count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count!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bad!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48577D-5A2A-4971-ACED-C6CD4554708E}"/>
              </a:ext>
            </a:extLst>
          </p:cNvPr>
          <p:cNvCxnSpPr/>
          <p:nvPr/>
        </p:nvCxnSpPr>
        <p:spPr>
          <a:xfrm>
            <a:off x="0" y="0"/>
            <a:ext cx="9144000" cy="5143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76A5B-6DFB-4E9F-B029-DC2956DCBD17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z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'bad!'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'count!'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}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endParaRPr lang="en-GB" sz="24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en-GB" sz="2400" dirty="0" err="1">
                <a:latin typeface="APL385 Unicode" panose="020B0709000202000203" pitchFamily="49" charset="0"/>
              </a:rPr>
              <a:t>z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'done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count!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bad!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961246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Trapping an Error: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/>
              <a:t>error guard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1620"/>
            <a:ext cx="3933437" cy="37418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Foo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Bar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←{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11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'bad!'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5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'count!'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4 3 5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÷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(</a:t>
            </a:r>
            <a:r>
              <a:rPr lang="en-GB" sz="2400" dirty="0">
                <a:highlight>
                  <a:srgbClr val="FFFFFF"/>
                </a:highlight>
                <a:latin typeface="APL385 Unicode" panose="020B0709000202000203" pitchFamily="49" charset="0"/>
              </a:rPr>
              <a:t>Bar ⍵</a:t>
            </a:r>
            <a:r>
              <a:rPr lang="en-GB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'done'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9F1EA68-428A-400E-BB85-904B3E3BE773}"/>
              </a:ext>
            </a:extLst>
          </p:cNvPr>
          <p:cNvSpPr txBox="1">
            <a:spLocks/>
          </p:cNvSpPr>
          <p:nvPr/>
        </p:nvSpPr>
        <p:spPr>
          <a:xfrm>
            <a:off x="4726360" y="1401620"/>
            <a:ext cx="3933437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1 2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count!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  Foo 0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bad!</a:t>
            </a: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4572000" algn="ctr"/>
              </a:tabLst>
            </a:pPr>
            <a:r>
              <a:rPr lang="en-GB" sz="2400" dirty="0">
                <a:latin typeface="APL385 Unicode" panose="020B0709000202000203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420035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normal execution cannot continue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A67D75-DCB8-4FC5-B2D9-6E50C93EB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2669"/>
          <a:stretch/>
        </p:blipFill>
        <p:spPr>
          <a:xfrm>
            <a:off x="3221848" y="2526745"/>
            <a:ext cx="2880322" cy="22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4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1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 err="1"/>
              <a:t>Tradfn</a:t>
            </a:r>
            <a:r>
              <a:rPr lang="en-GB" dirty="0"/>
              <a:t> structure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errno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(</a:t>
            </a:r>
            <a:r>
              <a:rPr lang="en-GB" dirty="0">
                <a:solidFill>
                  <a:srgbClr val="494949"/>
                </a:solidFill>
              </a:rPr>
              <a:t>0</a:t>
            </a:r>
            <a:r>
              <a:rPr lang="en-GB" dirty="0"/>
              <a:t> means all)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/>
              <a:t>Dfn error guard	</a:t>
            </a:r>
            <a:r>
              <a:rPr lang="en-GB" dirty="0" err="1">
                <a:latin typeface="APL385 Unicode" panose="020B0709000202000203" pitchFamily="49" charset="0"/>
              </a:rPr>
              <a:t>errno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 err="1">
                <a:latin typeface="APL385 Unicode" panose="020B0709000202000203" pitchFamily="49" charset="0"/>
              </a:rPr>
              <a:t>result_expression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Number of last error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Message for number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 for given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=:: message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C1FA5F-AE3A-468D-8831-3110F679AB59}"/>
              </a:ext>
            </a:extLst>
          </p:cNvPr>
          <p:cNvGrpSpPr/>
          <p:nvPr/>
        </p:nvGrpSpPr>
        <p:grpSpPr>
          <a:xfrm>
            <a:off x="116505" y="2960337"/>
            <a:ext cx="4185465" cy="1411613"/>
            <a:chOff x="116505" y="2796775"/>
            <a:chExt cx="4247857" cy="1411613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66A2A7DF-DAA8-4D77-ACB7-71B16578A7AA}"/>
                </a:ext>
              </a:extLst>
            </p:cNvPr>
            <p:cNvSpPr/>
            <p:nvPr/>
          </p:nvSpPr>
          <p:spPr>
            <a:xfrm>
              <a:off x="116505" y="2796775"/>
              <a:ext cx="4247856" cy="1411613"/>
            </a:xfrm>
            <a:prstGeom prst="cloudCallout">
              <a:avLst>
                <a:gd name="adj1" fmla="val 33550"/>
                <a:gd name="adj2" fmla="val -115921"/>
              </a:avLst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A1762C-6CFF-4C5B-B3BD-2410CC0B2772}"/>
                </a:ext>
              </a:extLst>
            </p:cNvPr>
            <p:cNvGrpSpPr/>
            <p:nvPr/>
          </p:nvGrpSpPr>
          <p:grpSpPr>
            <a:xfrm>
              <a:off x="116505" y="2796775"/>
              <a:ext cx="4247857" cy="1411613"/>
              <a:chOff x="116505" y="2796775"/>
              <a:chExt cx="4247857" cy="1411613"/>
            </a:xfrm>
          </p:grpSpPr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18F326F7-2188-4425-A411-2A47A54B7F84}"/>
                  </a:ext>
                </a:extLst>
              </p:cNvPr>
              <p:cNvSpPr/>
              <p:nvPr/>
            </p:nvSpPr>
            <p:spPr>
              <a:xfrm>
                <a:off x="116505" y="2796775"/>
                <a:ext cx="4247857" cy="1411613"/>
              </a:xfrm>
              <a:prstGeom prst="cloudCallout">
                <a:avLst>
                  <a:gd name="adj1" fmla="val 59495"/>
                  <a:gd name="adj2" fmla="val -67810"/>
                </a:avLst>
              </a:prstGeom>
              <a:solidFill>
                <a:schemeClr val="bg1"/>
              </a:solidFill>
              <a:ln>
                <a:solidFill>
                  <a:srgbClr val="F5822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E62325-C77C-48E8-911E-B1042BDA0FC7}"/>
                  </a:ext>
                </a:extLst>
              </p:cNvPr>
              <p:cNvSpPr/>
              <p:nvPr/>
            </p:nvSpPr>
            <p:spPr>
              <a:xfrm>
                <a:off x="611560" y="3334779"/>
                <a:ext cx="3397082" cy="362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Press </a:t>
                </a:r>
                <a:r>
                  <a:rPr lang="en-GB" sz="2400" b="1" dirty="0">
                    <a:solidFill>
                      <a:schemeClr val="accent6">
                        <a:lumMod val="75000"/>
                      </a:schemeClr>
                    </a:solidFill>
                    <a:latin typeface="Titillium Web SemiBold" panose="00000700000000000000" pitchFamily="2" charset="0"/>
                    <a:cs typeface="MV Boli" panose="02000500030200090000" pitchFamily="2" charset="0"/>
                  </a:rPr>
                  <a:t> F1 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for full docs!</a:t>
                </a:r>
              </a:p>
            </p:txBody>
          </p:sp>
          <p:sp>
            <p:nvSpPr>
              <p:cNvPr id="5" name="Rectangle 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E99BF23-B55D-432F-8DBE-AE2F86E1AF63}"/>
                  </a:ext>
                </a:extLst>
              </p:cNvPr>
              <p:cNvSpPr/>
              <p:nvPr/>
            </p:nvSpPr>
            <p:spPr>
              <a:xfrm>
                <a:off x="1563817" y="3306104"/>
                <a:ext cx="464604" cy="390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20400000"/>
                </a:lightRig>
              </a:scene3d>
              <a:sp3d>
                <a:bevelT w="381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Titillium Web SemiBold" panose="00000700000000000000" pitchFamily="2" charset="0"/>
                  </a:rPr>
                  <a:t>F1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550-0EC4-490B-9093-4BE36B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3303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Feb	25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Mar	4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Mar	11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Mar	18	</a:t>
            </a:r>
            <a:r>
              <a:rPr lang="en-US" sz="2400" dirty="0">
                <a:solidFill>
                  <a:srgbClr val="FF9421"/>
                </a:solidFill>
              </a:rPr>
              <a:t>Dyalog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Boolean Scans and Reductions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Mar	25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Apr	1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Apr	8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Apr	15	</a:t>
            </a:r>
            <a:r>
              <a:rPr lang="en-US" sz="2400" dirty="0">
                <a:solidFill>
                  <a:srgbClr val="FF9421"/>
                </a:solidFill>
              </a:rPr>
              <a:t>Dyalog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Error Handling – Part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914D6B-2B3F-4EBA-B422-C2A4C3F0A611}"/>
              </a:ext>
            </a:extLst>
          </p:cNvPr>
          <p:cNvSpPr/>
          <p:nvPr/>
        </p:nvSpPr>
        <p:spPr>
          <a:xfrm>
            <a:off x="5076539" y="1377531"/>
            <a:ext cx="3545911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b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ritish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pl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ssociation.org</a:t>
            </a:r>
          </a:p>
        </p:txBody>
      </p:sp>
    </p:spTree>
    <p:extLst>
      <p:ext uri="{BB962C8B-B14F-4D97-AF65-F5344CB8AC3E}">
        <p14:creationId xmlns:p14="http://schemas.microsoft.com/office/powerpoint/2010/main" val="23069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</a:t>
            </a:r>
            <a:r>
              <a:rPr lang="es-ES" sz="2000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'</a:t>
            </a:r>
            <a:r>
              <a:rPr lang="es-ES" sz="2000" dirty="0">
                <a:latin typeface="APL385 Unicode" panose="020B0709000202000203" pitchFamily="49" charset="0"/>
              </a:rPr>
              <a:t>[</a:t>
            </a:r>
            <a:r>
              <a:rPr lang="es-ES" sz="2000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s-ES" sz="2000" dirty="0">
                <a:latin typeface="APL385 Unicode" panose="020B0709000202000203" pitchFamily="49" charset="0"/>
              </a:rPr>
              <a:t>]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7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APL385 Unicode" panose="020B0709000202000203" pitchFamily="49" charset="0"/>
              </a:rPr>
              <a:t>      'yes</a:t>
            </a:r>
            <a:r>
              <a:rPr lang="es-ES" sz="2000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'</a:t>
            </a:r>
            <a:r>
              <a:rPr lang="es-ES" sz="2000" dirty="0">
                <a:latin typeface="APL385 Unicode" panose="020B0709000202000203" pitchFamily="49" charset="0"/>
              </a:rPr>
              <a:t>[</a:t>
            </a:r>
            <a:r>
              <a:rPr lang="es-ES" sz="2000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4</a:t>
            </a:r>
            <a:r>
              <a:rPr lang="es-ES" sz="2000" dirty="0"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 ↑ ↑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8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1 2 </a:t>
            </a:r>
            <a:r>
              <a:rPr lang="en-GB" sz="2000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3</a:t>
            </a:r>
            <a:r>
              <a:rPr lang="en-GB" sz="2000" dirty="0">
                <a:latin typeface="APL385 Unicode" panose="020B0709000202000203" pitchFamily="49" charset="0"/>
              </a:rPr>
              <a:t>+4 5 </a:t>
            </a:r>
            <a:r>
              <a:rPr lang="en-GB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8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652261-564A-43D1-AEB2-436F7182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B0A0-8FEF-4499-A40C-18983D80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1 2 </a:t>
            </a:r>
            <a:r>
              <a:rPr lang="en-GB" sz="2000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3</a:t>
            </a:r>
            <a:r>
              <a:rPr lang="en-GB" sz="2000" dirty="0">
                <a:latin typeface="APL385 Unicode" panose="020B0709000202000203" pitchFamily="49" charset="0"/>
              </a:rPr>
              <a:t>+4 5 </a:t>
            </a:r>
            <a:r>
              <a:rPr lang="en-GB" sz="2000" u="sng" dirty="0">
                <a:solidFill>
                  <a:srgbClr val="FF0000"/>
                </a:solidFill>
                <a:latin typeface="APL385 Unicode" panose="020B0709000202000203" pitchFamily="49" charset="0"/>
              </a:rPr>
              <a:t> 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          ↑     ↑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E465B-9D03-44ED-8FFF-201007E2E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2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56548</TotalTime>
  <Words>1536</Words>
  <Application>Microsoft Office PowerPoint</Application>
  <PresentationFormat>On-screen Show (16:9)</PresentationFormat>
  <Paragraphs>426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Wingdings 2</vt:lpstr>
      <vt:lpstr>Wingdings</vt:lpstr>
      <vt:lpstr>APL385 Unicode</vt:lpstr>
      <vt:lpstr>Courier New</vt:lpstr>
      <vt:lpstr>Titillium Web</vt:lpstr>
      <vt:lpstr>Arial</vt:lpstr>
      <vt:lpstr>Calibri</vt:lpstr>
      <vt:lpstr>MV Boli</vt:lpstr>
      <vt:lpstr>Titillium Web SemiBold</vt:lpstr>
      <vt:lpstr>Office Theme</vt:lpstr>
      <vt:lpstr>Error Handling</vt:lpstr>
      <vt:lpstr>Overview</vt:lpstr>
      <vt:lpstr>Overview</vt:lpstr>
      <vt:lpstr>Overview</vt:lpstr>
      <vt:lpstr>PowerPoint Presentation</vt:lpstr>
      <vt:lpstr>Error</vt:lpstr>
      <vt:lpstr>Error</vt:lpstr>
      <vt:lpstr>Error</vt:lpstr>
      <vt:lpstr>Error</vt:lpstr>
      <vt:lpstr>Error</vt:lpstr>
      <vt:lpstr>Error</vt:lpstr>
      <vt:lpstr>PowerPoint Presentation</vt:lpstr>
      <vt:lpstr>Error Number</vt:lpstr>
      <vt:lpstr>Error Number</vt:lpstr>
      <vt:lpstr>Error Number</vt:lpstr>
      <vt:lpstr>PowerPoint Presentation</vt:lpstr>
      <vt:lpstr>Error Message</vt:lpstr>
      <vt:lpstr>Error Message</vt:lpstr>
      <vt:lpstr>Error Message</vt:lpstr>
      <vt:lpstr>Error Message</vt:lpstr>
      <vt:lpstr>Error Message</vt:lpstr>
      <vt:lpstr>Error Message</vt:lpstr>
      <vt:lpstr>PowerPoint Presentation</vt:lpstr>
      <vt:lpstr>Trapping an Error</vt:lpstr>
      <vt:lpstr>PowerPoint Presentation</vt:lpstr>
      <vt:lpstr>Trapping an Error: :Trap structure</vt:lpstr>
      <vt:lpstr>Trapping an Error: :Trap structure</vt:lpstr>
      <vt:lpstr>Trapping an Error: :Trap structure</vt:lpstr>
      <vt:lpstr>Trapping an Error: :Trap structure</vt:lpstr>
      <vt:lpstr>Trapping an Error: :Trap structure</vt:lpstr>
      <vt:lpstr>Trapping an Error: :Trap structure</vt:lpstr>
      <vt:lpstr>Trapping an Error: :Trap structure</vt:lpstr>
      <vt:lpstr>Trapping an Error: :Trap structure</vt:lpstr>
      <vt:lpstr>Trapping an Error: :Trap structure</vt:lpstr>
      <vt:lpstr>Trapping an Error: :Trap structure</vt:lpstr>
      <vt:lpstr>PowerPoint Presentation</vt:lpstr>
      <vt:lpstr>Messages instead of Numbers</vt:lpstr>
      <vt:lpstr>Messages instead of Numbers: variables</vt:lpstr>
      <vt:lpstr>Messages instead of Numbers: namespace</vt:lpstr>
      <vt:lpstr>Messages instead of Numbers: function</vt:lpstr>
      <vt:lpstr>PowerPoint Presentation</vt:lpstr>
      <vt:lpstr>Trapping an Error: :: error guard</vt:lpstr>
      <vt:lpstr>Trapping an Error: :: error guard</vt:lpstr>
      <vt:lpstr>Trapping an Error: :: error guard</vt:lpstr>
      <vt:lpstr>Trapping an Error: :: error guard</vt:lpstr>
      <vt:lpstr>Trapping an Error: :: error guard</vt:lpstr>
      <vt:lpstr>Trapping an Error: :: error guard</vt:lpstr>
      <vt:lpstr>Trapping an Error: :: error guard</vt:lpstr>
      <vt:lpstr>Trapping an Error: :: error guard</vt:lpstr>
      <vt:lpstr>Error Handling – Part 1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348</cp:revision>
  <dcterms:created xsi:type="dcterms:W3CDTF">2020-06-08T19:16:21Z</dcterms:created>
  <dcterms:modified xsi:type="dcterms:W3CDTF">2021-02-17T13:57:37Z</dcterms:modified>
</cp:coreProperties>
</file>