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331" r:id="rId2"/>
    <p:sldId id="789" r:id="rId3"/>
    <p:sldId id="679" r:id="rId4"/>
    <p:sldId id="794" r:id="rId5"/>
    <p:sldId id="792" r:id="rId6"/>
    <p:sldId id="793" r:id="rId7"/>
    <p:sldId id="788" r:id="rId8"/>
    <p:sldId id="730" r:id="rId9"/>
    <p:sldId id="686" r:id="rId10"/>
    <p:sldId id="735" r:id="rId11"/>
    <p:sldId id="733" r:id="rId12"/>
    <p:sldId id="734" r:id="rId13"/>
    <p:sldId id="732" r:id="rId14"/>
    <p:sldId id="731" r:id="rId15"/>
    <p:sldId id="700" r:id="rId16"/>
    <p:sldId id="738" r:id="rId17"/>
    <p:sldId id="780" r:id="rId18"/>
    <p:sldId id="782" r:id="rId19"/>
    <p:sldId id="785" r:id="rId20"/>
    <p:sldId id="787" r:id="rId21"/>
    <p:sldId id="786" r:id="rId22"/>
    <p:sldId id="783" r:id="rId23"/>
    <p:sldId id="784" r:id="rId24"/>
    <p:sldId id="737" r:id="rId25"/>
    <p:sldId id="740" r:id="rId26"/>
    <p:sldId id="741" r:id="rId27"/>
    <p:sldId id="742" r:id="rId28"/>
    <p:sldId id="743" r:id="rId29"/>
    <p:sldId id="744" r:id="rId30"/>
    <p:sldId id="745" r:id="rId31"/>
    <p:sldId id="746" r:id="rId32"/>
    <p:sldId id="748" r:id="rId33"/>
    <p:sldId id="749" r:id="rId34"/>
    <p:sldId id="750" r:id="rId35"/>
    <p:sldId id="751" r:id="rId36"/>
    <p:sldId id="790" r:id="rId37"/>
    <p:sldId id="791" r:id="rId38"/>
    <p:sldId id="755" r:id="rId39"/>
    <p:sldId id="756" r:id="rId40"/>
    <p:sldId id="758" r:id="rId41"/>
    <p:sldId id="757" r:id="rId42"/>
    <p:sldId id="761" r:id="rId43"/>
    <p:sldId id="762" r:id="rId44"/>
    <p:sldId id="763" r:id="rId45"/>
    <p:sldId id="766" r:id="rId46"/>
    <p:sldId id="759" r:id="rId47"/>
    <p:sldId id="767" r:id="rId48"/>
    <p:sldId id="768" r:id="rId49"/>
    <p:sldId id="769" r:id="rId50"/>
    <p:sldId id="770" r:id="rId51"/>
    <p:sldId id="771" r:id="rId52"/>
    <p:sldId id="772" r:id="rId53"/>
    <p:sldId id="773" r:id="rId54"/>
    <p:sldId id="777" r:id="rId55"/>
    <p:sldId id="775" r:id="rId56"/>
    <p:sldId id="778" r:id="rId57"/>
    <p:sldId id="774" r:id="rId58"/>
    <p:sldId id="779" r:id="rId59"/>
    <p:sldId id="726" r:id="rId60"/>
    <p:sldId id="729" r:id="rId61"/>
  </p:sldIdLst>
  <p:sldSz cx="9144000" cy="5143500" type="screen16x9"/>
  <p:notesSz cx="6858000" cy="9144000"/>
  <p:embeddedFontLst>
    <p:embeddedFont>
      <p:font typeface="APL333" panose="020B0700000202000203" pitchFamily="34" charset="0"/>
      <p:regular r:id="rId64"/>
    </p:embeddedFont>
    <p:embeddedFont>
      <p:font typeface="APL385 Unicode" panose="020B0709000202000203" pitchFamily="49" charset="0"/>
      <p:regular r:id="rId65"/>
    </p:embeddedFont>
    <p:embeddedFont>
      <p:font typeface="Calibri" panose="020F0502020204030204" pitchFamily="34" charset="0"/>
      <p:regular r:id="rId66"/>
      <p:bold r:id="rId67"/>
      <p:italic r:id="rId68"/>
      <p:boldItalic r:id="rId69"/>
    </p:embeddedFont>
    <p:embeddedFont>
      <p:font typeface="MV Boli" panose="02000500030200090000" pitchFamily="2" charset="0"/>
      <p:regular r:id="rId70"/>
    </p:embeddedFont>
    <p:embeddedFont>
      <p:font typeface="Titillium Web" panose="00000500000000000000" pitchFamily="2" charset="0"/>
      <p:regular r:id="rId71"/>
      <p:bold r:id="rId72"/>
      <p:italic r:id="rId73"/>
      <p:boldItalic r:id="rId74"/>
    </p:embeddedFont>
    <p:embeddedFont>
      <p:font typeface="Titillium Web SemiBold" panose="00000700000000000000" pitchFamily="2" charset="0"/>
      <p:bold r:id="rId75"/>
      <p:boldItalic r:id="rId76"/>
    </p:embeddedFont>
    <p:embeddedFont>
      <p:font typeface="Wingdings 2" panose="05020102010507070707" pitchFamily="18" charset="2"/>
      <p:regular r:id="rId7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421"/>
    <a:srgbClr val="000066"/>
    <a:srgbClr val="FFFFFF"/>
    <a:srgbClr val="494949"/>
    <a:srgbClr val="6699FF"/>
    <a:srgbClr val="3366FF"/>
    <a:srgbClr val="000099"/>
    <a:srgbClr val="004A70"/>
    <a:srgbClr val="163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10" autoAdjust="0"/>
    <p:restoredTop sz="91124" autoAdjust="0"/>
  </p:normalViewPr>
  <p:slideViewPr>
    <p:cSldViewPr>
      <p:cViewPr varScale="1">
        <p:scale>
          <a:sx n="105" d="100"/>
          <a:sy n="105" d="100"/>
        </p:scale>
        <p:origin x="102" y="66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130" y="-8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font" Target="fonts/font5.fntdata"/><Relationship Id="rId76" Type="http://schemas.openxmlformats.org/officeDocument/2006/relationships/font" Target="fonts/font13.fntdata"/><Relationship Id="rId7" Type="http://schemas.openxmlformats.org/officeDocument/2006/relationships/slide" Target="slides/slide6.xml"/><Relationship Id="rId71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3.fntdata"/><Relationship Id="rId74" Type="http://schemas.openxmlformats.org/officeDocument/2006/relationships/font" Target="fonts/font11.fntdata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2.fntdata"/><Relationship Id="rId73" Type="http://schemas.openxmlformats.org/officeDocument/2006/relationships/font" Target="fonts/font10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77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9.fntdata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font" Target="fonts/font7.fntdata"/><Relationship Id="rId75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AEF8A-5BB8-41C8-B8C2-160617C17EF4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0660A-27FD-4528-AE7F-EC6080404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512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168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z is local because it mentioned in the header, as the result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322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 the result of 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439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23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189" y="951570"/>
            <a:ext cx="8525250" cy="1440160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494949"/>
                </a:solidFill>
                <a:latin typeface="Titillium Web" panose="00000500000000000000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96525" y="2751769"/>
            <a:ext cx="8522914" cy="945106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 baseline="0">
                <a:solidFill>
                  <a:srgbClr val="494949"/>
                </a:solidFill>
                <a:latin typeface="Titillium Web" panose="00000500000000000000" pitchFamily="2" charset="0"/>
              </a:defRPr>
            </a:lvl1pPr>
          </a:lstStyle>
          <a:p>
            <a:pPr lvl="0"/>
            <a:r>
              <a:rPr lang="en-US" dirty="0"/>
              <a:t>Presenter(s)</a:t>
            </a:r>
            <a:endParaRPr lang="en-GB" dirty="0"/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86BDFC-235D-46EE-A5F4-4A94CB8C187A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594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" y="1626644"/>
            <a:ext cx="6174000" cy="299195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42229" y="1626645"/>
            <a:ext cx="2078545" cy="274530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{⍺+⍵}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AACB28A7-FBB5-4726-BEE9-68B607A2DCE7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528" y="1626645"/>
            <a:ext cx="4158462" cy="296797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819150" indent="-4572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8348" y="1626645"/>
            <a:ext cx="4068452" cy="296797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683A70F-ED3A-48D7-AC66-99DD2D62E4C4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78DD67FE-CEEC-4FA5-A824-0959D56FCBBA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24913FBA-C207-43FF-BC26-ECE21B2BA859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" y="1626644"/>
            <a:ext cx="6174000" cy="299195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42229" y="1626645"/>
            <a:ext cx="2078545" cy="274530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{⍺+⍵}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CFC0D967-7A58-498E-A946-1019457B2124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4749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4239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02714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525" y="816555"/>
            <a:ext cx="8363272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446625"/>
            <a:ext cx="8363272" cy="314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8388424" y="0"/>
            <a:ext cx="720080" cy="357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2EDF88B-1B61-4481-9BD6-D2E23BF0DCD8}" type="slidenum">
              <a:rPr lang="en-GB" sz="1600" smtClean="0">
                <a:latin typeface="Titillium Web" panose="00000500000000000000" pitchFamily="2" charset="0"/>
              </a:rPr>
              <a:t>‹#›</a:t>
            </a:fld>
            <a:endParaRPr lang="en-GB" sz="1600" dirty="0">
              <a:latin typeface="Titillium Web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47206-B0CA-487E-A890-485A6AD87D22}"/>
              </a:ext>
            </a:extLst>
          </p:cNvPr>
          <p:cNvSpPr txBox="1"/>
          <p:nvPr userDrawn="1"/>
        </p:nvSpPr>
        <p:spPr>
          <a:xfrm>
            <a:off x="71499" y="4793647"/>
            <a:ext cx="3735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Titillium Web SemiBold" panose="00000700000000000000" pitchFamily="2" charset="0"/>
              </a:rPr>
              <a:t>dyalog.tv / @</a:t>
            </a:r>
            <a:r>
              <a:rPr lang="en-GB" sz="1400" dirty="0" err="1">
                <a:solidFill>
                  <a:schemeClr val="bg1"/>
                </a:solidFill>
                <a:latin typeface="Titillium Web SemiBold" panose="00000700000000000000" pitchFamily="2" charset="0"/>
              </a:rPr>
              <a:t>dyalogapl</a:t>
            </a:r>
            <a:r>
              <a:rPr lang="en-GB" sz="1400" dirty="0">
                <a:solidFill>
                  <a:schemeClr val="bg1"/>
                </a:solidFill>
                <a:latin typeface="Titillium Web SemiBold" panose="00000700000000000000" pitchFamily="2" charset="0"/>
              </a:rPr>
              <a:t> / #</a:t>
            </a:r>
            <a:r>
              <a:rPr lang="en-GB" sz="1400" dirty="0" err="1">
                <a:solidFill>
                  <a:schemeClr val="bg1"/>
                </a:solidFill>
                <a:latin typeface="Titillium Web SemiBold" panose="00000700000000000000" pitchFamily="2" charset="0"/>
              </a:rPr>
              <a:t>dyalog</a:t>
            </a:r>
            <a:endParaRPr lang="en-GB" sz="1400" dirty="0">
              <a:solidFill>
                <a:schemeClr val="bg1"/>
              </a:solidFill>
              <a:latin typeface="Titillium Web SemiBold" panose="00000700000000000000" pitchFamily="2" charset="0"/>
            </a:endParaRPr>
          </a:p>
        </p:txBody>
      </p:sp>
      <p:pic>
        <p:nvPicPr>
          <p:cNvPr id="6" name="Picture 5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9C0F6115-D52F-4FCA-92BA-36164C8962D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5" y="96476"/>
            <a:ext cx="1170130" cy="21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2" r:id="rId3"/>
    <p:sldLayoutId id="2147483654" r:id="rId4"/>
    <p:sldLayoutId id="2147483655" r:id="rId5"/>
    <p:sldLayoutId id="2147483721" r:id="rId6"/>
    <p:sldLayoutId id="2147483762" r:id="rId7"/>
    <p:sldLayoutId id="2147483763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Titillium Web" panose="00000500000000000000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942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421"/>
        </a:buClr>
        <a:buSzPct val="6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942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851B5E15-4307-430D-B86E-6325A4744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" y="456514"/>
            <a:ext cx="9144000" cy="76508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Error Handling</a:t>
            </a:r>
            <a:endParaRPr lang="en-GB" dirty="0"/>
          </a:p>
        </p:txBody>
      </p:sp>
      <p:sp>
        <p:nvSpPr>
          <p:cNvPr id="3" name="Text Placeholder 2" descr=" 3">
            <a:extLst>
              <a:ext uri="{FF2B5EF4-FFF2-40B4-BE49-F238E27FC236}">
                <a16:creationId xmlns:a16="http://schemas.microsoft.com/office/drawing/2014/main" id="{D67AF159-E52D-4ACA-B2AC-CBEDDB290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131590"/>
            <a:ext cx="9144000" cy="49505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Adám Brudzewsky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 descr=" 7">
            <a:extLst>
              <a:ext uri="{FF2B5EF4-FFF2-40B4-BE49-F238E27FC236}">
                <a16:creationId xmlns:a16="http://schemas.microsoft.com/office/drawing/2014/main" id="{93B4D1DE-F645-4898-9A31-44EFD9BC7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010" y="1620329"/>
            <a:ext cx="3505980" cy="2976646"/>
          </a:xfrm>
          <a:prstGeom prst="rect">
            <a:avLst/>
          </a:prstGeom>
        </p:spPr>
      </p:pic>
      <p:sp>
        <p:nvSpPr>
          <p:cNvPr id="10" name="Speech Bubble: Oval 9" descr=" 10">
            <a:extLst>
              <a:ext uri="{FF2B5EF4-FFF2-40B4-BE49-F238E27FC236}">
                <a16:creationId xmlns:a16="http://schemas.microsoft.com/office/drawing/2014/main" id="{ED9E9E9E-74A4-41B2-B0D5-2AC03301E3F5}"/>
              </a:ext>
            </a:extLst>
          </p:cNvPr>
          <p:cNvSpPr/>
          <p:nvPr/>
        </p:nvSpPr>
        <p:spPr>
          <a:xfrm>
            <a:off x="1646675" y="2841780"/>
            <a:ext cx="1440161" cy="1006569"/>
          </a:xfrm>
          <a:prstGeom prst="wedgeEllipseCallout">
            <a:avLst>
              <a:gd name="adj1" fmla="val 72421"/>
              <a:gd name="adj2" fmla="val -69756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138078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 Error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613957" cy="3147997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371600" algn="ctr"/>
                <a:tab pos="3200400" algn="ctr"/>
                <a:tab pos="4803775" algn="ctr"/>
                <a:tab pos="6175375" algn="ctr"/>
              </a:tabLst>
            </a:pPr>
            <a:r>
              <a:rPr lang="en-GB" dirty="0">
                <a:solidFill>
                  <a:srgbClr val="000099"/>
                </a:solidFill>
                <a:latin typeface="APL385 Unicode" panose="020B0709000202000203" pitchFamily="49" charset="0"/>
              </a:rPr>
              <a:t>⎕TRAP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←		</a:t>
            </a:r>
            <a:r>
              <a:rPr lang="en-GB" dirty="0"/>
              <a:t>handler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030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 Error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613957" cy="3147997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371600" algn="ctr"/>
                <a:tab pos="3200400" algn="ctr"/>
                <a:tab pos="4803775" algn="ctr"/>
                <a:tab pos="6175375" algn="ctr"/>
              </a:tabLst>
            </a:pPr>
            <a:r>
              <a:rPr lang="en-GB" dirty="0">
                <a:solidFill>
                  <a:srgbClr val="000099"/>
                </a:solidFill>
                <a:latin typeface="APL385 Unicode" panose="020B0709000202000203" pitchFamily="49" charset="0"/>
              </a:rPr>
              <a:t>⎕TRAP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←	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┌───────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	</a:t>
            </a:r>
            <a:r>
              <a:rPr lang="en-GB" dirty="0"/>
              <a:t>handler	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─────┐</a:t>
            </a:r>
            <a:endParaRPr lang="en-GB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>
              <a:buNone/>
              <a:tabLst>
                <a:tab pos="1371600" algn="ctr"/>
                <a:tab pos="3200400" algn="ctr"/>
                <a:tab pos="4803775" algn="ctr"/>
                <a:tab pos="6175375" algn="ctr"/>
              </a:tabLst>
            </a:pPr>
            <a:r>
              <a:rPr lang="en-GB" dirty="0">
                <a:latin typeface="APL385 Unicode" panose="020B0709000202000203" pitchFamily="49" charset="0"/>
              </a:rPr>
              <a:t>		</a:t>
            </a:r>
            <a:r>
              <a:rPr lang="en-GB" dirty="0"/>
              <a:t>errors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20455F9C-AC59-437F-A708-E5E648D7B971}"/>
              </a:ext>
            </a:extLst>
          </p:cNvPr>
          <p:cNvSpPr/>
          <p:nvPr/>
        </p:nvSpPr>
        <p:spPr>
          <a:xfrm>
            <a:off x="2096725" y="2841780"/>
            <a:ext cx="1653873" cy="1080120"/>
          </a:xfrm>
          <a:prstGeom prst="wedgeEllipseCallout">
            <a:avLst>
              <a:gd name="adj1" fmla="val 35311"/>
              <a:gd name="adj2" fmla="val -83022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Previous webinar</a:t>
            </a:r>
          </a:p>
        </p:txBody>
      </p:sp>
    </p:spTree>
    <p:extLst>
      <p:ext uri="{BB962C8B-B14F-4D97-AF65-F5344CB8AC3E}">
        <p14:creationId xmlns:p14="http://schemas.microsoft.com/office/powerpoint/2010/main" val="28183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 Error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613957" cy="3147997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371600" algn="ctr"/>
                <a:tab pos="3200400" algn="ctr"/>
                <a:tab pos="4803775" algn="ctr"/>
                <a:tab pos="6175375" algn="ctr"/>
              </a:tabLst>
            </a:pPr>
            <a:r>
              <a:rPr lang="en-GB" dirty="0">
                <a:solidFill>
                  <a:srgbClr val="000099"/>
                </a:solidFill>
                <a:latin typeface="APL385 Unicode" panose="020B0709000202000203" pitchFamily="49" charset="0"/>
              </a:rPr>
              <a:t>⎕TRAP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←	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┌───────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	</a:t>
            </a:r>
            <a:r>
              <a:rPr lang="en-GB" dirty="0"/>
              <a:t>handler	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─────┐</a:t>
            </a:r>
            <a:endParaRPr lang="en-GB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>
              <a:buNone/>
              <a:tabLst>
                <a:tab pos="1371600" algn="ctr"/>
                <a:tab pos="3200400" algn="ctr"/>
                <a:tab pos="4803775" algn="ctr"/>
                <a:tab pos="6175375" algn="ctr"/>
              </a:tabLst>
            </a:pPr>
            <a:r>
              <a:rPr lang="en-GB" dirty="0">
                <a:latin typeface="APL385 Unicode" panose="020B0709000202000203" pitchFamily="49" charset="0"/>
              </a:rPr>
              <a:t>		</a:t>
            </a:r>
            <a:r>
              <a:rPr lang="en-GB" dirty="0"/>
              <a:t>errors	action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656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 Error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613957" cy="3147997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371600" algn="ctr"/>
                <a:tab pos="3200400" algn="ctr"/>
                <a:tab pos="4803775" algn="ctr"/>
                <a:tab pos="6175375" algn="ctr"/>
              </a:tabLst>
            </a:pPr>
            <a:r>
              <a:rPr lang="en-GB" dirty="0">
                <a:solidFill>
                  <a:srgbClr val="000099"/>
                </a:solidFill>
                <a:latin typeface="APL385 Unicode" panose="020B0709000202000203" pitchFamily="49" charset="0"/>
              </a:rPr>
              <a:t>⎕TRAP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←	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┌───────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	</a:t>
            </a:r>
            <a:r>
              <a:rPr lang="en-GB" dirty="0"/>
              <a:t>handler	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─────┐</a:t>
            </a:r>
            <a:endParaRPr lang="en-GB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>
              <a:buNone/>
              <a:tabLst>
                <a:tab pos="1371600" algn="ctr"/>
                <a:tab pos="3200400" algn="ctr"/>
                <a:tab pos="4803775" algn="ctr"/>
                <a:tab pos="6175375" algn="ctr"/>
              </a:tabLst>
            </a:pPr>
            <a:r>
              <a:rPr lang="en-GB" dirty="0">
                <a:latin typeface="APL385 Unicode" panose="020B0709000202000203" pitchFamily="49" charset="0"/>
              </a:rPr>
              <a:t>		</a:t>
            </a:r>
            <a:r>
              <a:rPr lang="en-GB" dirty="0"/>
              <a:t>errors	action	code</a:t>
            </a:r>
          </a:p>
          <a:p>
            <a:pPr marL="0" indent="0">
              <a:buNone/>
              <a:tabLst>
                <a:tab pos="1371600" algn="ctr"/>
                <a:tab pos="3200400" algn="ctr"/>
                <a:tab pos="4803775" algn="ctr"/>
                <a:tab pos="6175375" algn="ct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  <a:tabLst>
                <a:tab pos="1371600" algn="ctr"/>
                <a:tab pos="3200400" algn="ctr"/>
                <a:tab pos="4803775" algn="ctr"/>
                <a:tab pos="6175375" algn="ct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  <a:tabLst>
                <a:tab pos="1371600" algn="ctr"/>
                <a:tab pos="3200400" algn="ctr"/>
                <a:tab pos="4803775" algn="ctr"/>
                <a:tab pos="6175375" algn="ctr"/>
              </a:tabLst>
            </a:pPr>
            <a:r>
              <a:rPr lang="en-GB" dirty="0">
                <a:latin typeface="APL385 Unicode" panose="020B0709000202000203" pitchFamily="49" charset="0"/>
              </a:rPr>
              <a:t>		</a:t>
            </a:r>
            <a:r>
              <a:rPr lang="en-GB" dirty="0"/>
              <a:t>errors	action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90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 Error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613957" cy="3147997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371600" algn="ctr"/>
                <a:tab pos="3200400" algn="ctr"/>
                <a:tab pos="4803775" algn="ctr"/>
                <a:tab pos="6175375" algn="ctr"/>
              </a:tabLst>
            </a:pPr>
            <a:r>
              <a:rPr lang="en-GB" dirty="0">
                <a:solidFill>
                  <a:srgbClr val="000099"/>
                </a:solidFill>
                <a:latin typeface="APL385 Unicode" panose="020B0709000202000203" pitchFamily="49" charset="0"/>
              </a:rPr>
              <a:t>⎕TRAP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←	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┌───────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	</a:t>
            </a:r>
            <a:r>
              <a:rPr lang="en-GB" dirty="0"/>
              <a:t>handler	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─────┐</a:t>
            </a:r>
            <a:endParaRPr lang="en-GB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>
              <a:buNone/>
              <a:tabLst>
                <a:tab pos="1371600" algn="ctr"/>
                <a:tab pos="3200400" algn="ctr"/>
                <a:tab pos="4803775" algn="ctr"/>
                <a:tab pos="6175375" algn="ctr"/>
              </a:tabLst>
            </a:pPr>
            <a:r>
              <a:rPr lang="en-GB" b="1" dirty="0">
                <a:latin typeface="Titillium Web" panose="00000500000000000000" pitchFamily="2" charset="0"/>
              </a:rPr>
              <a:t>E</a:t>
            </a:r>
            <a:r>
              <a:rPr lang="en-GB" dirty="0">
                <a:latin typeface="Titillium Web" panose="00000500000000000000" pitchFamily="2" charset="0"/>
              </a:rPr>
              <a:t>xecute there: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/>
              <a:t>errors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'E'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/>
              <a:t>code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  <a:tabLst>
                <a:tab pos="1371600" algn="ctr"/>
                <a:tab pos="3200400" algn="ctr"/>
                <a:tab pos="4803775" algn="ctr"/>
                <a:tab pos="6175375" algn="ctr"/>
              </a:tabLst>
            </a:pPr>
            <a:r>
              <a:rPr lang="en-GB" b="1" dirty="0">
                <a:latin typeface="Titillium Web" panose="00000500000000000000" pitchFamily="2" charset="0"/>
              </a:rPr>
              <a:t>C</a:t>
            </a:r>
            <a:r>
              <a:rPr lang="en-GB" dirty="0">
                <a:latin typeface="Titillium Web" panose="00000500000000000000" pitchFamily="2" charset="0"/>
              </a:rPr>
              <a:t>ut stack first: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/>
              <a:t>errors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'C'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/>
              <a:t>code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  <a:tabLst>
                <a:tab pos="1371600" algn="ctr"/>
                <a:tab pos="3200400" algn="ctr"/>
                <a:tab pos="4803775" algn="ctr"/>
                <a:tab pos="6175375" algn="ct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  <a:tabLst>
                <a:tab pos="1371600" algn="ctr"/>
                <a:tab pos="3200400" algn="ctr"/>
                <a:tab pos="4803775" algn="ctr"/>
                <a:tab pos="6175375" algn="ctr"/>
              </a:tabLst>
            </a:pPr>
            <a:r>
              <a:rPr lang="en-GB" b="1" dirty="0">
                <a:latin typeface="Titillium Web" panose="00000500000000000000" pitchFamily="2" charset="0"/>
              </a:rPr>
              <a:t>N</a:t>
            </a:r>
            <a:r>
              <a:rPr lang="en-GB" dirty="0">
                <a:latin typeface="Titillium Web" panose="00000500000000000000" pitchFamily="2" charset="0"/>
              </a:rPr>
              <a:t>ext handler: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/>
              <a:t>errors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'N'</a:t>
            </a:r>
          </a:p>
          <a:p>
            <a:pPr marL="0" indent="0">
              <a:buNone/>
              <a:tabLst>
                <a:tab pos="1371600" algn="ctr"/>
                <a:tab pos="3200400" algn="ctr"/>
                <a:tab pos="4803775" algn="ctr"/>
                <a:tab pos="6175375" algn="ctr"/>
              </a:tabLst>
            </a:pPr>
            <a:r>
              <a:rPr lang="en-GB" b="1" dirty="0">
                <a:latin typeface="Titillium Web" panose="00000500000000000000" pitchFamily="2" charset="0"/>
              </a:rPr>
              <a:t>S</a:t>
            </a:r>
            <a:r>
              <a:rPr lang="en-GB" dirty="0">
                <a:latin typeface="Titillium Web" panose="00000500000000000000" pitchFamily="2" charset="0"/>
              </a:rPr>
              <a:t>top looking: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/>
              <a:t>errors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'S'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63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 Error: Execute there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8336269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err="1">
                <a:latin typeface="APL385 Unicode" panose="020B0709000202000203" pitchFamily="49" charset="0"/>
              </a:rPr>
              <a:t>z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 err="1">
                <a:latin typeface="APL385 Unicode" panose="020B0709000202000203" pitchFamily="49" charset="0"/>
              </a:rPr>
              <a:t>Foo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err="1">
                <a:latin typeface="APL385 Unicode" panose="020B0709000202000203" pitchFamily="49" charset="0"/>
              </a:rPr>
              <a:t>y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GB" sz="2400" dirty="0" err="1">
                <a:latin typeface="APL385 Unicode" panose="020B0709000202000203" pitchFamily="49" charset="0"/>
              </a:rPr>
              <a:t>c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 err="1">
                <a:latin typeface="APL385 Unicode" panose="020B0709000202000203" pitchFamily="49" charset="0"/>
              </a:rPr>
              <a:t>c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'z←''oh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 no''⋄→END'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11 'E' </a:t>
            </a:r>
            <a:r>
              <a:rPr lang="en-GB" sz="2400" dirty="0">
                <a:latin typeface="APL385 Unicode" panose="020B0709000202000203" pitchFamily="49" charset="0"/>
              </a:rPr>
              <a:t>c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z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4 3 5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÷</a:t>
            </a:r>
            <a:r>
              <a:rPr lang="en-GB" sz="2400" dirty="0">
                <a:latin typeface="APL385 Unicode" panose="020B0709000202000203" pitchFamily="49" charset="0"/>
              </a:rPr>
              <a:t>y</a:t>
            </a:r>
            <a:endParaRPr lang="en-GB" sz="24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END: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</a:t>
            </a:r>
            <a:r>
              <a:rPr lang="en-GB" sz="2400" dirty="0">
                <a:latin typeface="APL385 Unicode" panose="020B0709000202000203" pitchFamily="49" charset="0"/>
              </a:rPr>
              <a:t>z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</a:t>
            </a:r>
            <a:r>
              <a:rPr lang="en-GB" sz="2400" dirty="0" err="1">
                <a:latin typeface="APL385 Unicode" panose="020B0709000202000203" pitchFamily="49" charset="0"/>
              </a:rPr>
              <a:t>z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'done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F1217987-3F4C-4202-B749-89631CC3F7B6}"/>
              </a:ext>
            </a:extLst>
          </p:cNvPr>
          <p:cNvSpPr/>
          <p:nvPr/>
        </p:nvSpPr>
        <p:spPr>
          <a:xfrm>
            <a:off x="3795321" y="3215322"/>
            <a:ext cx="1553357" cy="1035115"/>
          </a:xfrm>
          <a:prstGeom prst="wedgeEllipseCallout">
            <a:avLst>
              <a:gd name="adj1" fmla="val -102304"/>
              <a:gd name="adj2" fmla="val -81711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FF942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11::</a:t>
            </a:r>
          </a:p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FF9421"/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DOMAIN</a:t>
            </a:r>
            <a:br>
              <a:rPr lang="en-GB" sz="2400" dirty="0">
                <a:solidFill>
                  <a:srgbClr val="FF9421"/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</a:br>
            <a:r>
              <a:rPr lang="en-GB" sz="2400" dirty="0">
                <a:solidFill>
                  <a:srgbClr val="FF9421"/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ERROR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APL385 Unicode" panose="020B0709000202000203" pitchFamily="49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08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 Error: Execute there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8336269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err="1">
                <a:latin typeface="APL385 Unicode" panose="020B0709000202000203" pitchFamily="49" charset="0"/>
              </a:rPr>
              <a:t>z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 err="1">
                <a:latin typeface="APL385 Unicode" panose="020B0709000202000203" pitchFamily="49" charset="0"/>
              </a:rPr>
              <a:t>Foo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err="1">
                <a:latin typeface="APL385 Unicode" panose="020B0709000202000203" pitchFamily="49" charset="0"/>
              </a:rPr>
              <a:t>y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GB" sz="2400" dirty="0" err="1">
                <a:latin typeface="APL385 Unicode" panose="020B0709000202000203" pitchFamily="49" charset="0"/>
              </a:rPr>
              <a:t>c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 err="1">
                <a:latin typeface="APL385 Unicode" panose="020B0709000202000203" pitchFamily="49" charset="0"/>
              </a:rPr>
              <a:t>c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u="sng" dirty="0" err="1">
                <a:solidFill>
                  <a:srgbClr val="494949"/>
                </a:solidFill>
                <a:uFill>
                  <a:solidFill>
                    <a:srgbClr val="FF9421"/>
                  </a:solidFill>
                </a:uFill>
                <a:latin typeface="APL385 Unicode" panose="020B0709000202000203" pitchFamily="49" charset="0"/>
              </a:rPr>
              <a:t>'z←''oh</a:t>
            </a:r>
            <a:r>
              <a:rPr lang="en-GB" sz="2400" u="sng" dirty="0">
                <a:solidFill>
                  <a:srgbClr val="494949"/>
                </a:solidFill>
                <a:uFill>
                  <a:solidFill>
                    <a:srgbClr val="FF9421"/>
                  </a:solidFill>
                </a:uFill>
                <a:latin typeface="APL385 Unicode" panose="020B0709000202000203" pitchFamily="49" charset="0"/>
              </a:rPr>
              <a:t> no''⋄→END'</a:t>
            </a:r>
            <a:endParaRPr lang="en-GB" sz="2400" u="sng" dirty="0">
              <a:uFill>
                <a:solidFill>
                  <a:srgbClr val="FF9421"/>
                </a:solidFill>
              </a:u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11 'E' </a:t>
            </a:r>
            <a:r>
              <a:rPr lang="en-GB" sz="2400" dirty="0">
                <a:latin typeface="APL385 Unicode" panose="020B0709000202000203" pitchFamily="49" charset="0"/>
              </a:rPr>
              <a:t>c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z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4 3 5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÷</a:t>
            </a:r>
            <a:r>
              <a:rPr lang="en-GB" sz="2400" dirty="0">
                <a:latin typeface="APL385 Unicode" panose="020B0709000202000203" pitchFamily="49" charset="0"/>
              </a:rPr>
              <a:t>y</a:t>
            </a:r>
            <a:endParaRPr lang="en-GB" sz="24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END: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</a:t>
            </a:r>
            <a:r>
              <a:rPr lang="en-GB" sz="2400" dirty="0">
                <a:latin typeface="APL385 Unicode" panose="020B0709000202000203" pitchFamily="49" charset="0"/>
              </a:rPr>
              <a:t>z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</a:t>
            </a:r>
            <a:r>
              <a:rPr lang="en-GB" sz="2400" dirty="0" err="1">
                <a:latin typeface="APL385 Unicode" panose="020B0709000202000203" pitchFamily="49" charset="0"/>
              </a:rPr>
              <a:t>z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'done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FA12DCD7-9EEA-4608-9F9D-8F7F16EF5BE6}"/>
              </a:ext>
            </a:extLst>
          </p:cNvPr>
          <p:cNvSpPr/>
          <p:nvPr/>
        </p:nvSpPr>
        <p:spPr>
          <a:xfrm>
            <a:off x="3266855" y="2841780"/>
            <a:ext cx="2385265" cy="1035115"/>
          </a:xfrm>
          <a:prstGeom prst="wedgeEllipseCallout">
            <a:avLst>
              <a:gd name="adj1" fmla="val -35176"/>
              <a:gd name="adj2" fmla="val -94206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>
              <a:lnSpc>
                <a:spcPct val="80000"/>
              </a:lnSpc>
            </a:pP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z←'oh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 no'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→END</a:t>
            </a:r>
          </a:p>
        </p:txBody>
      </p:sp>
    </p:spTree>
    <p:extLst>
      <p:ext uri="{BB962C8B-B14F-4D97-AF65-F5344CB8AC3E}">
        <p14:creationId xmlns:p14="http://schemas.microsoft.com/office/powerpoint/2010/main" val="3917105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 Error: Execute there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8336269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err="1">
                <a:latin typeface="APL385 Unicode" panose="020B0709000202000203" pitchFamily="49" charset="0"/>
              </a:rPr>
              <a:t>z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 err="1">
                <a:latin typeface="APL385 Unicode" panose="020B0709000202000203" pitchFamily="49" charset="0"/>
              </a:rPr>
              <a:t>Foo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err="1">
                <a:latin typeface="APL385 Unicode" panose="020B0709000202000203" pitchFamily="49" charset="0"/>
              </a:rPr>
              <a:t>y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GB" sz="2400" dirty="0" err="1">
                <a:latin typeface="APL385 Unicode" panose="020B0709000202000203" pitchFamily="49" charset="0"/>
              </a:rPr>
              <a:t>c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 err="1">
                <a:latin typeface="APL385 Unicode" panose="020B0709000202000203" pitchFamily="49" charset="0"/>
              </a:rPr>
              <a:t>c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'z←''oh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 no''⋄→END'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u="sng" dirty="0">
                <a:solidFill>
                  <a:srgbClr val="494949"/>
                </a:solidFill>
                <a:uFill>
                  <a:solidFill>
                    <a:srgbClr val="FF9421"/>
                  </a:solidFill>
                </a:uFill>
                <a:latin typeface="APL385 Unicode" panose="020B0709000202000203" pitchFamily="49" charset="0"/>
              </a:rPr>
              <a:t>11 'E' </a:t>
            </a:r>
            <a:r>
              <a:rPr lang="en-GB" sz="2400" u="sng" dirty="0">
                <a:uFill>
                  <a:solidFill>
                    <a:srgbClr val="FF9421"/>
                  </a:solidFill>
                </a:uFill>
                <a:latin typeface="APL385 Unicode" panose="020B0709000202000203" pitchFamily="49" charset="0"/>
              </a:rPr>
              <a:t>c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z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4 3 5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÷</a:t>
            </a:r>
            <a:r>
              <a:rPr lang="en-GB" sz="2400" dirty="0">
                <a:latin typeface="APL385 Unicode" panose="020B0709000202000203" pitchFamily="49" charset="0"/>
              </a:rPr>
              <a:t>y</a:t>
            </a:r>
            <a:endParaRPr lang="en-GB" sz="24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END: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</a:t>
            </a:r>
            <a:r>
              <a:rPr lang="en-GB" sz="2400" dirty="0">
                <a:latin typeface="APL385 Unicode" panose="020B0709000202000203" pitchFamily="49" charset="0"/>
              </a:rPr>
              <a:t>z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</a:t>
            </a:r>
            <a:r>
              <a:rPr lang="en-GB" sz="2400" dirty="0" err="1">
                <a:latin typeface="APL385 Unicode" panose="020B0709000202000203" pitchFamily="49" charset="0"/>
              </a:rPr>
              <a:t>z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'done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961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 Error: Execute there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8336269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err="1">
                <a:latin typeface="APL385 Unicode" panose="020B0709000202000203" pitchFamily="49" charset="0"/>
              </a:rPr>
              <a:t>z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 err="1">
                <a:latin typeface="APL385 Unicode" panose="020B0709000202000203" pitchFamily="49" charset="0"/>
              </a:rPr>
              <a:t>Foo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err="1">
                <a:latin typeface="APL385 Unicode" panose="020B0709000202000203" pitchFamily="49" charset="0"/>
              </a:rPr>
              <a:t>y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GB" sz="2400" dirty="0" err="1">
                <a:latin typeface="APL385 Unicode" panose="020B0709000202000203" pitchFamily="49" charset="0"/>
              </a:rPr>
              <a:t>c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 err="1">
                <a:latin typeface="APL385 Unicode" panose="020B0709000202000203" pitchFamily="49" charset="0"/>
              </a:rPr>
              <a:t>c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'z←''oh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 no''⋄→END'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uFill>
                  <a:solidFill>
                    <a:srgbClr val="FF9421"/>
                  </a:solidFill>
                </a:uFill>
                <a:latin typeface="APL385 Unicode" panose="020B0709000202000203" pitchFamily="49" charset="0"/>
              </a:rPr>
              <a:t>11 'E' </a:t>
            </a:r>
            <a:r>
              <a:rPr lang="en-GB" sz="2400" dirty="0">
                <a:uFill>
                  <a:solidFill>
                    <a:srgbClr val="FF9421"/>
                  </a:solidFill>
                </a:uFill>
                <a:latin typeface="APL385 Unicode" panose="020B0709000202000203" pitchFamily="49" charset="0"/>
              </a:rPr>
              <a:t>c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z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4 3 5</a:t>
            </a:r>
            <a:r>
              <a:rPr lang="en-GB" sz="2400" dirty="0">
                <a:solidFill>
                  <a:srgbClr val="0000FF"/>
                </a:solidFill>
                <a:highlight>
                  <a:srgbClr val="FF9421"/>
                </a:highlight>
                <a:latin typeface="APL385 Unicode" panose="020B0709000202000203" pitchFamily="49" charset="0"/>
              </a:rPr>
              <a:t>÷</a:t>
            </a:r>
            <a:r>
              <a:rPr lang="en-GB" sz="2400" dirty="0">
                <a:latin typeface="APL385 Unicode" panose="020B0709000202000203" pitchFamily="49" charset="0"/>
              </a:rPr>
              <a:t>y</a:t>
            </a:r>
            <a:endParaRPr lang="en-GB" sz="24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END: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</a:t>
            </a:r>
            <a:r>
              <a:rPr lang="en-GB" sz="2400" dirty="0">
                <a:latin typeface="APL385 Unicode" panose="020B0709000202000203" pitchFamily="49" charset="0"/>
              </a:rPr>
              <a:t>z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</a:t>
            </a:r>
            <a:r>
              <a:rPr lang="en-GB" sz="2400" dirty="0" err="1">
                <a:latin typeface="APL385 Unicode" panose="020B0709000202000203" pitchFamily="49" charset="0"/>
              </a:rPr>
              <a:t>z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'done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533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 Error: Execute there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8336269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err="1">
                <a:latin typeface="APL385 Unicode" panose="020B0709000202000203" pitchFamily="49" charset="0"/>
              </a:rPr>
              <a:t>z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 err="1">
                <a:latin typeface="APL385 Unicode" panose="020B0709000202000203" pitchFamily="49" charset="0"/>
              </a:rPr>
              <a:t>Foo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err="1">
                <a:latin typeface="APL385 Unicode" panose="020B0709000202000203" pitchFamily="49" charset="0"/>
              </a:rPr>
              <a:t>y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GB" sz="2400" dirty="0" err="1">
                <a:latin typeface="APL385 Unicode" panose="020B0709000202000203" pitchFamily="49" charset="0"/>
              </a:rPr>
              <a:t>c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 err="1">
                <a:latin typeface="APL385 Unicode" panose="020B0709000202000203" pitchFamily="49" charset="0"/>
              </a:rPr>
              <a:t>c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'z←''oh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 no''⋄→END'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u="sng" dirty="0">
                <a:solidFill>
                  <a:srgbClr val="494949"/>
                </a:solidFill>
                <a:uFill>
                  <a:solidFill>
                    <a:srgbClr val="FF9421"/>
                  </a:solidFill>
                </a:uFill>
                <a:latin typeface="APL385 Unicode" panose="020B0709000202000203" pitchFamily="49" charset="0"/>
              </a:rPr>
              <a:t>11</a:t>
            </a:r>
            <a:r>
              <a:rPr lang="en-GB" sz="2400" dirty="0">
                <a:solidFill>
                  <a:srgbClr val="494949"/>
                </a:solidFill>
                <a:uFill>
                  <a:solidFill>
                    <a:srgbClr val="FF9421"/>
                  </a:solidFill>
                </a:uFill>
                <a:latin typeface="APL385 Unicode" panose="020B0709000202000203" pitchFamily="49" charset="0"/>
              </a:rPr>
              <a:t> 'E' </a:t>
            </a:r>
            <a:r>
              <a:rPr lang="en-GB" sz="2400" dirty="0">
                <a:uFill>
                  <a:solidFill>
                    <a:srgbClr val="FF9421"/>
                  </a:solidFill>
                </a:uFill>
                <a:latin typeface="APL385 Unicode" panose="020B0709000202000203" pitchFamily="49" charset="0"/>
              </a:rPr>
              <a:t>c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z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4 3 5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÷</a:t>
            </a:r>
            <a:r>
              <a:rPr lang="en-GB" sz="2400" dirty="0">
                <a:latin typeface="APL385 Unicode" panose="020B0709000202000203" pitchFamily="49" charset="0"/>
              </a:rPr>
              <a:t>y</a:t>
            </a:r>
            <a:endParaRPr lang="en-GB" sz="24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END: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</a:t>
            </a:r>
            <a:r>
              <a:rPr lang="en-GB" sz="2400" dirty="0">
                <a:latin typeface="APL385 Unicode" panose="020B0709000202000203" pitchFamily="49" charset="0"/>
              </a:rPr>
              <a:t>z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</a:t>
            </a:r>
            <a:r>
              <a:rPr lang="en-GB" sz="2400" dirty="0" err="1">
                <a:latin typeface="APL385 Unicode" panose="020B0709000202000203" pitchFamily="49" charset="0"/>
              </a:rPr>
              <a:t>z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'done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52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D73D98D-7FAF-43A7-BF16-F26C0239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 Handling – Part 1</a:t>
            </a:r>
          </a:p>
        </p:txBody>
      </p:sp>
      <p:sp>
        <p:nvSpPr>
          <p:cNvPr id="9" name="First">
            <a:extLst>
              <a:ext uri="{FF2B5EF4-FFF2-40B4-BE49-F238E27FC236}">
                <a16:creationId xmlns:a16="http://schemas.microsoft.com/office/drawing/2014/main" id="{C3EBF754-7ABA-4419-B1C8-59457AD13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2973388" algn="l"/>
                <a:tab pos="8058150" algn="r"/>
              </a:tabLst>
            </a:pPr>
            <a:r>
              <a:rPr lang="en-GB" dirty="0" err="1"/>
              <a:t>Tradfn</a:t>
            </a:r>
            <a:r>
              <a:rPr lang="en-GB" dirty="0"/>
              <a:t> structure	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:Trap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errno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/>
              <a:t>(</a:t>
            </a:r>
            <a:r>
              <a:rPr lang="en-GB" dirty="0">
                <a:solidFill>
                  <a:srgbClr val="494949"/>
                </a:solidFill>
              </a:rPr>
              <a:t>0</a:t>
            </a:r>
            <a:r>
              <a:rPr lang="en-GB" dirty="0"/>
              <a:t> means all)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2973388" algn="l"/>
                <a:tab pos="8058150" algn="r"/>
              </a:tabLst>
            </a:pPr>
            <a:r>
              <a:rPr lang="en-GB" dirty="0"/>
              <a:t>Dfn error guard	</a:t>
            </a:r>
            <a:r>
              <a:rPr lang="en-GB" dirty="0" err="1">
                <a:latin typeface="APL385 Unicode" panose="020B0709000202000203" pitchFamily="49" charset="0"/>
              </a:rPr>
              <a:t>errno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::</a:t>
            </a:r>
            <a:r>
              <a:rPr lang="en-GB" dirty="0" err="1">
                <a:latin typeface="APL385 Unicode" panose="020B0709000202000203" pitchFamily="49" charset="0"/>
              </a:rPr>
              <a:t>result_expression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4572000" algn="l"/>
                <a:tab pos="8058150" algn="r"/>
              </a:tabLst>
            </a:pPr>
            <a:r>
              <a:rPr lang="en-GB" dirty="0"/>
              <a:t>Error Number of last error	</a:t>
            </a:r>
            <a:r>
              <a:rPr lang="en-GB" dirty="0">
                <a:solidFill>
                  <a:srgbClr val="000099"/>
                </a:solidFill>
                <a:latin typeface="APL385 Unicode" panose="020B0709000202000203" pitchFamily="49" charset="0"/>
              </a:rPr>
              <a:t>⎕EN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4572000" algn="l"/>
                <a:tab pos="8058150" algn="r"/>
              </a:tabLst>
            </a:pPr>
            <a:r>
              <a:rPr lang="en-GB" dirty="0"/>
              <a:t>Error Message for number	</a:t>
            </a:r>
            <a:r>
              <a:rPr lang="en-GB" dirty="0">
                <a:solidFill>
                  <a:srgbClr val="000099"/>
                </a:solidFill>
                <a:latin typeface="APL385 Unicode" panose="020B0709000202000203" pitchFamily="49" charset="0"/>
              </a:rPr>
              <a:t>⎕EM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7DDF7-F9D7-4F9D-A4B4-08D8D268307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AA5F1CF-D6A9-4121-AEE8-571D410B95A6}"/>
              </a:ext>
            </a:extLst>
          </p:cNvPr>
          <p:cNvSpPr/>
          <p:nvPr/>
        </p:nvSpPr>
        <p:spPr>
          <a:xfrm>
            <a:off x="7276950" y="681540"/>
            <a:ext cx="1555245" cy="594066"/>
          </a:xfrm>
          <a:prstGeom prst="roundRect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dyalog.tv</a:t>
            </a:r>
          </a:p>
        </p:txBody>
      </p:sp>
    </p:spTree>
    <p:extLst>
      <p:ext uri="{BB962C8B-B14F-4D97-AF65-F5344CB8AC3E}">
        <p14:creationId xmlns:p14="http://schemas.microsoft.com/office/powerpoint/2010/main" val="232582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 Error: Execute there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8336269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err="1">
                <a:latin typeface="APL385 Unicode" panose="020B0709000202000203" pitchFamily="49" charset="0"/>
              </a:rPr>
              <a:t>z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 err="1">
                <a:latin typeface="APL385 Unicode" panose="020B0709000202000203" pitchFamily="49" charset="0"/>
              </a:rPr>
              <a:t>Foo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err="1">
                <a:latin typeface="APL385 Unicode" panose="020B0709000202000203" pitchFamily="49" charset="0"/>
              </a:rPr>
              <a:t>y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GB" sz="2400" dirty="0" err="1">
                <a:latin typeface="APL385 Unicode" panose="020B0709000202000203" pitchFamily="49" charset="0"/>
              </a:rPr>
              <a:t>c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 err="1">
                <a:latin typeface="APL385 Unicode" panose="020B0709000202000203" pitchFamily="49" charset="0"/>
              </a:rPr>
              <a:t>c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'z←''oh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 no''⋄→END'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uFill>
                  <a:solidFill>
                    <a:srgbClr val="FF9421"/>
                  </a:solidFill>
                </a:uFill>
                <a:latin typeface="APL385 Unicode" panose="020B0709000202000203" pitchFamily="49" charset="0"/>
              </a:rPr>
              <a:t>11 </a:t>
            </a:r>
            <a:r>
              <a:rPr lang="en-GB" sz="2400" u="sng" dirty="0">
                <a:solidFill>
                  <a:srgbClr val="494949"/>
                </a:solidFill>
                <a:uFill>
                  <a:solidFill>
                    <a:srgbClr val="FF9421"/>
                  </a:solidFill>
                </a:uFill>
                <a:latin typeface="APL385 Unicode" panose="020B0709000202000203" pitchFamily="49" charset="0"/>
              </a:rPr>
              <a:t>'E'</a:t>
            </a:r>
            <a:r>
              <a:rPr lang="en-GB" sz="2400" dirty="0">
                <a:solidFill>
                  <a:srgbClr val="494949"/>
                </a:solidFill>
                <a:uFill>
                  <a:solidFill>
                    <a:srgbClr val="FF9421"/>
                  </a:solidFill>
                </a:uFill>
                <a:latin typeface="APL385 Unicode" panose="020B0709000202000203" pitchFamily="49" charset="0"/>
              </a:rPr>
              <a:t> </a:t>
            </a:r>
            <a:r>
              <a:rPr lang="en-GB" sz="2400" dirty="0">
                <a:uFill>
                  <a:solidFill>
                    <a:srgbClr val="FF9421"/>
                  </a:solidFill>
                </a:uFill>
                <a:latin typeface="APL385 Unicode" panose="020B0709000202000203" pitchFamily="49" charset="0"/>
              </a:rPr>
              <a:t>c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z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4 3 5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÷</a:t>
            </a:r>
            <a:r>
              <a:rPr lang="en-GB" sz="2400" dirty="0">
                <a:latin typeface="APL385 Unicode" panose="020B0709000202000203" pitchFamily="49" charset="0"/>
              </a:rPr>
              <a:t>y</a:t>
            </a:r>
            <a:endParaRPr lang="en-GB" sz="24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END: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</a:t>
            </a:r>
            <a:r>
              <a:rPr lang="en-GB" sz="2400" dirty="0">
                <a:latin typeface="APL385 Unicode" panose="020B0709000202000203" pitchFamily="49" charset="0"/>
              </a:rPr>
              <a:t>z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</a:t>
            </a:r>
            <a:r>
              <a:rPr lang="en-GB" sz="2400" dirty="0" err="1">
                <a:latin typeface="APL385 Unicode" panose="020B0709000202000203" pitchFamily="49" charset="0"/>
              </a:rPr>
              <a:t>z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'done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521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 Error: Execute there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8336269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err="1">
                <a:latin typeface="APL385 Unicode" panose="020B0709000202000203" pitchFamily="49" charset="0"/>
              </a:rPr>
              <a:t>z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 err="1">
                <a:latin typeface="APL385 Unicode" panose="020B0709000202000203" pitchFamily="49" charset="0"/>
              </a:rPr>
              <a:t>Foo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err="1">
                <a:latin typeface="APL385 Unicode" panose="020B0709000202000203" pitchFamily="49" charset="0"/>
              </a:rPr>
              <a:t>y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GB" sz="2400" dirty="0" err="1">
                <a:latin typeface="APL385 Unicode" panose="020B0709000202000203" pitchFamily="49" charset="0"/>
              </a:rPr>
              <a:t>c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 err="1">
                <a:latin typeface="APL385 Unicode" panose="020B0709000202000203" pitchFamily="49" charset="0"/>
              </a:rPr>
              <a:t>c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'z←''oh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 no''⋄→END'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uFill>
                  <a:solidFill>
                    <a:srgbClr val="FF9421"/>
                  </a:solidFill>
                </a:uFill>
                <a:latin typeface="APL385 Unicode" panose="020B0709000202000203" pitchFamily="49" charset="0"/>
              </a:rPr>
              <a:t>11 'E' </a:t>
            </a:r>
            <a:r>
              <a:rPr lang="en-GB" sz="2400" u="sng" dirty="0">
                <a:uFill>
                  <a:solidFill>
                    <a:srgbClr val="FF9421"/>
                  </a:solidFill>
                </a:uFill>
                <a:latin typeface="APL385 Unicode" panose="020B0709000202000203" pitchFamily="49" charset="0"/>
              </a:rPr>
              <a:t>c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z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4 3 5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÷</a:t>
            </a:r>
            <a:r>
              <a:rPr lang="en-GB" sz="2400" dirty="0">
                <a:latin typeface="APL385 Unicode" panose="020B0709000202000203" pitchFamily="49" charset="0"/>
              </a:rPr>
              <a:t>y</a:t>
            </a:r>
            <a:endParaRPr lang="en-GB" sz="24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END: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</a:t>
            </a:r>
            <a:r>
              <a:rPr lang="en-GB" sz="2400" dirty="0">
                <a:latin typeface="APL385 Unicode" panose="020B0709000202000203" pitchFamily="49" charset="0"/>
              </a:rPr>
              <a:t>z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</a:t>
            </a:r>
            <a:r>
              <a:rPr lang="en-GB" sz="2400" dirty="0" err="1">
                <a:latin typeface="APL385 Unicode" panose="020B0709000202000203" pitchFamily="49" charset="0"/>
              </a:rPr>
              <a:t>z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'done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29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 Error: Execute there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8336269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err="1">
                <a:latin typeface="APL385 Unicode" panose="020B0709000202000203" pitchFamily="49" charset="0"/>
              </a:rPr>
              <a:t>z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 err="1">
                <a:latin typeface="APL385 Unicode" panose="020B0709000202000203" pitchFamily="49" charset="0"/>
              </a:rPr>
              <a:t>Foo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err="1">
                <a:latin typeface="APL385 Unicode" panose="020B0709000202000203" pitchFamily="49" charset="0"/>
              </a:rPr>
              <a:t>y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GB" sz="2400" dirty="0" err="1">
                <a:latin typeface="APL385 Unicode" panose="020B0709000202000203" pitchFamily="49" charset="0"/>
              </a:rPr>
              <a:t>c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 err="1">
                <a:latin typeface="APL385 Unicode" panose="020B0709000202000203" pitchFamily="49" charset="0"/>
              </a:rPr>
              <a:t>c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sz="2400" u="sng" dirty="0" err="1">
                <a:solidFill>
                  <a:srgbClr val="494949"/>
                </a:solidFill>
                <a:uFill>
                  <a:solidFill>
                    <a:srgbClr val="FF9421"/>
                  </a:solidFill>
                </a:uFill>
                <a:latin typeface="APL385 Unicode" panose="020B0709000202000203" pitchFamily="49" charset="0"/>
              </a:rPr>
              <a:t>z←''oh</a:t>
            </a:r>
            <a:r>
              <a:rPr lang="en-GB" sz="2400" u="sng" dirty="0">
                <a:solidFill>
                  <a:srgbClr val="494949"/>
                </a:solidFill>
                <a:uFill>
                  <a:solidFill>
                    <a:srgbClr val="FF9421"/>
                  </a:solidFill>
                </a:uFill>
                <a:latin typeface="APL385 Unicode" panose="020B0709000202000203" pitchFamily="49" charset="0"/>
              </a:rPr>
              <a:t> no''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⋄→END'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uFill>
                  <a:solidFill>
                    <a:srgbClr val="FF9421"/>
                  </a:solidFill>
                </a:uFill>
                <a:latin typeface="APL385 Unicode" panose="020B0709000202000203" pitchFamily="49" charset="0"/>
              </a:rPr>
              <a:t>11 'E' </a:t>
            </a:r>
            <a:r>
              <a:rPr lang="en-GB" sz="2400" dirty="0">
                <a:uFill>
                  <a:solidFill>
                    <a:srgbClr val="FF9421"/>
                  </a:solidFill>
                </a:uFill>
                <a:latin typeface="APL385 Unicode" panose="020B0709000202000203" pitchFamily="49" charset="0"/>
              </a:rPr>
              <a:t>c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z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4 3 5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÷</a:t>
            </a:r>
            <a:r>
              <a:rPr lang="en-GB" sz="2400" dirty="0">
                <a:latin typeface="APL385 Unicode" panose="020B0709000202000203" pitchFamily="49" charset="0"/>
              </a:rPr>
              <a:t>y</a:t>
            </a:r>
            <a:endParaRPr lang="en-GB" sz="24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END: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</a:t>
            </a:r>
            <a:r>
              <a:rPr lang="en-GB" sz="2400" dirty="0">
                <a:latin typeface="APL385 Unicode" panose="020B0709000202000203" pitchFamily="49" charset="0"/>
              </a:rPr>
              <a:t>z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</a:t>
            </a:r>
            <a:r>
              <a:rPr lang="en-GB" sz="2400" dirty="0" err="1">
                <a:latin typeface="APL385 Unicode" panose="020B0709000202000203" pitchFamily="49" charset="0"/>
              </a:rPr>
              <a:t>z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'done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258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 Error: Execute there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8336269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err="1">
                <a:latin typeface="APL385 Unicode" panose="020B0709000202000203" pitchFamily="49" charset="0"/>
              </a:rPr>
              <a:t>z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 err="1">
                <a:latin typeface="APL385 Unicode" panose="020B0709000202000203" pitchFamily="49" charset="0"/>
              </a:rPr>
              <a:t>Foo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err="1">
                <a:latin typeface="APL385 Unicode" panose="020B0709000202000203" pitchFamily="49" charset="0"/>
              </a:rPr>
              <a:t>y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GB" sz="2400" dirty="0" err="1">
                <a:latin typeface="APL385 Unicode" panose="020B0709000202000203" pitchFamily="49" charset="0"/>
              </a:rPr>
              <a:t>c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 err="1">
                <a:latin typeface="APL385 Unicode" panose="020B0709000202000203" pitchFamily="49" charset="0"/>
              </a:rPr>
              <a:t>c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sz="2400" dirty="0" err="1">
                <a:solidFill>
                  <a:srgbClr val="494949"/>
                </a:solidFill>
                <a:uFill>
                  <a:solidFill>
                    <a:srgbClr val="FF9421"/>
                  </a:solidFill>
                </a:uFill>
                <a:latin typeface="APL385 Unicode" panose="020B0709000202000203" pitchFamily="49" charset="0"/>
              </a:rPr>
              <a:t>z←''oh</a:t>
            </a:r>
            <a:r>
              <a:rPr lang="en-GB" sz="2400" dirty="0">
                <a:solidFill>
                  <a:srgbClr val="494949"/>
                </a:solidFill>
                <a:uFill>
                  <a:solidFill>
                    <a:srgbClr val="FF9421"/>
                  </a:solidFill>
                </a:uFill>
                <a:latin typeface="APL385 Unicode" panose="020B0709000202000203" pitchFamily="49" charset="0"/>
              </a:rPr>
              <a:t> no''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⋄</a:t>
            </a:r>
            <a:r>
              <a:rPr lang="en-GB" sz="2400" u="sng" dirty="0">
                <a:solidFill>
                  <a:srgbClr val="494949"/>
                </a:solidFill>
                <a:uFill>
                  <a:solidFill>
                    <a:srgbClr val="FF9421"/>
                  </a:solidFill>
                </a:uFill>
                <a:latin typeface="APL385 Unicode" panose="020B0709000202000203" pitchFamily="49" charset="0"/>
              </a:rPr>
              <a:t>→END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uFill>
                  <a:solidFill>
                    <a:srgbClr val="FF9421"/>
                  </a:solidFill>
                </a:uFill>
                <a:latin typeface="APL385 Unicode" panose="020B0709000202000203" pitchFamily="49" charset="0"/>
              </a:rPr>
              <a:t>11 'E' </a:t>
            </a:r>
            <a:r>
              <a:rPr lang="en-GB" sz="2400" dirty="0">
                <a:uFill>
                  <a:solidFill>
                    <a:srgbClr val="FF9421"/>
                  </a:solidFill>
                </a:uFill>
                <a:latin typeface="APL385 Unicode" panose="020B0709000202000203" pitchFamily="49" charset="0"/>
              </a:rPr>
              <a:t>c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z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4 3 5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÷</a:t>
            </a:r>
            <a:r>
              <a:rPr lang="en-GB" sz="2400" dirty="0">
                <a:latin typeface="APL385 Unicode" panose="020B0709000202000203" pitchFamily="49" charset="0"/>
              </a:rPr>
              <a:t>y</a:t>
            </a:r>
            <a:endParaRPr lang="en-GB" sz="24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u="sng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9421"/>
                  </a:solidFill>
                </a:uFill>
                <a:latin typeface="APL385 Unicode" panose="020B0709000202000203" pitchFamily="49" charset="0"/>
              </a:rPr>
              <a:t>END: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</a:t>
            </a:r>
            <a:r>
              <a:rPr lang="en-GB" sz="2400" dirty="0">
                <a:latin typeface="APL385 Unicode" panose="020B0709000202000203" pitchFamily="49" charset="0"/>
              </a:rPr>
              <a:t>z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</a:t>
            </a:r>
            <a:r>
              <a:rPr lang="en-GB" sz="2400" dirty="0" err="1">
                <a:latin typeface="APL385 Unicode" panose="020B0709000202000203" pitchFamily="49" charset="0"/>
              </a:rPr>
              <a:t>z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'done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524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 Error: Execute there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8336269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err="1">
                <a:latin typeface="APL385 Unicode" panose="020B0709000202000203" pitchFamily="49" charset="0"/>
              </a:rPr>
              <a:t>z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 err="1">
                <a:latin typeface="APL385 Unicode" panose="020B0709000202000203" pitchFamily="49" charset="0"/>
              </a:rPr>
              <a:t>Foo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err="1">
                <a:latin typeface="APL385 Unicode" panose="020B0709000202000203" pitchFamily="49" charset="0"/>
              </a:rPr>
              <a:t>y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GB" sz="2400" dirty="0" err="1">
                <a:latin typeface="APL385 Unicode" panose="020B0709000202000203" pitchFamily="49" charset="0"/>
              </a:rPr>
              <a:t>c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 err="1">
                <a:latin typeface="APL385 Unicode" panose="020B0709000202000203" pitchFamily="49" charset="0"/>
              </a:rPr>
              <a:t>c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'z←''oh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 no''⋄→END'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11 'E' </a:t>
            </a:r>
            <a:r>
              <a:rPr lang="en-GB" sz="2400" dirty="0">
                <a:latin typeface="APL385 Unicode" panose="020B0709000202000203" pitchFamily="49" charset="0"/>
              </a:rPr>
              <a:t>c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z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4 3 5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÷</a:t>
            </a:r>
            <a:r>
              <a:rPr lang="en-GB" sz="2400" dirty="0">
                <a:latin typeface="APL385 Unicode" panose="020B0709000202000203" pitchFamily="49" charset="0"/>
              </a:rPr>
              <a:t>y</a:t>
            </a:r>
            <a:endParaRPr lang="en-GB" sz="24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END: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</a:t>
            </a:r>
            <a:r>
              <a:rPr lang="en-GB" sz="2400" dirty="0">
                <a:latin typeface="APL385 Unicode" panose="020B0709000202000203" pitchFamily="49" charset="0"/>
              </a:rPr>
              <a:t>z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</a:t>
            </a:r>
            <a:r>
              <a:rPr lang="en-GB" sz="2400" dirty="0" err="1">
                <a:latin typeface="APL385 Unicode" panose="020B0709000202000203" pitchFamily="49" charset="0"/>
              </a:rPr>
              <a:t>z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'done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636337C8-B9CD-4FC5-9502-57C18C475A84}"/>
              </a:ext>
            </a:extLst>
          </p:cNvPr>
          <p:cNvSpPr txBox="1">
            <a:spLocks/>
          </p:cNvSpPr>
          <p:nvPr/>
        </p:nvSpPr>
        <p:spPr>
          <a:xfrm>
            <a:off x="4842030" y="1401620"/>
            <a:ext cx="3817767" cy="314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Foo 1</a:t>
            </a:r>
          </a:p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4 3 5 0</a:t>
            </a:r>
          </a:p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d o n e</a:t>
            </a:r>
          </a:p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Foo 0</a:t>
            </a:r>
          </a:p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oh no</a:t>
            </a:r>
          </a:p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215758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 Error: Execute there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8336269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⎕TRAP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5 'E' '''Silly!''' 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a'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+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'b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DOMAIN ERROR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'</a:t>
            </a:r>
            <a:r>
              <a:rPr lang="en-GB" sz="2400" dirty="0" err="1">
                <a:latin typeface="APL385 Unicode" panose="020B0709000202000203" pitchFamily="49" charset="0"/>
              </a:rPr>
              <a:t>a'+'b</a:t>
            </a:r>
            <a:r>
              <a:rPr lang="en-GB" sz="2400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   ∧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1 2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+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3 4 5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Silly!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78A3EAF1-25E5-4DF6-82AB-6335A3AFCA4D}"/>
              </a:ext>
            </a:extLst>
          </p:cNvPr>
          <p:cNvSpPr/>
          <p:nvPr/>
        </p:nvSpPr>
        <p:spPr>
          <a:xfrm>
            <a:off x="7106440" y="1536635"/>
            <a:ext cx="1553357" cy="1035115"/>
          </a:xfrm>
          <a:prstGeom prst="wedgeEllipseCallout">
            <a:avLst>
              <a:gd name="adj1" fmla="val -104757"/>
              <a:gd name="adj2" fmla="val -27420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FF942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5::</a:t>
            </a:r>
          </a:p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FF9421"/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LENGTH</a:t>
            </a:r>
            <a:br>
              <a:rPr lang="en-GB" sz="2400" dirty="0">
                <a:solidFill>
                  <a:srgbClr val="FF9421"/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</a:br>
            <a:r>
              <a:rPr lang="en-GB" sz="2400" dirty="0">
                <a:solidFill>
                  <a:srgbClr val="FF9421"/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ERROR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APL385 Unicode" panose="020B0709000202000203" pitchFamily="49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9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 Error: </a:t>
            </a:r>
            <a:r>
              <a:rPr lang="en-GB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r>
              <a:rPr lang="en-GB" dirty="0"/>
              <a:t> value normalisation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8336269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⎕TRAP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5 'E' '''Silly!''' 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⍴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1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</a:t>
            </a:r>
            <a:r>
              <a:rPr lang="en-GB" sz="2400" dirty="0" err="1">
                <a:solidFill>
                  <a:srgbClr val="000066"/>
                </a:solidFill>
                <a:latin typeface="APL385 Unicode" panose="020B0709000202000203" pitchFamily="49" charset="0"/>
              </a:rPr>
              <a:t>SE</a:t>
            </a:r>
            <a:r>
              <a:rPr lang="en-GB" sz="2400" dirty="0" err="1">
                <a:latin typeface="APL385 Unicode" panose="020B0709000202000203" pitchFamily="49" charset="0"/>
              </a:rPr>
              <a:t>.Dyalog.Utils.repObj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,⊂(,5) 'E' '''Silly!'''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D8D585B-584E-45AF-AD0D-B502CAD3F223}"/>
              </a:ext>
            </a:extLst>
          </p:cNvPr>
          <p:cNvSpPr/>
          <p:nvPr/>
        </p:nvSpPr>
        <p:spPr>
          <a:xfrm>
            <a:off x="3938736" y="3381840"/>
            <a:ext cx="1317975" cy="1035115"/>
          </a:xfrm>
          <a:prstGeom prst="wedgeEllipseCallout">
            <a:avLst>
              <a:gd name="adj1" fmla="val 35663"/>
              <a:gd name="adj2" fmla="val -90914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FF942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18.1:</a:t>
            </a:r>
          </a:p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FF9421"/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]</a:t>
            </a:r>
            <a:r>
              <a:rPr lang="en-GB" sz="2400" dirty="0" err="1">
                <a:solidFill>
                  <a:srgbClr val="FF9421"/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Repr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APL385 Unicode" panose="020B0709000202000203" pitchFamily="49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58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 Error: </a:t>
            </a:r>
            <a:r>
              <a:rPr lang="en-GB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r>
              <a:rPr lang="en-GB" dirty="0"/>
              <a:t> value normalisation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8336269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⎕TRAP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5 'E' '''Silly!''' 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⍴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1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</a:t>
            </a:r>
            <a:r>
              <a:rPr lang="en-GB" sz="2400" dirty="0" err="1">
                <a:solidFill>
                  <a:srgbClr val="000066"/>
                </a:solidFill>
                <a:latin typeface="APL385 Unicode" panose="020B0709000202000203" pitchFamily="49" charset="0"/>
              </a:rPr>
              <a:t>SE</a:t>
            </a:r>
            <a:r>
              <a:rPr lang="en-GB" sz="2400" dirty="0" err="1">
                <a:latin typeface="APL385 Unicode" panose="020B0709000202000203" pitchFamily="49" charset="0"/>
              </a:rPr>
              <a:t>.Dyalog.Utils.repObj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highlight>
                  <a:srgbClr val="FF9421"/>
                </a:highlight>
                <a:latin typeface="APL385 Unicode" panose="020B0709000202000203" pitchFamily="49" charset="0"/>
              </a:rPr>
              <a:t>,⊂</a:t>
            </a:r>
            <a:r>
              <a:rPr lang="en-GB" sz="2400" dirty="0">
                <a:latin typeface="APL385 Unicode" panose="020B0709000202000203" pitchFamily="49" charset="0"/>
              </a:rPr>
              <a:t>(,5) 'E' '''Silly!'''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185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 Error: </a:t>
            </a:r>
            <a:r>
              <a:rPr lang="en-GB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r>
              <a:rPr lang="en-GB" dirty="0"/>
              <a:t> value normalisation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8336269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⎕TRAP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5 'E' '''Silly!''' 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⍴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1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</a:t>
            </a:r>
            <a:r>
              <a:rPr lang="en-GB" sz="2400" dirty="0" err="1">
                <a:solidFill>
                  <a:srgbClr val="000066"/>
                </a:solidFill>
                <a:latin typeface="APL385 Unicode" panose="020B0709000202000203" pitchFamily="49" charset="0"/>
              </a:rPr>
              <a:t>SE</a:t>
            </a:r>
            <a:r>
              <a:rPr lang="en-GB" sz="2400" dirty="0" err="1">
                <a:latin typeface="APL385 Unicode" panose="020B0709000202000203" pitchFamily="49" charset="0"/>
              </a:rPr>
              <a:t>.Dyalog.Utils.repObj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,⊂</a:t>
            </a:r>
            <a:r>
              <a:rPr lang="en-GB" sz="2400" dirty="0">
                <a:highlight>
                  <a:srgbClr val="FF9421"/>
                </a:highlight>
                <a:latin typeface="APL385 Unicode" panose="020B0709000202000203" pitchFamily="49" charset="0"/>
              </a:rPr>
              <a:t>(,5)</a:t>
            </a:r>
            <a:r>
              <a:rPr lang="en-GB" sz="2400" dirty="0">
                <a:latin typeface="APL385 Unicode" panose="020B0709000202000203" pitchFamily="49" charset="0"/>
              </a:rPr>
              <a:t> 'E' '''Silly!'''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256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 Error: Resetting </a:t>
            </a:r>
            <a:r>
              <a:rPr lang="en-GB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8336269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⎕TRAP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5 'E' '''Silly!''' 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⍬</a:t>
            </a:r>
            <a:endParaRPr lang="en-GB" sz="2400" dirty="0">
              <a:solidFill>
                <a:srgbClr val="000066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Silly!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C908F96-BC17-410C-A025-81F8BBD7C90F}"/>
              </a:ext>
            </a:extLst>
          </p:cNvPr>
          <p:cNvSpPr/>
          <p:nvPr/>
        </p:nvSpPr>
        <p:spPr>
          <a:xfrm>
            <a:off x="2006715" y="2975618"/>
            <a:ext cx="1768026" cy="1035115"/>
          </a:xfrm>
          <a:prstGeom prst="wedgeEllipseCallout">
            <a:avLst>
              <a:gd name="adj1" fmla="val -72260"/>
              <a:gd name="adj2" fmla="val -78154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FF942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LENGTH ERROR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APL385 Unicode" panose="020B0709000202000203" pitchFamily="49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2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D73D98D-7FAF-43A7-BF16-F26C0239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9" name="First">
            <a:extLst>
              <a:ext uri="{FF2B5EF4-FFF2-40B4-BE49-F238E27FC236}">
                <a16:creationId xmlns:a16="http://schemas.microsoft.com/office/drawing/2014/main" id="{C3EBF754-7ABA-4419-B1C8-59457AD13F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26645"/>
            <a:ext cx="6950116" cy="2967978"/>
          </a:xfrm>
        </p:spPr>
        <p:txBody>
          <a:bodyPr/>
          <a:lstStyle/>
          <a:p>
            <a:pPr marL="461963" indent="-461963">
              <a:lnSpc>
                <a:spcPct val="150000"/>
              </a:lnSpc>
              <a:spcBef>
                <a:spcPts val="0"/>
              </a:spcBef>
              <a:buSzPct val="75000"/>
              <a:buFont typeface="Wingdings 2" panose="05020102010507070707" pitchFamily="18" charset="2"/>
              <a:buChar char="Ã"/>
              <a:tabLst>
                <a:tab pos="6400800" algn="r"/>
              </a:tabLst>
            </a:pPr>
            <a:r>
              <a:rPr lang="en-GB" dirty="0"/>
              <a:t>Trap Event:	</a:t>
            </a:r>
            <a:r>
              <a:rPr lang="en-GB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1CCFE5A-9EDD-4BE4-8AA6-AAAD4B928D6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77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 Error: Resetting </a:t>
            </a:r>
            <a:r>
              <a:rPr lang="en-GB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8336269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⎕TRAP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5 'E' '''Silly!''' 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0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⍴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endParaRPr lang="en-GB" sz="24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</a:t>
            </a:r>
            <a:r>
              <a:rPr lang="en-GB" sz="2400" dirty="0" err="1">
                <a:solidFill>
                  <a:srgbClr val="000066"/>
                </a:solidFill>
                <a:latin typeface="APL385 Unicode" panose="020B0709000202000203" pitchFamily="49" charset="0"/>
              </a:rPr>
              <a:t>SE</a:t>
            </a:r>
            <a:r>
              <a:rPr lang="en-GB" sz="2400" dirty="0" err="1">
                <a:latin typeface="APL385 Unicode" panose="020B0709000202000203" pitchFamily="49" charset="0"/>
              </a:rPr>
              <a:t>.Dyalog.Utils.repObj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0⍴⊂(,0) ' ' (8⍴' ')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F7B5058-2C87-45BF-A94E-4EFA6216F8FB}"/>
              </a:ext>
            </a:extLst>
          </p:cNvPr>
          <p:cNvSpPr/>
          <p:nvPr/>
        </p:nvSpPr>
        <p:spPr>
          <a:xfrm>
            <a:off x="6494384" y="1110114"/>
            <a:ext cx="2353091" cy="1035115"/>
          </a:xfrm>
          <a:prstGeom prst="wedgeEllipseCallout">
            <a:avLst>
              <a:gd name="adj1" fmla="val -86959"/>
              <a:gd name="adj2" fmla="val 27852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FF942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or</a:t>
            </a:r>
          </a:p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⍴⍨←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0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APL385 Unicode" panose="020B0709000202000203" pitchFamily="49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56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 Error: Multiple handlers in one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8336269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err="1">
                <a:latin typeface="APL385 Unicode" panose="020B0709000202000203" pitchFamily="49" charset="0"/>
              </a:rPr>
              <a:t>z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 err="1">
                <a:latin typeface="APL385 Unicode" panose="020B0709000202000203" pitchFamily="49" charset="0"/>
              </a:rPr>
              <a:t>Foo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err="1">
                <a:latin typeface="APL385 Unicode" panose="020B0709000202000203" pitchFamily="49" charset="0"/>
              </a:rPr>
              <a:t>y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GB" sz="2400" dirty="0" err="1">
                <a:latin typeface="APL385 Unicode" panose="020B0709000202000203" pitchFamily="49" charset="0"/>
              </a:rPr>
              <a:t>c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 err="1">
                <a:latin typeface="APL385 Unicode" panose="020B0709000202000203" pitchFamily="49" charset="0"/>
              </a:rPr>
              <a:t>c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'z←''oh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 no''⋄→END'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11 'E' </a:t>
            </a:r>
            <a:r>
              <a:rPr lang="en-GB" sz="2400" dirty="0">
                <a:latin typeface="APL385 Unicode" panose="020B0709000202000203" pitchFamily="49" charset="0"/>
              </a:rPr>
              <a:t>c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z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4 3 5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÷</a:t>
            </a:r>
            <a:r>
              <a:rPr lang="en-GB" sz="2400" dirty="0">
                <a:latin typeface="APL385 Unicode" panose="020B0709000202000203" pitchFamily="49" charset="0"/>
              </a:rPr>
              <a:t>y</a:t>
            </a:r>
            <a:endParaRPr lang="en-GB" sz="24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END: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</a:t>
            </a:r>
            <a:r>
              <a:rPr lang="en-GB" sz="2400" dirty="0">
                <a:latin typeface="APL385 Unicode" panose="020B0709000202000203" pitchFamily="49" charset="0"/>
              </a:rPr>
              <a:t>z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</a:t>
            </a:r>
            <a:r>
              <a:rPr lang="en-GB" sz="2400" dirty="0" err="1">
                <a:latin typeface="APL385 Unicode" panose="020B0709000202000203" pitchFamily="49" charset="0"/>
              </a:rPr>
              <a:t>z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'done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636337C8-B9CD-4FC5-9502-57C18C475A84}"/>
              </a:ext>
            </a:extLst>
          </p:cNvPr>
          <p:cNvSpPr txBox="1">
            <a:spLocks/>
          </p:cNvSpPr>
          <p:nvPr/>
        </p:nvSpPr>
        <p:spPr>
          <a:xfrm>
            <a:off x="4842030" y="1401620"/>
            <a:ext cx="4410490" cy="314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Foo 1 2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LENGTH ERROR: </a:t>
            </a:r>
            <a:r>
              <a:rPr lang="en-GB" sz="2400" dirty="0" err="1">
                <a:latin typeface="APL385 Unicode" panose="020B0709000202000203" pitchFamily="49" charset="0"/>
              </a:rPr>
              <a:t>Mismatc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L385 Unicode" panose="020B0709000202000203" pitchFamily="49" charset="0"/>
              </a:rPr>
              <a:t>h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L385 Unicode" panose="020B0709000202000203" pitchFamily="49" charset="0"/>
              </a:rPr>
              <a:t>e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Foo[2] z←4 3 5÷y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        ∧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endParaRPr lang="en-GB" sz="2400" dirty="0">
              <a:latin typeface="APL385 Unicode" panose="020B0709000202000203" pitchFamily="49" charset="0"/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73F05858-BAD7-44D1-86A7-99867DF8A047}"/>
              </a:ext>
            </a:extLst>
          </p:cNvPr>
          <p:cNvSpPr/>
          <p:nvPr/>
        </p:nvSpPr>
        <p:spPr>
          <a:xfrm>
            <a:off x="3795321" y="3215322"/>
            <a:ext cx="1553357" cy="1035115"/>
          </a:xfrm>
          <a:prstGeom prst="wedgeEllipseCallout">
            <a:avLst>
              <a:gd name="adj1" fmla="val -102304"/>
              <a:gd name="adj2" fmla="val -81711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FF942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11::</a:t>
            </a:r>
          </a:p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FF9421"/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DOMAIN</a:t>
            </a:r>
            <a:br>
              <a:rPr lang="en-GB" sz="2400" dirty="0">
                <a:solidFill>
                  <a:srgbClr val="FF9421"/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</a:br>
            <a:r>
              <a:rPr lang="en-GB" sz="2400" dirty="0">
                <a:solidFill>
                  <a:srgbClr val="FF9421"/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ERROR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APL385 Unicode" panose="020B0709000202000203" pitchFamily="49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8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 Error: Multiple handlers in one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8336269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err="1">
                <a:latin typeface="APL385 Unicode" panose="020B0709000202000203" pitchFamily="49" charset="0"/>
              </a:rPr>
              <a:t>z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 err="1">
                <a:latin typeface="APL385 Unicode" panose="020B0709000202000203" pitchFamily="49" charset="0"/>
              </a:rPr>
              <a:t>Foo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err="1">
                <a:latin typeface="APL385 Unicode" panose="020B0709000202000203" pitchFamily="49" charset="0"/>
              </a:rPr>
              <a:t>y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GB" sz="2400" dirty="0" err="1">
                <a:latin typeface="APL385 Unicode" panose="020B0709000202000203" pitchFamily="49" charset="0"/>
              </a:rPr>
              <a:t>c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 err="1">
                <a:latin typeface="APL385 Unicode" panose="020B0709000202000203" pitchFamily="49" charset="0"/>
              </a:rPr>
              <a:t>c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'z←''oh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 no''⋄→END'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>
                <a:solidFill>
                  <a:srgbClr val="000066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⎕TRAP</a:t>
            </a:r>
            <a:r>
              <a:rPr lang="en-GB" sz="2400" dirty="0">
                <a:solidFill>
                  <a:srgbClr val="0000FF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←(</a:t>
            </a:r>
            <a:r>
              <a:rPr lang="en-GB" sz="2400" dirty="0">
                <a:solidFill>
                  <a:srgbClr val="494949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11 5</a:t>
            </a:r>
            <a:r>
              <a:rPr lang="en-GB" sz="2400" dirty="0">
                <a:solidFill>
                  <a:srgbClr val="0000FF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)</a:t>
            </a:r>
            <a:r>
              <a:rPr lang="en-GB" sz="2400" dirty="0">
                <a:solidFill>
                  <a:srgbClr val="494949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 'E' </a:t>
            </a:r>
            <a:r>
              <a:rPr lang="en-GB" sz="2400" dirty="0">
                <a:highlight>
                  <a:srgbClr val="FFFFFF"/>
                </a:highlight>
                <a:latin typeface="APL385 Unicode" panose="020B0709000202000203" pitchFamily="49" charset="0"/>
              </a:rPr>
              <a:t>c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z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4 3 5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÷</a:t>
            </a:r>
            <a:r>
              <a:rPr lang="en-GB" sz="2400" dirty="0">
                <a:latin typeface="APL385 Unicode" panose="020B0709000202000203" pitchFamily="49" charset="0"/>
              </a:rPr>
              <a:t>y</a:t>
            </a:r>
            <a:endParaRPr lang="en-GB" sz="24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END: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</a:t>
            </a:r>
            <a:r>
              <a:rPr lang="en-GB" sz="2400" dirty="0">
                <a:latin typeface="APL385 Unicode" panose="020B0709000202000203" pitchFamily="49" charset="0"/>
              </a:rPr>
              <a:t>z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</a:t>
            </a:r>
            <a:r>
              <a:rPr lang="en-GB" sz="2400" dirty="0" err="1">
                <a:latin typeface="APL385 Unicode" panose="020B0709000202000203" pitchFamily="49" charset="0"/>
              </a:rPr>
              <a:t>z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'done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636337C8-B9CD-4FC5-9502-57C18C475A84}"/>
              </a:ext>
            </a:extLst>
          </p:cNvPr>
          <p:cNvSpPr txBox="1">
            <a:spLocks/>
          </p:cNvSpPr>
          <p:nvPr/>
        </p:nvSpPr>
        <p:spPr>
          <a:xfrm>
            <a:off x="4842030" y="1401620"/>
            <a:ext cx="4410490" cy="314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Foo 1 2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oh no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done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Foo 0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oh no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done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471C872F-D6CD-49C2-B24E-67F3EE99F23F}"/>
              </a:ext>
            </a:extLst>
          </p:cNvPr>
          <p:cNvSpPr/>
          <p:nvPr/>
        </p:nvSpPr>
        <p:spPr>
          <a:xfrm>
            <a:off x="2748613" y="3193495"/>
            <a:ext cx="2093417" cy="1356122"/>
          </a:xfrm>
          <a:prstGeom prst="wedgeEllipseCallout">
            <a:avLst>
              <a:gd name="adj1" fmla="val -49508"/>
              <a:gd name="adj2" fmla="val -83738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FF942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11 5::</a:t>
            </a:r>
          </a:p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FF9421"/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DOMAIN</a:t>
            </a:r>
          </a:p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FF9421"/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&amp; LENGTH</a:t>
            </a:r>
            <a:br>
              <a:rPr lang="en-GB" sz="2400" dirty="0">
                <a:solidFill>
                  <a:srgbClr val="FF9421"/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</a:br>
            <a:r>
              <a:rPr lang="en-GB" sz="2400" dirty="0">
                <a:solidFill>
                  <a:srgbClr val="FF9421"/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ERROR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APL385 Unicode" panose="020B0709000202000203" pitchFamily="49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14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 Error: Multiple handlers in one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8336269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err="1">
                <a:latin typeface="APL385 Unicode" panose="020B0709000202000203" pitchFamily="49" charset="0"/>
              </a:rPr>
              <a:t>z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 err="1">
                <a:latin typeface="APL385 Unicode" panose="020B0709000202000203" pitchFamily="49" charset="0"/>
              </a:rPr>
              <a:t>Foo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err="1">
                <a:latin typeface="APL385 Unicode" panose="020B0709000202000203" pitchFamily="49" charset="0"/>
              </a:rPr>
              <a:t>y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GB" sz="2400" dirty="0" err="1">
                <a:latin typeface="APL385 Unicode" panose="020B0709000202000203" pitchFamily="49" charset="0"/>
              </a:rPr>
              <a:t>c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 err="1">
                <a:latin typeface="APL385 Unicode" panose="020B0709000202000203" pitchFamily="49" charset="0"/>
              </a:rPr>
              <a:t>c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'z←''oh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 no''⋄→END'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>
                <a:solidFill>
                  <a:srgbClr val="000066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⎕TRAP</a:t>
            </a:r>
            <a:r>
              <a:rPr lang="en-GB" sz="2400" dirty="0">
                <a:solidFill>
                  <a:srgbClr val="0000FF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0 'E' </a:t>
            </a:r>
            <a:r>
              <a:rPr lang="en-GB" sz="2400" dirty="0">
                <a:highlight>
                  <a:srgbClr val="FFFFFF"/>
                </a:highlight>
                <a:latin typeface="APL385 Unicode" panose="020B0709000202000203" pitchFamily="49" charset="0"/>
              </a:rPr>
              <a:t>c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z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4 3 5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÷</a:t>
            </a:r>
            <a:r>
              <a:rPr lang="en-GB" sz="2400" dirty="0">
                <a:latin typeface="APL385 Unicode" panose="020B0709000202000203" pitchFamily="49" charset="0"/>
              </a:rPr>
              <a:t>y</a:t>
            </a:r>
            <a:endParaRPr lang="en-GB" sz="24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END: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</a:t>
            </a:r>
            <a:r>
              <a:rPr lang="en-GB" sz="2400" dirty="0">
                <a:latin typeface="APL385 Unicode" panose="020B0709000202000203" pitchFamily="49" charset="0"/>
              </a:rPr>
              <a:t>z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</a:t>
            </a:r>
            <a:r>
              <a:rPr lang="en-GB" sz="2400" dirty="0" err="1">
                <a:latin typeface="APL385 Unicode" panose="020B0709000202000203" pitchFamily="49" charset="0"/>
              </a:rPr>
              <a:t>z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'done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636337C8-B9CD-4FC5-9502-57C18C475A84}"/>
              </a:ext>
            </a:extLst>
          </p:cNvPr>
          <p:cNvSpPr txBox="1">
            <a:spLocks/>
          </p:cNvSpPr>
          <p:nvPr/>
        </p:nvSpPr>
        <p:spPr>
          <a:xfrm>
            <a:off x="4842030" y="1401620"/>
            <a:ext cx="4410490" cy="314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endParaRPr lang="en-GB" sz="2400" dirty="0">
              <a:latin typeface="APL385 Unicode" panose="020B0709000202000203" pitchFamily="49" charset="0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7FC7EB32-EBB4-4DA5-BF9B-51D1C88D7DA4}"/>
              </a:ext>
            </a:extLst>
          </p:cNvPr>
          <p:cNvSpPr/>
          <p:nvPr/>
        </p:nvSpPr>
        <p:spPr>
          <a:xfrm>
            <a:off x="3446875" y="3215322"/>
            <a:ext cx="1901803" cy="1035115"/>
          </a:xfrm>
          <a:prstGeom prst="wedgeEllipseCallout">
            <a:avLst>
              <a:gd name="adj1" fmla="val -85776"/>
              <a:gd name="adj2" fmla="val -95514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FF942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0::</a:t>
            </a:r>
          </a:p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FF9421"/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ALL ERRORS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APL385 Unicode" panose="020B0709000202000203" pitchFamily="49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02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 Error: Multiple handlers in one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8336269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err="1">
                <a:latin typeface="APL385 Unicode" panose="020B0709000202000203" pitchFamily="49" charset="0"/>
              </a:rPr>
              <a:t>z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 err="1">
                <a:latin typeface="APL385 Unicode" panose="020B0709000202000203" pitchFamily="49" charset="0"/>
              </a:rPr>
              <a:t>Foo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err="1">
                <a:latin typeface="APL385 Unicode" panose="020B0709000202000203" pitchFamily="49" charset="0"/>
              </a:rPr>
              <a:t>y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GB" sz="2400" dirty="0" err="1">
                <a:latin typeface="APL385 Unicode" panose="020B0709000202000203" pitchFamily="49" charset="0"/>
              </a:rPr>
              <a:t>b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GB" sz="2400" dirty="0" err="1">
                <a:latin typeface="APL385 Unicode" panose="020B0709000202000203" pitchFamily="49" charset="0"/>
              </a:rPr>
              <a:t>c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 err="1">
                <a:highlight>
                  <a:srgbClr val="FFFFFF"/>
                </a:highlight>
                <a:latin typeface="APL385 Unicode" panose="020B0709000202000203" pitchFamily="49" charset="0"/>
              </a:rPr>
              <a:t>b</a:t>
            </a:r>
            <a:r>
              <a:rPr lang="en-GB" sz="2400" dirty="0" err="1">
                <a:solidFill>
                  <a:srgbClr val="0000FF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←</a:t>
            </a:r>
            <a:r>
              <a:rPr lang="en-GB" sz="2400" dirty="0" err="1">
                <a:solidFill>
                  <a:srgbClr val="494949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'z←''bad</a:t>
            </a:r>
            <a:r>
              <a:rPr lang="en-GB" sz="2400" dirty="0">
                <a:solidFill>
                  <a:srgbClr val="494949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''⋄→END' </a:t>
            </a:r>
            <a:r>
              <a:rPr lang="en-GB" sz="2400" dirty="0">
                <a:solidFill>
                  <a:srgbClr val="0000FF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⋄</a:t>
            </a:r>
            <a:r>
              <a:rPr lang="en-GB" sz="2400" dirty="0">
                <a:solidFill>
                  <a:srgbClr val="494949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 </a:t>
            </a:r>
            <a:r>
              <a:rPr lang="en-GB" sz="2400" dirty="0" err="1">
                <a:highlight>
                  <a:srgbClr val="FFFFFF"/>
                </a:highlight>
                <a:latin typeface="APL385 Unicode" panose="020B0709000202000203" pitchFamily="49" charset="0"/>
              </a:rPr>
              <a:t>c</a:t>
            </a:r>
            <a:r>
              <a:rPr lang="en-GB" sz="2400" dirty="0" err="1">
                <a:solidFill>
                  <a:srgbClr val="0000FF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←</a:t>
            </a:r>
            <a:r>
              <a:rPr lang="en-GB" sz="2400" dirty="0" err="1">
                <a:solidFill>
                  <a:srgbClr val="494949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'z←''count</a:t>
            </a:r>
            <a:r>
              <a:rPr lang="en-GB" sz="2400" dirty="0">
                <a:solidFill>
                  <a:srgbClr val="494949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!''⋄→END'</a:t>
            </a:r>
            <a:endParaRPr lang="en-GB" sz="2400" dirty="0">
              <a:highlight>
                <a:srgbClr val="FFFFFF"/>
              </a:highlight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>
                <a:solidFill>
                  <a:srgbClr val="000066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⎕TRAP</a:t>
            </a:r>
            <a:r>
              <a:rPr lang="en-GB" sz="2400" dirty="0">
                <a:solidFill>
                  <a:srgbClr val="0000FF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←(</a:t>
            </a:r>
            <a:r>
              <a:rPr lang="en-GB" sz="2400" dirty="0">
                <a:solidFill>
                  <a:srgbClr val="494949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11 'E' </a:t>
            </a:r>
            <a:r>
              <a:rPr lang="en-GB" sz="2400" dirty="0">
                <a:highlight>
                  <a:srgbClr val="FFFFFF"/>
                </a:highlight>
                <a:latin typeface="APL385 Unicode" panose="020B0709000202000203" pitchFamily="49" charset="0"/>
              </a:rPr>
              <a:t>b</a:t>
            </a:r>
            <a:r>
              <a:rPr lang="en-GB" sz="2400" dirty="0">
                <a:solidFill>
                  <a:srgbClr val="0000FF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) (</a:t>
            </a:r>
            <a:r>
              <a:rPr lang="en-GB" sz="2400" dirty="0">
                <a:solidFill>
                  <a:srgbClr val="494949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5 'E' </a:t>
            </a:r>
            <a:r>
              <a:rPr lang="en-GB" sz="2400" dirty="0">
                <a:highlight>
                  <a:srgbClr val="FFFFFF"/>
                </a:highlight>
                <a:latin typeface="APL385 Unicode" panose="020B0709000202000203" pitchFamily="49" charset="0"/>
              </a:rPr>
              <a:t>c</a:t>
            </a:r>
            <a:r>
              <a:rPr lang="en-GB" sz="2400" dirty="0">
                <a:solidFill>
                  <a:srgbClr val="0000FF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)</a:t>
            </a:r>
            <a:endParaRPr lang="en-GB" sz="2400" dirty="0">
              <a:highlight>
                <a:srgbClr val="FFFFFF"/>
              </a:highlight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z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4 3 5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÷</a:t>
            </a:r>
            <a:r>
              <a:rPr lang="en-GB" sz="2400" dirty="0">
                <a:latin typeface="APL385 Unicode" panose="020B0709000202000203" pitchFamily="49" charset="0"/>
              </a:rPr>
              <a:t>y</a:t>
            </a:r>
            <a:endParaRPr lang="en-GB" sz="24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END: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</a:t>
            </a:r>
            <a:r>
              <a:rPr lang="en-GB" sz="2400" dirty="0">
                <a:latin typeface="APL385 Unicode" panose="020B0709000202000203" pitchFamily="49" charset="0"/>
              </a:rPr>
              <a:t>z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</a:t>
            </a:r>
            <a:r>
              <a:rPr lang="en-GB" sz="2400" dirty="0" err="1">
                <a:latin typeface="APL385 Unicode" panose="020B0709000202000203" pitchFamily="49" charset="0"/>
              </a:rPr>
              <a:t>z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'done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896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 Error: Multiple handlers in one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8336269" cy="35103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err="1">
                <a:latin typeface="APL385 Unicode" panose="020B0709000202000203" pitchFamily="49" charset="0"/>
              </a:rPr>
              <a:t>z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 err="1">
                <a:latin typeface="APL385 Unicode" panose="020B0709000202000203" pitchFamily="49" charset="0"/>
              </a:rPr>
              <a:t>Foo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err="1">
                <a:latin typeface="APL385 Unicode" panose="020B0709000202000203" pitchFamily="49" charset="0"/>
              </a:rPr>
              <a:t>y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GB" sz="2400" dirty="0" err="1">
                <a:latin typeface="APL385 Unicode" panose="020B0709000202000203" pitchFamily="49" charset="0"/>
              </a:rPr>
              <a:t>b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GB" sz="2400" dirty="0" err="1">
                <a:latin typeface="APL385 Unicode" panose="020B0709000202000203" pitchFamily="49" charset="0"/>
              </a:rPr>
              <a:t>c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GB" sz="2400" dirty="0" err="1">
                <a:latin typeface="APL385 Unicode" panose="020B0709000202000203" pitchFamily="49" charset="0"/>
              </a:rPr>
              <a:t>d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 err="1">
                <a:latin typeface="APL385 Unicode" panose="020B0709000202000203" pitchFamily="49" charset="0"/>
              </a:rPr>
              <a:t>b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'z←''bad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''⋄→END'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⋄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GB" sz="2400" dirty="0" err="1">
                <a:latin typeface="APL385 Unicode" panose="020B0709000202000203" pitchFamily="49" charset="0"/>
              </a:rPr>
              <a:t>c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'z←''count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!''⋄→END'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 err="1">
                <a:highlight>
                  <a:srgbClr val="FFFFFF"/>
                </a:highlight>
                <a:latin typeface="APL385 Unicode" panose="020B0709000202000203" pitchFamily="49" charset="0"/>
              </a:rPr>
              <a:t>d</a:t>
            </a:r>
            <a:r>
              <a:rPr lang="en-GB" sz="2400" dirty="0" err="1">
                <a:solidFill>
                  <a:srgbClr val="0000FF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←</a:t>
            </a:r>
            <a:r>
              <a:rPr lang="en-GB" sz="2400" dirty="0" err="1">
                <a:solidFill>
                  <a:srgbClr val="494949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'z←''oh</a:t>
            </a:r>
            <a:r>
              <a:rPr lang="en-GB" sz="2400" dirty="0">
                <a:solidFill>
                  <a:srgbClr val="494949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 no''⋄→END'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←(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11 'E' </a:t>
            </a:r>
            <a:r>
              <a:rPr lang="en-GB" sz="2400" dirty="0">
                <a:latin typeface="APL385 Unicode" panose="020B0709000202000203" pitchFamily="49" charset="0"/>
              </a:rPr>
              <a:t>b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 (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5 'E' </a:t>
            </a:r>
            <a:r>
              <a:rPr lang="en-GB" sz="2400" dirty="0">
                <a:latin typeface="APL385 Unicode" panose="020B0709000202000203" pitchFamily="49" charset="0"/>
              </a:rPr>
              <a:t>c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 </a:t>
            </a:r>
            <a:r>
              <a:rPr lang="en-GB" sz="2400" dirty="0">
                <a:solidFill>
                  <a:srgbClr val="0000FF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rgbClr val="494949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0 'E' </a:t>
            </a:r>
            <a:r>
              <a:rPr lang="en-GB" sz="2400" dirty="0">
                <a:highlight>
                  <a:srgbClr val="FFFFFF"/>
                </a:highlight>
                <a:latin typeface="APL385 Unicode" panose="020B0709000202000203" pitchFamily="49" charset="0"/>
              </a:rPr>
              <a:t>d</a:t>
            </a:r>
            <a:r>
              <a:rPr lang="en-GB" sz="2400" dirty="0">
                <a:solidFill>
                  <a:srgbClr val="0000FF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)</a:t>
            </a:r>
            <a:endParaRPr lang="en-GB" sz="2400" dirty="0">
              <a:highlight>
                <a:srgbClr val="FFFFFF"/>
              </a:highlight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z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4 3 5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÷</a:t>
            </a:r>
            <a:r>
              <a:rPr lang="en-GB" sz="2400" dirty="0">
                <a:latin typeface="APL385 Unicode" panose="020B0709000202000203" pitchFamily="49" charset="0"/>
              </a:rPr>
              <a:t>y</a:t>
            </a:r>
            <a:endParaRPr lang="en-GB" sz="24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END: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</a:t>
            </a:r>
            <a:r>
              <a:rPr lang="en-GB" sz="2400" dirty="0">
                <a:latin typeface="APL385 Unicode" panose="020B0709000202000203" pitchFamily="49" charset="0"/>
              </a:rPr>
              <a:t>z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</a:t>
            </a:r>
            <a:r>
              <a:rPr lang="en-GB" sz="2400" dirty="0" err="1">
                <a:latin typeface="APL385 Unicode" panose="020B0709000202000203" pitchFamily="49" charset="0"/>
              </a:rPr>
              <a:t>z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'done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2651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 Error: Use-case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8336269" cy="35103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endParaRPr lang="en-GB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56983D7-A566-4310-8297-3808B85DF516}"/>
              </a:ext>
            </a:extLst>
          </p:cNvPr>
          <p:cNvSpPr/>
          <p:nvPr/>
        </p:nvSpPr>
        <p:spPr>
          <a:xfrm>
            <a:off x="2301789" y="1559308"/>
            <a:ext cx="1755195" cy="1188720"/>
          </a:xfrm>
          <a:prstGeom prst="flowChartProcess">
            <a:avLst/>
          </a:prstGeom>
          <a:solidFill>
            <a:schemeClr val="bg1"/>
          </a:solidFill>
          <a:ln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400" b="1" dirty="0">
                <a:solidFill>
                  <a:schemeClr val="tx1"/>
                </a:solidFill>
                <a:latin typeface="Titillium Web" panose="00000500000000000000" pitchFamily="2" charset="0"/>
              </a:rPr>
            </a:br>
            <a:r>
              <a:rPr lang="en-GB" sz="2400" b="1" dirty="0">
                <a:solidFill>
                  <a:schemeClr val="tx1"/>
                </a:solidFill>
                <a:latin typeface="Titillium Web" panose="00000500000000000000" pitchFamily="2" charset="0"/>
              </a:rPr>
              <a:t>Main</a:t>
            </a:r>
          </a:p>
          <a:p>
            <a:pPr algn="ctr"/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:Trap</a:t>
            </a:r>
          </a:p>
        </p:txBody>
      </p:sp>
      <p:sp>
        <p:nvSpPr>
          <p:cNvPr id="8" name="Flowchart: Predefined Process 7">
            <a:extLst>
              <a:ext uri="{FF2B5EF4-FFF2-40B4-BE49-F238E27FC236}">
                <a16:creationId xmlns:a16="http://schemas.microsoft.com/office/drawing/2014/main" id="{3AE044AF-A337-4242-BA80-E708162FBC88}"/>
              </a:ext>
            </a:extLst>
          </p:cNvPr>
          <p:cNvSpPr/>
          <p:nvPr/>
        </p:nvSpPr>
        <p:spPr>
          <a:xfrm>
            <a:off x="4517014" y="1559308"/>
            <a:ext cx="1755195" cy="1188720"/>
          </a:xfrm>
          <a:prstGeom prst="flowChartPredefinedProcess">
            <a:avLst/>
          </a:prstGeom>
          <a:solidFill>
            <a:schemeClr val="bg1"/>
          </a:solidFill>
          <a:ln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br>
              <a:rPr lang="en-GB" sz="2400" b="1" dirty="0">
                <a:solidFill>
                  <a:prstClr val="black"/>
                </a:solidFill>
                <a:latin typeface="Titillium Web" panose="00000500000000000000" pitchFamily="2" charset="0"/>
              </a:rPr>
            </a:br>
            <a:r>
              <a:rPr lang="en-GB" sz="2400" b="1" dirty="0">
                <a:solidFill>
                  <a:prstClr val="black"/>
                </a:solidFill>
                <a:latin typeface="Titillium Web" panose="00000500000000000000" pitchFamily="2" charset="0"/>
              </a:rPr>
              <a:t>Sub</a:t>
            </a:r>
          </a:p>
          <a:p>
            <a:pPr lvl="0" algn="ctr"/>
            <a:r>
              <a:rPr lang="en-GB" sz="2400" dirty="0">
                <a:solidFill>
                  <a:srgbClr val="FF0000"/>
                </a:solidFill>
                <a:latin typeface="APL385 Unicode" panose="020B0709000202000203" pitchFamily="49" charset="0"/>
              </a:rPr>
              <a:t>42÷var</a:t>
            </a:r>
            <a:endParaRPr lang="en-GB" sz="2400" b="1" dirty="0">
              <a:solidFill>
                <a:prstClr val="black"/>
              </a:solidFill>
              <a:latin typeface="Titillium Web" panose="00000500000000000000" pitchFamily="2" charset="0"/>
            </a:endParaRPr>
          </a:p>
        </p:txBody>
      </p:sp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DB1D689A-554A-4138-8288-57214B09D7B0}"/>
              </a:ext>
            </a:extLst>
          </p:cNvPr>
          <p:cNvSpPr/>
          <p:nvPr/>
        </p:nvSpPr>
        <p:spPr>
          <a:xfrm>
            <a:off x="6732239" y="1559307"/>
            <a:ext cx="1755196" cy="1188720"/>
          </a:xfrm>
          <a:prstGeom prst="flowChartMagneticDisk">
            <a:avLst/>
          </a:prstGeom>
          <a:solidFill>
            <a:schemeClr val="bg1"/>
          </a:solidFill>
          <a:ln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GB" sz="2400" dirty="0">
              <a:solidFill>
                <a:srgbClr val="FF9421"/>
              </a:solidFill>
              <a:latin typeface="APL385 Unicode" panose="020B0709000202000203" pitchFamily="49" charset="0"/>
            </a:endParaRPr>
          </a:p>
          <a:p>
            <a:pPr algn="ctr">
              <a:lnSpc>
                <a:spcPct val="80000"/>
              </a:lnSpc>
            </a:pPr>
            <a:endParaRPr lang="en-GB" sz="1600" b="1" dirty="0">
              <a:solidFill>
                <a:schemeClr val="tx1"/>
              </a:solidFill>
              <a:latin typeface="Titillium Web" panose="00000500000000000000" pitchFamily="2" charset="0"/>
            </a:endParaRPr>
          </a:p>
          <a:p>
            <a:pPr algn="ctr">
              <a:lnSpc>
                <a:spcPct val="80000"/>
              </a:lnSpc>
            </a:pPr>
            <a:r>
              <a:rPr lang="en-GB" sz="2400" b="1" dirty="0">
                <a:solidFill>
                  <a:schemeClr val="tx1"/>
                </a:solidFill>
                <a:latin typeface="Titillium Web" panose="00000500000000000000" pitchFamily="2" charset="0"/>
              </a:rPr>
              <a:t>Data</a:t>
            </a:r>
          </a:p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FF9421"/>
                </a:solidFill>
                <a:latin typeface="APL385 Unicode" panose="020B0709000202000203" pitchFamily="49" charset="0"/>
              </a:rPr>
              <a:t>var←0</a:t>
            </a:r>
            <a:endParaRPr lang="en-GB" sz="2400" b="1" dirty="0">
              <a:solidFill>
                <a:schemeClr val="tx1"/>
              </a:solidFill>
              <a:latin typeface="Titillium Web" panose="00000500000000000000" pitchFamily="2" charset="0"/>
            </a:endParaRPr>
          </a:p>
          <a:p>
            <a:pPr algn="ctr">
              <a:lnSpc>
                <a:spcPct val="80000"/>
              </a:lnSpc>
            </a:pPr>
            <a:endParaRPr lang="en-GB" sz="1600" b="1" dirty="0">
              <a:solidFill>
                <a:schemeClr val="tx1"/>
              </a:solidFill>
              <a:latin typeface="APL385 Unicode" panose="020B0709000202000203" pitchFamily="49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C99D103-A11F-4209-9DE7-F535CE2D5687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4056984" y="2153668"/>
            <a:ext cx="460030" cy="0"/>
          </a:xfrm>
          <a:prstGeom prst="straightConnector1">
            <a:avLst/>
          </a:prstGeom>
          <a:ln>
            <a:solidFill>
              <a:srgbClr val="FF942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DA10226-D558-42B5-A1AE-7A78434B191D}"/>
              </a:ext>
            </a:extLst>
          </p:cNvPr>
          <p:cNvCxnSpPr>
            <a:cxnSpLocks/>
            <a:stCxn id="8" idx="3"/>
            <a:endCxn id="9" idx="2"/>
          </p:cNvCxnSpPr>
          <p:nvPr/>
        </p:nvCxnSpPr>
        <p:spPr>
          <a:xfrm flipV="1">
            <a:off x="6272209" y="2153667"/>
            <a:ext cx="460030" cy="1"/>
          </a:xfrm>
          <a:prstGeom prst="straightConnector1">
            <a:avLst/>
          </a:prstGeom>
          <a:ln>
            <a:solidFill>
              <a:srgbClr val="FF9421"/>
            </a:solidFill>
            <a:headEnd type="triangle" w="lg" len="lg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B5600204-C40B-4BE8-A780-88B0482C07BA}"/>
              </a:ext>
            </a:extLst>
          </p:cNvPr>
          <p:cNvSpPr/>
          <p:nvPr/>
        </p:nvSpPr>
        <p:spPr>
          <a:xfrm>
            <a:off x="521551" y="3244675"/>
            <a:ext cx="1755195" cy="1188720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Titillium Web" panose="00000500000000000000" pitchFamily="2" charset="0"/>
              </a:rPr>
              <a:t>Report</a:t>
            </a:r>
          </a:p>
          <a:p>
            <a:r>
              <a:rPr lang="en-GB" sz="2400" dirty="0">
                <a:solidFill>
                  <a:schemeClr val="tx1"/>
                </a:solidFill>
                <a:latin typeface="Titillium Web SemiBold" panose="00000700000000000000" pitchFamily="2" charset="0"/>
              </a:rPr>
              <a:t>Sub:</a:t>
            </a:r>
          </a:p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FF0000"/>
                </a:solidFill>
                <a:latin typeface="APL385 Unicode" panose="020B0709000202000203" pitchFamily="49" charset="0"/>
              </a:rPr>
              <a:t>42÷var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524B1279-EDE3-4DCC-B278-62FF8B0143FC}"/>
              </a:ext>
            </a:extLst>
          </p:cNvPr>
          <p:cNvCxnSpPr>
            <a:cxnSpLocks/>
            <a:stCxn id="4" idx="2"/>
            <a:endCxn id="12" idx="3"/>
          </p:cNvCxnSpPr>
          <p:nvPr/>
        </p:nvCxnSpPr>
        <p:spPr>
          <a:xfrm rot="5400000">
            <a:off x="2182564" y="2842211"/>
            <a:ext cx="1091007" cy="902641"/>
          </a:xfrm>
          <a:prstGeom prst="bentConnector2">
            <a:avLst/>
          </a:prstGeom>
          <a:ln>
            <a:solidFill>
              <a:srgbClr val="FF9421"/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CE67D66-38CB-4348-BCB2-61ABB0A8F66F}"/>
              </a:ext>
            </a:extLst>
          </p:cNvPr>
          <p:cNvSpPr/>
          <p:nvPr/>
        </p:nvSpPr>
        <p:spPr>
          <a:xfrm>
            <a:off x="7092280" y="2372680"/>
            <a:ext cx="1035115" cy="294649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2711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 Error: Use-case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8336269" cy="35103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endParaRPr lang="en-GB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56983D7-A566-4310-8297-3808B85DF516}"/>
              </a:ext>
            </a:extLst>
          </p:cNvPr>
          <p:cNvSpPr/>
          <p:nvPr/>
        </p:nvSpPr>
        <p:spPr>
          <a:xfrm>
            <a:off x="2301789" y="1559308"/>
            <a:ext cx="1755195" cy="1188720"/>
          </a:xfrm>
          <a:prstGeom prst="flowChartProcess">
            <a:avLst/>
          </a:prstGeom>
          <a:solidFill>
            <a:schemeClr val="bg1"/>
          </a:solidFill>
          <a:ln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br>
              <a:rPr lang="en-GB" sz="2400" b="1" dirty="0">
                <a:solidFill>
                  <a:schemeClr val="tx1"/>
                </a:solidFill>
                <a:latin typeface="Titillium Web" panose="00000500000000000000" pitchFamily="2" charset="0"/>
              </a:rPr>
            </a:br>
            <a:r>
              <a:rPr lang="en-GB" sz="2400" b="1" dirty="0">
                <a:solidFill>
                  <a:schemeClr val="tx1"/>
                </a:solidFill>
                <a:latin typeface="Titillium Web" panose="00000500000000000000" pitchFamily="2" charset="0"/>
              </a:rPr>
              <a:t>Main</a:t>
            </a:r>
            <a:br>
              <a:rPr lang="en-GB" sz="2400" b="1" dirty="0">
                <a:solidFill>
                  <a:schemeClr val="tx1"/>
                </a:solidFill>
                <a:latin typeface="Titillium Web" panose="00000500000000000000" pitchFamily="2" charset="0"/>
              </a:rPr>
            </a:b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33" panose="020B0700000202000203" pitchFamily="34" charset="0"/>
              </a:rPr>
              <a:t>⎕TRAP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33" panose="020B0700000202000203" pitchFamily="34" charset="0"/>
              </a:rPr>
              <a:t>0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GB" sz="2400" dirty="0">
                <a:solidFill>
                  <a:srgbClr val="494949"/>
                </a:solidFill>
                <a:latin typeface="APL333" panose="020B0700000202000203" pitchFamily="34" charset="0"/>
              </a:rPr>
              <a:t>'E'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APL333" panose="020B0700000202000203" pitchFamily="34" charset="0"/>
            </a:endParaRPr>
          </a:p>
        </p:txBody>
      </p:sp>
      <p:sp>
        <p:nvSpPr>
          <p:cNvPr id="8" name="Flowchart: Predefined Process 7">
            <a:extLst>
              <a:ext uri="{FF2B5EF4-FFF2-40B4-BE49-F238E27FC236}">
                <a16:creationId xmlns:a16="http://schemas.microsoft.com/office/drawing/2014/main" id="{3AE044AF-A337-4242-BA80-E708162FBC88}"/>
              </a:ext>
            </a:extLst>
          </p:cNvPr>
          <p:cNvSpPr/>
          <p:nvPr/>
        </p:nvSpPr>
        <p:spPr>
          <a:xfrm>
            <a:off x="4517014" y="1559308"/>
            <a:ext cx="1755195" cy="1188720"/>
          </a:xfrm>
          <a:prstGeom prst="flowChartPredefinedProcess">
            <a:avLst/>
          </a:prstGeom>
          <a:solidFill>
            <a:schemeClr val="bg1"/>
          </a:solidFill>
          <a:ln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br>
              <a:rPr lang="en-GB" sz="2400" b="1" dirty="0">
                <a:solidFill>
                  <a:prstClr val="black"/>
                </a:solidFill>
                <a:latin typeface="Titillium Web" panose="00000500000000000000" pitchFamily="2" charset="0"/>
              </a:rPr>
            </a:br>
            <a:r>
              <a:rPr lang="en-GB" sz="2400" b="1" dirty="0">
                <a:solidFill>
                  <a:prstClr val="black"/>
                </a:solidFill>
                <a:latin typeface="Titillium Web" panose="00000500000000000000" pitchFamily="2" charset="0"/>
              </a:rPr>
              <a:t>Sub</a:t>
            </a:r>
          </a:p>
          <a:p>
            <a:pPr lvl="0" algn="ctr"/>
            <a:r>
              <a:rPr lang="en-GB" sz="2400" dirty="0">
                <a:solidFill>
                  <a:srgbClr val="FF0000"/>
                </a:solidFill>
                <a:latin typeface="APL385 Unicode" panose="020B0709000202000203" pitchFamily="49" charset="0"/>
              </a:rPr>
              <a:t>42÷var</a:t>
            </a:r>
            <a:endParaRPr lang="en-GB" sz="2400" dirty="0">
              <a:solidFill>
                <a:srgbClr val="494949"/>
              </a:solidFill>
              <a:latin typeface="APL385 Unicode" panose="020B0709000202000203" pitchFamily="49" charset="0"/>
            </a:endParaRPr>
          </a:p>
        </p:txBody>
      </p:sp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DB1D689A-554A-4138-8288-57214B09D7B0}"/>
              </a:ext>
            </a:extLst>
          </p:cNvPr>
          <p:cNvSpPr/>
          <p:nvPr/>
        </p:nvSpPr>
        <p:spPr>
          <a:xfrm>
            <a:off x="6732239" y="1559307"/>
            <a:ext cx="1755196" cy="1188720"/>
          </a:xfrm>
          <a:prstGeom prst="flowChartMagneticDisk">
            <a:avLst/>
          </a:prstGeom>
          <a:solidFill>
            <a:schemeClr val="bg1"/>
          </a:solidFill>
          <a:ln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GB" sz="2400" dirty="0">
              <a:solidFill>
                <a:srgbClr val="FF9421"/>
              </a:solidFill>
              <a:latin typeface="APL385 Unicode" panose="020B0709000202000203" pitchFamily="49" charset="0"/>
            </a:endParaRPr>
          </a:p>
          <a:p>
            <a:pPr algn="ctr">
              <a:lnSpc>
                <a:spcPct val="80000"/>
              </a:lnSpc>
            </a:pPr>
            <a:endParaRPr lang="en-GB" sz="1600" b="1" dirty="0">
              <a:solidFill>
                <a:schemeClr val="tx1"/>
              </a:solidFill>
              <a:latin typeface="Titillium Web" panose="00000500000000000000" pitchFamily="2" charset="0"/>
            </a:endParaRPr>
          </a:p>
          <a:p>
            <a:pPr algn="ctr">
              <a:lnSpc>
                <a:spcPct val="80000"/>
              </a:lnSpc>
            </a:pPr>
            <a:r>
              <a:rPr lang="en-GB" sz="2400" b="1" dirty="0">
                <a:solidFill>
                  <a:schemeClr val="tx1"/>
                </a:solidFill>
                <a:latin typeface="Titillium Web" panose="00000500000000000000" pitchFamily="2" charset="0"/>
              </a:rPr>
              <a:t>Data</a:t>
            </a:r>
          </a:p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FF9421"/>
                </a:solidFill>
                <a:latin typeface="APL385 Unicode" panose="020B0709000202000203" pitchFamily="49" charset="0"/>
              </a:rPr>
              <a:t>var←0</a:t>
            </a:r>
            <a:endParaRPr lang="en-GB" sz="2400" b="1" dirty="0">
              <a:solidFill>
                <a:schemeClr val="tx1"/>
              </a:solidFill>
              <a:latin typeface="Titillium Web" panose="00000500000000000000" pitchFamily="2" charset="0"/>
            </a:endParaRPr>
          </a:p>
          <a:p>
            <a:pPr algn="ctr">
              <a:lnSpc>
                <a:spcPct val="80000"/>
              </a:lnSpc>
            </a:pPr>
            <a:endParaRPr lang="en-GB" sz="1600" b="1" dirty="0">
              <a:solidFill>
                <a:schemeClr val="tx1"/>
              </a:solidFill>
              <a:latin typeface="APL385 Unicode" panose="020B0709000202000203" pitchFamily="49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C99D103-A11F-4209-9DE7-F535CE2D5687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4056984" y="2153668"/>
            <a:ext cx="460030" cy="0"/>
          </a:xfrm>
          <a:prstGeom prst="straightConnector1">
            <a:avLst/>
          </a:prstGeom>
          <a:ln>
            <a:solidFill>
              <a:srgbClr val="FF942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DA10226-D558-42B5-A1AE-7A78434B191D}"/>
              </a:ext>
            </a:extLst>
          </p:cNvPr>
          <p:cNvCxnSpPr>
            <a:cxnSpLocks/>
            <a:stCxn id="8" idx="3"/>
            <a:endCxn id="9" idx="2"/>
          </p:cNvCxnSpPr>
          <p:nvPr/>
        </p:nvCxnSpPr>
        <p:spPr>
          <a:xfrm flipV="1">
            <a:off x="6272209" y="2153667"/>
            <a:ext cx="460030" cy="1"/>
          </a:xfrm>
          <a:prstGeom prst="straightConnector1">
            <a:avLst/>
          </a:prstGeom>
          <a:ln>
            <a:solidFill>
              <a:srgbClr val="FF9421"/>
            </a:solidFill>
            <a:headEnd type="triangle" w="lg" len="lg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B5600204-C40B-4BE8-A780-88B0482C07BA}"/>
              </a:ext>
            </a:extLst>
          </p:cNvPr>
          <p:cNvSpPr/>
          <p:nvPr/>
        </p:nvSpPr>
        <p:spPr>
          <a:xfrm>
            <a:off x="521551" y="3244675"/>
            <a:ext cx="1755195" cy="1188720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Titillium Web" panose="00000500000000000000" pitchFamily="2" charset="0"/>
              </a:rPr>
              <a:t>Report</a:t>
            </a:r>
          </a:p>
          <a:p>
            <a:pPr>
              <a:tabLst>
                <a:tab pos="1638300" algn="r"/>
              </a:tabLst>
            </a:pPr>
            <a:r>
              <a:rPr lang="en-GB" sz="2400" dirty="0">
                <a:solidFill>
                  <a:schemeClr val="tx1"/>
                </a:solidFill>
                <a:latin typeface="Titillium Web SemiBold" panose="00000700000000000000" pitchFamily="2" charset="0"/>
              </a:rPr>
              <a:t>Sub:	</a:t>
            </a:r>
          </a:p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FF0000"/>
                </a:solidFill>
                <a:latin typeface="APL385 Unicode" panose="020B0709000202000203" pitchFamily="49" charset="0"/>
              </a:rPr>
              <a:t>42÷var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524B1279-EDE3-4DCC-B278-62FF8B0143FC}"/>
              </a:ext>
            </a:extLst>
          </p:cNvPr>
          <p:cNvCxnSpPr>
            <a:cxnSpLocks/>
            <a:stCxn id="8" idx="2"/>
            <a:endCxn id="12" idx="3"/>
          </p:cNvCxnSpPr>
          <p:nvPr/>
        </p:nvCxnSpPr>
        <p:spPr>
          <a:xfrm rot="5400000">
            <a:off x="3290176" y="1734598"/>
            <a:ext cx="1091007" cy="3117866"/>
          </a:xfrm>
          <a:prstGeom prst="bentConnector2">
            <a:avLst/>
          </a:prstGeom>
          <a:ln>
            <a:solidFill>
              <a:srgbClr val="FF9421"/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81E1B34-9E56-4B17-B40B-832F2BD078B1}"/>
              </a:ext>
            </a:extLst>
          </p:cNvPr>
          <p:cNvSpPr txBox="1"/>
          <p:nvPr/>
        </p:nvSpPr>
        <p:spPr>
          <a:xfrm>
            <a:off x="673642" y="2769153"/>
            <a:ext cx="5011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'#.Report {⍵(⍎⍵)}¨⎕NL ¯2'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6468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 Error: Use-case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8336269" cy="35103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endParaRPr lang="en-GB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56983D7-A566-4310-8297-3808B85DF516}"/>
              </a:ext>
            </a:extLst>
          </p:cNvPr>
          <p:cNvSpPr/>
          <p:nvPr/>
        </p:nvSpPr>
        <p:spPr>
          <a:xfrm>
            <a:off x="2301789" y="1559308"/>
            <a:ext cx="1755195" cy="1188720"/>
          </a:xfrm>
          <a:prstGeom prst="flowChartProcess">
            <a:avLst/>
          </a:prstGeom>
          <a:solidFill>
            <a:schemeClr val="bg1"/>
          </a:solidFill>
          <a:ln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br>
              <a:rPr lang="en-GB" sz="2400" b="1" dirty="0">
                <a:solidFill>
                  <a:schemeClr val="tx1"/>
                </a:solidFill>
                <a:latin typeface="Titillium Web" panose="00000500000000000000" pitchFamily="2" charset="0"/>
              </a:rPr>
            </a:br>
            <a:r>
              <a:rPr lang="en-GB" sz="2400" b="1" dirty="0">
                <a:solidFill>
                  <a:schemeClr val="tx1"/>
                </a:solidFill>
                <a:latin typeface="Titillium Web" panose="00000500000000000000" pitchFamily="2" charset="0"/>
              </a:rPr>
              <a:t>Main</a:t>
            </a:r>
            <a:br>
              <a:rPr lang="en-GB" sz="2400" b="1" dirty="0">
                <a:solidFill>
                  <a:schemeClr val="tx1"/>
                </a:solidFill>
                <a:latin typeface="Titillium Web" panose="00000500000000000000" pitchFamily="2" charset="0"/>
              </a:rPr>
            </a:b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33" panose="020B0700000202000203" pitchFamily="34" charset="0"/>
              </a:rPr>
              <a:t>⎕TRAP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33" panose="020B0700000202000203" pitchFamily="34" charset="0"/>
              </a:rPr>
              <a:t>0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GB" sz="2400" dirty="0">
                <a:solidFill>
                  <a:srgbClr val="494949"/>
                </a:solidFill>
                <a:latin typeface="APL333" panose="020B0700000202000203" pitchFamily="34" charset="0"/>
              </a:rPr>
              <a:t>'E'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APL333" panose="020B0700000202000203" pitchFamily="34" charset="0"/>
            </a:endParaRPr>
          </a:p>
        </p:txBody>
      </p:sp>
      <p:sp>
        <p:nvSpPr>
          <p:cNvPr id="8" name="Flowchart: Predefined Process 7">
            <a:extLst>
              <a:ext uri="{FF2B5EF4-FFF2-40B4-BE49-F238E27FC236}">
                <a16:creationId xmlns:a16="http://schemas.microsoft.com/office/drawing/2014/main" id="{3AE044AF-A337-4242-BA80-E708162FBC88}"/>
              </a:ext>
            </a:extLst>
          </p:cNvPr>
          <p:cNvSpPr/>
          <p:nvPr/>
        </p:nvSpPr>
        <p:spPr>
          <a:xfrm>
            <a:off x="4517014" y="1559308"/>
            <a:ext cx="1755195" cy="1188720"/>
          </a:xfrm>
          <a:prstGeom prst="flowChartPredefinedProcess">
            <a:avLst/>
          </a:prstGeom>
          <a:solidFill>
            <a:schemeClr val="bg1"/>
          </a:solidFill>
          <a:ln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br>
              <a:rPr lang="en-GB" sz="2400" b="1" dirty="0">
                <a:solidFill>
                  <a:prstClr val="black"/>
                </a:solidFill>
                <a:latin typeface="Titillium Web" panose="00000500000000000000" pitchFamily="2" charset="0"/>
              </a:rPr>
            </a:br>
            <a:r>
              <a:rPr lang="en-GB" sz="2400" b="1" dirty="0">
                <a:solidFill>
                  <a:prstClr val="black"/>
                </a:solidFill>
                <a:latin typeface="Titillium Web" panose="00000500000000000000" pitchFamily="2" charset="0"/>
              </a:rPr>
              <a:t>Sub</a:t>
            </a:r>
          </a:p>
          <a:p>
            <a:pPr lvl="0" algn="ctr"/>
            <a:r>
              <a:rPr lang="en-GB" sz="2400" dirty="0">
                <a:solidFill>
                  <a:srgbClr val="FF0000"/>
                </a:solidFill>
                <a:latin typeface="APL385 Unicode" panose="020B0709000202000203" pitchFamily="49" charset="0"/>
              </a:rPr>
              <a:t>42÷var</a:t>
            </a:r>
            <a:endParaRPr lang="en-GB" sz="2400" dirty="0">
              <a:solidFill>
                <a:srgbClr val="494949"/>
              </a:solidFill>
              <a:latin typeface="APL385 Unicode" panose="020B0709000202000203" pitchFamily="49" charset="0"/>
            </a:endParaRPr>
          </a:p>
        </p:txBody>
      </p:sp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DB1D689A-554A-4138-8288-57214B09D7B0}"/>
              </a:ext>
            </a:extLst>
          </p:cNvPr>
          <p:cNvSpPr/>
          <p:nvPr/>
        </p:nvSpPr>
        <p:spPr>
          <a:xfrm>
            <a:off x="6732239" y="1559307"/>
            <a:ext cx="1755196" cy="1188720"/>
          </a:xfrm>
          <a:prstGeom prst="flowChartMagneticDisk">
            <a:avLst/>
          </a:prstGeom>
          <a:solidFill>
            <a:schemeClr val="bg1"/>
          </a:solidFill>
          <a:ln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GB" sz="2400" dirty="0">
              <a:solidFill>
                <a:srgbClr val="FF9421"/>
              </a:solidFill>
              <a:latin typeface="APL385 Unicode" panose="020B0709000202000203" pitchFamily="49" charset="0"/>
            </a:endParaRPr>
          </a:p>
          <a:p>
            <a:pPr algn="ctr">
              <a:lnSpc>
                <a:spcPct val="80000"/>
              </a:lnSpc>
            </a:pPr>
            <a:endParaRPr lang="en-GB" sz="1600" b="1" dirty="0">
              <a:solidFill>
                <a:schemeClr val="tx1"/>
              </a:solidFill>
              <a:latin typeface="Titillium Web" panose="00000500000000000000" pitchFamily="2" charset="0"/>
            </a:endParaRPr>
          </a:p>
          <a:p>
            <a:pPr algn="ctr">
              <a:lnSpc>
                <a:spcPct val="80000"/>
              </a:lnSpc>
            </a:pPr>
            <a:r>
              <a:rPr lang="en-GB" sz="2400" b="1" dirty="0">
                <a:solidFill>
                  <a:schemeClr val="tx1"/>
                </a:solidFill>
                <a:latin typeface="Titillium Web" panose="00000500000000000000" pitchFamily="2" charset="0"/>
              </a:rPr>
              <a:t>Data</a:t>
            </a:r>
          </a:p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FF9421"/>
                </a:solidFill>
                <a:latin typeface="APL385 Unicode" panose="020B0709000202000203" pitchFamily="49" charset="0"/>
              </a:rPr>
              <a:t>var←0</a:t>
            </a:r>
            <a:endParaRPr lang="en-GB" sz="2400" b="1" dirty="0">
              <a:solidFill>
                <a:schemeClr val="tx1"/>
              </a:solidFill>
              <a:latin typeface="Titillium Web" panose="00000500000000000000" pitchFamily="2" charset="0"/>
            </a:endParaRPr>
          </a:p>
          <a:p>
            <a:pPr algn="ctr">
              <a:lnSpc>
                <a:spcPct val="80000"/>
              </a:lnSpc>
            </a:pPr>
            <a:endParaRPr lang="en-GB" sz="1600" b="1" dirty="0">
              <a:solidFill>
                <a:schemeClr val="tx1"/>
              </a:solidFill>
              <a:latin typeface="APL385 Unicode" panose="020B0709000202000203" pitchFamily="49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C99D103-A11F-4209-9DE7-F535CE2D5687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4056984" y="2153668"/>
            <a:ext cx="460030" cy="0"/>
          </a:xfrm>
          <a:prstGeom prst="straightConnector1">
            <a:avLst/>
          </a:prstGeom>
          <a:ln>
            <a:solidFill>
              <a:srgbClr val="FF942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DA10226-D558-42B5-A1AE-7A78434B191D}"/>
              </a:ext>
            </a:extLst>
          </p:cNvPr>
          <p:cNvCxnSpPr>
            <a:cxnSpLocks/>
            <a:stCxn id="8" idx="3"/>
            <a:endCxn id="9" idx="2"/>
          </p:cNvCxnSpPr>
          <p:nvPr/>
        </p:nvCxnSpPr>
        <p:spPr>
          <a:xfrm flipV="1">
            <a:off x="6272209" y="2153667"/>
            <a:ext cx="460030" cy="1"/>
          </a:xfrm>
          <a:prstGeom prst="straightConnector1">
            <a:avLst/>
          </a:prstGeom>
          <a:ln>
            <a:solidFill>
              <a:srgbClr val="FF9421"/>
            </a:solidFill>
            <a:headEnd type="triangle" w="lg" len="lg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B5600204-C40B-4BE8-A780-88B0482C07BA}"/>
              </a:ext>
            </a:extLst>
          </p:cNvPr>
          <p:cNvSpPr/>
          <p:nvPr/>
        </p:nvSpPr>
        <p:spPr>
          <a:xfrm>
            <a:off x="521551" y="3244675"/>
            <a:ext cx="1755195" cy="1188720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Titillium Web" panose="00000500000000000000" pitchFamily="2" charset="0"/>
              </a:rPr>
              <a:t>Report</a:t>
            </a:r>
          </a:p>
          <a:p>
            <a:pPr>
              <a:tabLst>
                <a:tab pos="1638300" algn="r"/>
              </a:tabLst>
            </a:pPr>
            <a:r>
              <a:rPr lang="en-GB" sz="2400" dirty="0">
                <a:solidFill>
                  <a:schemeClr val="tx1"/>
                </a:solidFill>
                <a:latin typeface="Titillium Web SemiBold" panose="00000700000000000000" pitchFamily="2" charset="0"/>
              </a:rPr>
              <a:t>Sub:	</a:t>
            </a:r>
            <a:r>
              <a:rPr lang="en-GB" sz="2400" dirty="0">
                <a:solidFill>
                  <a:srgbClr val="FF9421"/>
                </a:solidFill>
                <a:latin typeface="APL385 Unicode" panose="020B0709000202000203" pitchFamily="49" charset="0"/>
              </a:rPr>
              <a:t>var 0</a:t>
            </a:r>
            <a:endParaRPr lang="en-GB" sz="2400" dirty="0">
              <a:solidFill>
                <a:schemeClr val="tx1"/>
              </a:solidFill>
              <a:latin typeface="Titillium Web SemiBold" panose="00000700000000000000" pitchFamily="2" charset="0"/>
            </a:endParaRPr>
          </a:p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FF0000"/>
                </a:solidFill>
                <a:latin typeface="APL385 Unicode" panose="020B0709000202000203" pitchFamily="49" charset="0"/>
              </a:rPr>
              <a:t>42÷var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524B1279-EDE3-4DCC-B278-62FF8B0143FC}"/>
              </a:ext>
            </a:extLst>
          </p:cNvPr>
          <p:cNvCxnSpPr>
            <a:cxnSpLocks/>
            <a:stCxn id="8" idx="2"/>
            <a:endCxn id="12" idx="3"/>
          </p:cNvCxnSpPr>
          <p:nvPr/>
        </p:nvCxnSpPr>
        <p:spPr>
          <a:xfrm rot="5400000">
            <a:off x="3290176" y="1734598"/>
            <a:ext cx="1091007" cy="3117866"/>
          </a:xfrm>
          <a:prstGeom prst="bentConnector2">
            <a:avLst/>
          </a:prstGeom>
          <a:ln>
            <a:solidFill>
              <a:srgbClr val="FF9421"/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81E1B34-9E56-4B17-B40B-832F2BD078B1}"/>
              </a:ext>
            </a:extLst>
          </p:cNvPr>
          <p:cNvSpPr txBox="1"/>
          <p:nvPr/>
        </p:nvSpPr>
        <p:spPr>
          <a:xfrm>
            <a:off x="673642" y="2769153"/>
            <a:ext cx="5011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'#.Report {⍵(⍎⍵)}¨⎕NL ¯2'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075442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 Error: Use-case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8336269" cy="35103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0 'E' '#.Report {⍵(⍎⍵)}¨⎕NL ¯2'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endParaRPr lang="en-GB" sz="2400" dirty="0">
              <a:solidFill>
                <a:srgbClr val="000066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endParaRPr lang="en-GB" sz="2400" dirty="0">
              <a:solidFill>
                <a:srgbClr val="000066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0 'E' 'err #.Report {⍵(⍎⍵)}¨⎕NL ¯2'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92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D73D98D-7FAF-43A7-BF16-F26C0239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9" name="First">
            <a:extLst>
              <a:ext uri="{FF2B5EF4-FFF2-40B4-BE49-F238E27FC236}">
                <a16:creationId xmlns:a16="http://schemas.microsoft.com/office/drawing/2014/main" id="{C3EBF754-7ABA-4419-B1C8-59457AD13F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26645"/>
            <a:ext cx="6950116" cy="2967978"/>
          </a:xfrm>
        </p:spPr>
        <p:txBody>
          <a:bodyPr/>
          <a:lstStyle/>
          <a:p>
            <a:pPr marL="461963" indent="-461963">
              <a:lnSpc>
                <a:spcPct val="150000"/>
              </a:lnSpc>
              <a:spcBef>
                <a:spcPts val="0"/>
              </a:spcBef>
              <a:buSzPct val="75000"/>
              <a:buFont typeface="Wingdings 2" panose="05020102010507070707" pitchFamily="18" charset="2"/>
              <a:buChar char="Ã"/>
              <a:tabLst>
                <a:tab pos="6400800" algn="r"/>
              </a:tabLst>
            </a:pPr>
            <a:r>
              <a:rPr lang="en-GB" dirty="0"/>
              <a:t>Trap Error:	</a:t>
            </a:r>
            <a:r>
              <a:rPr lang="en-GB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</a:p>
          <a:p>
            <a:pPr marL="461963" indent="-461963">
              <a:lnSpc>
                <a:spcPct val="150000"/>
              </a:lnSpc>
              <a:spcBef>
                <a:spcPts val="0"/>
              </a:spcBef>
              <a:buSzPct val="75000"/>
              <a:buFont typeface="Wingdings 2" panose="05020102010507070707" pitchFamily="18" charset="2"/>
              <a:buChar char="Ã"/>
              <a:tabLst>
                <a:tab pos="6400800" algn="r"/>
              </a:tabLst>
            </a:pPr>
            <a:r>
              <a:rPr lang="en-GB" dirty="0"/>
              <a:t>Extended Diagnostic Message:	</a:t>
            </a:r>
            <a:r>
              <a:rPr lang="en-GB" dirty="0">
                <a:solidFill>
                  <a:srgbClr val="000066"/>
                </a:solidFill>
                <a:latin typeface="APL385 Unicode" panose="020B0709000202000203" pitchFamily="49" charset="0"/>
              </a:rPr>
              <a:t>⎕DMX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1CCFE5A-9EDD-4BE4-8AA6-AAAD4B928D6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09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 Error: Use-case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8336269" cy="35103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0 'E' '#.Report {⍵(⍎⍵)}¨⎕NL ¯2'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endParaRPr lang="en-GB" sz="2400" dirty="0">
              <a:solidFill>
                <a:srgbClr val="000066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endParaRPr lang="en-GB" sz="2400" dirty="0">
              <a:solidFill>
                <a:srgbClr val="000066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0 'E' '⎕EN #.Report {⍵(⍎⍵)}¨⎕NL ¯2'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FBFEA73F-3176-4C1C-B2F3-4A9C4DA66D6A}"/>
              </a:ext>
            </a:extLst>
          </p:cNvPr>
          <p:cNvSpPr/>
          <p:nvPr/>
        </p:nvSpPr>
        <p:spPr>
          <a:xfrm>
            <a:off x="1472491" y="3407575"/>
            <a:ext cx="1653873" cy="1080120"/>
          </a:xfrm>
          <a:prstGeom prst="wedgeEllipseCallout">
            <a:avLst>
              <a:gd name="adj1" fmla="val 35311"/>
              <a:gd name="adj2" fmla="val -83022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Previous webinar</a:t>
            </a:r>
          </a:p>
        </p:txBody>
      </p:sp>
    </p:spTree>
    <p:extLst>
      <p:ext uri="{BB962C8B-B14F-4D97-AF65-F5344CB8AC3E}">
        <p14:creationId xmlns:p14="http://schemas.microsoft.com/office/powerpoint/2010/main" val="186523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Extended Diagnostic Message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aseline="30000" dirty="0"/>
              <a:t>niladic namespace-returning system function 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dirty="0">
                <a:solidFill>
                  <a:srgbClr val="000066"/>
                </a:solidFill>
                <a:latin typeface="APL385 Unicode" panose="020B0709000202000203" pitchFamily="49" charset="0"/>
              </a:rPr>
              <a:t>⎕DMX</a:t>
            </a:r>
            <a:endParaRPr lang="da-DK" sz="2400" b="1" dirty="0">
              <a:solidFill>
                <a:srgbClr val="000066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3030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Extended Diagnostic Message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8336269" cy="35103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)clear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clear </a:t>
            </a:r>
            <a:r>
              <a:rPr lang="en-GB" sz="2400" dirty="0" err="1">
                <a:latin typeface="APL385 Unicode" panose="020B0709000202000203" pitchFamily="49" charset="0"/>
              </a:rPr>
              <a:t>ws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     ⍴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⎕DMX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endParaRPr lang="en-GB" sz="2400" dirty="0">
              <a:solidFill>
                <a:srgbClr val="000066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     ≡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⎕DMX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0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⎕DMX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{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⎕NC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'⍵'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⎕DMX</a:t>
            </a:r>
            <a:endParaRPr lang="en-GB" sz="24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9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A965770-3A48-42C7-B972-8C9D9FC93AFE}"/>
              </a:ext>
            </a:extLst>
          </p:cNvPr>
          <p:cNvSpPr/>
          <p:nvPr/>
        </p:nvSpPr>
        <p:spPr>
          <a:xfrm>
            <a:off x="495493" y="2571750"/>
            <a:ext cx="2250250" cy="1035115"/>
          </a:xfrm>
          <a:prstGeom prst="wedgeEllipseCallout">
            <a:avLst>
              <a:gd name="adj1" fmla="val -41558"/>
              <a:gd name="adj2" fmla="val 112263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FF942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Namespace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APL385 Unicode" panose="020B0709000202000203" pitchFamily="49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16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Extended Diagnostic Message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8336269" cy="35103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÷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0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DOMAIN ERROR: Divide by zero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1÷0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 ∧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⎕DMX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EM       DOMAIN ERROR   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Message  Divide by zero 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endParaRPr lang="en-GB" sz="2400" dirty="0"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67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Extended Diagnostic Message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8336269" cy="35103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</a:t>
            </a:r>
            <a:r>
              <a:rPr lang="pt-BR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⎕DMX</a:t>
            </a:r>
            <a:r>
              <a:rPr lang="pt-BR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.(</a:t>
            </a:r>
            <a:r>
              <a:rPr lang="pt-BR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2 2</a:t>
            </a:r>
            <a:r>
              <a:rPr lang="pt-BR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⍴</a:t>
            </a:r>
            <a:r>
              <a:rPr lang="pt-BR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'EM' </a:t>
            </a:r>
            <a:r>
              <a:rPr lang="pt-BR" sz="2400" dirty="0">
                <a:latin typeface="APL385 Unicode" panose="020B0709000202000203" pitchFamily="49" charset="0"/>
              </a:rPr>
              <a:t>EM</a:t>
            </a:r>
            <a:r>
              <a:rPr lang="pt-BR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 'Message' </a:t>
            </a:r>
            <a:r>
              <a:rPr lang="pt-BR" sz="2400" dirty="0">
                <a:latin typeface="APL385 Unicode" panose="020B0709000202000203" pitchFamily="49" charset="0"/>
              </a:rPr>
              <a:t>Message</a:t>
            </a:r>
            <a:r>
              <a:rPr lang="pt-BR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EM       DOMAIN ERROR   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Message  Divide by zero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⎕DMX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EM       DOMAIN ERROR   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Message  Divide by zero 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endParaRPr lang="en-GB" sz="2400" dirty="0"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21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Extended Diagnostic Message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8820472" cy="3510390"/>
          </a:xfrm>
        </p:spPr>
        <p:txBody>
          <a:bodyPr>
            <a:noAutofit/>
          </a:bodyPr>
          <a:lstStyle/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18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⎕JSON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⍠</a:t>
            </a:r>
            <a:r>
              <a:rPr lang="en-GB" sz="1800" dirty="0">
                <a:solidFill>
                  <a:srgbClr val="494949"/>
                </a:solidFill>
                <a:latin typeface="APL385 Unicode" panose="020B0709000202000203" pitchFamily="49" charset="0"/>
              </a:rPr>
              <a:t>'Compact'0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⊢</a:t>
            </a:r>
            <a:r>
              <a:rPr lang="en-GB" sz="1800" dirty="0">
                <a:solidFill>
                  <a:srgbClr val="000066"/>
                </a:solidFill>
                <a:latin typeface="APL385 Unicode" panose="020B0709000202000203" pitchFamily="49" charset="0"/>
              </a:rPr>
              <a:t>⎕DMX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1800" dirty="0">
                <a:latin typeface="APL385 Unicode" panose="020B0709000202000203" pitchFamily="49" charset="0"/>
              </a:rPr>
              <a:t>{                                                        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1800" dirty="0">
                <a:latin typeface="APL385 Unicode" panose="020B0709000202000203" pitchFamily="49" charset="0"/>
              </a:rPr>
              <a:t>  "Category": "General",                                 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1800" dirty="0">
                <a:latin typeface="APL385 Unicode" panose="020B0709000202000203" pitchFamily="49" charset="0"/>
              </a:rPr>
              <a:t>  "DM": [                                                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1800" dirty="0">
                <a:latin typeface="APL385 Unicode" panose="020B0709000202000203" pitchFamily="49" charset="0"/>
              </a:rPr>
              <a:t>    "DOMAIN ERROR",                                      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1800" dirty="0">
                <a:latin typeface="APL385 Unicode" panose="020B0709000202000203" pitchFamily="49" charset="0"/>
              </a:rPr>
              <a:t>    "      1÷0",                                         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1800" dirty="0">
                <a:latin typeface="APL385 Unicode" panose="020B0709000202000203" pitchFamily="49" charset="0"/>
              </a:rPr>
              <a:t>    "       ∧"                                           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1800" dirty="0">
                <a:latin typeface="APL385 Unicode" panose="020B0709000202000203" pitchFamily="49" charset="0"/>
              </a:rPr>
              <a:t>  ],                                                     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1800" dirty="0">
                <a:latin typeface="APL385 Unicode" panose="020B0709000202000203" pitchFamily="49" charset="0"/>
              </a:rPr>
              <a:t>  "EM": "DOMAIN ERROR",                                  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1800" dirty="0">
                <a:latin typeface="APL385 Unicode" panose="020B0709000202000203" pitchFamily="49" charset="0"/>
              </a:rPr>
              <a:t>  "EN": 11,                                              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1800" dirty="0">
                <a:latin typeface="APL385 Unicode" panose="020B0709000202000203" pitchFamily="49" charset="0"/>
              </a:rPr>
              <a:t>  "ENX": 1,                                              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1800" dirty="0">
                <a:latin typeface="APL385 Unicode" panose="020B0709000202000203" pitchFamily="49" charset="0"/>
              </a:rPr>
              <a:t>  "</a:t>
            </a:r>
            <a:r>
              <a:rPr lang="en-GB" sz="1800" dirty="0" err="1">
                <a:latin typeface="APL385 Unicode" panose="020B0709000202000203" pitchFamily="49" charset="0"/>
              </a:rPr>
              <a:t>HelpURL</a:t>
            </a:r>
            <a:r>
              <a:rPr lang="en-GB" sz="1800" dirty="0">
                <a:latin typeface="APL385 Unicode" panose="020B0709000202000203" pitchFamily="49" charset="0"/>
              </a:rPr>
              <a:t>": "https://help.dyalog.com/</a:t>
            </a:r>
            <a:r>
              <a:rPr lang="en-GB" sz="1800" dirty="0" err="1">
                <a:latin typeface="APL385 Unicode" panose="020B0709000202000203" pitchFamily="49" charset="0"/>
              </a:rPr>
              <a:t>dmx</a:t>
            </a:r>
            <a:r>
              <a:rPr lang="en-GB" sz="1800" dirty="0">
                <a:latin typeface="APL385 Unicode" panose="020B0709000202000203" pitchFamily="49" charset="0"/>
              </a:rPr>
              <a:t>/18.0/General/1",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27173DF-279E-4729-8DCC-614E7C6A3F7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15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Extended Diagnostic Message: use case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8820472" cy="35103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⎕DMX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.(</a:t>
            </a:r>
            <a:r>
              <a:rPr lang="en-GB" sz="2400" dirty="0">
                <a:latin typeface="APL385 Unicode" panose="020B0709000202000203" pitchFamily="49" charset="0"/>
              </a:rPr>
              <a:t>EM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,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 caused by '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,{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/⍨∨\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≠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 '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2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⊃</a:t>
            </a:r>
            <a:r>
              <a:rPr lang="en-GB" sz="2400" dirty="0">
                <a:latin typeface="APL385 Unicode" panose="020B0709000202000203" pitchFamily="49" charset="0"/>
              </a:rPr>
              <a:t>DM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DOMAIN ERROR caused by 1÷0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0 'E'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⍞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⎕DMX.(EM,' caused by ',{⍵/⍨∨\⍵≠' '}2⊃DM)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⍬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+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1 2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LENGTH ERROR caused by ⍬+1 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78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US" dirty="0"/>
              <a:t>Extended Diagnostic Message: use case</a:t>
            </a:r>
            <a:endParaRPr lang="en-US" sz="3600" b="1" dirty="0">
              <a:latin typeface="Titillium Web" panose="000005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8820472" cy="35103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⎕TRAP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⍴⍨←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0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÷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0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DOMAIN ERROR: Divide by zero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1÷0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 ∧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2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×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'A'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DOMAIN ERROR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2×'A'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 ∧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42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US" dirty="0"/>
              <a:t>Extended Diagnostic Message: use case</a:t>
            </a:r>
            <a:endParaRPr lang="en-US" sz="3600" b="1" dirty="0">
              <a:latin typeface="Titillium Web" panose="000005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8820472" cy="35103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⎕TRAP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⍴⍨←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0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⎕</a:t>
            </a:r>
            <a:r>
              <a:rPr lang="en-GB" sz="2400" dirty="0" err="1">
                <a:solidFill>
                  <a:srgbClr val="000066"/>
                </a:solidFill>
                <a:latin typeface="APL385 Unicode" panose="020B0709000202000203" pitchFamily="49" charset="0"/>
              </a:rPr>
              <a:t>NGET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'nope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FILE NAME ERROR: nope: Unable to open file ("The system cannot find the file specified.")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⎕</a:t>
            </a:r>
            <a:r>
              <a:rPr lang="en-GB" sz="2400" dirty="0" err="1">
                <a:latin typeface="APL385 Unicode" panose="020B0709000202000203" pitchFamily="49" charset="0"/>
              </a:rPr>
              <a:t>NGET'nope</a:t>
            </a:r>
            <a:r>
              <a:rPr lang="en-GB" sz="2400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∧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517BFD9-0954-448D-8D14-3A31DE692CB0}"/>
              </a:ext>
            </a:extLst>
          </p:cNvPr>
          <p:cNvSpPr/>
          <p:nvPr/>
        </p:nvSpPr>
        <p:spPr>
          <a:xfrm>
            <a:off x="6390202" y="1266605"/>
            <a:ext cx="2430270" cy="990110"/>
          </a:xfrm>
          <a:prstGeom prst="rightArrow">
            <a:avLst/>
          </a:prstGeom>
          <a:solidFill>
            <a:srgbClr val="FF9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itillium Web SemiBold" panose="00000700000000000000" pitchFamily="2" charset="0"/>
              </a:rPr>
              <a:t>aplcart.info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B54128E3-1421-414B-8000-22FE8F0D5138}"/>
              </a:ext>
            </a:extLst>
          </p:cNvPr>
          <p:cNvSpPr/>
          <p:nvPr/>
        </p:nvSpPr>
        <p:spPr>
          <a:xfrm>
            <a:off x="2804636" y="3475083"/>
            <a:ext cx="2077279" cy="1035115"/>
          </a:xfrm>
          <a:prstGeom prst="wedgeEllipseCallout">
            <a:avLst>
              <a:gd name="adj1" fmla="val 91948"/>
              <a:gd name="adj2" fmla="val -14821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FF942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18.1:</a:t>
            </a:r>
          </a:p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FF9421"/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]</a:t>
            </a:r>
            <a:r>
              <a:rPr lang="en-GB" sz="2400" dirty="0" err="1">
                <a:solidFill>
                  <a:srgbClr val="FF9421"/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APLcart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APL385 Unicode" panose="020B0709000202000203" pitchFamily="49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82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6AACCB-C3B1-46FA-A684-F347C8A04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050634-8537-4163-AD4F-7301C7F3BDA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361917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US" dirty="0"/>
              <a:t>Preventing the build-up of a stack</a:t>
            </a:r>
            <a:endParaRPr lang="en-US" sz="3600" b="1" dirty="0">
              <a:latin typeface="Titillium Web" panose="000005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9109012" cy="3510390"/>
          </a:xfrm>
        </p:spPr>
        <p:txBody>
          <a:bodyPr>
            <a:normAutofit/>
          </a:bodyPr>
          <a:lstStyle/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</a:t>
            </a:r>
            <a:r>
              <a:rPr lang="en-GB" sz="2400" dirty="0">
                <a:latin typeface="APL385 Unicode" panose="020B0709000202000203" pitchFamily="49" charset="0"/>
              </a:rPr>
              <a:t>foo  </a:t>
            </a:r>
            <a:r>
              <a:rPr lang="en-GB" sz="2400" dirty="0">
                <a:solidFill>
                  <a:srgbClr val="00B050"/>
                </a:solidFill>
                <a:latin typeface="APL385 Unicode" panose="020B0709000202000203" pitchFamily="49" charset="0"/>
              </a:rPr>
              <a:t>⍝ bad function</a:t>
            </a: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 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÷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0</a:t>
            </a: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latin typeface="APL385 Unicode" panose="020B0709000202000203" pitchFamily="49" charset="0"/>
              </a:rPr>
              <a:t>foo</a:t>
            </a:r>
            <a:endParaRPr lang="en-GB" sz="24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DOMAIN ERROR: Divide by zero</a:t>
            </a: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foo[1] 1÷0</a:t>
            </a: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  ∧ </a:t>
            </a: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)</a:t>
            </a:r>
            <a:r>
              <a:rPr lang="en-GB" sz="2400" dirty="0" err="1">
                <a:solidFill>
                  <a:srgbClr val="000066"/>
                </a:solidFill>
                <a:latin typeface="APL385 Unicode" panose="020B0709000202000203" pitchFamily="49" charset="0"/>
              </a:rPr>
              <a:t>si</a:t>
            </a:r>
            <a:endParaRPr lang="en-GB" sz="2400" dirty="0">
              <a:solidFill>
                <a:srgbClr val="000066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#.foo[1]*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90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A1BE5E-E1FB-40BC-8E6C-2C5EBDF0B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637D80-206E-4236-8A19-D87E87F4E31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848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2FFBA3-CB10-4F74-A92B-E33D80AF5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FACA93-CA34-45BA-A84C-F20A4518E20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4098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US" dirty="0"/>
              <a:t>Extended Diagnostic Message: use case</a:t>
            </a:r>
            <a:endParaRPr lang="en-US" sz="3600" b="1" dirty="0">
              <a:latin typeface="Titillium Web" panose="000005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9109012" cy="35103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</a:t>
            </a:r>
            <a:r>
              <a:rPr lang="en-GB" sz="2400" dirty="0">
                <a:latin typeface="APL385 Unicode" panose="020B0709000202000203" pitchFamily="49" charset="0"/>
              </a:rPr>
              <a:t>err  </a:t>
            </a:r>
            <a:r>
              <a:rPr lang="en-GB" sz="2400" dirty="0">
                <a:solidFill>
                  <a:srgbClr val="00B050"/>
                </a:solidFill>
                <a:latin typeface="APL385 Unicode" panose="020B0709000202000203" pitchFamily="49" charset="0"/>
              </a:rPr>
              <a:t>⍝ error handler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  ⎕DMX</a:t>
            </a:r>
            <a:r>
              <a:rPr lang="en-GB" sz="2400" dirty="0">
                <a:latin typeface="APL385 Unicode" panose="020B0709000202000203" pitchFamily="49" charset="0"/>
              </a:rPr>
              <a:t>.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GB" sz="2400" dirty="0" err="1">
                <a:latin typeface="APL385 Unicode" panose="020B0709000202000203" pitchFamily="49" charset="0"/>
              </a:rPr>
              <a:t>OSError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{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2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⌽(×≢⊃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⍬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⍴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2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⌽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⍺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)/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'") ("'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,⊃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PL385 Unicode" panose="020B0709000202000203" pitchFamily="49" charset="0"/>
              </a:rPr>
              <a:t>⍬</a:t>
            </a:r>
            <a:r>
              <a:rPr lang="en-GB" sz="2400" dirty="0">
                <a:solidFill>
                  <a:srgbClr val="6699FF"/>
                </a:solidFill>
                <a:latin typeface="APL385 Unicode" panose="020B0709000202000203" pitchFamily="49" charset="0"/>
              </a:rPr>
              <a:t>⍴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↑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⎕DMX</a:t>
            </a:r>
            <a:r>
              <a:rPr lang="en-GB" sz="2400" dirty="0">
                <a:latin typeface="APL385 Unicode" panose="020B0709000202000203" pitchFamily="49" charset="0"/>
              </a:rPr>
              <a:t>.DM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0 'E'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'#.err'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÷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0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DOMAIN ERROR: Divide by zero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1÷0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 ∧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31001D-0B1C-4D1C-8D07-600E7E3BFB26}"/>
              </a:ext>
            </a:extLst>
          </p:cNvPr>
          <p:cNvSpPr/>
          <p:nvPr/>
        </p:nvSpPr>
        <p:spPr>
          <a:xfrm>
            <a:off x="4166955" y="4017879"/>
            <a:ext cx="810090" cy="594066"/>
          </a:xfrm>
          <a:prstGeom prst="ellipse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FF942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???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APL385 Unicode" panose="020B0709000202000203" pitchFamily="49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87919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US" dirty="0"/>
              <a:t>Extended Diagnostic Message: use case</a:t>
            </a:r>
            <a:endParaRPr lang="en-US" sz="3600" b="1" dirty="0">
              <a:latin typeface="Titillium Web" panose="000005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9109012" cy="3510390"/>
          </a:xfrm>
        </p:spPr>
        <p:txBody>
          <a:bodyPr>
            <a:normAutofit/>
          </a:bodyPr>
          <a:lstStyle/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</a:t>
            </a:r>
            <a:r>
              <a:rPr lang="en-GB" sz="2400" dirty="0">
                <a:latin typeface="APL385 Unicode" panose="020B0709000202000203" pitchFamily="49" charset="0"/>
              </a:rPr>
              <a:t>foo  </a:t>
            </a:r>
            <a:r>
              <a:rPr lang="en-GB" sz="2400" dirty="0">
                <a:solidFill>
                  <a:srgbClr val="00B050"/>
                </a:solidFill>
                <a:latin typeface="APL385 Unicode" panose="020B0709000202000203" pitchFamily="49" charset="0"/>
              </a:rPr>
              <a:t>⍝ bad function</a:t>
            </a: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 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÷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0</a:t>
            </a: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latin typeface="APL385 Unicode" panose="020B0709000202000203" pitchFamily="49" charset="0"/>
              </a:rPr>
              <a:t>foo</a:t>
            </a:r>
            <a:endParaRPr lang="en-GB" sz="24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DOMAIN ERROR: Divide by zero</a:t>
            </a: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foo[1] 1÷0</a:t>
            </a: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  ∧ </a:t>
            </a: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)</a:t>
            </a:r>
            <a:r>
              <a:rPr lang="en-GB" sz="2400" dirty="0" err="1">
                <a:solidFill>
                  <a:srgbClr val="000066"/>
                </a:solidFill>
                <a:latin typeface="APL385 Unicode" panose="020B0709000202000203" pitchFamily="49" charset="0"/>
              </a:rPr>
              <a:t>si</a:t>
            </a:r>
            <a:endParaRPr lang="en-GB" sz="2400" dirty="0">
              <a:solidFill>
                <a:srgbClr val="000066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#.foo[1]*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2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US" dirty="0"/>
              <a:t>Extended Diagnostic Message: use case</a:t>
            </a:r>
            <a:endParaRPr lang="en-US" sz="3600" b="1" dirty="0">
              <a:latin typeface="Titillium Web" panose="000005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9109012" cy="3510390"/>
          </a:xfrm>
        </p:spPr>
        <p:txBody>
          <a:bodyPr>
            <a:normAutofit/>
          </a:bodyPr>
          <a:lstStyle/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latin typeface="APL385 Unicode" panose="020B0709000202000203" pitchFamily="49" charset="0"/>
              </a:rPr>
              <a:t>foo</a:t>
            </a:r>
            <a:endParaRPr lang="en-GB" sz="24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DOMAIN ERROR: Divide by zero</a:t>
            </a: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foo[1] 1÷0</a:t>
            </a: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  ∧ </a:t>
            </a: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</a:t>
            </a:r>
            <a:r>
              <a:rPr lang="en-GB" sz="2400" dirty="0">
                <a:solidFill>
                  <a:srgbClr val="000099"/>
                </a:solidFill>
                <a:latin typeface="APL385 Unicode" panose="020B0709000202000203" pitchFamily="49" charset="0"/>
              </a:rPr>
              <a:t> )</a:t>
            </a:r>
            <a:r>
              <a:rPr lang="en-GB" sz="2400" dirty="0" err="1">
                <a:solidFill>
                  <a:srgbClr val="000099"/>
                </a:solidFill>
                <a:latin typeface="APL385 Unicode" panose="020B0709000202000203" pitchFamily="49" charset="0"/>
              </a:rPr>
              <a:t>si</a:t>
            </a:r>
            <a:endParaRPr lang="en-GB" sz="2400" dirty="0">
              <a:solidFill>
                <a:srgbClr val="00009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#.foo[1]*</a:t>
            </a: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#.foo[1]*</a:t>
            </a: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endParaRPr lang="en-GB" sz="2400" dirty="0"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32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 Error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613957" cy="3147997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371600" algn="ctr"/>
                <a:tab pos="3200400" algn="ctr"/>
                <a:tab pos="4803775" algn="ctr"/>
                <a:tab pos="6175375" algn="ctr"/>
              </a:tabLst>
            </a:pPr>
            <a:r>
              <a:rPr lang="en-GB" dirty="0">
                <a:solidFill>
                  <a:srgbClr val="000099"/>
                </a:solidFill>
                <a:latin typeface="APL385 Unicode" panose="020B0709000202000203" pitchFamily="49" charset="0"/>
              </a:rPr>
              <a:t>⎕TRAP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←	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┌───────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	</a:t>
            </a:r>
            <a:r>
              <a:rPr lang="en-GB" dirty="0"/>
              <a:t>handler	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─────┐</a:t>
            </a:r>
            <a:endParaRPr lang="en-GB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>
              <a:buNone/>
              <a:tabLst>
                <a:tab pos="1371600" algn="ctr"/>
                <a:tab pos="3200400" algn="ctr"/>
                <a:tab pos="4803775" algn="ctr"/>
                <a:tab pos="6175375" algn="ctr"/>
              </a:tabLst>
            </a:pPr>
            <a:r>
              <a:rPr lang="en-GB" b="1" dirty="0">
                <a:latin typeface="Titillium Web" panose="00000500000000000000" pitchFamily="2" charset="0"/>
              </a:rPr>
              <a:t>E</a:t>
            </a:r>
            <a:r>
              <a:rPr lang="en-GB" dirty="0">
                <a:latin typeface="Titillium Web" panose="00000500000000000000" pitchFamily="2" charset="0"/>
              </a:rPr>
              <a:t>xecute there: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/>
              <a:t>errors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'E'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/>
              <a:t>code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  <a:tabLst>
                <a:tab pos="1371600" algn="ctr"/>
                <a:tab pos="3200400" algn="ctr"/>
                <a:tab pos="4803775" algn="ctr"/>
                <a:tab pos="6175375" algn="ctr"/>
              </a:tabLst>
            </a:pPr>
            <a:r>
              <a:rPr lang="en-GB" b="1" dirty="0">
                <a:latin typeface="Titillium Web" panose="00000500000000000000" pitchFamily="2" charset="0"/>
              </a:rPr>
              <a:t>C</a:t>
            </a:r>
            <a:r>
              <a:rPr lang="en-GB" dirty="0">
                <a:latin typeface="Titillium Web" panose="00000500000000000000" pitchFamily="2" charset="0"/>
              </a:rPr>
              <a:t>ut stack first: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/>
              <a:t>errors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'C'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/>
              <a:t>code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  <a:tabLst>
                <a:tab pos="1371600" algn="ctr"/>
                <a:tab pos="3200400" algn="ctr"/>
                <a:tab pos="4803775" algn="ctr"/>
                <a:tab pos="6175375" algn="ct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  <a:tabLst>
                <a:tab pos="1371600" algn="ctr"/>
                <a:tab pos="3200400" algn="ctr"/>
                <a:tab pos="4803775" algn="ctr"/>
                <a:tab pos="6175375" algn="ctr"/>
              </a:tabLst>
            </a:pPr>
            <a:r>
              <a:rPr lang="en-GB" b="1" dirty="0">
                <a:latin typeface="Titillium Web" panose="00000500000000000000" pitchFamily="2" charset="0"/>
              </a:rPr>
              <a:t>N</a:t>
            </a:r>
            <a:r>
              <a:rPr lang="en-GB" dirty="0">
                <a:latin typeface="Titillium Web" panose="00000500000000000000" pitchFamily="2" charset="0"/>
              </a:rPr>
              <a:t>ext handler: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/>
              <a:t>errors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'N'</a:t>
            </a:r>
          </a:p>
          <a:p>
            <a:pPr marL="0" indent="0">
              <a:buNone/>
              <a:tabLst>
                <a:tab pos="1371600" algn="ctr"/>
                <a:tab pos="3200400" algn="ctr"/>
                <a:tab pos="4803775" algn="ctr"/>
                <a:tab pos="6175375" algn="ctr"/>
              </a:tabLst>
            </a:pPr>
            <a:r>
              <a:rPr lang="en-GB" b="1" dirty="0">
                <a:latin typeface="Titillium Web" panose="00000500000000000000" pitchFamily="2" charset="0"/>
              </a:rPr>
              <a:t>S</a:t>
            </a:r>
            <a:r>
              <a:rPr lang="en-GB" dirty="0">
                <a:latin typeface="Titillium Web" panose="00000500000000000000" pitchFamily="2" charset="0"/>
              </a:rPr>
              <a:t>top looking: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/>
              <a:t>errors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'S'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01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US" dirty="0"/>
              <a:t>Extended Diagnostic Message: use case</a:t>
            </a:r>
            <a:endParaRPr lang="en-US" sz="3600" b="1" dirty="0">
              <a:latin typeface="Titillium Web" panose="000005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9109012" cy="3510390"/>
          </a:xfrm>
        </p:spPr>
        <p:txBody>
          <a:bodyPr>
            <a:normAutofit/>
          </a:bodyPr>
          <a:lstStyle/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latin typeface="APL385 Unicode" panose="020B0709000202000203" pitchFamily="49" charset="0"/>
              </a:rPr>
              <a:t>foo</a:t>
            </a:r>
            <a:endParaRPr lang="en-GB" sz="24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DOMAIN ERROR: Divide by zero</a:t>
            </a: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foo[1] 1÷0</a:t>
            </a: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  ∧ </a:t>
            </a: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</a:t>
            </a:r>
            <a:r>
              <a:rPr lang="en-GB" sz="2400" dirty="0">
                <a:solidFill>
                  <a:srgbClr val="000099"/>
                </a:solidFill>
                <a:latin typeface="APL385 Unicode" panose="020B0709000202000203" pitchFamily="49" charset="0"/>
              </a:rPr>
              <a:t> )</a:t>
            </a:r>
            <a:r>
              <a:rPr lang="en-GB" sz="2400" dirty="0" err="1">
                <a:solidFill>
                  <a:srgbClr val="000099"/>
                </a:solidFill>
                <a:latin typeface="APL385 Unicode" panose="020B0709000202000203" pitchFamily="49" charset="0"/>
              </a:rPr>
              <a:t>si</a:t>
            </a:r>
            <a:endParaRPr lang="en-GB" sz="2400" dirty="0">
              <a:solidFill>
                <a:srgbClr val="00009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#.foo[1]*</a:t>
            </a: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#.foo[1]*</a:t>
            </a: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endParaRPr lang="en-GB" sz="2400" dirty="0"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882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US" dirty="0"/>
              <a:t>Extended Diagnostic Message: use case</a:t>
            </a:r>
            <a:endParaRPr lang="en-US" sz="3600" b="1" dirty="0">
              <a:latin typeface="Titillium Web" panose="000005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9109012" cy="3510390"/>
          </a:xfrm>
        </p:spPr>
        <p:txBody>
          <a:bodyPr>
            <a:normAutofit/>
          </a:bodyPr>
          <a:lstStyle/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0 'E'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'#.err'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37450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US" dirty="0"/>
              <a:t>Extended Diagnostic Message: use case</a:t>
            </a:r>
            <a:endParaRPr lang="en-US" sz="3600" b="1" dirty="0">
              <a:latin typeface="Titillium Web" panose="000005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9109012" cy="3510390"/>
          </a:xfrm>
        </p:spPr>
        <p:txBody>
          <a:bodyPr>
            <a:normAutofit/>
          </a:bodyPr>
          <a:lstStyle/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0 </a:t>
            </a:r>
            <a:r>
              <a:rPr lang="en-GB" sz="2400" dirty="0">
                <a:solidFill>
                  <a:srgbClr val="494949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'C'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'#.err'</a:t>
            </a: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</a:t>
            </a:r>
            <a:r>
              <a:rPr lang="en-GB" sz="2400" dirty="0">
                <a:latin typeface="APL385 Unicode" panose="020B0709000202000203" pitchFamily="49" charset="0"/>
              </a:rPr>
              <a:t>     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)sic</a:t>
            </a: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latin typeface="APL385 Unicode" panose="020B0709000202000203" pitchFamily="49" charset="0"/>
              </a:rPr>
              <a:t>foo</a:t>
            </a:r>
            <a:endParaRPr lang="en-GB" sz="24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DOMAIN ERROR: Divide by zero</a:t>
            </a: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foo[1] 1÷0</a:t>
            </a: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  ∧ </a:t>
            </a: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)</a:t>
            </a:r>
            <a:r>
              <a:rPr lang="en-GB" sz="2400" dirty="0" err="1">
                <a:solidFill>
                  <a:srgbClr val="000066"/>
                </a:solidFill>
                <a:latin typeface="APL385 Unicode" panose="020B0709000202000203" pitchFamily="49" charset="0"/>
              </a:rPr>
              <a:t>si</a:t>
            </a:r>
            <a:endParaRPr lang="en-GB" sz="2400" dirty="0">
              <a:solidFill>
                <a:srgbClr val="000066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endParaRPr lang="en-GB" sz="24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endParaRPr lang="en-GB" sz="2400" dirty="0"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872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D73D98D-7FAF-43A7-BF16-F26C0239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 Handling – Part 2</a:t>
            </a:r>
          </a:p>
        </p:txBody>
      </p:sp>
      <p:sp>
        <p:nvSpPr>
          <p:cNvPr id="9" name="First">
            <a:extLst>
              <a:ext uri="{FF2B5EF4-FFF2-40B4-BE49-F238E27FC236}">
                <a16:creationId xmlns:a16="http://schemas.microsoft.com/office/drawing/2014/main" id="{C3EBF754-7ABA-4419-B1C8-59457AD13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8229600" algn="r"/>
              </a:tabLst>
            </a:pPr>
            <a:r>
              <a:rPr lang="en-GB" dirty="0"/>
              <a:t>Execute there on error	</a:t>
            </a:r>
            <a:r>
              <a:rPr lang="en-GB" sz="2800" dirty="0">
                <a:solidFill>
                  <a:srgbClr val="000066"/>
                </a:solidFill>
                <a:latin typeface="APL385 Unicode" panose="020B0709000202000203" pitchFamily="49" charset="0"/>
              </a:rPr>
              <a:t>⎕</a:t>
            </a:r>
            <a:r>
              <a:rPr lang="en-GB" sz="2800" dirty="0" err="1">
                <a:solidFill>
                  <a:srgbClr val="000066"/>
                </a:solidFill>
                <a:latin typeface="APL385 Unicode" panose="020B0709000202000203" pitchFamily="49" charset="0"/>
              </a:rPr>
              <a:t>TRAP</a:t>
            </a:r>
            <a:r>
              <a:rPr lang="en-GB" sz="28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 err="1"/>
              <a:t>errors</a:t>
            </a:r>
            <a:r>
              <a:rPr lang="en-GB" dirty="0"/>
              <a:t> </a:t>
            </a:r>
            <a:r>
              <a:rPr lang="en-GB" sz="2800" dirty="0">
                <a:solidFill>
                  <a:srgbClr val="494949"/>
                </a:solidFill>
                <a:latin typeface="APL385 Unicode" panose="020B0709000202000203" pitchFamily="49" charset="0"/>
              </a:rPr>
              <a:t>'E'</a:t>
            </a:r>
            <a:r>
              <a:rPr lang="en-GB" dirty="0"/>
              <a:t> code</a:t>
            </a:r>
            <a:endParaRPr lang="en-GB" sz="28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8229600" algn="r"/>
              </a:tabLst>
            </a:pPr>
            <a:r>
              <a:rPr lang="en-GB" dirty="0"/>
              <a:t>Cut back and execute	</a:t>
            </a:r>
            <a:r>
              <a:rPr lang="en-GB" sz="2800" dirty="0">
                <a:solidFill>
                  <a:srgbClr val="000066"/>
                </a:solidFill>
                <a:latin typeface="APL385 Unicode" panose="020B0709000202000203" pitchFamily="49" charset="0"/>
              </a:rPr>
              <a:t>⎕</a:t>
            </a:r>
            <a:r>
              <a:rPr lang="en-GB" sz="2800" dirty="0" err="1">
                <a:solidFill>
                  <a:srgbClr val="000066"/>
                </a:solidFill>
                <a:latin typeface="APL385 Unicode" panose="020B0709000202000203" pitchFamily="49" charset="0"/>
              </a:rPr>
              <a:t>TRAP</a:t>
            </a:r>
            <a:r>
              <a:rPr lang="en-GB" sz="28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 err="1"/>
              <a:t>errors</a:t>
            </a:r>
            <a:r>
              <a:rPr lang="en-GB" dirty="0"/>
              <a:t> </a:t>
            </a:r>
            <a:r>
              <a:rPr lang="en-GB" sz="2800" dirty="0">
                <a:solidFill>
                  <a:srgbClr val="494949"/>
                </a:solidFill>
                <a:latin typeface="APL385 Unicode" panose="020B0709000202000203" pitchFamily="49" charset="0"/>
              </a:rPr>
              <a:t>'C'</a:t>
            </a:r>
            <a:r>
              <a:rPr lang="en-GB" dirty="0"/>
              <a:t> code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314950" algn="r"/>
                <a:tab pos="8229600" algn="r"/>
              </a:tabLst>
            </a:pPr>
            <a:r>
              <a:rPr lang="en-GB" dirty="0" err="1"/>
              <a:t>Ext'd</a:t>
            </a:r>
            <a:r>
              <a:rPr lang="en-GB" dirty="0"/>
              <a:t> Diagnostic Message	</a:t>
            </a:r>
            <a:r>
              <a:rPr lang="en-GB" sz="2800" dirty="0">
                <a:solidFill>
                  <a:srgbClr val="000066"/>
                </a:solidFill>
                <a:latin typeface="APL385 Unicode" panose="020B0709000202000203" pitchFamily="49" charset="0"/>
              </a:rPr>
              <a:t>⎕DMX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7DDF7-F9D7-4F9D-A4B4-08D8D268307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42660BC-9588-4548-A733-C0ACA2D134CA}"/>
              </a:ext>
            </a:extLst>
          </p:cNvPr>
          <p:cNvSpPr/>
          <p:nvPr/>
        </p:nvSpPr>
        <p:spPr>
          <a:xfrm>
            <a:off x="5067055" y="515971"/>
            <a:ext cx="4005446" cy="1110851"/>
          </a:xfrm>
          <a:prstGeom prst="roundRect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 error message</a:t>
            </a:r>
          </a:p>
          <a:p>
            <a:pPr algn="ctr"/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aplcart.info?q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=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dmx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 1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BC1FA5F-AE3A-468D-8831-3110F679AB59}"/>
              </a:ext>
            </a:extLst>
          </p:cNvPr>
          <p:cNvGrpSpPr/>
          <p:nvPr/>
        </p:nvGrpSpPr>
        <p:grpSpPr>
          <a:xfrm>
            <a:off x="116505" y="2960337"/>
            <a:ext cx="4185465" cy="1411613"/>
            <a:chOff x="116505" y="2796775"/>
            <a:chExt cx="4247857" cy="1411613"/>
          </a:xfrm>
        </p:grpSpPr>
        <p:sp>
          <p:nvSpPr>
            <p:cNvPr id="14" name="Thought Bubble: Cloud 13">
              <a:extLst>
                <a:ext uri="{FF2B5EF4-FFF2-40B4-BE49-F238E27FC236}">
                  <a16:creationId xmlns:a16="http://schemas.microsoft.com/office/drawing/2014/main" id="{66A2A7DF-DAA8-4D77-ACB7-71B16578A7AA}"/>
                </a:ext>
              </a:extLst>
            </p:cNvPr>
            <p:cNvSpPr/>
            <p:nvPr/>
          </p:nvSpPr>
          <p:spPr>
            <a:xfrm>
              <a:off x="116505" y="2796775"/>
              <a:ext cx="4247856" cy="1411613"/>
            </a:xfrm>
            <a:prstGeom prst="cloudCallout">
              <a:avLst>
                <a:gd name="adj1" fmla="val 62085"/>
                <a:gd name="adj2" fmla="val -69652"/>
              </a:avLst>
            </a:prstGeom>
            <a:solidFill>
              <a:schemeClr val="bg1"/>
            </a:solidFill>
            <a:ln>
              <a:solidFill>
                <a:srgbClr val="F5822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BA1762C-6CFF-4C5B-B3BD-2410CC0B2772}"/>
                </a:ext>
              </a:extLst>
            </p:cNvPr>
            <p:cNvGrpSpPr/>
            <p:nvPr/>
          </p:nvGrpSpPr>
          <p:grpSpPr>
            <a:xfrm>
              <a:off x="116505" y="2796775"/>
              <a:ext cx="4247857" cy="1411613"/>
              <a:chOff x="116505" y="2796775"/>
              <a:chExt cx="4247857" cy="1411613"/>
            </a:xfrm>
          </p:grpSpPr>
          <p:sp>
            <p:nvSpPr>
              <p:cNvPr id="13" name="Speech Bubble: Oval 12">
                <a:extLst>
                  <a:ext uri="{FF2B5EF4-FFF2-40B4-BE49-F238E27FC236}">
                    <a16:creationId xmlns:a16="http://schemas.microsoft.com/office/drawing/2014/main" id="{18F326F7-2188-4425-A411-2A47A54B7F84}"/>
                  </a:ext>
                </a:extLst>
              </p:cNvPr>
              <p:cNvSpPr/>
              <p:nvPr/>
            </p:nvSpPr>
            <p:spPr>
              <a:xfrm>
                <a:off x="116505" y="2796775"/>
                <a:ext cx="4247857" cy="1411613"/>
              </a:xfrm>
              <a:prstGeom prst="cloudCallout">
                <a:avLst>
                  <a:gd name="adj1" fmla="val 63062"/>
                  <a:gd name="adj2" fmla="val -21541"/>
                </a:avLst>
              </a:prstGeom>
              <a:solidFill>
                <a:schemeClr val="bg1"/>
              </a:solidFill>
              <a:ln>
                <a:solidFill>
                  <a:srgbClr val="F5822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2400" dirty="0">
                  <a:solidFill>
                    <a:schemeClr val="accent6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7E62325-C77C-48E8-911E-B1042BDA0FC7}"/>
                  </a:ext>
                </a:extLst>
              </p:cNvPr>
              <p:cNvSpPr/>
              <p:nvPr/>
            </p:nvSpPr>
            <p:spPr>
              <a:xfrm>
                <a:off x="611560" y="3334779"/>
                <a:ext cx="3397082" cy="3620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Press </a:t>
                </a:r>
                <a:r>
                  <a:rPr lang="en-GB" sz="2400" b="1" dirty="0">
                    <a:solidFill>
                      <a:schemeClr val="accent6">
                        <a:lumMod val="75000"/>
                      </a:schemeClr>
                    </a:solidFill>
                    <a:latin typeface="Titillium Web SemiBold" panose="00000700000000000000" pitchFamily="2" charset="0"/>
                    <a:cs typeface="MV Boli" panose="02000500030200090000" pitchFamily="2" charset="0"/>
                  </a:rPr>
                  <a:t> F1 </a:t>
                </a:r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for full docs!</a:t>
                </a:r>
              </a:p>
            </p:txBody>
          </p:sp>
          <p:sp>
            <p:nvSpPr>
              <p:cNvPr id="5" name="Rectangle 4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2E99BF23-B55D-432F-8DBE-AE2F86E1AF63}"/>
                  </a:ext>
                </a:extLst>
              </p:cNvPr>
              <p:cNvSpPr/>
              <p:nvPr/>
            </p:nvSpPr>
            <p:spPr>
              <a:xfrm>
                <a:off x="1563817" y="3306104"/>
                <a:ext cx="464604" cy="3907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threePt" dir="t">
                  <a:rot lat="0" lon="0" rev="20400000"/>
                </a:lightRig>
              </a:scene3d>
              <a:sp3d>
                <a:bevelT w="381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dirty="0">
                    <a:solidFill>
                      <a:schemeClr val="tx1"/>
                    </a:solidFill>
                    <a:latin typeface="Titillium Web SemiBold" panose="00000700000000000000" pitchFamily="2" charset="0"/>
                  </a:rPr>
                  <a:t>F1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84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US" dirty="0"/>
              <a:t>Preventing the build-up of a stack</a:t>
            </a:r>
            <a:endParaRPr lang="en-US" sz="3600" b="1" dirty="0">
              <a:latin typeface="Titillium Web" panose="000005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9109012" cy="3510390"/>
          </a:xfrm>
        </p:spPr>
        <p:txBody>
          <a:bodyPr>
            <a:normAutofit/>
          </a:bodyPr>
          <a:lstStyle/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66"/>
                </a:solidFill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latin typeface="APL385 Unicode" panose="020B0709000202000203" pitchFamily="49" charset="0"/>
              </a:rPr>
              <a:t>foo</a:t>
            </a:r>
            <a:endParaRPr lang="en-GB" sz="24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DOMAIN ERROR: Divide by zero</a:t>
            </a: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foo[1] 1÷0</a:t>
            </a: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  ∧ </a:t>
            </a: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</a:t>
            </a:r>
            <a:r>
              <a:rPr lang="en-GB" sz="2400" dirty="0">
                <a:solidFill>
                  <a:srgbClr val="000099"/>
                </a:solidFill>
                <a:latin typeface="APL385 Unicode" panose="020B0709000202000203" pitchFamily="49" charset="0"/>
              </a:rPr>
              <a:t> )</a:t>
            </a:r>
            <a:r>
              <a:rPr lang="en-GB" sz="2400" dirty="0" err="1">
                <a:solidFill>
                  <a:srgbClr val="000099"/>
                </a:solidFill>
                <a:latin typeface="APL385 Unicode" panose="020B0709000202000203" pitchFamily="49" charset="0"/>
              </a:rPr>
              <a:t>si</a:t>
            </a:r>
            <a:endParaRPr lang="en-GB" sz="2400" dirty="0">
              <a:solidFill>
                <a:srgbClr val="00009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#.foo[1]*</a:t>
            </a: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#.foo[1]*</a:t>
            </a:r>
          </a:p>
          <a:p>
            <a:pPr marL="0" indent="0">
              <a:lnSpc>
                <a:spcPct val="99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endParaRPr lang="en-GB" sz="2400" dirty="0"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28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1BDD-9B45-4490-B8EE-0A1319315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webinars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37550-0EC4-490B-9093-4BE36BFFB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363272" cy="333037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US" sz="2400" dirty="0"/>
              <a:t>Apr	22	</a:t>
            </a:r>
            <a:r>
              <a:rPr lang="en-GB" sz="2400" dirty="0">
                <a:solidFill>
                  <a:srgbClr val="004A70"/>
                </a:solidFill>
              </a:rPr>
              <a:t>BAA</a:t>
            </a:r>
            <a:r>
              <a:rPr lang="en-GB" sz="2400" dirty="0"/>
              <a:t>	open session</a:t>
            </a:r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GB" sz="2400" dirty="0"/>
              <a:t>Apr	29	</a:t>
            </a:r>
            <a:r>
              <a:rPr lang="en-GB" sz="2400" dirty="0">
                <a:solidFill>
                  <a:srgbClr val="FF9421"/>
                </a:solidFill>
              </a:rPr>
              <a:t>- - -</a:t>
            </a:r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US" sz="2400" dirty="0"/>
              <a:t>May	6	</a:t>
            </a:r>
            <a:r>
              <a:rPr lang="en-GB" sz="2400" dirty="0">
                <a:solidFill>
                  <a:srgbClr val="004A70"/>
                </a:solidFill>
              </a:rPr>
              <a:t>BAA</a:t>
            </a:r>
            <a:r>
              <a:rPr lang="en-GB" sz="2400" dirty="0"/>
              <a:t>	open session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US" sz="2400" dirty="0"/>
              <a:t>May	13	</a:t>
            </a:r>
            <a:r>
              <a:rPr lang="en-US" sz="2400" dirty="0">
                <a:solidFill>
                  <a:srgbClr val="FF9421"/>
                </a:solidFill>
              </a:rPr>
              <a:t>Dyalog</a:t>
            </a:r>
            <a:r>
              <a:rPr lang="en-US" sz="2400" dirty="0"/>
              <a:t>	</a:t>
            </a:r>
            <a:r>
              <a:rPr lang="en-US" sz="2400" dirty="0">
                <a:solidFill>
                  <a:schemeClr val="tx1"/>
                </a:solidFill>
              </a:rPr>
              <a:t>Drawing the Mandelbrot Set</a:t>
            </a:r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US" sz="2400" dirty="0"/>
              <a:t>May	20	</a:t>
            </a:r>
            <a:r>
              <a:rPr lang="en-GB" sz="2400" dirty="0">
                <a:solidFill>
                  <a:srgbClr val="004A70"/>
                </a:solidFill>
              </a:rPr>
              <a:t>BAA</a:t>
            </a:r>
            <a:r>
              <a:rPr lang="en-GB" sz="2400" dirty="0"/>
              <a:t>	open session</a:t>
            </a:r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GB" sz="2400" dirty="0"/>
              <a:t>May	27	</a:t>
            </a:r>
            <a:r>
              <a:rPr lang="en-GB" sz="2400" dirty="0">
                <a:solidFill>
                  <a:srgbClr val="FF9421"/>
                </a:solidFill>
              </a:rPr>
              <a:t>- - -</a:t>
            </a:r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US" sz="2400" dirty="0"/>
              <a:t>Jun	5	</a:t>
            </a:r>
            <a:r>
              <a:rPr lang="en-GB" sz="2400" dirty="0">
                <a:solidFill>
                  <a:srgbClr val="004A70"/>
                </a:solidFill>
              </a:rPr>
              <a:t>BAA</a:t>
            </a:r>
            <a:r>
              <a:rPr lang="en-GB" sz="2400" dirty="0"/>
              <a:t>	open session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US" sz="2400" dirty="0"/>
              <a:t>Jun	10	</a:t>
            </a:r>
            <a:r>
              <a:rPr lang="en-US" sz="2400" dirty="0">
                <a:solidFill>
                  <a:srgbClr val="FF9421"/>
                </a:solidFill>
              </a:rPr>
              <a:t>Dyalog</a:t>
            </a:r>
            <a:r>
              <a:rPr lang="en-US" sz="2400" dirty="0"/>
              <a:t>	</a:t>
            </a:r>
            <a:r>
              <a:rPr lang="en-US" sz="2400" dirty="0">
                <a:solidFill>
                  <a:schemeClr val="tx1"/>
                </a:solidFill>
              </a:rPr>
              <a:t>Error Handling – Part 3</a:t>
            </a:r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7D48A-37F2-4164-93C7-D4D39480724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9914D6B-2B3F-4EBA-B422-C2A4C3F0A611}"/>
              </a:ext>
            </a:extLst>
          </p:cNvPr>
          <p:cNvSpPr/>
          <p:nvPr/>
        </p:nvSpPr>
        <p:spPr>
          <a:xfrm>
            <a:off x="5076539" y="1377531"/>
            <a:ext cx="3545911" cy="564149"/>
          </a:xfrm>
          <a:prstGeom prst="roundRect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b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ritish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a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pl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a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ssociation.org</a:t>
            </a:r>
          </a:p>
        </p:txBody>
      </p:sp>
    </p:spTree>
    <p:extLst>
      <p:ext uri="{BB962C8B-B14F-4D97-AF65-F5344CB8AC3E}">
        <p14:creationId xmlns:p14="http://schemas.microsoft.com/office/powerpoint/2010/main" val="230699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Including scope info in an error report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8336269" cy="35103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endParaRPr lang="en-GB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56983D7-A566-4310-8297-3808B85DF516}"/>
              </a:ext>
            </a:extLst>
          </p:cNvPr>
          <p:cNvSpPr/>
          <p:nvPr/>
        </p:nvSpPr>
        <p:spPr>
          <a:xfrm>
            <a:off x="2301789" y="1559308"/>
            <a:ext cx="1755195" cy="1188720"/>
          </a:xfrm>
          <a:prstGeom prst="flowChartProcess">
            <a:avLst/>
          </a:prstGeom>
          <a:solidFill>
            <a:schemeClr val="bg1"/>
          </a:solidFill>
          <a:ln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400" b="1" dirty="0">
                <a:solidFill>
                  <a:schemeClr val="tx1"/>
                </a:solidFill>
                <a:latin typeface="Titillium Web" panose="00000500000000000000" pitchFamily="2" charset="0"/>
              </a:rPr>
            </a:br>
            <a:r>
              <a:rPr lang="en-GB" sz="2400" b="1" dirty="0">
                <a:solidFill>
                  <a:schemeClr val="tx1"/>
                </a:solidFill>
                <a:latin typeface="Titillium Web" panose="00000500000000000000" pitchFamily="2" charset="0"/>
              </a:rPr>
              <a:t>Main</a:t>
            </a:r>
          </a:p>
          <a:p>
            <a:pPr algn="ctr"/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:Trap</a:t>
            </a:r>
          </a:p>
        </p:txBody>
      </p:sp>
      <p:sp>
        <p:nvSpPr>
          <p:cNvPr id="8" name="Flowchart: Predefined Process 7">
            <a:extLst>
              <a:ext uri="{FF2B5EF4-FFF2-40B4-BE49-F238E27FC236}">
                <a16:creationId xmlns:a16="http://schemas.microsoft.com/office/drawing/2014/main" id="{3AE044AF-A337-4242-BA80-E708162FBC88}"/>
              </a:ext>
            </a:extLst>
          </p:cNvPr>
          <p:cNvSpPr/>
          <p:nvPr/>
        </p:nvSpPr>
        <p:spPr>
          <a:xfrm>
            <a:off x="4517014" y="1559308"/>
            <a:ext cx="1755195" cy="1188720"/>
          </a:xfrm>
          <a:prstGeom prst="flowChartPredefinedProcess">
            <a:avLst/>
          </a:prstGeom>
          <a:solidFill>
            <a:schemeClr val="bg1"/>
          </a:solidFill>
          <a:ln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400" b="1" dirty="0">
                <a:solidFill>
                  <a:schemeClr val="tx1"/>
                </a:solidFill>
                <a:latin typeface="Titillium Web" panose="00000500000000000000" pitchFamily="2" charset="0"/>
              </a:rPr>
            </a:br>
            <a:r>
              <a:rPr lang="en-GB" sz="2400" b="1" dirty="0">
                <a:solidFill>
                  <a:schemeClr val="tx1"/>
                </a:solidFill>
                <a:latin typeface="Titillium Web" panose="00000500000000000000" pitchFamily="2" charset="0"/>
              </a:rPr>
              <a:t>Sub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  <a:latin typeface="APL385 Unicode" panose="020B0709000202000203" pitchFamily="49" charset="0"/>
              </a:rPr>
              <a:t>42÷var</a:t>
            </a:r>
            <a:endParaRPr lang="en-GB" sz="2400" b="1" dirty="0">
              <a:solidFill>
                <a:schemeClr val="tx1"/>
              </a:solidFill>
              <a:latin typeface="Titillium Web" panose="00000500000000000000" pitchFamily="2" charset="0"/>
            </a:endParaRPr>
          </a:p>
        </p:txBody>
      </p:sp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DB1D689A-554A-4138-8288-57214B09D7B0}"/>
              </a:ext>
            </a:extLst>
          </p:cNvPr>
          <p:cNvSpPr/>
          <p:nvPr/>
        </p:nvSpPr>
        <p:spPr>
          <a:xfrm>
            <a:off x="6732239" y="1559307"/>
            <a:ext cx="1755196" cy="1188720"/>
          </a:xfrm>
          <a:prstGeom prst="flowChartMagneticDisk">
            <a:avLst/>
          </a:prstGeom>
          <a:solidFill>
            <a:schemeClr val="bg1"/>
          </a:solidFill>
          <a:ln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GB" sz="2400" dirty="0">
              <a:solidFill>
                <a:srgbClr val="FF9421"/>
              </a:solidFill>
              <a:latin typeface="APL385 Unicode" panose="020B0709000202000203" pitchFamily="49" charset="0"/>
            </a:endParaRPr>
          </a:p>
          <a:p>
            <a:pPr algn="ctr">
              <a:lnSpc>
                <a:spcPct val="80000"/>
              </a:lnSpc>
            </a:pPr>
            <a:endParaRPr lang="en-GB" sz="1600" b="1" dirty="0">
              <a:solidFill>
                <a:schemeClr val="tx1"/>
              </a:solidFill>
              <a:latin typeface="Titillium Web" panose="00000500000000000000" pitchFamily="2" charset="0"/>
            </a:endParaRPr>
          </a:p>
          <a:p>
            <a:pPr algn="ctr">
              <a:lnSpc>
                <a:spcPct val="80000"/>
              </a:lnSpc>
            </a:pPr>
            <a:r>
              <a:rPr lang="en-GB" sz="2400" b="1" dirty="0">
                <a:solidFill>
                  <a:schemeClr val="tx1"/>
                </a:solidFill>
                <a:latin typeface="Titillium Web" panose="00000500000000000000" pitchFamily="2" charset="0"/>
              </a:rPr>
              <a:t>Data</a:t>
            </a:r>
          </a:p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FF9421"/>
                </a:solidFill>
                <a:latin typeface="APL385 Unicode" panose="020B0709000202000203" pitchFamily="49" charset="0"/>
              </a:rPr>
              <a:t>var←0</a:t>
            </a:r>
            <a:endParaRPr lang="en-GB" sz="2400" b="1" dirty="0">
              <a:solidFill>
                <a:schemeClr val="tx1"/>
              </a:solidFill>
              <a:latin typeface="Titillium Web" panose="00000500000000000000" pitchFamily="2" charset="0"/>
            </a:endParaRPr>
          </a:p>
          <a:p>
            <a:pPr algn="ctr">
              <a:lnSpc>
                <a:spcPct val="80000"/>
              </a:lnSpc>
            </a:pPr>
            <a:endParaRPr lang="en-GB" sz="1600" b="1" dirty="0">
              <a:solidFill>
                <a:schemeClr val="tx1"/>
              </a:solidFill>
              <a:latin typeface="APL385 Unicode" panose="020B0709000202000203" pitchFamily="49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C99D103-A11F-4209-9DE7-F535CE2D5687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4056984" y="2153668"/>
            <a:ext cx="460030" cy="0"/>
          </a:xfrm>
          <a:prstGeom prst="straightConnector1">
            <a:avLst/>
          </a:prstGeom>
          <a:ln>
            <a:solidFill>
              <a:srgbClr val="FF942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DA10226-D558-42B5-A1AE-7A78434B191D}"/>
              </a:ext>
            </a:extLst>
          </p:cNvPr>
          <p:cNvCxnSpPr>
            <a:cxnSpLocks/>
            <a:stCxn id="8" idx="3"/>
            <a:endCxn id="9" idx="2"/>
          </p:cNvCxnSpPr>
          <p:nvPr/>
        </p:nvCxnSpPr>
        <p:spPr>
          <a:xfrm flipV="1">
            <a:off x="6272209" y="2153667"/>
            <a:ext cx="460030" cy="1"/>
          </a:xfrm>
          <a:prstGeom prst="straightConnector1">
            <a:avLst/>
          </a:prstGeom>
          <a:ln>
            <a:solidFill>
              <a:srgbClr val="FF9421"/>
            </a:solidFill>
            <a:headEnd type="triangle" w="lg" len="lg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B5600204-C40B-4BE8-A780-88B0482C07BA}"/>
              </a:ext>
            </a:extLst>
          </p:cNvPr>
          <p:cNvSpPr/>
          <p:nvPr/>
        </p:nvSpPr>
        <p:spPr>
          <a:xfrm>
            <a:off x="521551" y="3244675"/>
            <a:ext cx="1755195" cy="1188720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Titillium Web" panose="00000500000000000000" pitchFamily="2" charset="0"/>
              </a:rPr>
              <a:t>Report</a:t>
            </a:r>
          </a:p>
          <a:p>
            <a:r>
              <a:rPr lang="en-GB" sz="2400" dirty="0">
                <a:solidFill>
                  <a:schemeClr val="tx1"/>
                </a:solidFill>
                <a:latin typeface="Titillium Web SemiBold" panose="00000700000000000000" pitchFamily="2" charset="0"/>
              </a:rPr>
              <a:t>Sub:</a:t>
            </a:r>
          </a:p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FF0000"/>
                </a:solidFill>
                <a:latin typeface="APL385 Unicode" panose="020B0709000202000203" pitchFamily="49" charset="0"/>
              </a:rPr>
              <a:t>42÷var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524B1279-EDE3-4DCC-B278-62FF8B0143FC}"/>
              </a:ext>
            </a:extLst>
          </p:cNvPr>
          <p:cNvCxnSpPr>
            <a:cxnSpLocks/>
            <a:stCxn id="4" idx="2"/>
            <a:endCxn id="12" idx="3"/>
          </p:cNvCxnSpPr>
          <p:nvPr/>
        </p:nvCxnSpPr>
        <p:spPr>
          <a:xfrm rot="5400000">
            <a:off x="2182564" y="2842211"/>
            <a:ext cx="1091007" cy="902641"/>
          </a:xfrm>
          <a:prstGeom prst="bentConnector2">
            <a:avLst/>
          </a:prstGeom>
          <a:ln>
            <a:solidFill>
              <a:srgbClr val="FF9421"/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CE67D66-38CB-4348-BCB2-61ABB0A8F66F}"/>
              </a:ext>
            </a:extLst>
          </p:cNvPr>
          <p:cNvSpPr/>
          <p:nvPr/>
        </p:nvSpPr>
        <p:spPr>
          <a:xfrm>
            <a:off x="7092280" y="2372680"/>
            <a:ext cx="1035115" cy="294649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4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2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Trap Error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aseline="30000" dirty="0"/>
              <a:t>system variable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dirty="0">
                <a:solidFill>
                  <a:srgbClr val="000066"/>
                </a:solidFill>
                <a:latin typeface="APL385 Unicode" panose="020B0709000202000203" pitchFamily="49" charset="0"/>
              </a:rPr>
              <a:t>⎕TRAP</a:t>
            </a:r>
            <a:endParaRPr lang="da-DK" sz="2400" b="1" dirty="0">
              <a:solidFill>
                <a:srgbClr val="000066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190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 Error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613957" cy="3147997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371600" algn="ctr"/>
                <a:tab pos="3200400" algn="ctr"/>
                <a:tab pos="4803775" algn="ctr"/>
                <a:tab pos="6175375" algn="ctr"/>
              </a:tabLst>
            </a:pPr>
            <a:r>
              <a:rPr lang="en-GB" dirty="0">
                <a:solidFill>
                  <a:srgbClr val="000099"/>
                </a:solidFill>
                <a:latin typeface="APL385 Unicode" panose="020B0709000202000203" pitchFamily="49" charset="0"/>
              </a:rPr>
              <a:t>⎕TRAP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←		</a:t>
            </a:r>
            <a:r>
              <a:rPr lang="en-GB" dirty="0"/>
              <a:t>handler</a:t>
            </a:r>
          </a:p>
          <a:p>
            <a:pPr marL="0" indent="0">
              <a:buNone/>
              <a:tabLst>
                <a:tab pos="1371600" algn="ctr"/>
                <a:tab pos="3200400" algn="ctr"/>
                <a:tab pos="4803775" algn="ctr"/>
                <a:tab pos="6175375" algn="ctr"/>
              </a:tabLst>
            </a:pP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		</a:t>
            </a:r>
            <a:r>
              <a:rPr lang="en-GB" dirty="0"/>
              <a:t>handler	handler	     handler</a:t>
            </a:r>
          </a:p>
          <a:p>
            <a:pPr marL="0" indent="0">
              <a:buNone/>
              <a:tabLst>
                <a:tab pos="1371600" algn="ctr"/>
                <a:tab pos="3200400" algn="ctr"/>
                <a:tab pos="4803775" algn="ctr"/>
                <a:tab pos="6175375" algn="ctr"/>
              </a:tabLst>
            </a:pP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			⊂</a:t>
            </a:r>
            <a:r>
              <a:rPr lang="en-GB" dirty="0"/>
              <a:t>handler</a:t>
            </a:r>
            <a:endParaRPr lang="en-GB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17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71740</TotalTime>
  <Words>2427</Words>
  <Application>Microsoft Office PowerPoint</Application>
  <PresentationFormat>On-screen Show (16:9)</PresentationFormat>
  <Paragraphs>476</Paragraphs>
  <Slides>60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1" baseType="lpstr">
      <vt:lpstr>Titillium Web</vt:lpstr>
      <vt:lpstr>APL333</vt:lpstr>
      <vt:lpstr>MV Boli</vt:lpstr>
      <vt:lpstr>Calibri</vt:lpstr>
      <vt:lpstr>Wingdings 2</vt:lpstr>
      <vt:lpstr>Wingdings</vt:lpstr>
      <vt:lpstr>Courier New</vt:lpstr>
      <vt:lpstr>Arial</vt:lpstr>
      <vt:lpstr>Titillium Web SemiBold</vt:lpstr>
      <vt:lpstr>APL385 Unicode</vt:lpstr>
      <vt:lpstr>Office Theme</vt:lpstr>
      <vt:lpstr>Error Handling</vt:lpstr>
      <vt:lpstr>Error Handling – Part 1</vt:lpstr>
      <vt:lpstr>Overview</vt:lpstr>
      <vt:lpstr>Overview</vt:lpstr>
      <vt:lpstr>Preventing the build-up of a stack</vt:lpstr>
      <vt:lpstr>Preventing the build-up of a stack</vt:lpstr>
      <vt:lpstr>Including scope info in an error report</vt:lpstr>
      <vt:lpstr>PowerPoint Presentation</vt:lpstr>
      <vt:lpstr>Trap Error</vt:lpstr>
      <vt:lpstr>Trap Error</vt:lpstr>
      <vt:lpstr>Trap Error</vt:lpstr>
      <vt:lpstr>Trap Error</vt:lpstr>
      <vt:lpstr>Trap Error</vt:lpstr>
      <vt:lpstr>Trap Error</vt:lpstr>
      <vt:lpstr>Trap Error: Execute there</vt:lpstr>
      <vt:lpstr>Trap Error: Execute there</vt:lpstr>
      <vt:lpstr>Trap Error: Execute there</vt:lpstr>
      <vt:lpstr>Trap Error: Execute there</vt:lpstr>
      <vt:lpstr>Trap Error: Execute there</vt:lpstr>
      <vt:lpstr>Trap Error: Execute there</vt:lpstr>
      <vt:lpstr>Trap Error: Execute there</vt:lpstr>
      <vt:lpstr>Trap Error: Execute there</vt:lpstr>
      <vt:lpstr>Trap Error: Execute there</vt:lpstr>
      <vt:lpstr>Trap Error: Execute there</vt:lpstr>
      <vt:lpstr>Trap Error: Execute there</vt:lpstr>
      <vt:lpstr>Trap Error: ⎕TRAP value normalisation</vt:lpstr>
      <vt:lpstr>Trap Error: ⎕TRAP value normalisation</vt:lpstr>
      <vt:lpstr>Trap Error: ⎕TRAP value normalisation</vt:lpstr>
      <vt:lpstr>Trap Error: Resetting ⎕TRAP</vt:lpstr>
      <vt:lpstr>Trap Error: Resetting ⎕TRAP</vt:lpstr>
      <vt:lpstr>Trap Error: Multiple handlers in one</vt:lpstr>
      <vt:lpstr>Trap Error: Multiple handlers in one</vt:lpstr>
      <vt:lpstr>Trap Error: Multiple handlers in one</vt:lpstr>
      <vt:lpstr>Trap Error: Multiple handlers in one</vt:lpstr>
      <vt:lpstr>Trap Error: Multiple handlers in one</vt:lpstr>
      <vt:lpstr>Trap Error: Use-case</vt:lpstr>
      <vt:lpstr>Trap Error: Use-case</vt:lpstr>
      <vt:lpstr>Trap Error: Use-case</vt:lpstr>
      <vt:lpstr>Trap Error: Use-case</vt:lpstr>
      <vt:lpstr>Trap Error: Use-case</vt:lpstr>
      <vt:lpstr>PowerPoint Presentation</vt:lpstr>
      <vt:lpstr>Extended Diagnostic Message</vt:lpstr>
      <vt:lpstr>Extended Diagnostic Message</vt:lpstr>
      <vt:lpstr>Extended Diagnostic Message</vt:lpstr>
      <vt:lpstr>Extended Diagnostic Message</vt:lpstr>
      <vt:lpstr>Extended Diagnostic Message: use case</vt:lpstr>
      <vt:lpstr>Extended Diagnostic Message: use case</vt:lpstr>
      <vt:lpstr>Extended Diagnostic Message: use case</vt:lpstr>
      <vt:lpstr>PowerPoint Presentation</vt:lpstr>
      <vt:lpstr>PowerPoint Presentation</vt:lpstr>
      <vt:lpstr>PowerPoint Presentation</vt:lpstr>
      <vt:lpstr>Extended Diagnostic Message: use case</vt:lpstr>
      <vt:lpstr>Extended Diagnostic Message: use case</vt:lpstr>
      <vt:lpstr>Extended Diagnostic Message: use case</vt:lpstr>
      <vt:lpstr>Trap Error</vt:lpstr>
      <vt:lpstr>Extended Diagnostic Message: use case</vt:lpstr>
      <vt:lpstr>Extended Diagnostic Message: use case</vt:lpstr>
      <vt:lpstr>Extended Diagnostic Message: use case</vt:lpstr>
      <vt:lpstr>Error Handling – Part 2</vt:lpstr>
      <vt:lpstr>Upcoming webinars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Features of version 18.0 in Depth</dc:title>
  <dc:creator>Adam Brudzewsky</dc:creator>
  <cp:lastModifiedBy>Adam Brudzewsky</cp:lastModifiedBy>
  <cp:revision>412</cp:revision>
  <dcterms:created xsi:type="dcterms:W3CDTF">2020-06-08T19:16:21Z</dcterms:created>
  <dcterms:modified xsi:type="dcterms:W3CDTF">2021-04-19T18:00:40Z</dcterms:modified>
</cp:coreProperties>
</file>