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80"/>
  </p:notesMasterIdLst>
  <p:handoutMasterIdLst>
    <p:handoutMasterId r:id="rId81"/>
  </p:handoutMasterIdLst>
  <p:sldIdLst>
    <p:sldId id="331" r:id="rId2"/>
    <p:sldId id="795" r:id="rId3"/>
    <p:sldId id="796" r:id="rId4"/>
    <p:sldId id="872" r:id="rId5"/>
    <p:sldId id="798" r:id="rId6"/>
    <p:sldId id="873" r:id="rId7"/>
    <p:sldId id="899" r:id="rId8"/>
    <p:sldId id="901" r:id="rId9"/>
    <p:sldId id="900" r:id="rId10"/>
    <p:sldId id="902" r:id="rId11"/>
    <p:sldId id="903" r:id="rId12"/>
    <p:sldId id="896" r:id="rId13"/>
    <p:sldId id="906" r:id="rId14"/>
    <p:sldId id="909" r:id="rId15"/>
    <p:sldId id="910" r:id="rId16"/>
    <p:sldId id="911" r:id="rId17"/>
    <p:sldId id="912" r:id="rId18"/>
    <p:sldId id="916" r:id="rId19"/>
    <p:sldId id="917" r:id="rId20"/>
    <p:sldId id="918" r:id="rId21"/>
    <p:sldId id="919" r:id="rId22"/>
    <p:sldId id="920" r:id="rId23"/>
    <p:sldId id="921" r:id="rId24"/>
    <p:sldId id="922" r:id="rId25"/>
    <p:sldId id="923" r:id="rId26"/>
    <p:sldId id="930" r:id="rId27"/>
    <p:sldId id="927" r:id="rId28"/>
    <p:sldId id="926" r:id="rId29"/>
    <p:sldId id="929" r:id="rId30"/>
    <p:sldId id="931" r:id="rId31"/>
    <p:sldId id="932" r:id="rId32"/>
    <p:sldId id="928" r:id="rId33"/>
    <p:sldId id="939" r:id="rId34"/>
    <p:sldId id="934" r:id="rId35"/>
    <p:sldId id="938" r:id="rId36"/>
    <p:sldId id="940" r:id="rId37"/>
    <p:sldId id="941" r:id="rId38"/>
    <p:sldId id="935" r:id="rId39"/>
    <p:sldId id="942" r:id="rId40"/>
    <p:sldId id="943" r:id="rId41"/>
    <p:sldId id="933" r:id="rId42"/>
    <p:sldId id="946" r:id="rId43"/>
    <p:sldId id="947" r:id="rId44"/>
    <p:sldId id="992" r:id="rId45"/>
    <p:sldId id="944" r:id="rId46"/>
    <p:sldId id="993" r:id="rId47"/>
    <p:sldId id="948" r:id="rId48"/>
    <p:sldId id="953" r:id="rId49"/>
    <p:sldId id="957" r:id="rId50"/>
    <p:sldId id="958" r:id="rId51"/>
    <p:sldId id="959" r:id="rId52"/>
    <p:sldId id="960" r:id="rId53"/>
    <p:sldId id="991" r:id="rId54"/>
    <p:sldId id="961" r:id="rId55"/>
    <p:sldId id="966" r:id="rId56"/>
    <p:sldId id="962" r:id="rId57"/>
    <p:sldId id="964" r:id="rId58"/>
    <p:sldId id="969" r:id="rId59"/>
    <p:sldId id="968" r:id="rId60"/>
    <p:sldId id="967" r:id="rId61"/>
    <p:sldId id="970" r:id="rId62"/>
    <p:sldId id="974" r:id="rId63"/>
    <p:sldId id="980" r:id="rId64"/>
    <p:sldId id="979" r:id="rId65"/>
    <p:sldId id="978" r:id="rId66"/>
    <p:sldId id="984" r:id="rId67"/>
    <p:sldId id="985" r:id="rId68"/>
    <p:sldId id="986" r:id="rId69"/>
    <p:sldId id="987" r:id="rId70"/>
    <p:sldId id="976" r:id="rId71"/>
    <p:sldId id="982" r:id="rId72"/>
    <p:sldId id="981" r:id="rId73"/>
    <p:sldId id="983" r:id="rId74"/>
    <p:sldId id="989" r:id="rId75"/>
    <p:sldId id="988" r:id="rId76"/>
    <p:sldId id="990" r:id="rId77"/>
    <p:sldId id="971" r:id="rId78"/>
    <p:sldId id="972" r:id="rId79"/>
  </p:sldIdLst>
  <p:sldSz cx="9144000" cy="5143500" type="screen16x9"/>
  <p:notesSz cx="6858000" cy="9144000"/>
  <p:embeddedFontLst>
    <p:embeddedFont>
      <p:font typeface="APL333" panose="020B0700000202000203" pitchFamily="34" charset="0"/>
      <p:regular r:id="rId82"/>
    </p:embeddedFont>
    <p:embeddedFont>
      <p:font typeface="APL385 Unicode" panose="020B0709000202000203" pitchFamily="49" charset="0"/>
      <p:regular r:id="rId83"/>
    </p:embeddedFont>
    <p:embeddedFont>
      <p:font typeface="Calibri" panose="020F0502020204030204" pitchFamily="34" charset="0"/>
      <p:regular r:id="rId84"/>
      <p:bold r:id="rId85"/>
      <p:italic r:id="rId86"/>
      <p:boldItalic r:id="rId87"/>
    </p:embeddedFont>
    <p:embeddedFont>
      <p:font typeface="MV Boli" panose="02000500030200090000" pitchFamily="2" charset="0"/>
      <p:regular r:id="rId88"/>
    </p:embeddedFont>
    <p:embeddedFont>
      <p:font typeface="Titillium Web" panose="020B0604020202020204" charset="0"/>
      <p:regular r:id="rId89"/>
      <p:bold r:id="rId90"/>
      <p:italic r:id="rId91"/>
      <p:boldItalic r:id="rId92"/>
    </p:embeddedFont>
    <p:embeddedFont>
      <p:font typeface="Titillium Web SemiBold" panose="020B0604020202020204" charset="0"/>
      <p:bold r:id="rId93"/>
      <p:boldItalic r:id="rId94"/>
    </p:embeddedFont>
    <p:embeddedFont>
      <p:font typeface="Wingdings 2" panose="05020102010507070707" pitchFamily="18" charset="2"/>
      <p:regular r:id="rId9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421"/>
    <a:srgbClr val="FFFFFF"/>
    <a:srgbClr val="000080"/>
    <a:srgbClr val="FCF6F6"/>
    <a:srgbClr val="0000FF"/>
    <a:srgbClr val="800000"/>
    <a:srgbClr val="0066FF"/>
    <a:srgbClr val="FF7C80"/>
    <a:srgbClr val="E46C0A"/>
    <a:srgbClr val="D4A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71" autoAdjust="0"/>
    <p:restoredTop sz="91124" autoAdjust="0"/>
  </p:normalViewPr>
  <p:slideViewPr>
    <p:cSldViewPr>
      <p:cViewPr>
        <p:scale>
          <a:sx n="100" d="100"/>
          <a:sy n="100" d="100"/>
        </p:scale>
        <p:origin x="72" y="46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130" y="-86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3.fntdata"/><Relationship Id="rId89" Type="http://schemas.openxmlformats.org/officeDocument/2006/relationships/font" Target="fonts/font8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font" Target="fonts/font9.fntdata"/><Relationship Id="rId95" Type="http://schemas.openxmlformats.org/officeDocument/2006/relationships/font" Target="fonts/font14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notesMaster" Target="notesMasters/notesMaster1.xml"/><Relationship Id="rId85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2.fntdata"/><Relationship Id="rId88" Type="http://schemas.openxmlformats.org/officeDocument/2006/relationships/font" Target="fonts/font7.fntdata"/><Relationship Id="rId91" Type="http://schemas.openxmlformats.org/officeDocument/2006/relationships/font" Target="fonts/font10.fntdata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86" Type="http://schemas.openxmlformats.org/officeDocument/2006/relationships/font" Target="fonts/font5.fntdata"/><Relationship Id="rId94" Type="http://schemas.openxmlformats.org/officeDocument/2006/relationships/font" Target="fonts/font13.fntdata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11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6.fntdata"/><Relationship Id="rId61" Type="http://schemas.openxmlformats.org/officeDocument/2006/relationships/slide" Target="slides/slide60.xml"/><Relationship Id="rId82" Type="http://schemas.openxmlformats.org/officeDocument/2006/relationships/font" Target="fonts/font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12.fntdata"/><Relationship Id="rId9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Titillium Web" panose="020B060402020202020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Titillium Web" panose="020B0604020202020204" charset="0"/>
              </a:rPr>
              <a:t>04/08/2021</a:t>
            </a:fld>
            <a:endParaRPr lang="en-GB" dirty="0">
              <a:latin typeface="Titillium Web" panose="020B060402020202020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Titillium Web" panose="020B060402020202020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Titillium Web" panose="020B0604020202020204" charset="0"/>
              </a:rPr>
              <a:t>‹#›</a:t>
            </a:fld>
            <a:endParaRPr lang="en-GB" dirty="0">
              <a:latin typeface="Titillium We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tillium Web" panose="020B060402020202020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tillium Web" panose="020B0604020202020204" charset="0"/>
              </a:defRPr>
            </a:lvl1pPr>
          </a:lstStyle>
          <a:p>
            <a:fld id="{CDEAEF8A-5BB8-41C8-B8C2-160617C17EF4}" type="datetimeFigureOut">
              <a:rPr lang="en-GB" smtClean="0"/>
              <a:pPr/>
              <a:t>04/08/2021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tillium Web" panose="020B060402020202020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tillium Web" panose="020B0604020202020204" charset="0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tillium Web" panose="020B060402020202020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tillium Web" panose="020B060402020202020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tillium Web" panose="020B060402020202020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tillium Web" panose="020B060402020202020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tillium Web" panose="020B060402020202020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512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610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611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045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717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734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532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45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145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606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869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245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634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189" y="951570"/>
            <a:ext cx="8525250" cy="1440160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494949"/>
                </a:solidFill>
                <a:latin typeface="Titillium Web" panose="00000500000000000000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96525" y="2751769"/>
            <a:ext cx="8522914" cy="945106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 baseline="0">
                <a:solidFill>
                  <a:srgbClr val="494949"/>
                </a:solidFill>
                <a:latin typeface="Titillium Web" panose="00000500000000000000" pitchFamily="2" charset="0"/>
              </a:defRPr>
            </a:lvl1pPr>
          </a:lstStyle>
          <a:p>
            <a:pPr lvl="0"/>
            <a:r>
              <a:rPr lang="en-US" dirty="0"/>
              <a:t>Presenter(s)</a:t>
            </a:r>
            <a:endParaRPr lang="en-GB" dirty="0"/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itillium Web" panose="020B0604020202020204" charset="0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7F86BDFC-235D-46EE-A5F4-4A94CB8C187A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5940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530" y="1626644"/>
            <a:ext cx="6174000" cy="299195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642229" y="1626645"/>
            <a:ext cx="2078545" cy="274530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{⍺+⍵}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AACB28A7-FBB5-4726-BEE9-68B607A2DCE7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3528" y="1626645"/>
            <a:ext cx="4158462" cy="296797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819150" indent="-4572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18348" y="1626645"/>
            <a:ext cx="4068452" cy="296797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683A70F-ED3A-48D7-AC66-99DD2D62E4C4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78DD67FE-CEEC-4FA5-A824-0959D56FCBBA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24913FBA-C207-43FF-BC26-ECE21B2BA859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530" y="1626644"/>
            <a:ext cx="6174000" cy="299195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642229" y="1626645"/>
            <a:ext cx="2078545" cy="274530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{⍺+⍵}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CFC0D967-7A58-498E-A946-1019457B2124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4749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>
                <a:latin typeface="Titillium Web" panose="020B060402020202020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4239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latin typeface="Titillium Web" panose="020B060402020202020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latin typeface="Titillium Web" panose="020B060402020202020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2702714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525" y="816555"/>
            <a:ext cx="8363272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446625"/>
            <a:ext cx="8363272" cy="3147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8388424" y="0"/>
            <a:ext cx="720080" cy="357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2EDF88B-1B61-4481-9BD6-D2E23BF0DCD8}" type="slidenum">
              <a:rPr lang="en-GB" sz="1600" smtClean="0">
                <a:latin typeface="Titillium Web" panose="00000500000000000000" pitchFamily="2" charset="0"/>
              </a:rPr>
              <a:t>‹#›</a:t>
            </a:fld>
            <a:endParaRPr lang="en-GB" sz="1600" dirty="0">
              <a:latin typeface="Titillium Web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D47206-B0CA-487E-A890-485A6AD87D22}"/>
              </a:ext>
            </a:extLst>
          </p:cNvPr>
          <p:cNvSpPr txBox="1"/>
          <p:nvPr userDrawn="1"/>
        </p:nvSpPr>
        <p:spPr>
          <a:xfrm>
            <a:off x="71499" y="4793647"/>
            <a:ext cx="3735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Titillium Web SemiBold" panose="00000700000000000000" pitchFamily="2" charset="0"/>
              </a:rPr>
              <a:t>dyalog.tv / @</a:t>
            </a:r>
            <a:r>
              <a:rPr lang="en-GB" sz="1400" dirty="0" err="1">
                <a:solidFill>
                  <a:schemeClr val="bg1"/>
                </a:solidFill>
                <a:latin typeface="Titillium Web SemiBold" panose="00000700000000000000" pitchFamily="2" charset="0"/>
              </a:rPr>
              <a:t>dyalogapl</a:t>
            </a:r>
            <a:r>
              <a:rPr lang="en-GB" sz="1400" dirty="0">
                <a:solidFill>
                  <a:schemeClr val="bg1"/>
                </a:solidFill>
                <a:latin typeface="Titillium Web SemiBold" panose="00000700000000000000" pitchFamily="2" charset="0"/>
              </a:rPr>
              <a:t> / #</a:t>
            </a:r>
            <a:r>
              <a:rPr lang="en-GB" sz="1400" dirty="0" err="1">
                <a:solidFill>
                  <a:schemeClr val="bg1"/>
                </a:solidFill>
                <a:latin typeface="Titillium Web SemiBold" panose="00000700000000000000" pitchFamily="2" charset="0"/>
              </a:rPr>
              <a:t>dyalog</a:t>
            </a:r>
            <a:endParaRPr lang="en-GB" sz="1400" dirty="0">
              <a:solidFill>
                <a:schemeClr val="bg1"/>
              </a:solidFill>
              <a:latin typeface="Titillium Web SemiBold" panose="00000700000000000000" pitchFamily="2" charset="0"/>
            </a:endParaRPr>
          </a:p>
        </p:txBody>
      </p:sp>
      <p:pic>
        <p:nvPicPr>
          <p:cNvPr id="6" name="Picture 5" descr="A picture containing table, drawing&#10;&#10;Description automatically generated">
            <a:extLst>
              <a:ext uri="{FF2B5EF4-FFF2-40B4-BE49-F238E27FC236}">
                <a16:creationId xmlns:a16="http://schemas.microsoft.com/office/drawing/2014/main" id="{9C0F6115-D52F-4FCA-92BA-36164C8962D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5" y="96476"/>
            <a:ext cx="1170130" cy="21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0" r:id="rId2"/>
    <p:sldLayoutId id="2147483652" r:id="rId3"/>
    <p:sldLayoutId id="2147483654" r:id="rId4"/>
    <p:sldLayoutId id="2147483655" r:id="rId5"/>
    <p:sldLayoutId id="2147483721" r:id="rId6"/>
    <p:sldLayoutId id="2147483762" r:id="rId7"/>
    <p:sldLayoutId id="2147483763" r:id="rId8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Titillium Web" panose="00000500000000000000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942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tillium Web SemiBold" panose="00000700000000000000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421"/>
        </a:buClr>
        <a:buSzPct val="60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Titillium Web SemiBold" panose="000007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942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itillium Web SemiBold" panose="000007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Titillium Web SemiBold" panose="00000700000000000000" pitchFamily="2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851B5E15-4307-430D-B86E-6325A4744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0" y="456514"/>
            <a:ext cx="9144000" cy="76508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Error Handling</a:t>
            </a:r>
            <a:endParaRPr lang="en-GB" dirty="0"/>
          </a:p>
        </p:txBody>
      </p:sp>
      <p:sp>
        <p:nvSpPr>
          <p:cNvPr id="3" name="Text Placeholder 2" descr=" 3">
            <a:extLst>
              <a:ext uri="{FF2B5EF4-FFF2-40B4-BE49-F238E27FC236}">
                <a16:creationId xmlns:a16="http://schemas.microsoft.com/office/drawing/2014/main" id="{D67AF159-E52D-4ACA-B2AC-CBEDDB2905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131590"/>
            <a:ext cx="9144000" cy="49505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Adám Brudzewsky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6" descr=" 7">
            <a:extLst>
              <a:ext uri="{FF2B5EF4-FFF2-40B4-BE49-F238E27FC236}">
                <a16:creationId xmlns:a16="http://schemas.microsoft.com/office/drawing/2014/main" id="{93B4D1DE-F645-4898-9A31-44EFD9BC7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010" y="1620329"/>
            <a:ext cx="3505980" cy="2976646"/>
          </a:xfrm>
          <a:prstGeom prst="rect">
            <a:avLst/>
          </a:prstGeom>
        </p:spPr>
      </p:pic>
      <p:sp>
        <p:nvSpPr>
          <p:cNvPr id="10" name="Speech Bubble: Oval 9" descr=" 10">
            <a:extLst>
              <a:ext uri="{FF2B5EF4-FFF2-40B4-BE49-F238E27FC236}">
                <a16:creationId xmlns:a16="http://schemas.microsoft.com/office/drawing/2014/main" id="{ED9E9E9E-74A4-41B2-B0D5-2AC03301E3F5}"/>
              </a:ext>
            </a:extLst>
          </p:cNvPr>
          <p:cNvSpPr/>
          <p:nvPr/>
        </p:nvSpPr>
        <p:spPr>
          <a:xfrm>
            <a:off x="1646675" y="2841780"/>
            <a:ext cx="1440161" cy="1006569"/>
          </a:xfrm>
          <a:prstGeom prst="wedgeEllipseCallout">
            <a:avLst>
              <a:gd name="adj1" fmla="val 72421"/>
              <a:gd name="adj2" fmla="val -69756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</a:t>
            </a:r>
            <a:r>
              <a:rPr lang="en-GB" sz="2400" dirty="0">
                <a:solidFill>
                  <a:srgbClr val="E46C0A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art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38078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Let’s Deploy!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aseline="30000" dirty="0"/>
              <a:t>rapid development for the win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Titillium Web" panose="020B0604020202020204" charset="0"/>
            </a:endParaRP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20FA27C5-05A1-4D4D-937E-1D16DFAEF9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91243" y="951570"/>
            <a:ext cx="1890713" cy="16644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3630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tabLst>
                <a:tab pos="3657600" algn="l"/>
              </a:tabLst>
            </a:pPr>
            <a:r>
              <a:rPr lang="en-US" dirty="0"/>
              <a:t>Let’s deploy!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C9CBE4-FA76-4CA6-A56C-3548A8081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:Namespace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app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 err="1">
                <a:solidFill>
                  <a:srgbClr val="00000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file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;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'UTF-8'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∘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⎕UCS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¨⊃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⎕NGET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file 1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←↑{,⍉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3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↑(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⎕D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,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⎕A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)[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16 16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⊤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]}¨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endParaRPr lang="en-US" altLang="en-US" sz="1200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EndNamespace</a:t>
            </a:r>
            <a:r>
              <a:rPr lang="en-US" altLang="en-US" sz="1200" dirty="0">
                <a:latin typeface="Titillium Web SemiBold" panose="020B0604020202020204" charset="0"/>
              </a:rPr>
              <a:t> </a:t>
            </a:r>
            <a:endParaRPr lang="en-US" altLang="en-US" sz="1200" dirty="0">
              <a:latin typeface="Titillium Web" panose="020B0604020202020204" charset="0"/>
            </a:endParaRPr>
          </a:p>
          <a:p>
            <a:pPr marL="0" indent="0">
              <a:spcBef>
                <a:spcPts val="0"/>
              </a:spcBef>
              <a:buNone/>
            </a:pP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(⊂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'Hi'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'Earth'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)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⎕NPUT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'/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tmp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/my.txt'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1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 err="1">
                <a:solidFill>
                  <a:srgbClr val="000000"/>
                </a:solidFill>
                <a:latin typeface="APL385 Unicode" panose="020B0709000202000203" pitchFamily="49" charset="0"/>
              </a:rPr>
              <a:t>app.Hex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'/</a:t>
            </a:r>
            <a:r>
              <a:rPr lang="en-US" altLang="en-US" sz="1200" dirty="0" err="1">
                <a:solidFill>
                  <a:srgbClr val="008080"/>
                </a:solidFill>
                <a:latin typeface="APL385 Unicode" panose="020B0709000202000203" pitchFamily="49" charset="0"/>
              </a:rPr>
              <a:t>tmp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/my.txt'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37 58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34 50 61 63 57 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app.Hex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'/real/custumer.txt'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altLang="en-US" sz="1200" dirty="0">
                <a:latin typeface="APL385 Unicode" panose="020B0709000202000203" pitchFamily="49" charset="0"/>
              </a:rPr>
              <a:t>FILE NAME ERROR: /real/custumer.txt: Unable to open file</a:t>
            </a:r>
            <a:br>
              <a:rPr lang="en-GB" altLang="en-US" sz="1200" dirty="0">
                <a:latin typeface="APL385 Unicode" panose="020B0709000202000203" pitchFamily="49" charset="0"/>
              </a:rPr>
            </a:br>
            <a:r>
              <a:rPr lang="en-GB" altLang="en-US" sz="1200" dirty="0">
                <a:latin typeface="APL385 Unicode" panose="020B0709000202000203" pitchFamily="49" charset="0"/>
              </a:rPr>
              <a:t> ("The system cannot find the path specified.")</a:t>
            </a:r>
            <a:br>
              <a:rPr lang="en-GB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Hex[1] bytes←'UTF-8'⎕UCS⊃⎕NGET file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               ∧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F07BE-CB32-4F6E-8DF1-B024EBD8C6F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1694DBC9-3FE0-4F3B-B0FE-E7718F0FC8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91243" y="951570"/>
            <a:ext cx="1890713" cy="1664494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CEC51C-0E30-4AE7-A7E1-2FA7278CED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1970" y="741417"/>
            <a:ext cx="3864768" cy="183033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580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Oh.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aseline="30000" dirty="0"/>
              <a:t>move fast and break things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Titillium Web" panose="020B0604020202020204" charset="0"/>
            </a:endParaRP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77FEE43A-1EE4-4A04-8DFB-7C59D85867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91243" y="951570"/>
            <a:ext cx="1890713" cy="16644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5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xit" presetSubtype="8" accel="10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tabLst>
                <a:tab pos="3657600" algn="l"/>
              </a:tabLst>
            </a:pPr>
            <a:r>
              <a:rPr lang="en-US" dirty="0"/>
              <a:t>Let's deploy!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5802A91-9BCC-4AF7-B65A-27CF931B498E}"/>
              </a:ext>
            </a:extLst>
          </p:cNvPr>
          <p:cNvSpPr/>
          <p:nvPr/>
        </p:nvSpPr>
        <p:spPr>
          <a:xfrm>
            <a:off x="2535823" y="3466374"/>
            <a:ext cx="280982" cy="280982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94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C9CBE4-FA76-4CA6-A56C-3548A8081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:Namespace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app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 err="1">
                <a:solidFill>
                  <a:srgbClr val="00000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file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;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'UTF-8'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∘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⎕UCS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¨⊃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⎕NGET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file 1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←↑{,⍉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3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↑(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⎕D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,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⎕A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)[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16 16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⊤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]}¨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endParaRPr lang="en-US" altLang="en-US" sz="1200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EndNamespace</a:t>
            </a:r>
            <a:r>
              <a:rPr lang="en-US" altLang="en-US" sz="1200" dirty="0">
                <a:latin typeface="Titillium Web SemiBold" panose="020B0604020202020204" charset="0"/>
              </a:rPr>
              <a:t> </a:t>
            </a:r>
            <a:endParaRPr lang="en-US" altLang="en-US" sz="1200" dirty="0">
              <a:latin typeface="Titillium Web" panose="020B0604020202020204" charset="0"/>
            </a:endParaRPr>
          </a:p>
          <a:p>
            <a:pPr marL="0" indent="0">
              <a:spcBef>
                <a:spcPts val="0"/>
              </a:spcBef>
              <a:buNone/>
            </a:pP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(⊂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'Hi'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'Earth'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)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⎕NPUT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'/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tmp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/my.txt'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1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 err="1">
                <a:solidFill>
                  <a:srgbClr val="000000"/>
                </a:solidFill>
                <a:latin typeface="APL385 Unicode" panose="020B0709000202000203" pitchFamily="49" charset="0"/>
              </a:rPr>
              <a:t>app.Hex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'/</a:t>
            </a:r>
            <a:r>
              <a:rPr lang="en-US" altLang="en-US" sz="1200" dirty="0" err="1">
                <a:solidFill>
                  <a:srgbClr val="008080"/>
                </a:solidFill>
                <a:latin typeface="APL385 Unicode" panose="020B0709000202000203" pitchFamily="49" charset="0"/>
              </a:rPr>
              <a:t>tmp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/my.txt'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37 58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34 50 61 63 57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endParaRPr lang="en-US" altLang="en-US" sz="1200" dirty="0">
              <a:solidFill>
                <a:srgbClr val="800000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app.Hex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'/real/custumer.txt'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altLang="en-US" sz="1200" dirty="0">
                <a:latin typeface="APL385 Unicode" panose="020B0709000202000203" pitchFamily="49" charset="0"/>
              </a:rPr>
              <a:t>FILE NAME ERROR: /real/custumer.txt: Unable to open file</a:t>
            </a:r>
            <a:br>
              <a:rPr lang="en-GB" altLang="en-US" sz="1200" dirty="0">
                <a:latin typeface="APL385 Unicode" panose="020B0709000202000203" pitchFamily="49" charset="0"/>
              </a:rPr>
            </a:br>
            <a:r>
              <a:rPr lang="en-GB" altLang="en-US" sz="1200" dirty="0">
                <a:latin typeface="APL385 Unicode" panose="020B0709000202000203" pitchFamily="49" charset="0"/>
              </a:rPr>
              <a:t> ("The system cannot find the path specified.")</a:t>
            </a:r>
            <a:br>
              <a:rPr lang="en-GB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Hex[1] bytes←'UTF-8'⎕UCS⊃⎕NGET file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               ∧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F07BE-CB32-4F6E-8DF1-B024EBD8C6F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53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“Expected” Error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aseline="30000" dirty="0"/>
              <a:t>we should have anticipated this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Titillium We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172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itillium Web" panose="00000500000000000000" pitchFamily="2" charset="0"/>
              </a:rPr>
              <a:t>“Expected” error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C9CBE4-FA76-4CA6-A56C-3548A8081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:Namespace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app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 err="1">
                <a:solidFill>
                  <a:srgbClr val="00000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file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;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'UTF-8'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∘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⎕UCS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¨⊃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⎕NGET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file 1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←↑{,⍉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3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↑(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⎕D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,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⎕A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)[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16 16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⊤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]}¨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endParaRPr lang="en-US" altLang="en-US" sz="1200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EndNamespace</a:t>
            </a:r>
            <a:r>
              <a:rPr lang="en-US" altLang="en-US" sz="1200" dirty="0">
                <a:latin typeface="Titillium Web SemiBold" panose="020B0604020202020204" charset="0"/>
              </a:rPr>
              <a:t> </a:t>
            </a:r>
            <a:endParaRPr lang="en-US" altLang="en-US" sz="1200" dirty="0">
              <a:latin typeface="Titillium Web" panose="020B060402020202020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F07BE-CB32-4F6E-8DF1-B024EBD8C6F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034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itillium Web" panose="00000500000000000000" pitchFamily="2" charset="0"/>
              </a:rPr>
              <a:t>“Expected” error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C9CBE4-FA76-4CA6-A56C-3548A8081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:Namespace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app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 err="1">
                <a:solidFill>
                  <a:srgbClr val="00000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file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;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endParaRPr lang="en-US" altLang="en-US" sz="1200" dirty="0">
              <a:solidFill>
                <a:srgbClr val="808080"/>
              </a:solidFill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'UTF-8'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∘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⎕UCS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¨⊃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⎕NGET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file 1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tillium Web" panose="020B060402020202020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←↑{,⍉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3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↑(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⎕D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,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⎕A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)[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16 16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⊤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]}¨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endParaRPr lang="en-US" altLang="en-US" sz="1200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EndNamespace</a:t>
            </a:r>
            <a:r>
              <a:rPr lang="en-US" altLang="en-US" sz="1200" dirty="0">
                <a:latin typeface="Titillium Web SemiBold" panose="020B0604020202020204" charset="0"/>
              </a:rPr>
              <a:t> </a:t>
            </a:r>
            <a:endParaRPr lang="en-US" altLang="en-US" sz="1200" dirty="0">
              <a:latin typeface="Titillium Web" panose="020B060402020202020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F07BE-CB32-4F6E-8DF1-B024EBD8C6F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464577"/>
      </p:ext>
    </p:extLst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itillium Web" panose="00000500000000000000" pitchFamily="2" charset="0"/>
              </a:rPr>
              <a:t>“Expected” error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C9CBE4-FA76-4CA6-A56C-3548A8081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:Namespace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app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 err="1">
                <a:solidFill>
                  <a:srgbClr val="00000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file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;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endParaRPr lang="en-US" altLang="en-US" sz="1200" dirty="0">
              <a:solidFill>
                <a:srgbClr val="808080"/>
              </a:solidFill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:Trap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0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'UTF-8'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∘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⎕UCS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¨⊃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⎕NGET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file 1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:Else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⎕SIGNAL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⎕EN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EndTrap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tillium Web" panose="020B0604020202020204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tillium Web" panose="020B060402020202020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←↑{,⍉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3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↑(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⎕D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,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⎕A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)[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16 16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⊤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]}¨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endParaRPr lang="en-US" altLang="en-US" sz="1200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EndNamespace</a:t>
            </a:r>
            <a:r>
              <a:rPr lang="en-US" altLang="en-US" sz="1200" dirty="0">
                <a:latin typeface="Titillium Web SemiBold" panose="020B0604020202020204" charset="0"/>
              </a:rPr>
              <a:t> </a:t>
            </a:r>
            <a:endParaRPr lang="en-US" altLang="en-US" sz="1200" dirty="0">
              <a:latin typeface="Titillium Web" panose="020B0604020202020204" charset="0"/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17E1CEB8-64E4-4003-AC5B-6D146475BD16}"/>
              </a:ext>
            </a:extLst>
          </p:cNvPr>
          <p:cNvSpPr/>
          <p:nvPr/>
        </p:nvSpPr>
        <p:spPr>
          <a:xfrm>
            <a:off x="2321750" y="3156815"/>
            <a:ext cx="2970330" cy="1350150"/>
          </a:xfrm>
          <a:prstGeom prst="wedgeEllipseCallout">
            <a:avLst>
              <a:gd name="adj1" fmla="val -56189"/>
              <a:gd name="adj2" fmla="val -85271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/>
          <a:lstStyle/>
          <a:p>
            <a:pPr algn="ctr">
              <a:lnSpc>
                <a:spcPct val="80000"/>
              </a:lnSpc>
            </a:pPr>
            <a:r>
              <a:rPr lang="en-GB" sz="2400" dirty="0">
                <a:solidFill>
                  <a:srgbClr val="E46C0A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See previous webinar for full “</a:t>
            </a:r>
            <a:r>
              <a:rPr lang="en-GB" sz="2400" dirty="0" err="1">
                <a:solidFill>
                  <a:srgbClr val="E46C0A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resignal</a:t>
            </a:r>
            <a:r>
              <a:rPr lang="en-GB" sz="2400" dirty="0">
                <a:solidFill>
                  <a:srgbClr val="E46C0A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”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4A99BACB-CCC2-4BC8-AFD9-190C85C92C75}"/>
              </a:ext>
            </a:extLst>
          </p:cNvPr>
          <p:cNvSpPr/>
          <p:nvPr/>
        </p:nvSpPr>
        <p:spPr>
          <a:xfrm>
            <a:off x="2670197" y="636535"/>
            <a:ext cx="1901803" cy="1035115"/>
          </a:xfrm>
          <a:prstGeom prst="wedgeEllipseCallout">
            <a:avLst>
              <a:gd name="adj1" fmla="val -99821"/>
              <a:gd name="adj2" fmla="val 72078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/>
          <a:lstStyle/>
          <a:p>
            <a:pPr algn="ctr">
              <a:lnSpc>
                <a:spcPct val="80000"/>
              </a:lnSpc>
            </a:pPr>
            <a:r>
              <a:rPr lang="en-GB" sz="2400" dirty="0">
                <a:solidFill>
                  <a:srgbClr val="E46C0A"/>
                </a:solidFill>
                <a:latin typeface="APL333" panose="020B0700000202000203" pitchFamily="34" charset="0"/>
                <a:cs typeface="MV Boli" panose="02000500030200090000" pitchFamily="2" charset="0"/>
              </a:rPr>
              <a:t>0</a:t>
            </a:r>
            <a:r>
              <a:rPr lang="en-GB" sz="2400" dirty="0">
                <a:solidFill>
                  <a:srgbClr val="E46C0A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means</a:t>
            </a:r>
            <a:br>
              <a:rPr lang="en-GB" sz="2400" dirty="0">
                <a:solidFill>
                  <a:srgbClr val="E46C0A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2400" dirty="0">
                <a:solidFill>
                  <a:srgbClr val="E46C0A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all errors</a:t>
            </a:r>
            <a:endParaRPr lang="en-GB" sz="2400" dirty="0">
              <a:solidFill>
                <a:srgbClr val="E46C0A"/>
              </a:solidFill>
              <a:latin typeface="APL385 Unicode" panose="020B0709000202000203" pitchFamily="49" charset="0"/>
              <a:cs typeface="MV Boli" panose="02000500030200090000" pitchFamily="2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546974A-002F-434E-8A2D-817572D9123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01999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itillium Web" panose="00000500000000000000" pitchFamily="2" charset="0"/>
              </a:rPr>
              <a:t>“Expected” error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C9CBE4-FA76-4CA6-A56C-3548A8081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(⊂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'Hi'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'Earth'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)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⎕NPUT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'/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tmp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/my.txt'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1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 err="1">
                <a:solidFill>
                  <a:srgbClr val="000000"/>
                </a:solidFill>
                <a:latin typeface="APL385 Unicode" panose="020B0709000202000203" pitchFamily="49" charset="0"/>
              </a:rPr>
              <a:t>app.Hex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'/</a:t>
            </a:r>
            <a:r>
              <a:rPr lang="en-US" altLang="en-US" sz="1200" dirty="0" err="1">
                <a:solidFill>
                  <a:srgbClr val="008080"/>
                </a:solidFill>
                <a:latin typeface="APL385 Unicode" panose="020B0709000202000203" pitchFamily="49" charset="0"/>
              </a:rPr>
              <a:t>tmp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/my.txt'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37 58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34 50 61 63 57 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app.Hex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'/real/custumer.txt'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altLang="en-US" sz="1200" dirty="0">
                <a:latin typeface="APL385 Unicode" panose="020B0709000202000203" pitchFamily="49" charset="0"/>
              </a:rPr>
              <a:t>FILE NAME ERROR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 err="1">
                <a:latin typeface="APL385 Unicode" panose="020B0709000202000203" pitchFamily="49" charset="0"/>
              </a:rPr>
              <a:t>app.Hex</a:t>
            </a:r>
            <a:r>
              <a:rPr lang="en-US" altLang="en-US" sz="1200" dirty="0">
                <a:latin typeface="APL385 Unicode" panose="020B0709000202000203" pitchFamily="49" charset="0"/>
              </a:rPr>
              <a:t>'/real/custumer.txt'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∧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12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F07BE-CB32-4F6E-8DF1-B024EBD8C6F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731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Switching Trapping On and Off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aseline="30000" dirty="0"/>
              <a:t>so we have a chance to see what's going on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Titillium We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580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D73D98D-7FAF-43A7-BF16-F26C02391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Error Handling – Part 1</a:t>
            </a:r>
          </a:p>
        </p:txBody>
      </p:sp>
      <p:sp>
        <p:nvSpPr>
          <p:cNvPr id="9" name="First">
            <a:extLst>
              <a:ext uri="{FF2B5EF4-FFF2-40B4-BE49-F238E27FC236}">
                <a16:creationId xmlns:a16="http://schemas.microsoft.com/office/drawing/2014/main" id="{C3EBF754-7ABA-4419-B1C8-59457AD13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2973388" algn="l"/>
                <a:tab pos="8058150" algn="r"/>
              </a:tabLst>
            </a:pPr>
            <a:r>
              <a:rPr lang="en-GB" dirty="0" err="1"/>
              <a:t>Tradfn</a:t>
            </a:r>
            <a:r>
              <a:rPr lang="en-GB" dirty="0"/>
              <a:t> structure	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:Trap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/>
              <a:t>errnos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/>
              <a:t>(</a:t>
            </a:r>
            <a:r>
              <a:rPr lang="en-GB" dirty="0">
                <a:solidFill>
                  <a:srgbClr val="494949"/>
                </a:solidFill>
              </a:rPr>
              <a:t>0</a:t>
            </a:r>
            <a:r>
              <a:rPr lang="en-GB" dirty="0"/>
              <a:t> means all)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2973388" algn="l"/>
                <a:tab pos="8058150" algn="r"/>
              </a:tabLst>
            </a:pPr>
            <a:r>
              <a:rPr lang="en-GB" dirty="0"/>
              <a:t>Dfn error guard	 </a:t>
            </a:r>
            <a:r>
              <a:rPr lang="en-GB" dirty="0" err="1"/>
              <a:t>errnos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::</a:t>
            </a:r>
            <a:r>
              <a:rPr lang="en-GB" dirty="0"/>
              <a:t>code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4572000" algn="l"/>
                <a:tab pos="8058150" algn="r"/>
              </a:tabLst>
            </a:pPr>
            <a:r>
              <a:rPr lang="en-GB" dirty="0"/>
              <a:t>Error Number of last error	</a:t>
            </a:r>
            <a:r>
              <a:rPr lang="en-GB" dirty="0">
                <a:solidFill>
                  <a:srgbClr val="000099"/>
                </a:solidFill>
                <a:latin typeface="APL385 Unicode" panose="020B0709000202000203" pitchFamily="49" charset="0"/>
              </a:rPr>
              <a:t>⎕EN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4572000" algn="l"/>
                <a:tab pos="8058150" algn="r"/>
              </a:tabLst>
            </a:pPr>
            <a:r>
              <a:rPr lang="en-GB" dirty="0"/>
              <a:t>Error Message for number	</a:t>
            </a:r>
            <a:r>
              <a:rPr lang="en-GB" dirty="0">
                <a:solidFill>
                  <a:srgbClr val="000099"/>
                </a:solidFill>
                <a:latin typeface="APL385 Unicode" panose="020B0709000202000203" pitchFamily="49" charset="0"/>
              </a:rPr>
              <a:t>⎕EM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7DDF7-F9D7-4F9D-A4B4-08D8D268307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42660BC-9588-4548-A733-C0ACA2D134CA}"/>
              </a:ext>
            </a:extLst>
          </p:cNvPr>
          <p:cNvSpPr/>
          <p:nvPr/>
        </p:nvSpPr>
        <p:spPr>
          <a:xfrm>
            <a:off x="5067055" y="515971"/>
            <a:ext cx="4005446" cy="1110851"/>
          </a:xfrm>
          <a:prstGeom prst="roundRect">
            <a:avLst/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Number for given message</a:t>
            </a:r>
          </a:p>
          <a:p>
            <a:pPr algn="ctr"/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  <a:cs typeface="MV Boli" panose="02000500030200090000" pitchFamily="2" charset="0"/>
              </a:rPr>
              <a:t>aplcart.info?q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  <a:cs typeface="MV Boli" panose="02000500030200090000" pitchFamily="2" charset="0"/>
              </a:rPr>
              <a:t>=:: message</a:t>
            </a:r>
          </a:p>
        </p:txBody>
      </p:sp>
    </p:spTree>
    <p:extLst>
      <p:ext uri="{BB962C8B-B14F-4D97-AF65-F5344CB8AC3E}">
        <p14:creationId xmlns:p14="http://schemas.microsoft.com/office/powerpoint/2010/main" val="164909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tabLst>
                <a:tab pos="3657600" algn="l"/>
              </a:tabLst>
            </a:pPr>
            <a:r>
              <a:rPr lang="en-US" dirty="0"/>
              <a:t>Switching trapping on and off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C9CBE4-FA76-4CA6-A56C-3548A8081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:Namespace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app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 err="1">
                <a:solidFill>
                  <a:srgbClr val="00000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file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;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endParaRPr lang="en-US" altLang="en-US" sz="1200" dirty="0">
              <a:solidFill>
                <a:srgbClr val="808080"/>
              </a:solidFill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:Trap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0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'UTF-8'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∘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⎕UCS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¨⊃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⎕NGET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file 1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:Else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⎕SIGNAL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⎕EN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EndTrap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tillium Web" panose="020B0604020202020204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tillium Web" panose="020B060402020202020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←↑{,⍉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3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↑(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⎕D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,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⎕A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)[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16 16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⊤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]}¨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endParaRPr lang="en-US" altLang="en-US" sz="1200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EndNamespace</a:t>
            </a:r>
            <a:r>
              <a:rPr lang="en-US" altLang="en-US" sz="1200" dirty="0">
                <a:latin typeface="Titillium Web SemiBold" panose="020B0604020202020204" charset="0"/>
              </a:rPr>
              <a:t> </a:t>
            </a:r>
            <a:endParaRPr lang="en-US" altLang="en-US" sz="1200" dirty="0">
              <a:latin typeface="Titillium Web" panose="020B060402020202020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F07BE-CB32-4F6E-8DF1-B024EBD8C6F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9944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Switching trapping on and off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C9CBE4-FA76-4CA6-A56C-3548A8081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:Namespace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app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   debug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0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tillium Web" panose="020B0604020202020204" charset="0"/>
              </a:rPr>
              <a:t>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 err="1">
                <a:solidFill>
                  <a:srgbClr val="00000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file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;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endParaRPr lang="en-US" altLang="en-US" sz="1200" dirty="0">
              <a:solidFill>
                <a:srgbClr val="808080"/>
              </a:solidFill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:Trap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'UTF-8'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∘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⎕UCS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¨⊃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⎕NGET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file 1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:Else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⎕SIGNAL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⎕EN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EndTrap</a:t>
            </a:r>
            <a:r>
              <a:rPr lang="en-US" altLang="en-US" sz="1200" dirty="0">
                <a:latin typeface="Titillium Web" panose="020B0604020202020204" charset="0"/>
              </a:rPr>
              <a:t> </a:t>
            </a:r>
            <a:endParaRPr lang="en-US" altLang="en-US" dirty="0">
              <a:latin typeface="Titillium Web" panose="020B060402020202020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←↑{,⍉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3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↑(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⎕D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,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⎕A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)[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16 16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⊤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]}¨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endParaRPr lang="en-US" altLang="en-US" sz="1200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EndNamespace</a:t>
            </a:r>
            <a:r>
              <a:rPr lang="en-US" altLang="en-US" sz="1200" dirty="0">
                <a:latin typeface="Titillium Web SemiBold" panose="020B0604020202020204" charset="0"/>
              </a:rPr>
              <a:t> </a:t>
            </a:r>
            <a:endParaRPr lang="en-US" altLang="en-US" sz="1200" dirty="0">
              <a:latin typeface="Titillium Web" panose="020B060402020202020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F07BE-CB32-4F6E-8DF1-B024EBD8C6F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emphasis">
            <a:extLst>
              <a:ext uri="{FF2B5EF4-FFF2-40B4-BE49-F238E27FC236}">
                <a16:creationId xmlns:a16="http://schemas.microsoft.com/office/drawing/2014/main" id="{102053A1-A3B9-493A-926B-145FF94F8FE0}"/>
              </a:ext>
            </a:extLst>
          </p:cNvPr>
          <p:cNvSpPr txBox="1"/>
          <p:nvPr/>
        </p:nvSpPr>
        <p:spPr>
          <a:xfrm>
            <a:off x="5292080" y="1581640"/>
            <a:ext cx="3240360" cy="36004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>
                <a:gd name="adj" fmla="val 20000"/>
              </a:avLst>
            </a:prstTxWarp>
            <a:spAutoFit/>
          </a:bodyPr>
          <a:lstStyle/>
          <a:p>
            <a:pPr algn="ctr"/>
            <a:r>
              <a:rPr lang="en-US" altLang="en-US" sz="1400" dirty="0">
                <a:solidFill>
                  <a:srgbClr val="0000FF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APL385 Unicode" panose="020B0709000202000203" pitchFamily="49" charset="0"/>
              </a:rPr>
              <a:t>   </a:t>
            </a:r>
            <a:r>
              <a:rPr lang="en-US" altLang="en-US" sz="1400" dirty="0">
                <a:solidFill>
                  <a:srgbClr val="0000FF"/>
                </a:solidFill>
                <a:latin typeface="APL385 Unicode" panose="020B0709000202000203" pitchFamily="49" charset="0"/>
              </a:rPr>
              <a:t>  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:Trap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lang="en-US" altLang="en-US" sz="14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r>
              <a:rPr lang="en-US" altLang="en-US" sz="1400" dirty="0">
                <a:solidFill>
                  <a:srgbClr val="0000FF"/>
                </a:solidFill>
                <a:latin typeface="APL385 Unicode" panose="020B0709000202000203" pitchFamily="49" charset="0"/>
              </a:rPr>
              <a:t>      </a:t>
            </a:r>
            <a:endParaRPr lang="en-GB" dirty="0"/>
          </a:p>
        </p:txBody>
      </p:sp>
      <p:pic>
        <p:nvPicPr>
          <p:cNvPr id="7" name="Content Placeholder 11">
            <a:extLst>
              <a:ext uri="{FF2B5EF4-FFF2-40B4-BE49-F238E27FC236}">
                <a16:creationId xmlns:a16="http://schemas.microsoft.com/office/drawing/2014/main" id="{76E247F8-790D-405C-ACC4-9FFFD5F86E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5" y="624975"/>
            <a:ext cx="4860435" cy="6222250"/>
          </a:xfrm>
          <a:prstGeom prst="rect">
            <a:avLst/>
          </a:prstGeom>
          <a:noFill/>
          <a:effectLst>
            <a:outerShdw blurRad="76200" dist="38100" dir="5400000" sx="102000" sy="102000" algn="t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94665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Switching trapping on and off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C9CBE4-FA76-4CA6-A56C-3548A8081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:Namespace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app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   debug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0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tillium Web" panose="020B0604020202020204" charset="0"/>
              </a:rPr>
              <a:t>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 err="1">
                <a:solidFill>
                  <a:srgbClr val="00000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file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;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endParaRPr lang="en-US" altLang="en-US" sz="1200" dirty="0">
              <a:solidFill>
                <a:srgbClr val="808080"/>
              </a:solidFill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:Trap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debug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'UTF-8'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∘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⎕UCS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¨⊃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⎕NGET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file 1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:Else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⎕SIGNAL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⎕EN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EndTrap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tillium Web" panose="020B0604020202020204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tillium Web" panose="020B060402020202020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←↑{,⍉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3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↑(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⎕D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,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⎕A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)[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16 16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⊤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]}¨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endParaRPr lang="en-US" altLang="en-US" sz="1200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EndNamespace</a:t>
            </a:r>
            <a:r>
              <a:rPr lang="en-US" altLang="en-US" sz="1200" dirty="0">
                <a:latin typeface="Titillium Web SemiBold" panose="020B0604020202020204" charset="0"/>
              </a:rPr>
              <a:t> </a:t>
            </a:r>
            <a:endParaRPr lang="en-US" altLang="en-US" sz="1200" dirty="0">
              <a:latin typeface="Titillium Web" panose="020B060402020202020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F07BE-CB32-4F6E-8DF1-B024EBD8C6F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emphasis">
            <a:extLst>
              <a:ext uri="{FF2B5EF4-FFF2-40B4-BE49-F238E27FC236}">
                <a16:creationId xmlns:a16="http://schemas.microsoft.com/office/drawing/2014/main" id="{1B8FC70B-2CB3-4FB4-AB24-F1376E0EF4F3}"/>
              </a:ext>
            </a:extLst>
          </p:cNvPr>
          <p:cNvSpPr txBox="1"/>
          <p:nvPr/>
        </p:nvSpPr>
        <p:spPr>
          <a:xfrm>
            <a:off x="5292080" y="1581640"/>
            <a:ext cx="3240360" cy="36004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>
                <a:gd name="adj" fmla="val 20000"/>
              </a:avLst>
            </a:prstTxWarp>
            <a:spAutoFit/>
          </a:bodyPr>
          <a:lstStyle/>
          <a:p>
            <a:pPr algn="ctr"/>
            <a:r>
              <a:rPr lang="en-US" altLang="en-US" sz="1400" dirty="0">
                <a:solidFill>
                  <a:srgbClr val="0000FF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APL385 Unicode" panose="020B0709000202000203" pitchFamily="49" charset="0"/>
              </a:rPr>
              <a:t>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:Trap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lang="en-US" altLang="en-US" sz="1400" dirty="0">
                <a:latin typeface="APL385 Unicode" panose="020B0709000202000203" pitchFamily="49" charset="0"/>
              </a:rPr>
              <a:t>debug</a:t>
            </a:r>
            <a:r>
              <a:rPr lang="en-US" altLang="en-US" sz="1400" dirty="0">
                <a:solidFill>
                  <a:srgbClr val="0000FF"/>
                </a:solidFill>
                <a:latin typeface="APL385 Unicode" panose="020B0709000202000203" pitchFamily="49" charset="0"/>
              </a:rPr>
              <a:t>    </a:t>
            </a:r>
            <a:endParaRPr lang="en-GB" dirty="0"/>
          </a:p>
        </p:txBody>
      </p:sp>
      <p:pic>
        <p:nvPicPr>
          <p:cNvPr id="7" name="Content Placeholder 11">
            <a:extLst>
              <a:ext uri="{FF2B5EF4-FFF2-40B4-BE49-F238E27FC236}">
                <a16:creationId xmlns:a16="http://schemas.microsoft.com/office/drawing/2014/main" id="{6B7F5682-4A8A-4B20-873B-1EB8F72CD6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5" y="624975"/>
            <a:ext cx="4860435" cy="6222250"/>
          </a:xfrm>
          <a:prstGeom prst="rect">
            <a:avLst/>
          </a:prstGeom>
          <a:noFill/>
          <a:effectLst>
            <a:outerShdw blurRad="76200" dist="38100" dir="5400000" sx="102000" sy="102000" algn="t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1791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Switching trapping on and off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C9CBE4-FA76-4CA6-A56C-3548A8081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:Namespace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app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   debug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0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tillium Web" panose="020B0604020202020204" charset="0"/>
              </a:rPr>
              <a:t>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 err="1">
                <a:solidFill>
                  <a:srgbClr val="00000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file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;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endParaRPr lang="en-US" altLang="en-US" sz="1200" dirty="0">
              <a:solidFill>
                <a:srgbClr val="808080"/>
              </a:solidFill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:Trap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debug</a:t>
            </a:r>
            <a:r>
              <a:rPr lang="en-US" altLang="en-US" sz="1200" dirty="0">
                <a:solidFill>
                  <a:srgbClr val="0000FF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↓</a:t>
            </a:r>
            <a:r>
              <a:rPr lang="en-US" altLang="en-US" sz="1200" dirty="0">
                <a:solidFill>
                  <a:srgbClr val="808080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0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'UTF-8'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∘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⎕UCS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¨⊃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⎕NGET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file 1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:Else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⎕SIGNAL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⎕EN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EndTrap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tillium Web" panose="020B0604020202020204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tillium Web" panose="020B060402020202020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←↑{,⍉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3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↑(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⎕D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,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⎕A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)[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16 16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⊤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]}¨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endParaRPr lang="en-US" altLang="en-US" sz="1200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EndNamespace</a:t>
            </a:r>
            <a:r>
              <a:rPr lang="en-US" altLang="en-US" sz="1200" dirty="0">
                <a:latin typeface="Titillium Web SemiBold" panose="020B0604020202020204" charset="0"/>
              </a:rPr>
              <a:t> </a:t>
            </a:r>
            <a:endParaRPr lang="en-US" altLang="en-US" sz="1200" dirty="0">
              <a:latin typeface="Titillium Web" panose="020B060402020202020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F07BE-CB32-4F6E-8DF1-B024EBD8C6F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emphasis">
            <a:extLst>
              <a:ext uri="{FF2B5EF4-FFF2-40B4-BE49-F238E27FC236}">
                <a16:creationId xmlns:a16="http://schemas.microsoft.com/office/drawing/2014/main" id="{0C4AC45F-1999-4F85-B721-89B970F4F62D}"/>
              </a:ext>
            </a:extLst>
          </p:cNvPr>
          <p:cNvSpPr txBox="1"/>
          <p:nvPr/>
        </p:nvSpPr>
        <p:spPr>
          <a:xfrm>
            <a:off x="5292080" y="1581640"/>
            <a:ext cx="3240360" cy="36004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>
                <a:gd name="adj" fmla="val 20000"/>
              </a:avLst>
            </a:prstTxWarp>
            <a:spAutoFit/>
          </a:bodyPr>
          <a:lstStyle/>
          <a:p>
            <a:pPr algn="ctr"/>
            <a:r>
              <a:rPr lang="en-US" altLang="en-US" sz="1400" dirty="0">
                <a:solidFill>
                  <a:srgbClr val="0000FF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APL385 Unicode" panose="020B0709000202000203" pitchFamily="49" charset="0"/>
              </a:rPr>
              <a:t>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:Trap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lang="en-US" altLang="en-US" sz="1400" dirty="0">
                <a:latin typeface="APL385 Unicode" panose="020B0709000202000203" pitchFamily="49" charset="0"/>
              </a:rPr>
              <a:t>debug</a:t>
            </a:r>
            <a:r>
              <a:rPr lang="en-US" altLang="en-US" sz="1400" dirty="0">
                <a:solidFill>
                  <a:srgbClr val="0000FF"/>
                </a:solidFill>
                <a:latin typeface="APL385 Unicode" panose="020B0709000202000203" pitchFamily="49" charset="0"/>
              </a:rPr>
              <a:t>↓</a:t>
            </a:r>
            <a:r>
              <a:rPr lang="en-US" altLang="en-US" sz="14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r>
              <a:rPr lang="en-US" altLang="en-US" sz="1400" dirty="0">
                <a:solidFill>
                  <a:srgbClr val="0000FF"/>
                </a:solidFill>
                <a:latin typeface="APL385 Unicode" panose="020B0709000202000203" pitchFamily="49" charset="0"/>
              </a:rPr>
              <a:t>   </a:t>
            </a:r>
            <a:endParaRPr lang="en-GB" dirty="0"/>
          </a:p>
        </p:txBody>
      </p:sp>
      <p:pic>
        <p:nvPicPr>
          <p:cNvPr id="7" name="magnifier">
            <a:extLst>
              <a:ext uri="{FF2B5EF4-FFF2-40B4-BE49-F238E27FC236}">
                <a16:creationId xmlns:a16="http://schemas.microsoft.com/office/drawing/2014/main" id="{199472CD-222E-4B96-85B7-E52ED15ADB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5" y="624975"/>
            <a:ext cx="4860435" cy="6222250"/>
          </a:xfrm>
          <a:prstGeom prst="rect">
            <a:avLst/>
          </a:prstGeom>
          <a:noFill/>
          <a:effectLst>
            <a:outerShdw blurRad="76200" dist="38100" dir="5400000" sx="102000" sy="102000" algn="t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7812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Let's Test More…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i="1" baseline="30000" dirty="0"/>
              <a:t>careful</a:t>
            </a:r>
            <a:r>
              <a:rPr lang="en-US" sz="3600" baseline="30000" dirty="0"/>
              <a:t> development for the win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Titillium We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088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itillium Web" panose="00000500000000000000" pitchFamily="2" charset="0"/>
              </a:rPr>
              <a:t>Let's test more…</a:t>
            </a:r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D033110-98EB-4F14-99D9-C686B4C57C4F}"/>
              </a:ext>
            </a:extLst>
          </p:cNvPr>
          <p:cNvSpPr/>
          <p:nvPr/>
        </p:nvSpPr>
        <p:spPr>
          <a:xfrm>
            <a:off x="774802" y="4007986"/>
            <a:ext cx="280982" cy="280982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94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7DC4BEF-C2A0-462F-A7E8-EF9F7C189A3D}"/>
              </a:ext>
            </a:extLst>
          </p:cNvPr>
          <p:cNvSpPr/>
          <p:nvPr/>
        </p:nvSpPr>
        <p:spPr>
          <a:xfrm>
            <a:off x="1425290" y="4186454"/>
            <a:ext cx="280982" cy="280982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94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428F970-6C47-4FDB-8B85-C7B44F156D06}"/>
              </a:ext>
            </a:extLst>
          </p:cNvPr>
          <p:cNvSpPr/>
          <p:nvPr/>
        </p:nvSpPr>
        <p:spPr>
          <a:xfrm>
            <a:off x="2252162" y="4012628"/>
            <a:ext cx="280982" cy="280982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94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C9CBE4-FA76-4CA6-A56C-3548A8081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(⊂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'Hi'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'Earth'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)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⎕NPUT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'/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tmp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/my.txt'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1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 err="1">
                <a:solidFill>
                  <a:srgbClr val="000000"/>
                </a:solidFill>
                <a:latin typeface="APL385 Unicode" panose="020B0709000202000203" pitchFamily="49" charset="0"/>
              </a:rPr>
              <a:t>app.Hex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'/</a:t>
            </a:r>
            <a:r>
              <a:rPr lang="en-US" altLang="en-US" sz="1200" dirty="0" err="1">
                <a:solidFill>
                  <a:srgbClr val="008080"/>
                </a:solidFill>
                <a:latin typeface="APL385 Unicode" panose="020B0709000202000203" pitchFamily="49" charset="0"/>
              </a:rPr>
              <a:t>tmp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/my.txt'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37 58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34 50 61 63 57 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app.Hex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'/real/custumer.txt'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altLang="en-US" sz="1200" dirty="0">
                <a:latin typeface="APL385 Unicode" panose="020B0709000202000203" pitchFamily="49" charset="0"/>
              </a:rPr>
              <a:t>FILE NAME ERROR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 err="1">
                <a:latin typeface="APL385 Unicode" panose="020B0709000202000203" pitchFamily="49" charset="0"/>
              </a:rPr>
              <a:t>app.Hex</a:t>
            </a:r>
            <a:r>
              <a:rPr lang="en-US" altLang="en-US" sz="1200" dirty="0">
                <a:latin typeface="APL385 Unicode" panose="020B0709000202000203" pitchFamily="49" charset="0"/>
              </a:rPr>
              <a:t>'/real/custumer.txt'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∧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(⊂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'Hi'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'my bad'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)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⎕NPUT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'/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tmp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/my.txt'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1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 err="1">
                <a:solidFill>
                  <a:srgbClr val="000000"/>
                </a:solidFill>
                <a:latin typeface="APL385 Unicode" panose="020B0709000202000203" pitchFamily="49" charset="0"/>
              </a:rPr>
              <a:t>app.Hex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'/</a:t>
            </a:r>
            <a:r>
              <a:rPr lang="en-US" altLang="en-US" sz="1200" dirty="0" err="1">
                <a:solidFill>
                  <a:srgbClr val="008080"/>
                </a:solidFill>
                <a:latin typeface="APL385 Unicode" panose="020B0709000202000203" pitchFamily="49" charset="0"/>
              </a:rPr>
              <a:t>tmp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/my.txt'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INDEX ERROR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Hex[6] hex←↑{,⍉3↑(⎕D,⎕A)[16 16⊤⍵]}¨bytes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              ∧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altLang="en-US" sz="1200" dirty="0">
                <a:latin typeface="APL385 Unicode" panose="020B0709000202000203" pitchFamily="49" charset="0"/>
              </a:rPr>
              <a:t>      </a:t>
            </a:r>
            <a:r>
              <a:rPr lang="nb-NO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16 16</a:t>
            </a:r>
            <a:r>
              <a:rPr lang="nb-NO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⊤</a:t>
            </a:r>
            <a:r>
              <a:rPr lang="nb-NO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altLang="en-US" sz="1200" dirty="0">
                <a:latin typeface="APL385 Unicode" panose="020B0709000202000203" pitchFamily="49" charset="0"/>
              </a:rPr>
              <a:t>4 6  0  6 7 2 6 6 6  0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altLang="en-US" sz="1200" dirty="0">
                <a:latin typeface="APL385 Unicode" panose="020B0709000202000203" pitchFamily="49" charset="0"/>
              </a:rPr>
              <a:t>8 9 10 13 9 0 2 1 4 10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2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F07BE-CB32-4F6E-8DF1-B024EBD8C6F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E60289-EBBA-461E-A86C-3709B1F7B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5164" y="912877"/>
            <a:ext cx="4029638" cy="19084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162F603-3CFE-40AD-B8FA-5E1AD33885B8}"/>
              </a:ext>
            </a:extLst>
          </p:cNvPr>
          <p:cNvGrpSpPr/>
          <p:nvPr/>
        </p:nvGrpSpPr>
        <p:grpSpPr>
          <a:xfrm>
            <a:off x="2392653" y="1826381"/>
            <a:ext cx="3077058" cy="1411613"/>
            <a:chOff x="116505" y="2796775"/>
            <a:chExt cx="4247856" cy="1411613"/>
          </a:xfrm>
        </p:grpSpPr>
        <p:sp>
          <p:nvSpPr>
            <p:cNvPr id="11" name="Thought Bubble: Cloud 10">
              <a:extLst>
                <a:ext uri="{FF2B5EF4-FFF2-40B4-BE49-F238E27FC236}">
                  <a16:creationId xmlns:a16="http://schemas.microsoft.com/office/drawing/2014/main" id="{E2B20C00-7224-4313-980B-818B0EF81F6F}"/>
                </a:ext>
              </a:extLst>
            </p:cNvPr>
            <p:cNvSpPr/>
            <p:nvPr/>
          </p:nvSpPr>
          <p:spPr>
            <a:xfrm>
              <a:off x="116505" y="2796775"/>
              <a:ext cx="4247856" cy="1411613"/>
            </a:xfrm>
            <a:prstGeom prst="cloudCallout">
              <a:avLst>
                <a:gd name="adj1" fmla="val 58271"/>
                <a:gd name="adj2" fmla="val 72245"/>
              </a:avLst>
            </a:prstGeom>
            <a:solidFill>
              <a:schemeClr val="bg1"/>
            </a:solidFill>
            <a:ln>
              <a:solidFill>
                <a:srgbClr val="F5822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EB07394-93B3-404F-9C81-7C87C62CF608}"/>
                </a:ext>
              </a:extLst>
            </p:cNvPr>
            <p:cNvSpPr/>
            <p:nvPr/>
          </p:nvSpPr>
          <p:spPr>
            <a:xfrm>
              <a:off x="611560" y="3334779"/>
              <a:ext cx="3397082" cy="362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dirty="0">
                  <a:solidFill>
                    <a:schemeClr val="accent6">
                      <a:lumMod val="75000"/>
                    </a:schemeClr>
                  </a:solidFill>
                  <a:latin typeface="APL333" panose="020B0700000202000203" pitchFamily="34" charset="0"/>
                  <a:cs typeface="MV Boli" panose="02000500030200090000" pitchFamily="2" charset="0"/>
                </a:rPr>
                <a:t>⎕IO</a:t>
              </a:r>
              <a:r>
                <a:rPr lang="en-GB" sz="2400" dirty="0">
                  <a:solidFill>
                    <a:schemeClr val="accent6">
                      <a:lumMod val="75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delenda </a:t>
              </a:r>
              <a:r>
                <a:rPr lang="en-GB" sz="2400" dirty="0" err="1">
                  <a:solidFill>
                    <a:schemeClr val="accent6">
                      <a:lumMod val="75000"/>
                    </a:schemeClr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est</a:t>
              </a:r>
              <a:endPara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461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“Unexpected” Error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aseline="30000" dirty="0"/>
              <a:t>we couldn't have anticipated this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Titillium We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762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itillium Web" panose="00000500000000000000" pitchFamily="2" charset="0"/>
              </a:rPr>
              <a:t>“Unexpected” error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C9CBE4-FA76-4CA6-A56C-3548A8081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:Namespace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app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   debug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0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tillium Web" panose="020B0604020202020204" charset="0"/>
              </a:rPr>
              <a:t>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 err="1">
                <a:solidFill>
                  <a:srgbClr val="00000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file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;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endParaRPr lang="en-US" altLang="en-US" sz="1200" dirty="0">
              <a:solidFill>
                <a:srgbClr val="808080"/>
              </a:solidFill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:Trap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debug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↓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'UTF-8'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∘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⎕UCS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¨⊃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⎕NGET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file 1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:Else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⎕SIGNAL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⎕EN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EndTrap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tillium Web" panose="020B0604020202020204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tillium Web" panose="020B060402020202020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←↑{,⍉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3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↑(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⎕D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,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⎕A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)[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16 16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⊤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]}¨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endParaRPr lang="en-US" altLang="en-US" sz="1200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EndNamespace</a:t>
            </a:r>
            <a:r>
              <a:rPr lang="en-US" altLang="en-US" sz="1200" dirty="0">
                <a:latin typeface="Titillium Web SemiBold" panose="020B0604020202020204" charset="0"/>
              </a:rPr>
              <a:t> </a:t>
            </a:r>
            <a:endParaRPr lang="en-US" altLang="en-US" sz="1200" dirty="0">
              <a:latin typeface="Titillium Web" panose="020B060402020202020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F07BE-CB32-4F6E-8DF1-B024EBD8C6F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0994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itillium Web" panose="00000500000000000000" pitchFamily="2" charset="0"/>
              </a:rPr>
              <a:t>“Unexpected” error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C9CBE4-FA76-4CA6-A56C-3548A8081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:Namespace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app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   debug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0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tillium Web" panose="020B0604020202020204" charset="0"/>
              </a:rPr>
              <a:t>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 err="1">
                <a:solidFill>
                  <a:srgbClr val="00000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file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;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endParaRPr lang="en-US" altLang="en-US" sz="1200" dirty="0">
              <a:solidFill>
                <a:srgbClr val="808080"/>
              </a:solidFill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200" dirty="0">
              <a:solidFill>
                <a:srgbClr val="808080"/>
              </a:solidFill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:Trap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debug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↓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'UTF-8'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∘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⎕UCS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¨⊃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⎕NGET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file 1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:Else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⎕SIGNAL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⎕EN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EndTrap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tillium Web" panose="020B0604020202020204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tillium Web" panose="020B060402020202020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←↑{,⍉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3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↑(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⎕D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,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⎕A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)[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16 16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⊤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]}¨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200" dirty="0">
              <a:solidFill>
                <a:srgbClr val="808080"/>
              </a:solidFill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200" dirty="0">
              <a:solidFill>
                <a:srgbClr val="808080"/>
              </a:solidFill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200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EndNamespace</a:t>
            </a:r>
            <a:r>
              <a:rPr lang="en-US" altLang="en-US" sz="1200" dirty="0">
                <a:latin typeface="Titillium Web SemiBold" panose="020B0604020202020204" charset="0"/>
              </a:rPr>
              <a:t> </a:t>
            </a:r>
            <a:endParaRPr lang="en-US" altLang="en-US" sz="1200" dirty="0">
              <a:latin typeface="Titillium Web" panose="020B060402020202020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F07BE-CB32-4F6E-8DF1-B024EBD8C6F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3934779"/>
      </p:ext>
    </p:extLst>
  </p:cSld>
  <p:clrMapOvr>
    <a:masterClrMapping/>
  </p:clrMapOvr>
  <p:transition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“Unexpected” error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C9CBE4-FA76-4CA6-A56C-3548A8081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:Namespace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app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   debug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0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tillium Web" panose="020B0604020202020204" charset="0"/>
              </a:rPr>
              <a:t>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 err="1">
                <a:solidFill>
                  <a:srgbClr val="00000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file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;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endParaRPr lang="en-US" altLang="en-US" sz="1200" dirty="0">
              <a:solidFill>
                <a:srgbClr val="808080"/>
              </a:solidFill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:Trap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debug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↓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0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tillium Web" panose="020B060402020202020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:Trap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debug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↓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latin typeface="APL385 Unicode" panose="020B0709000202000203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latin typeface="APL385 Unicode" panose="020B0709000202000203" pitchFamily="49" charset="0"/>
              </a:rPr>
              <a:t>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'UTF-8'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∘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⎕UCS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¨⊃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⎕NGET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file 1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:Else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 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⎕SIGNAL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⎕EN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EndTrap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tillium Web" panose="020B0604020202020204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tillium Web" panose="020B060402020202020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←↑{,⍉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3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↑(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⎕D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,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⎕A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)[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16 16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⊤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]}¨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:Else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latin typeface="APL385 Unicode" panose="020B0709000202000203" pitchFamily="49" charset="0"/>
              </a:rPr>
              <a:t>                   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808080"/>
              </a:solidFill>
              <a:effectLst/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EndTrap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tillium Web" panose="020B0604020202020204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tillium Web" panose="020B060402020202020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EndNamespace</a:t>
            </a:r>
            <a:r>
              <a:rPr lang="en-US" altLang="en-US" sz="1200" dirty="0">
                <a:latin typeface="Titillium Web SemiBold" panose="020B0604020202020204" charset="0"/>
              </a:rPr>
              <a:t> </a:t>
            </a:r>
            <a:endParaRPr lang="en-US" altLang="en-US" sz="1200" dirty="0">
              <a:latin typeface="Titillium Web" panose="020B060402020202020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F07BE-CB32-4F6E-8DF1-B024EBD8C6F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emphasis">
            <a:extLst>
              <a:ext uri="{FF2B5EF4-FFF2-40B4-BE49-F238E27FC236}">
                <a16:creationId xmlns:a16="http://schemas.microsoft.com/office/drawing/2014/main" id="{C9627063-4CA0-4C0D-92F1-B8BF9D2DF3A4}"/>
              </a:ext>
            </a:extLst>
          </p:cNvPr>
          <p:cNvSpPr txBox="1"/>
          <p:nvPr/>
        </p:nvSpPr>
        <p:spPr>
          <a:xfrm>
            <a:off x="5292080" y="1581640"/>
            <a:ext cx="3240360" cy="36004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>
                <a:gd name="adj" fmla="val 20000"/>
              </a:avLst>
            </a:prstTxWarp>
            <a:spAutoFit/>
          </a:bodyPr>
          <a:lstStyle/>
          <a:p>
            <a:pPr algn="ctr"/>
            <a:r>
              <a:rPr lang="en-US" altLang="en-US" sz="1400" dirty="0">
                <a:solidFill>
                  <a:srgbClr val="0000FF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APL385 Unicode" panose="020B0709000202000203" pitchFamily="49" charset="0"/>
              </a:rPr>
              <a:t>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:Trap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lang="en-US" altLang="en-US" sz="1400" dirty="0">
                <a:latin typeface="APL385 Unicode" panose="020B0709000202000203" pitchFamily="49" charset="0"/>
              </a:rPr>
              <a:t>debug</a:t>
            </a:r>
            <a:r>
              <a:rPr lang="en-US" altLang="en-US" sz="1400" dirty="0">
                <a:solidFill>
                  <a:srgbClr val="0000FF"/>
                </a:solidFill>
                <a:latin typeface="APL385 Unicode" panose="020B0709000202000203" pitchFamily="49" charset="0"/>
              </a:rPr>
              <a:t>↓</a:t>
            </a:r>
            <a:r>
              <a:rPr lang="en-US" altLang="en-US" sz="14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r>
              <a:rPr lang="en-US" altLang="en-US" sz="1400" dirty="0">
                <a:solidFill>
                  <a:srgbClr val="0000FF"/>
                </a:solidFill>
                <a:latin typeface="APL385 Unicode" panose="020B0709000202000203" pitchFamily="49" charset="0"/>
              </a:rPr>
              <a:t>   </a:t>
            </a:r>
            <a:endParaRPr lang="en-GB" dirty="0"/>
          </a:p>
        </p:txBody>
      </p:sp>
      <p:pic>
        <p:nvPicPr>
          <p:cNvPr id="7" name="magnifier">
            <a:extLst>
              <a:ext uri="{FF2B5EF4-FFF2-40B4-BE49-F238E27FC236}">
                <a16:creationId xmlns:a16="http://schemas.microsoft.com/office/drawing/2014/main" id="{3C13CAB9-712C-4E9A-9888-AA6370206B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5" y="624975"/>
            <a:ext cx="4860435" cy="6222250"/>
          </a:xfrm>
          <a:prstGeom prst="rect">
            <a:avLst/>
          </a:prstGeom>
          <a:noFill/>
          <a:effectLst>
            <a:outerShdw blurRad="76200" dist="38100" dir="5400000" sx="102000" sy="102000" algn="t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021070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D73D98D-7FAF-43A7-BF16-F26C02391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Error Handling – Part 2</a:t>
            </a:r>
          </a:p>
        </p:txBody>
      </p:sp>
      <p:sp>
        <p:nvSpPr>
          <p:cNvPr id="9" name="First">
            <a:extLst>
              <a:ext uri="{FF2B5EF4-FFF2-40B4-BE49-F238E27FC236}">
                <a16:creationId xmlns:a16="http://schemas.microsoft.com/office/drawing/2014/main" id="{C3EBF754-7ABA-4419-B1C8-59457AD13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4394200" algn="l"/>
                <a:tab pos="5314950" algn="r"/>
                <a:tab pos="8229600" algn="r"/>
              </a:tabLst>
            </a:pPr>
            <a:r>
              <a:rPr lang="en-GB" dirty="0"/>
              <a:t>Execute there on error	</a:t>
            </a:r>
            <a:r>
              <a:rPr lang="en-GB" sz="2800" dirty="0">
                <a:solidFill>
                  <a:srgbClr val="000099"/>
                </a:solidFill>
                <a:latin typeface="APL385 Unicode" panose="020B0709000202000203" pitchFamily="49" charset="0"/>
              </a:rPr>
              <a:t>⎕</a:t>
            </a:r>
            <a:r>
              <a:rPr lang="en-GB" sz="2800" dirty="0" err="1">
                <a:solidFill>
                  <a:srgbClr val="000099"/>
                </a:solidFill>
                <a:latin typeface="APL385 Unicode" panose="020B0709000202000203" pitchFamily="49" charset="0"/>
              </a:rPr>
              <a:t>TRAP</a:t>
            </a:r>
            <a:r>
              <a:rPr lang="en-GB" sz="28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dirty="0" err="1"/>
              <a:t>errnos</a:t>
            </a:r>
            <a:r>
              <a:rPr lang="en-GB" dirty="0"/>
              <a:t> </a:t>
            </a:r>
            <a:r>
              <a:rPr lang="en-GB" sz="2800" dirty="0">
                <a:solidFill>
                  <a:srgbClr val="494949"/>
                </a:solidFill>
                <a:latin typeface="APL385 Unicode" panose="020B0709000202000203" pitchFamily="49" charset="0"/>
              </a:rPr>
              <a:t>'E'</a:t>
            </a:r>
            <a:r>
              <a:rPr lang="en-GB" dirty="0"/>
              <a:t> code</a:t>
            </a:r>
            <a:endParaRPr lang="en-GB" sz="28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4394200" algn="l"/>
                <a:tab pos="5314950" algn="r"/>
                <a:tab pos="8229600" algn="r"/>
              </a:tabLst>
            </a:pPr>
            <a:r>
              <a:rPr lang="en-GB" dirty="0"/>
              <a:t>Cut back and execute	</a:t>
            </a:r>
            <a:r>
              <a:rPr lang="en-GB" sz="2800" dirty="0">
                <a:solidFill>
                  <a:srgbClr val="000099"/>
                </a:solidFill>
                <a:latin typeface="APL385 Unicode" panose="020B0709000202000203" pitchFamily="49" charset="0"/>
              </a:rPr>
              <a:t>⎕</a:t>
            </a:r>
            <a:r>
              <a:rPr lang="en-GB" sz="2800" dirty="0" err="1">
                <a:solidFill>
                  <a:srgbClr val="000099"/>
                </a:solidFill>
                <a:latin typeface="APL385 Unicode" panose="020B0709000202000203" pitchFamily="49" charset="0"/>
              </a:rPr>
              <a:t>TRAP</a:t>
            </a:r>
            <a:r>
              <a:rPr lang="en-GB" sz="28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dirty="0" err="1"/>
              <a:t>errnos</a:t>
            </a:r>
            <a:r>
              <a:rPr lang="en-GB" dirty="0"/>
              <a:t> </a:t>
            </a:r>
            <a:r>
              <a:rPr lang="en-GB" sz="2800" dirty="0">
                <a:solidFill>
                  <a:srgbClr val="494949"/>
                </a:solidFill>
                <a:latin typeface="APL385 Unicode" panose="020B0709000202000203" pitchFamily="49" charset="0"/>
              </a:rPr>
              <a:t>'C'</a:t>
            </a:r>
            <a:r>
              <a:rPr lang="en-GB" dirty="0"/>
              <a:t> code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4394200" algn="l"/>
                <a:tab pos="5314950" algn="r"/>
                <a:tab pos="8229600" algn="r"/>
              </a:tabLst>
            </a:pPr>
            <a:r>
              <a:rPr lang="en-GB" dirty="0" err="1"/>
              <a:t>Ext'd</a:t>
            </a:r>
            <a:r>
              <a:rPr lang="en-GB" dirty="0"/>
              <a:t> Diagnostic Message	</a:t>
            </a:r>
            <a:r>
              <a:rPr lang="en-GB" sz="2800" dirty="0">
                <a:solidFill>
                  <a:srgbClr val="000099"/>
                </a:solidFill>
                <a:latin typeface="APL385 Unicode" panose="020B0709000202000203" pitchFamily="49" charset="0"/>
              </a:rPr>
              <a:t>⎕DMX</a:t>
            </a:r>
            <a:endParaRPr lang="en-GB" dirty="0">
              <a:solidFill>
                <a:srgbClr val="000099"/>
              </a:solidFill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7DDF7-F9D7-4F9D-A4B4-08D8D268307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42660BC-9588-4548-A733-C0ACA2D134CA}"/>
              </a:ext>
            </a:extLst>
          </p:cNvPr>
          <p:cNvSpPr/>
          <p:nvPr/>
        </p:nvSpPr>
        <p:spPr>
          <a:xfrm>
            <a:off x="5067055" y="515971"/>
            <a:ext cx="4005446" cy="1110851"/>
          </a:xfrm>
          <a:prstGeom prst="roundRect">
            <a:avLst/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Construct error message</a:t>
            </a:r>
          </a:p>
          <a:p>
            <a:pPr algn="ctr"/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  <a:cs typeface="MV Boli" panose="02000500030200090000" pitchFamily="2" charset="0"/>
              </a:rPr>
              <a:t>aplcart.info?q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  <a:cs typeface="MV Boli" panose="02000500030200090000" pitchFamily="2" charset="0"/>
              </a:rPr>
              <a:t>=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  <a:cs typeface="MV Boli" panose="02000500030200090000" pitchFamily="2" charset="0"/>
              </a:rPr>
              <a:t>dmx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  <a:cs typeface="MV Boli" panose="02000500030200090000" pitchFamily="2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5307308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“Unexpected” error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C9CBE4-FA76-4CA6-A56C-3548A8081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:Namespace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app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   debug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0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tillium Web" panose="020B0604020202020204" charset="0"/>
              </a:rPr>
              <a:t>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 err="1">
                <a:solidFill>
                  <a:srgbClr val="00000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file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;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endParaRPr lang="en-US" altLang="en-US" sz="1200" dirty="0">
              <a:solidFill>
                <a:srgbClr val="808080"/>
              </a:solidFill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:Trap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debug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↓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0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tillium Web" panose="020B060402020202020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:Trap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debug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↓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r>
              <a:rPr lang="en-US" altLang="en-US" sz="1200" dirty="0">
                <a:solidFill>
                  <a:srgbClr val="808080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 0</a:t>
            </a:r>
            <a:r>
              <a:rPr lang="en-US" altLang="en-US" sz="1200" dirty="0">
                <a:solidFill>
                  <a:schemeClr val="bg1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0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latin typeface="APL385 Unicode" panose="020B0709000202000203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latin typeface="APL385 Unicode" panose="020B0709000202000203" pitchFamily="49" charset="0"/>
              </a:rPr>
              <a:t>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'UTF-8'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∘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⎕UCS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¨⊃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⎕NGET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file 1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:Else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 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⎕SIGNAL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⎕EN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EndTrap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tillium Web" panose="020B0604020202020204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tillium Web" panose="020B060402020202020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←↑{,⍉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3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↑(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⎕D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,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⎕A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)[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16 16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⊤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]}¨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:Else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latin typeface="APL385 Unicode" panose="020B0709000202000203" pitchFamily="49" charset="0"/>
              </a:rPr>
              <a:t>                   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808080"/>
              </a:solidFill>
              <a:effectLst/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EndTrap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tillium Web" panose="020B0604020202020204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tillium Web" panose="020B060402020202020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EndNamespace</a:t>
            </a:r>
            <a:r>
              <a:rPr lang="en-US" altLang="en-US" sz="1200" dirty="0">
                <a:latin typeface="Titillium Web SemiBold" panose="020B0604020202020204" charset="0"/>
              </a:rPr>
              <a:t> </a:t>
            </a:r>
            <a:endParaRPr lang="en-US" altLang="en-US" sz="1200" dirty="0">
              <a:latin typeface="Titillium Web" panose="020B060402020202020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F07BE-CB32-4F6E-8DF1-B024EBD8C6F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emphasis">
            <a:extLst>
              <a:ext uri="{FF2B5EF4-FFF2-40B4-BE49-F238E27FC236}">
                <a16:creationId xmlns:a16="http://schemas.microsoft.com/office/drawing/2014/main" id="{AA2D392A-70F1-4F27-BFE6-04C89A1244FD}"/>
              </a:ext>
            </a:extLst>
          </p:cNvPr>
          <p:cNvSpPr txBox="1"/>
          <p:nvPr/>
        </p:nvSpPr>
        <p:spPr>
          <a:xfrm>
            <a:off x="5292080" y="1581640"/>
            <a:ext cx="3240360" cy="36004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>
                <a:gd name="adj" fmla="val 20000"/>
              </a:avLst>
            </a:prstTxWarp>
            <a:spAutoFit/>
          </a:bodyPr>
          <a:lstStyle/>
          <a:p>
            <a:pPr algn="ctr"/>
            <a:r>
              <a:rPr lang="en-US" altLang="en-US" sz="1400" dirty="0">
                <a:solidFill>
                  <a:srgbClr val="0000FF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:Trap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lang="en-US" altLang="en-US" sz="1400" dirty="0">
                <a:latin typeface="APL385 Unicode" panose="020B0709000202000203" pitchFamily="49" charset="0"/>
              </a:rPr>
              <a:t>debug</a:t>
            </a:r>
            <a:r>
              <a:rPr lang="en-US" altLang="en-US" sz="1400" dirty="0">
                <a:solidFill>
                  <a:srgbClr val="0000FF"/>
                </a:solidFill>
                <a:latin typeface="APL385 Unicode" panose="020B0709000202000203" pitchFamily="49" charset="0"/>
              </a:rPr>
              <a:t>↓</a:t>
            </a:r>
            <a:r>
              <a:rPr lang="en-US" altLang="en-US" sz="1400" dirty="0">
                <a:solidFill>
                  <a:srgbClr val="808080"/>
                </a:solidFill>
                <a:latin typeface="APL385 Unicode" panose="020B0709000202000203" pitchFamily="49" charset="0"/>
              </a:rPr>
              <a:t>0 0</a:t>
            </a:r>
            <a:r>
              <a:rPr lang="en-US" altLang="en-US" sz="1400" dirty="0">
                <a:solidFill>
                  <a:srgbClr val="0000FF"/>
                </a:solidFill>
                <a:latin typeface="APL385 Unicode" panose="020B0709000202000203" pitchFamily="49" charset="0"/>
              </a:rPr>
              <a:t>  </a:t>
            </a:r>
            <a:endParaRPr lang="en-GB" dirty="0"/>
          </a:p>
        </p:txBody>
      </p:sp>
      <p:pic>
        <p:nvPicPr>
          <p:cNvPr id="8" name="magnifier">
            <a:extLst>
              <a:ext uri="{FF2B5EF4-FFF2-40B4-BE49-F238E27FC236}">
                <a16:creationId xmlns:a16="http://schemas.microsoft.com/office/drawing/2014/main" id="{9E46B2B1-AC20-42FC-A5A7-60CA3E7ACB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5" y="624975"/>
            <a:ext cx="4860435" cy="6222250"/>
          </a:xfrm>
          <a:prstGeom prst="rect">
            <a:avLst/>
          </a:prstGeom>
          <a:noFill/>
          <a:effectLst>
            <a:outerShdw blurRad="76200" dist="38100" dir="5400000" sx="102000" sy="102000" algn="t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47800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“Unexpected” error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C9CBE4-FA76-4CA6-A56C-3548A8081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:Namespace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app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   debug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0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tillium Web" panose="020B0604020202020204" charset="0"/>
              </a:rPr>
              <a:t>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 err="1">
                <a:solidFill>
                  <a:srgbClr val="00000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file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;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endParaRPr lang="en-US" altLang="en-US" sz="1200" dirty="0">
              <a:solidFill>
                <a:srgbClr val="808080"/>
              </a:solidFill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:Trap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debug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↓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0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tillium Web" panose="020B060402020202020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:Trap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0000FF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∊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debug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↓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r>
              <a:rPr lang="en-US" altLang="en-US" sz="1200" dirty="0">
                <a:solidFill>
                  <a:srgbClr val="0000FF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(</a:t>
            </a:r>
            <a:r>
              <a:rPr lang="en-US" altLang="en-US" sz="1200" dirty="0">
                <a:solidFill>
                  <a:srgbClr val="808080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1 22</a:t>
            </a:r>
            <a:r>
              <a:rPr lang="en-US" altLang="en-US" sz="1200" dirty="0">
                <a:solidFill>
                  <a:srgbClr val="0000FF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)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latin typeface="APL385 Unicode" panose="020B0709000202000203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latin typeface="APL385 Unicode" panose="020B0709000202000203" pitchFamily="49" charset="0"/>
              </a:rPr>
              <a:t>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'UTF-8'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∘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⎕UCS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¨⊃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⎕NGET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file 1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:Else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 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⎕SIGNAL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⎕EN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EndTrap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tillium Web" panose="020B0604020202020204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tillium Web" panose="020B060402020202020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←↑{,⍉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3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↑(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⎕D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,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⎕A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)[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16 16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⊤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]}¨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:Else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latin typeface="APL385 Unicode" panose="020B0709000202000203" pitchFamily="49" charset="0"/>
              </a:rPr>
              <a:t>                   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808080"/>
              </a:solidFill>
              <a:effectLst/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EndTrap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tillium Web" panose="020B0604020202020204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tillium Web" panose="020B060402020202020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EndNamespace</a:t>
            </a:r>
            <a:r>
              <a:rPr lang="en-US" altLang="en-US" sz="1200" dirty="0">
                <a:latin typeface="Titillium Web SemiBold" panose="020B0604020202020204" charset="0"/>
              </a:rPr>
              <a:t> </a:t>
            </a:r>
            <a:endParaRPr lang="en-US" altLang="en-US" sz="1200" dirty="0">
              <a:latin typeface="Titillium Web" panose="020B060402020202020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F07BE-CB32-4F6E-8DF1-B024EBD8C6F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emphasis">
            <a:extLst>
              <a:ext uri="{FF2B5EF4-FFF2-40B4-BE49-F238E27FC236}">
                <a16:creationId xmlns:a16="http://schemas.microsoft.com/office/drawing/2014/main" id="{00C3FE14-6904-4798-81CF-031E253E953C}"/>
              </a:ext>
            </a:extLst>
          </p:cNvPr>
          <p:cNvSpPr txBox="1"/>
          <p:nvPr/>
        </p:nvSpPr>
        <p:spPr>
          <a:xfrm>
            <a:off x="5292080" y="1581640"/>
            <a:ext cx="3240360" cy="36004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>
                <a:gd name="adj" fmla="val 20000"/>
              </a:avLst>
            </a:prstTxWarp>
            <a:spAutoFit/>
          </a:bodyPr>
          <a:lstStyle/>
          <a:p>
            <a:pPr algn="ctr"/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:Trap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lang="en-US" altLang="en-US" sz="1400" dirty="0">
                <a:solidFill>
                  <a:srgbClr val="0000FF"/>
                </a:solidFill>
                <a:latin typeface="APL385 Unicode" panose="020B0709000202000203" pitchFamily="49" charset="0"/>
              </a:rPr>
              <a:t>∊</a:t>
            </a:r>
            <a:r>
              <a:rPr lang="en-US" altLang="en-US" sz="1400" dirty="0">
                <a:solidFill>
                  <a:srgbClr val="000000"/>
                </a:solidFill>
                <a:latin typeface="APL385 Unicode" panose="020B0709000202000203" pitchFamily="49" charset="0"/>
              </a:rPr>
              <a:t>debug</a:t>
            </a:r>
            <a:r>
              <a:rPr lang="en-US" altLang="en-US" sz="1400" dirty="0">
                <a:solidFill>
                  <a:srgbClr val="0000FF"/>
                </a:solidFill>
                <a:latin typeface="APL385 Unicode" panose="020B0709000202000203" pitchFamily="49" charset="0"/>
              </a:rPr>
              <a:t>↓</a:t>
            </a:r>
            <a:r>
              <a:rPr lang="en-US" altLang="en-US" sz="14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r>
              <a:rPr lang="en-US" altLang="en-US" sz="14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US" altLang="en-US" sz="1400" dirty="0">
                <a:solidFill>
                  <a:srgbClr val="808080"/>
                </a:solidFill>
                <a:latin typeface="APL385 Unicode" panose="020B0709000202000203" pitchFamily="49" charset="0"/>
              </a:rPr>
              <a:t>1 22</a:t>
            </a:r>
            <a:r>
              <a:rPr lang="en-US" altLang="en-US" sz="14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endParaRPr lang="en-GB" dirty="0"/>
          </a:p>
        </p:txBody>
      </p:sp>
      <p:pic>
        <p:nvPicPr>
          <p:cNvPr id="8" name="magnifier">
            <a:extLst>
              <a:ext uri="{FF2B5EF4-FFF2-40B4-BE49-F238E27FC236}">
                <a16:creationId xmlns:a16="http://schemas.microsoft.com/office/drawing/2014/main" id="{A38AF53F-1DF9-43C7-881E-A2994AAAD1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5" y="624975"/>
            <a:ext cx="4860435" cy="6222250"/>
          </a:xfrm>
          <a:prstGeom prst="rect">
            <a:avLst/>
          </a:prstGeom>
          <a:noFill/>
          <a:effectLst>
            <a:outerShdw blurRad="76200" dist="38100" dir="5400000" sx="102000" sy="102000" algn="t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06076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“Unexpected” error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C9CBE4-FA76-4CA6-A56C-3548A8081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:Namespace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app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   debug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0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tillium Web" panose="020B0604020202020204" charset="0"/>
              </a:rPr>
              <a:t>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 err="1">
                <a:solidFill>
                  <a:srgbClr val="00000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file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;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endParaRPr lang="en-US" altLang="en-US" sz="1200" dirty="0">
              <a:solidFill>
                <a:srgbClr val="808080"/>
              </a:solidFill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:Trap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debug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↓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0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tillium Web" panose="020B060402020202020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:Trap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∊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debug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↓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1 22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'UTF-8'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∘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⎕UCS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¨⊃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⎕NGET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file 1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:Else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   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⎕SIGNAL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⎕EN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EndTrap</a:t>
            </a:r>
            <a:r>
              <a:rPr lang="en-US" altLang="en-US" sz="1200" dirty="0">
                <a:latin typeface="Titillium Web" panose="020B0604020202020204" charset="0"/>
              </a:rPr>
              <a:t> </a:t>
            </a:r>
            <a:endParaRPr lang="en-US" altLang="en-US" dirty="0">
              <a:latin typeface="Titillium Web" panose="020B060402020202020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←↑{,⍉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3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↑(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⎕D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,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⎕A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)[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16 16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⊤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]}¨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:Else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'unexpected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error'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⎕SIGNAL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256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EndTrap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tillium Web" panose="020B0604020202020204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tillium Web" panose="020B060402020202020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EndNamespace</a:t>
            </a:r>
            <a:r>
              <a:rPr lang="en-US" altLang="en-US" sz="1200" dirty="0">
                <a:latin typeface="Titillium Web SemiBold" panose="020B0604020202020204" charset="0"/>
              </a:rPr>
              <a:t> </a:t>
            </a:r>
            <a:endParaRPr lang="en-US" altLang="en-US" sz="1200" dirty="0">
              <a:latin typeface="Titillium Web" panose="020B060402020202020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F07BE-CB32-4F6E-8DF1-B024EBD8C6F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10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Debug Levels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aseline="30000" dirty="0"/>
              <a:t>choose your </a:t>
            </a:r>
            <a:r>
              <a:rPr lang="en-US" sz="3600" baseline="30000" dirty="0" err="1"/>
              <a:t>behaviour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Titillium We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6504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itillium Web" panose="00000500000000000000" pitchFamily="2" charset="0"/>
              </a:rPr>
              <a:t>Debug levels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C9CBE4-FA76-4CA6-A56C-3548A8081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app.Hex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'/real/custumer.txt'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altLang="en-US" sz="1200" dirty="0">
                <a:latin typeface="APL385 Unicode" panose="020B0709000202000203" pitchFamily="49" charset="0"/>
              </a:rPr>
              <a:t>FILE NAME ERROR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 err="1">
                <a:latin typeface="APL385 Unicode" panose="020B0709000202000203" pitchFamily="49" charset="0"/>
              </a:rPr>
              <a:t>app.Hex</a:t>
            </a:r>
            <a:r>
              <a:rPr lang="en-US" altLang="en-US" sz="1200" dirty="0">
                <a:latin typeface="APL385 Unicode" panose="020B0709000202000203" pitchFamily="49" charset="0"/>
              </a:rPr>
              <a:t>'/real/custumer.txt'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∧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 err="1">
                <a:solidFill>
                  <a:srgbClr val="000000"/>
                </a:solidFill>
                <a:latin typeface="APL385 Unicode" panose="020B0709000202000203" pitchFamily="49" charset="0"/>
              </a:rPr>
              <a:t>app.Hex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'/</a:t>
            </a:r>
            <a:r>
              <a:rPr lang="en-US" altLang="en-US" sz="1200" dirty="0" err="1">
                <a:solidFill>
                  <a:srgbClr val="008080"/>
                </a:solidFill>
                <a:latin typeface="APL385 Unicode" panose="020B0709000202000203" pitchFamily="49" charset="0"/>
              </a:rPr>
              <a:t>tmp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/my.txt'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unexpected error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 err="1">
                <a:latin typeface="APL385 Unicode" panose="020B0709000202000203" pitchFamily="49" charset="0"/>
              </a:rPr>
              <a:t>app.Hex</a:t>
            </a:r>
            <a:r>
              <a:rPr lang="en-US" altLang="en-US" sz="1200" dirty="0">
                <a:latin typeface="APL385 Unicode" panose="020B0709000202000203" pitchFamily="49" charset="0"/>
              </a:rPr>
              <a:t>'/</a:t>
            </a:r>
            <a:r>
              <a:rPr lang="en-US" altLang="en-US" sz="1200" dirty="0" err="1">
                <a:latin typeface="APL385 Unicode" panose="020B0709000202000203" pitchFamily="49" charset="0"/>
              </a:rPr>
              <a:t>tmp</a:t>
            </a:r>
            <a:r>
              <a:rPr lang="en-US" altLang="en-US" sz="1200" dirty="0">
                <a:latin typeface="APL385 Unicode" panose="020B0709000202000203" pitchFamily="49" charset="0"/>
              </a:rPr>
              <a:t>/my.txt'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∧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F07BE-CB32-4F6E-8DF1-B024EBD8C6F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8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 levels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C9CBE4-FA76-4CA6-A56C-3548A8081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nb-NO" altLang="en-US" sz="1200" dirty="0">
                <a:latin typeface="APL385 Unicode" panose="020B0709000202000203" pitchFamily="49" charset="0"/>
              </a:rPr>
              <a:t>      app.debug</a:t>
            </a:r>
            <a:r>
              <a:rPr lang="nb-NO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nb-NO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 err="1">
                <a:solidFill>
                  <a:srgbClr val="000000"/>
                </a:solidFill>
                <a:latin typeface="APL385 Unicode" panose="020B0709000202000203" pitchFamily="49" charset="0"/>
              </a:rPr>
              <a:t>app.Hex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'/real/custumer.txt'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altLang="en-US" sz="1200" dirty="0">
                <a:latin typeface="APL385 Unicode" panose="020B0709000202000203" pitchFamily="49" charset="0"/>
              </a:rPr>
              <a:t>FILE NAME ERROR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 err="1">
                <a:latin typeface="APL385 Unicode" panose="020B0709000202000203" pitchFamily="49" charset="0"/>
              </a:rPr>
              <a:t>app.Hex</a:t>
            </a:r>
            <a:r>
              <a:rPr lang="en-US" altLang="en-US" sz="1200" dirty="0">
                <a:latin typeface="APL385 Unicode" panose="020B0709000202000203" pitchFamily="49" charset="0"/>
              </a:rPr>
              <a:t>'/real/custumer.txt'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∧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 err="1">
                <a:solidFill>
                  <a:srgbClr val="000000"/>
                </a:solidFill>
                <a:latin typeface="APL385 Unicode" panose="020B0709000202000203" pitchFamily="49" charset="0"/>
              </a:rPr>
              <a:t>app.Hex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'/</a:t>
            </a:r>
            <a:r>
              <a:rPr lang="en-US" altLang="en-US" sz="1200" dirty="0" err="1">
                <a:solidFill>
                  <a:srgbClr val="008080"/>
                </a:solidFill>
                <a:latin typeface="APL385 Unicode" panose="020B0709000202000203" pitchFamily="49" charset="0"/>
              </a:rPr>
              <a:t>tmp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/my.txt'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INDEX ERROR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Hex[7] hex←,⍉3↑(⎕D,⎕A)[16 16⊤bytes]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            ∧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12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F07BE-CB32-4F6E-8DF1-B024EBD8C6F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E60289-EBBA-461E-A86C-3709B1F7B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1980" y="843606"/>
            <a:ext cx="4029638" cy="19084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748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 levels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C9CBE4-FA76-4CA6-A56C-3548A8081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nb-NO" altLang="en-US" sz="1200" dirty="0">
                <a:latin typeface="APL385 Unicode" panose="020B0709000202000203" pitchFamily="49" charset="0"/>
              </a:rPr>
              <a:t>      app.debug</a:t>
            </a:r>
            <a:r>
              <a:rPr lang="nb-NO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nb-NO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 err="1">
                <a:solidFill>
                  <a:srgbClr val="000000"/>
                </a:solidFill>
                <a:latin typeface="APL385 Unicode" panose="020B0709000202000203" pitchFamily="49" charset="0"/>
              </a:rPr>
              <a:t>app.Hex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'/real/custumer.txt'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altLang="en-US" sz="1200" dirty="0">
                <a:latin typeface="APL385 Unicode" panose="020B0709000202000203" pitchFamily="49" charset="0"/>
              </a:rPr>
              <a:t>FILE NAME ERROR: /real/custumer.txt: Unable to open file</a:t>
            </a:r>
            <a:br>
              <a:rPr lang="en-GB" altLang="en-US" sz="1200" dirty="0">
                <a:latin typeface="APL385 Unicode" panose="020B0709000202000203" pitchFamily="49" charset="0"/>
              </a:rPr>
            </a:br>
            <a:r>
              <a:rPr lang="en-GB" altLang="en-US" sz="1200" dirty="0">
                <a:latin typeface="APL385 Unicode" panose="020B0709000202000203" pitchFamily="49" charset="0"/>
              </a:rPr>
              <a:t> ("The system cannot find the path specified.")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altLang="en-US" sz="1200" dirty="0">
                <a:latin typeface="APL385 Unicode" panose="020B0709000202000203" pitchFamily="49" charset="0"/>
              </a:rPr>
              <a:t>Hex[3] bytes←'UTF-8'⎕UCS⊃⎕NGET file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altLang="en-US" sz="1200" dirty="0">
                <a:latin typeface="APL385 Unicode" panose="020B0709000202000203" pitchFamily="49" charset="0"/>
              </a:rPr>
              <a:t>                         ∧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12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F07BE-CB32-4F6E-8DF1-B024EBD8C6F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E60289-EBBA-461E-A86C-3709B1F7B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1980" y="843606"/>
            <a:ext cx="4029637" cy="19084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81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 levels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C9CBE4-FA76-4CA6-A56C-3548A8081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nb-NO" altLang="en-US" sz="1200" dirty="0">
                <a:latin typeface="APL385 Unicode" panose="020B0709000202000203" pitchFamily="49" charset="0"/>
              </a:rPr>
              <a:t>      app.debug</a:t>
            </a:r>
            <a:r>
              <a:rPr lang="nb-NO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nb-NO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 err="1">
                <a:solidFill>
                  <a:srgbClr val="000000"/>
                </a:solidFill>
                <a:latin typeface="APL385 Unicode" panose="020B0709000202000203" pitchFamily="49" charset="0"/>
              </a:rPr>
              <a:t>app.Hex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'/real/custumer.txt'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altLang="en-US" sz="1200" dirty="0">
                <a:latin typeface="APL385 Unicode" panose="020B0709000202000203" pitchFamily="49" charset="0"/>
              </a:rPr>
              <a:t>FILE NAME ERROR: /real/custumer.txt: Unable to open file</a:t>
            </a:r>
            <a:br>
              <a:rPr lang="en-GB" altLang="en-US" sz="1200" dirty="0">
                <a:latin typeface="APL385 Unicode" panose="020B0709000202000203" pitchFamily="49" charset="0"/>
              </a:rPr>
            </a:br>
            <a:r>
              <a:rPr lang="en-GB" altLang="en-US" sz="1200" dirty="0">
                <a:latin typeface="APL385 Unicode" panose="020B0709000202000203" pitchFamily="49" charset="0"/>
              </a:rPr>
              <a:t> ("The system cannot find the path specified.")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altLang="en-US" sz="1200" dirty="0">
                <a:latin typeface="APL385 Unicode" panose="020B0709000202000203" pitchFamily="49" charset="0"/>
              </a:rPr>
              <a:t>Hex[3] bytes←'UTF-8'⎕UCS⊃⎕NGET file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altLang="en-US" sz="1200" dirty="0">
                <a:latin typeface="APL385 Unicode" panose="020B0709000202000203" pitchFamily="49" charset="0"/>
              </a:rPr>
              <a:t>                         ∧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 err="1">
                <a:solidFill>
                  <a:srgbClr val="000000"/>
                </a:solidFill>
                <a:latin typeface="APL385 Unicode" panose="020B0709000202000203" pitchFamily="49" charset="0"/>
              </a:rPr>
              <a:t>app.Hex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'/</a:t>
            </a:r>
            <a:r>
              <a:rPr lang="en-US" altLang="en-US" sz="1200" dirty="0" err="1">
                <a:solidFill>
                  <a:srgbClr val="008080"/>
                </a:solidFill>
                <a:latin typeface="APL385 Unicode" panose="020B0709000202000203" pitchFamily="49" charset="0"/>
              </a:rPr>
              <a:t>tmp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/my.txt'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INDEX ERROR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Hex[7] hex←,⍉3↑(⎕D,⎕A)[16 16⊤bytes]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            ∧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12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F07BE-CB32-4F6E-8DF1-B024EBD8C6F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28D082-D983-4FCF-9FFF-5D3CEBB71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1980" y="843606"/>
            <a:ext cx="4029638" cy="19084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855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Collection Error Information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aseline="30000" dirty="0"/>
              <a:t>for later analysis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Titillium We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0778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 error information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C9CBE4-FA76-4CA6-A56C-3548A8081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:Namespace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app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   debug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0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tillium Web" panose="020B0604020202020204" charset="0"/>
              </a:rPr>
              <a:t>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 err="1">
                <a:solidFill>
                  <a:srgbClr val="00000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file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;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endParaRPr lang="en-US" altLang="en-US" sz="1200" dirty="0">
              <a:solidFill>
                <a:srgbClr val="808080"/>
              </a:solidFill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:Trap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debug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↓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0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tillium Web" panose="020B060402020202020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:Trap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∊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debug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↓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1 22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'UTF-8'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∘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⎕UCS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¨⊃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⎕NGET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file 1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:Else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   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⎕SIGNAL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⎕EN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EndTrap</a:t>
            </a:r>
            <a:r>
              <a:rPr lang="en-US" altLang="en-US" sz="1200" dirty="0">
                <a:latin typeface="Titillium Web" panose="020B0604020202020204" charset="0"/>
              </a:rPr>
              <a:t>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←↑{,⍉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3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↑(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⎕D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,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⎕A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)[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16 16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⊤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]}¨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:Else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'unexpected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error'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⎕SIGNAL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256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EndTrap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tillium Web" panose="020B0604020202020204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tillium Web" panose="020B060402020202020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EndNamespace</a:t>
            </a:r>
            <a:r>
              <a:rPr lang="en-US" altLang="en-US" sz="1200" dirty="0">
                <a:latin typeface="Titillium Web SemiBold" panose="020B0604020202020204" charset="0"/>
              </a:rPr>
              <a:t> </a:t>
            </a:r>
            <a:endParaRPr lang="en-US" altLang="en-US" sz="1200" dirty="0">
              <a:latin typeface="Titillium Web" panose="020B060402020202020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F07BE-CB32-4F6E-8DF1-B024EBD8C6F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907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D73D98D-7FAF-43A7-BF16-F26C02391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Error Handling – Part 3</a:t>
            </a:r>
          </a:p>
        </p:txBody>
      </p:sp>
      <p:sp>
        <p:nvSpPr>
          <p:cNvPr id="9" name="First">
            <a:extLst>
              <a:ext uri="{FF2B5EF4-FFF2-40B4-BE49-F238E27FC236}">
                <a16:creationId xmlns:a16="http://schemas.microsoft.com/office/drawing/2014/main" id="{C3EBF754-7ABA-4419-B1C8-59457AD13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6625"/>
            <a:ext cx="8363272" cy="346538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3586163" algn="l"/>
                <a:tab pos="8229600" algn="r"/>
              </a:tabLst>
            </a:pPr>
            <a:r>
              <a:rPr lang="en-GB" dirty="0"/>
              <a:t>Signal an error:	</a:t>
            </a:r>
            <a:r>
              <a:rPr lang="en-GB" sz="2800" dirty="0">
                <a:solidFill>
                  <a:srgbClr val="000066"/>
                </a:solidFill>
                <a:latin typeface="APL385 Unicode" panose="020B0709000202000203" pitchFamily="49" charset="0"/>
              </a:rPr>
              <a:t>⎕SIGNAL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 </a:t>
            </a:r>
            <a:r>
              <a:rPr lang="en-GB" dirty="0" err="1"/>
              <a:t>errno</a:t>
            </a:r>
            <a:endParaRPr lang="en-GB" sz="28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3586163" algn="l"/>
                <a:tab pos="8229600" algn="r"/>
              </a:tabLst>
            </a:pPr>
            <a:r>
              <a:rPr lang="en-GB" dirty="0"/>
              <a:t>Signal a custom error:	</a:t>
            </a:r>
            <a:r>
              <a:rPr lang="en-GB" dirty="0">
                <a:solidFill>
                  <a:srgbClr val="000066"/>
                </a:solidFill>
                <a:latin typeface="APL385 Unicode" panose="020B0709000202000203" pitchFamily="49" charset="0"/>
              </a:rPr>
              <a:t>⎕</a:t>
            </a:r>
            <a:r>
              <a:rPr lang="en-GB" dirty="0" err="1">
                <a:solidFill>
                  <a:srgbClr val="000066"/>
                </a:solidFill>
                <a:latin typeface="APL385 Unicode" panose="020B0709000202000203" pitchFamily="49" charset="0"/>
              </a:rPr>
              <a:t>SIGNAL</a:t>
            </a:r>
            <a:r>
              <a:rPr lang="en-GB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⊂</a:t>
            </a:r>
            <a:r>
              <a:rPr lang="en-GB" dirty="0" err="1"/>
              <a:t>name-value</a:t>
            </a:r>
            <a:r>
              <a:rPr lang="en-GB" dirty="0"/>
              <a:t> pairs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SzPct val="75000"/>
              <a:buNone/>
              <a:tabLst>
                <a:tab pos="1616075" algn="l"/>
              </a:tabLst>
            </a:pPr>
            <a:r>
              <a:rPr lang="en-GB" dirty="0"/>
              <a:t>Assert:	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Titillium Web SemiBold" panose="020B0604020202020204" charset="0"/>
                <a:cs typeface="MV Boli" panose="02000500030200090000" pitchFamily="2" charset="0"/>
              </a:rPr>
              <a:t>aplcart.info?q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Titillium Web SemiBold" panose="020B0604020202020204" charset="0"/>
                <a:cs typeface="MV Boli" panose="02000500030200090000" pitchFamily="2" charset="0"/>
              </a:rPr>
              <a:t>=assert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SzPct val="75000"/>
              <a:buNone/>
              <a:tabLst>
                <a:tab pos="1616075" algn="l"/>
              </a:tabLst>
            </a:pPr>
            <a:r>
              <a:rPr lang="en-GB" dirty="0" err="1"/>
              <a:t>Resignal</a:t>
            </a:r>
            <a:r>
              <a:rPr lang="en-GB" dirty="0"/>
              <a:t>:	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Titillium Web SemiBold" panose="020B0604020202020204" charset="0"/>
                <a:cs typeface="MV Boli" panose="02000500030200090000" pitchFamily="2" charset="0"/>
              </a:rPr>
              <a:t>aplcart.info?q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Titillium Web SemiBold" panose="020B0604020202020204" charset="0"/>
                <a:cs typeface="MV Boli" panose="02000500030200090000" pitchFamily="2" charset="0"/>
              </a:rPr>
              <a:t>=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Titillium Web SemiBold" panose="020B0604020202020204" charset="0"/>
                <a:cs typeface="MV Boli" panose="02000500030200090000" pitchFamily="2" charset="0"/>
              </a:rPr>
              <a:t>resignal</a:t>
            </a:r>
            <a:endParaRPr lang="en-GB" dirty="0">
              <a:solidFill>
                <a:schemeClr val="accent6">
                  <a:lumMod val="75000"/>
                </a:schemeClr>
              </a:solidFill>
              <a:latin typeface="Titillium Web SemiBold" panose="020B0604020202020204" charset="0"/>
              <a:cs typeface="MV Boli" panose="0200050003020009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7DDF7-F9D7-4F9D-A4B4-08D8D268307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4587E36-4015-47A3-8398-42E59810D493}"/>
              </a:ext>
            </a:extLst>
          </p:cNvPr>
          <p:cNvSpPr/>
          <p:nvPr/>
        </p:nvSpPr>
        <p:spPr>
          <a:xfrm>
            <a:off x="6507215" y="816555"/>
            <a:ext cx="1594519" cy="564149"/>
          </a:xfrm>
          <a:prstGeom prst="roundRect">
            <a:avLst/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  <a:cs typeface="MV Boli" panose="02000500030200090000" pitchFamily="2" charset="0"/>
              </a:rPr>
              <a:t>dyalog.tv</a:t>
            </a:r>
          </a:p>
        </p:txBody>
      </p:sp>
    </p:spTree>
    <p:extLst>
      <p:ext uri="{BB962C8B-B14F-4D97-AF65-F5344CB8AC3E}">
        <p14:creationId xmlns:p14="http://schemas.microsoft.com/office/powerpoint/2010/main" val="76632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 error information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C9CBE4-FA76-4CA6-A56C-3548A8081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:Namespace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app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   debug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0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tillium Web" panose="020B0604020202020204" charset="0"/>
              </a:rPr>
              <a:t>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 err="1">
                <a:solidFill>
                  <a:srgbClr val="00000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file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;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endParaRPr lang="en-US" altLang="en-US" sz="1200" dirty="0">
              <a:solidFill>
                <a:srgbClr val="808080"/>
              </a:solidFill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:Trap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debug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↓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0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tillium Web" panose="020B060402020202020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:Trap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∊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debug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↓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1 22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'UTF-8'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∘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⎕UCS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¨⊃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⎕NGET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file 1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:Else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   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⎕SIGNAL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⎕EN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EndTrap</a:t>
            </a:r>
            <a:r>
              <a:rPr lang="en-US" altLang="en-US" sz="1200" dirty="0">
                <a:latin typeface="Titillium Web" panose="020B0604020202020204" charset="0"/>
              </a:rPr>
              <a:t>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←↑{,⍉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3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↑(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⎕D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,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⎕A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)[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16 16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⊤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]}¨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:Else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'unexpected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error'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⎕SIGNAL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256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EndTrap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tillium Web" panose="020B0604020202020204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tillium Web" panose="020B060402020202020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EndNamespace</a:t>
            </a:r>
            <a:r>
              <a:rPr lang="en-US" altLang="en-US" sz="1200" dirty="0">
                <a:latin typeface="Titillium Web SemiBold" panose="020B0604020202020204" charset="0"/>
              </a:rPr>
              <a:t> </a:t>
            </a:r>
            <a:endParaRPr lang="en-US" altLang="en-US" sz="1200" dirty="0">
              <a:latin typeface="Titillium Web" panose="020B060402020202020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F07BE-CB32-4F6E-8DF1-B024EBD8C6F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7480715"/>
      </p:ext>
    </p:extLst>
  </p:cSld>
  <p:clrMapOvr>
    <a:masterClrMapping/>
  </p:clrMapOvr>
  <p:transition>
    <p:wipe dir="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 error information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C9CBE4-FA76-4CA6-A56C-3548A8081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:Namespace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app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   debug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0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tillium Web" panose="020B0604020202020204" charset="0"/>
              </a:rPr>
              <a:t>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 err="1">
                <a:solidFill>
                  <a:srgbClr val="00000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file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;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endParaRPr lang="en-US" altLang="en-US" sz="1200" dirty="0">
              <a:solidFill>
                <a:srgbClr val="808080"/>
              </a:solidFill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:Trap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debug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↓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0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tillium Web" panose="020B060402020202020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:Trap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∊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debug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↓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1 22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'UTF-8'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∘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⎕UCS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¨⊃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⎕NGET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file 1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:Else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   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⎕SIGNAL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⎕EN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EndTrap</a:t>
            </a:r>
            <a:r>
              <a:rPr lang="en-US" altLang="en-US" sz="1200" dirty="0">
                <a:latin typeface="Titillium Web" panose="020B0604020202020204" charset="0"/>
              </a:rPr>
              <a:t>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←↑{,⍉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3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↑(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⎕D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,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⎕A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)[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16 16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⊤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]}¨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:Else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error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⎕DMX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'unexpected error (see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app.error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)'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⎕SIGNAL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256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EndTrap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tillium Web" panose="020B0604020202020204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tillium Web" panose="020B060402020202020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EndNamespace</a:t>
            </a:r>
            <a:r>
              <a:rPr lang="en-US" altLang="en-US" sz="1200" dirty="0">
                <a:latin typeface="Titillium Web SemiBold" panose="020B0604020202020204" charset="0"/>
              </a:rPr>
              <a:t> </a:t>
            </a:r>
            <a:endParaRPr lang="en-US" altLang="en-US" sz="1200" dirty="0">
              <a:latin typeface="Titillium Web" panose="020B060402020202020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F07BE-CB32-4F6E-8DF1-B024EBD8C6F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51FA94D2-F084-4CF4-AAC1-CE72E95E23CC}"/>
              </a:ext>
            </a:extLst>
          </p:cNvPr>
          <p:cNvSpPr/>
          <p:nvPr/>
        </p:nvSpPr>
        <p:spPr>
          <a:xfrm>
            <a:off x="3095736" y="2377809"/>
            <a:ext cx="2376264" cy="1080120"/>
          </a:xfrm>
          <a:prstGeom prst="wedgeEllipseCallout">
            <a:avLst>
              <a:gd name="adj1" fmla="val -73716"/>
              <a:gd name="adj2" fmla="val 53453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/>
          <a:lstStyle/>
          <a:p>
            <a:pPr algn="ctr">
              <a:lnSpc>
                <a:spcPct val="80000"/>
              </a:lnSpc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See part 2</a:t>
            </a:r>
          </a:p>
        </p:txBody>
      </p:sp>
    </p:spTree>
    <p:extLst>
      <p:ext uri="{BB962C8B-B14F-4D97-AF65-F5344CB8AC3E}">
        <p14:creationId xmlns:p14="http://schemas.microsoft.com/office/powerpoint/2010/main" val="228480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itillium Web" panose="00000500000000000000" pitchFamily="2" charset="0"/>
              </a:rPr>
              <a:t>Debug levels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C9CBE4-FA76-4CA6-A56C-3548A8081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app.Hex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'/real/custumer.txt'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altLang="en-US" sz="1200" dirty="0">
                <a:latin typeface="APL385 Unicode" panose="020B0709000202000203" pitchFamily="49" charset="0"/>
              </a:rPr>
              <a:t>FILE NAME ERROR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 err="1">
                <a:latin typeface="APL385 Unicode" panose="020B0709000202000203" pitchFamily="49" charset="0"/>
              </a:rPr>
              <a:t>app.Hex</a:t>
            </a:r>
            <a:r>
              <a:rPr lang="en-US" altLang="en-US" sz="1200" dirty="0">
                <a:latin typeface="APL385 Unicode" panose="020B0709000202000203" pitchFamily="49" charset="0"/>
              </a:rPr>
              <a:t>'/real/custumer.txt'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∧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 err="1">
                <a:solidFill>
                  <a:srgbClr val="000000"/>
                </a:solidFill>
                <a:latin typeface="APL385 Unicode" panose="020B0709000202000203" pitchFamily="49" charset="0"/>
              </a:rPr>
              <a:t>app.Hex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'/</a:t>
            </a:r>
            <a:r>
              <a:rPr lang="en-US" altLang="en-US" sz="1200" dirty="0" err="1">
                <a:solidFill>
                  <a:srgbClr val="008080"/>
                </a:solidFill>
                <a:latin typeface="APL385 Unicode" panose="020B0709000202000203" pitchFamily="49" charset="0"/>
              </a:rPr>
              <a:t>tmp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/my.txt'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unexpected error (see </a:t>
            </a:r>
            <a:r>
              <a:rPr lang="en-US" altLang="en-US" sz="1200" dirty="0" err="1">
                <a:latin typeface="APL385 Unicode" panose="020B0709000202000203" pitchFamily="49" charset="0"/>
              </a:rPr>
              <a:t>app.error</a:t>
            </a:r>
            <a:r>
              <a:rPr lang="en-US" altLang="en-US" sz="1200" dirty="0">
                <a:latin typeface="APL385 Unicode" panose="020B0709000202000203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 err="1">
                <a:latin typeface="APL385 Unicode" panose="020B0709000202000203" pitchFamily="49" charset="0"/>
              </a:rPr>
              <a:t>app.Hex</a:t>
            </a:r>
            <a:r>
              <a:rPr lang="en-US" altLang="en-US" sz="1200" dirty="0">
                <a:latin typeface="APL385 Unicode" panose="020B0709000202000203" pitchFamily="49" charset="0"/>
              </a:rPr>
              <a:t>'/</a:t>
            </a:r>
            <a:r>
              <a:rPr lang="en-US" altLang="en-US" sz="1200" dirty="0" err="1">
                <a:latin typeface="APL385 Unicode" panose="020B0709000202000203" pitchFamily="49" charset="0"/>
              </a:rPr>
              <a:t>tmp</a:t>
            </a:r>
            <a:r>
              <a:rPr lang="en-US" altLang="en-US" sz="1200" dirty="0">
                <a:latin typeface="APL385 Unicode" panose="020B0709000202000203" pitchFamily="49" charset="0"/>
              </a:rPr>
              <a:t>/my.txt'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∧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↑</a:t>
            </a:r>
            <a:r>
              <a:rPr lang="en-US" altLang="en-US" sz="1200" dirty="0">
                <a:latin typeface="APL385 Unicode" panose="020B0709000202000203" pitchFamily="49" charset="0"/>
              </a:rPr>
              <a:t>app.error.DM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INDEX ERROR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Hex[7] hex←,⍉3↑(⎕D,⎕A)[16 16⊤bytes]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            ∧            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12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F07BE-CB32-4F6E-8DF1-B024EBD8C6F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765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 error information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C9CBE4-FA76-4CA6-A56C-3548A8081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:Namespace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app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   debug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0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tillium Web" panose="020B0604020202020204" charset="0"/>
              </a:rPr>
              <a:t>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 err="1">
                <a:solidFill>
                  <a:srgbClr val="00000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file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;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endParaRPr lang="en-US" altLang="en-US" sz="1200" dirty="0">
              <a:solidFill>
                <a:srgbClr val="808080"/>
              </a:solidFill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:Trap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debug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↓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0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tillium Web" panose="020B060402020202020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:Trap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∊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debug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↓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1 22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'UTF-8'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∘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⎕UCS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¨⊃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⎕NGET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file 1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:Else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   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⎕SIGNAL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⎕EN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EndTrap</a:t>
            </a:r>
            <a:r>
              <a:rPr lang="en-US" altLang="en-US" sz="1200" dirty="0">
                <a:latin typeface="Titillium Web" panose="020B0604020202020204" charset="0"/>
              </a:rPr>
              <a:t>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←↑{,⍉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3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↑(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⎕D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,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⎕A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)[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16 16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⊤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]}¨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:Else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error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⎕DMX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'unexpected error (see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app.error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)'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⎕SIGNAL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256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808080"/>
              </a:solidFill>
              <a:effectLst/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EndTrap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tillium Web" panose="020B0604020202020204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tillium Web" panose="020B060402020202020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EndNamespace</a:t>
            </a:r>
            <a:r>
              <a:rPr lang="en-US" altLang="en-US" sz="1200" dirty="0">
                <a:latin typeface="Titillium Web SemiBold" panose="020B0604020202020204" charset="0"/>
              </a:rPr>
              <a:t> </a:t>
            </a:r>
            <a:endParaRPr lang="en-US" altLang="en-US" sz="1200" dirty="0">
              <a:latin typeface="Titillium Web" panose="020B060402020202020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F07BE-CB32-4F6E-8DF1-B024EBD8C6F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780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 error information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C9CBE4-FA76-4CA6-A56C-3548A8081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:Namespace app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  <a:t>    debug←0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Titillium Web" panose="020B0604020202020204" charset="0"/>
              </a:rPr>
              <a:t>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∇ </a:t>
            </a:r>
            <a:r>
              <a:rPr lang="en-US" altLang="en-US" sz="1200" dirty="0" err="1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hex←Hex</a:t>
            </a:r>
            <a:r>
              <a:rPr lang="en-US" altLang="en-US" sz="1200" dirty="0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 err="1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file;bytes</a:t>
            </a:r>
            <a:endParaRPr lang="en-US" altLang="en-US" sz="1200" dirty="0">
              <a:solidFill>
                <a:schemeClr val="bg1">
                  <a:lumMod val="85000"/>
                </a:schemeClr>
              </a:solidFill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  <a:t>      :Trap debug↓0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Titillium Web" panose="020B060402020202020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  <a:t>      :Trap</a:t>
            </a:r>
            <a:r>
              <a:rPr lang="en-US" altLang="en-US" sz="1200" dirty="0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 ∊debug↓0(1 22)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</a:br>
            <a:r>
              <a:rPr lang="en-US" altLang="en-US" sz="1200" dirty="0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              bytes←'UTF-8'∘⎕UCS¨⊃⎕NGET file 1</a:t>
            </a:r>
            <a:br>
              <a:rPr lang="en-US" altLang="en-US" sz="1200" dirty="0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</a:br>
            <a:r>
              <a:rPr lang="en-US" altLang="en-US" sz="1200" dirty="0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          :Else</a:t>
            </a:r>
            <a:br>
              <a:rPr lang="en-US" altLang="en-US" sz="1200" dirty="0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</a:br>
            <a:r>
              <a:rPr lang="en-US" altLang="en-US" sz="1200" dirty="0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              ⎕SIGNAL ⎕EN</a:t>
            </a:r>
            <a:br>
              <a:rPr lang="en-US" altLang="en-US" sz="1200" dirty="0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</a:br>
            <a:r>
              <a:rPr lang="en-US" altLang="en-US" sz="1200" dirty="0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          :</a:t>
            </a:r>
            <a:r>
              <a:rPr lang="en-US" altLang="en-US" sz="1200" dirty="0" err="1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EndTrap</a:t>
            </a:r>
            <a:r>
              <a:rPr lang="en-US" altLang="en-US" sz="1200" dirty="0">
                <a:solidFill>
                  <a:schemeClr val="bg1">
                    <a:lumMod val="85000"/>
                  </a:schemeClr>
                </a:solidFill>
                <a:latin typeface="Titillium Web" panose="020B0604020202020204" charset="0"/>
              </a:rPr>
              <a:t>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          hex←↑{,⍉3↑(⎕D,⎕A)[16 16⊤⍵]}¨bytes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  <a:t>:Else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error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⎕DMX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   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  <a:t>'unexpected error (see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  <a:t>app.error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  <a:t>)'⎕SIGNAL </a:t>
            </a:r>
            <a:r>
              <a:rPr lang="en-US" altLang="en-US" sz="1200" dirty="0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256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  <a:t>: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  <a:t>EndTrap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Titillium Web" panose="020B0604020202020204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Titillium Web" panose="020B060402020202020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    ∇</a:t>
            </a:r>
            <a:br>
              <a:rPr lang="en-US" altLang="en-US" sz="1200" dirty="0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</a:br>
            <a:r>
              <a:rPr lang="en-US" altLang="en-US" sz="1200" dirty="0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EndNamespace</a:t>
            </a:r>
            <a:r>
              <a:rPr lang="en-US" altLang="en-US" sz="1200" dirty="0">
                <a:solidFill>
                  <a:schemeClr val="bg1">
                    <a:lumMod val="85000"/>
                  </a:schemeClr>
                </a:solidFill>
                <a:latin typeface="Titillium Web SemiBold" panose="020B0604020202020204" charset="0"/>
              </a:rPr>
              <a:t> </a:t>
            </a:r>
            <a:endParaRPr lang="en-US" altLang="en-US" sz="1200" dirty="0">
              <a:solidFill>
                <a:schemeClr val="bg1">
                  <a:lumMod val="85000"/>
                </a:schemeClr>
              </a:solidFill>
              <a:latin typeface="Titillium Web" panose="020B060402020202020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F07BE-CB32-4F6E-8DF1-B024EBD8C6F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6977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 error information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C9CBE4-FA76-4CA6-A56C-3548A8081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:Namespace app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  <a:t>    debug←0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Titillium Web" panose="020B0604020202020204" charset="0"/>
              </a:rPr>
              <a:t>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∇ </a:t>
            </a:r>
            <a:r>
              <a:rPr lang="en-US" altLang="en-US" sz="1200" dirty="0" err="1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hex←Hex</a:t>
            </a:r>
            <a:r>
              <a:rPr lang="en-US" altLang="en-US" sz="1200" dirty="0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 err="1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file;bytes</a:t>
            </a:r>
            <a:endParaRPr lang="en-US" altLang="en-US" sz="1200" dirty="0">
              <a:solidFill>
                <a:schemeClr val="bg1">
                  <a:lumMod val="85000"/>
                </a:schemeClr>
              </a:solidFill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  <a:t>      :Trap debug↓0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Titillium Web" panose="020B060402020202020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  <a:t>      :Trap</a:t>
            </a:r>
            <a:r>
              <a:rPr lang="en-US" altLang="en-US" sz="1200" dirty="0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 ∊debug↓0(1 22)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</a:br>
            <a:r>
              <a:rPr lang="en-US" altLang="en-US" sz="1200" dirty="0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              bytes←'UTF-8'∘⎕UCS¨⊃⎕NGET file 1</a:t>
            </a:r>
            <a:br>
              <a:rPr lang="en-US" altLang="en-US" sz="1200" dirty="0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</a:br>
            <a:r>
              <a:rPr lang="en-US" altLang="en-US" sz="1200" dirty="0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          :Else</a:t>
            </a:r>
            <a:br>
              <a:rPr lang="en-US" altLang="en-US" sz="1200" dirty="0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</a:br>
            <a:r>
              <a:rPr lang="en-US" altLang="en-US" sz="1200" dirty="0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              ⎕SIGNAL ⎕EN</a:t>
            </a:r>
            <a:br>
              <a:rPr lang="en-US" altLang="en-US" sz="1200" dirty="0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</a:br>
            <a:r>
              <a:rPr lang="en-US" altLang="en-US" sz="1200" dirty="0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          :</a:t>
            </a:r>
            <a:r>
              <a:rPr lang="en-US" altLang="en-US" sz="1200" dirty="0" err="1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EndTrap</a:t>
            </a:r>
            <a:r>
              <a:rPr lang="en-US" altLang="en-US" sz="1200" dirty="0">
                <a:solidFill>
                  <a:schemeClr val="bg1">
                    <a:lumMod val="85000"/>
                  </a:schemeClr>
                </a:solidFill>
                <a:latin typeface="Titillium Web" panose="020B0604020202020204" charset="0"/>
              </a:rPr>
              <a:t>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          hex←↑{,⍉3↑(⎕D,⎕A)[16 16⊤⍵]}¨bytes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  <a:t>:Else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error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←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⎕DMX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).(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file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bytes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)←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file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bytes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FF"/>
              </a:highlight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   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  <a:t>'unexpected error (see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  <a:t>app.error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  <a:t>)'⎕SIGNAL 256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  <a:t>: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  <a:t>EndTrap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Titillium Web" panose="020B0604020202020204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Titillium Web" panose="020B060402020202020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    ∇</a:t>
            </a:r>
            <a:br>
              <a:rPr lang="en-US" altLang="en-US" sz="1200" dirty="0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</a:br>
            <a:r>
              <a:rPr lang="en-US" altLang="en-US" sz="1200" dirty="0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EndNamespace</a:t>
            </a:r>
            <a:r>
              <a:rPr lang="en-US" altLang="en-US" sz="1200" dirty="0">
                <a:solidFill>
                  <a:schemeClr val="bg1">
                    <a:lumMod val="85000"/>
                  </a:schemeClr>
                </a:solidFill>
                <a:latin typeface="Titillium Web SemiBold" panose="020B0604020202020204" charset="0"/>
              </a:rPr>
              <a:t> </a:t>
            </a:r>
            <a:endParaRPr lang="en-US" altLang="en-US" sz="1200" dirty="0">
              <a:solidFill>
                <a:schemeClr val="bg1">
                  <a:lumMod val="85000"/>
                </a:schemeClr>
              </a:solidFill>
              <a:latin typeface="Titillium Web" panose="020B060402020202020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F07BE-CB32-4F6E-8DF1-B024EBD8C6F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864574"/>
      </p:ext>
    </p:extLst>
  </p:cSld>
  <p:clrMapOvr>
    <a:masterClrMapping/>
  </p:clrMapOvr>
  <p:transition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 error information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C9CBE4-FA76-4CA6-A56C-3548A8081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:Namespace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app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   debug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0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tillium Web" panose="020B0604020202020204" charset="0"/>
              </a:rPr>
              <a:t>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 err="1">
                <a:solidFill>
                  <a:srgbClr val="00000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file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;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endParaRPr lang="en-US" altLang="en-US" sz="1200" dirty="0">
              <a:solidFill>
                <a:srgbClr val="808080"/>
              </a:solidFill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:Trap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debug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↓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0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tillium Web" panose="020B060402020202020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:Trap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∊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debug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↓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1 22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'UTF-8'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∘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⎕UCS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¨⊃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⎕NGET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file 1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:Else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   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⎕SIGNAL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⎕EN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EndTrap</a:t>
            </a:r>
            <a:r>
              <a:rPr lang="en-US" altLang="en-US" sz="1200" dirty="0">
                <a:latin typeface="Titillium Web" panose="020B0604020202020204" charset="0"/>
              </a:rPr>
              <a:t>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←↑{,⍉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3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↑(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⎕D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,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⎕A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)[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16 16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⊤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]}¨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:Else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error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←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⎕DMX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).(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file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bytes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)←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file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bytes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FF"/>
              </a:highlight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'unexpected error (see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app.error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)'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⎕SIGNAL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256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EndTrap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tillium Web" panose="020B0604020202020204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tillium Web" panose="020B060402020202020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EndNamespace</a:t>
            </a:r>
            <a:r>
              <a:rPr lang="en-US" altLang="en-US" sz="1200" dirty="0">
                <a:latin typeface="Titillium Web SemiBold" panose="020B0604020202020204" charset="0"/>
              </a:rPr>
              <a:t> </a:t>
            </a:r>
            <a:endParaRPr lang="en-US" altLang="en-US" sz="1200" dirty="0">
              <a:latin typeface="Titillium Web" panose="020B060402020202020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F07BE-CB32-4F6E-8DF1-B024EBD8C6F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3506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itillium Web" panose="00000500000000000000" pitchFamily="2" charset="0"/>
              </a:rPr>
              <a:t>Debug levels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C9CBE4-FA76-4CA6-A56C-3548A8081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app.Hex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'/real/custumer.txt'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altLang="en-US" sz="1200" dirty="0">
                <a:latin typeface="APL385 Unicode" panose="020B0709000202000203" pitchFamily="49" charset="0"/>
              </a:rPr>
              <a:t>FILE NAME ERROR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 err="1">
                <a:latin typeface="APL385 Unicode" panose="020B0709000202000203" pitchFamily="49" charset="0"/>
              </a:rPr>
              <a:t>app.Hex</a:t>
            </a:r>
            <a:r>
              <a:rPr lang="en-US" altLang="en-US" sz="1200" dirty="0">
                <a:latin typeface="APL385 Unicode" panose="020B0709000202000203" pitchFamily="49" charset="0"/>
              </a:rPr>
              <a:t>'/real/custumer.txt'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∧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 err="1">
                <a:solidFill>
                  <a:srgbClr val="000000"/>
                </a:solidFill>
                <a:latin typeface="APL385 Unicode" panose="020B0709000202000203" pitchFamily="49" charset="0"/>
              </a:rPr>
              <a:t>app.Hex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'/</a:t>
            </a:r>
            <a:r>
              <a:rPr lang="en-US" altLang="en-US" sz="1200" dirty="0" err="1">
                <a:solidFill>
                  <a:srgbClr val="008080"/>
                </a:solidFill>
                <a:latin typeface="APL385 Unicode" panose="020B0709000202000203" pitchFamily="49" charset="0"/>
              </a:rPr>
              <a:t>tmp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/my.txt'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unexpected error (see </a:t>
            </a:r>
            <a:r>
              <a:rPr lang="en-US" altLang="en-US" sz="1200" dirty="0" err="1">
                <a:latin typeface="APL385 Unicode" panose="020B0709000202000203" pitchFamily="49" charset="0"/>
              </a:rPr>
              <a:t>app.error</a:t>
            </a:r>
            <a:r>
              <a:rPr lang="en-US" altLang="en-US" sz="1200" dirty="0">
                <a:latin typeface="APL385 Unicode" panose="020B0709000202000203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 err="1">
                <a:latin typeface="APL385 Unicode" panose="020B0709000202000203" pitchFamily="49" charset="0"/>
              </a:rPr>
              <a:t>app.Hex</a:t>
            </a:r>
            <a:r>
              <a:rPr lang="en-US" altLang="en-US" sz="1200" dirty="0">
                <a:latin typeface="APL385 Unicode" panose="020B0709000202000203" pitchFamily="49" charset="0"/>
              </a:rPr>
              <a:t>'/</a:t>
            </a:r>
            <a:r>
              <a:rPr lang="en-US" altLang="en-US" sz="1200" dirty="0" err="1">
                <a:latin typeface="APL385 Unicode" panose="020B0709000202000203" pitchFamily="49" charset="0"/>
              </a:rPr>
              <a:t>tmp</a:t>
            </a:r>
            <a:r>
              <a:rPr lang="en-US" altLang="en-US" sz="1200" dirty="0">
                <a:latin typeface="APL385 Unicode" panose="020B0709000202000203" pitchFamily="49" charset="0"/>
              </a:rPr>
              <a:t>/my.txt'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∧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 err="1">
                <a:latin typeface="APL385 Unicode" panose="020B0709000202000203" pitchFamily="49" charset="0"/>
              </a:rPr>
              <a:t>app.error.bytes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72 105 10 109 121 32 98 97 100 10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12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F07BE-CB32-4F6E-8DF1-B024EBD8C6F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694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 err="1">
                <a:latin typeface="Titillium Web" panose="00000500000000000000" pitchFamily="2" charset="0"/>
              </a:rPr>
              <a:t>Dfns</a:t>
            </a: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aseline="30000" dirty="0"/>
              <a:t>what about them? 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Titillium We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1713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A13DB6A-6380-4BF6-8E3C-2EDC146CC380}"/>
              </a:ext>
            </a:extLst>
          </p:cNvPr>
          <p:cNvSpPr/>
          <p:nvPr/>
        </p:nvSpPr>
        <p:spPr>
          <a:xfrm rot="5400000">
            <a:off x="832893" y="2701233"/>
            <a:ext cx="718016" cy="1890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8A718F-D45B-4553-B5B9-3665D2102CC1}"/>
              </a:ext>
            </a:extLst>
          </p:cNvPr>
          <p:cNvSpPr/>
          <p:nvPr/>
        </p:nvSpPr>
        <p:spPr>
          <a:xfrm rot="5400000">
            <a:off x="5132687" y="2659100"/>
            <a:ext cx="327787" cy="1890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4D10CB-FC6E-44C6-9FD5-F9AA65986016}"/>
              </a:ext>
            </a:extLst>
          </p:cNvPr>
          <p:cNvSpPr/>
          <p:nvPr/>
        </p:nvSpPr>
        <p:spPr>
          <a:xfrm rot="5400000">
            <a:off x="5029967" y="2556746"/>
            <a:ext cx="533229" cy="1890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4B3314-C37C-417F-BC52-AAC6FDD91164}"/>
              </a:ext>
            </a:extLst>
          </p:cNvPr>
          <p:cNvSpPr/>
          <p:nvPr/>
        </p:nvSpPr>
        <p:spPr>
          <a:xfrm rot="5400000">
            <a:off x="737406" y="2607586"/>
            <a:ext cx="909436" cy="1890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197D5184-2217-45C3-AF1E-76CCB179F664}"/>
              </a:ext>
            </a:extLst>
          </p:cNvPr>
          <p:cNvSpPr/>
          <p:nvPr/>
        </p:nvSpPr>
        <p:spPr>
          <a:xfrm>
            <a:off x="5771170" y="1991584"/>
            <a:ext cx="554676" cy="554676"/>
          </a:xfrm>
          <a:prstGeom prst="mathMultiply">
            <a:avLst>
              <a:gd name="adj1" fmla="val 0"/>
            </a:avLst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B128CFE-5E6A-4094-A18E-795D11BCE4CD}"/>
              </a:ext>
            </a:extLst>
          </p:cNvPr>
          <p:cNvSpPr/>
          <p:nvPr/>
        </p:nvSpPr>
        <p:spPr>
          <a:xfrm>
            <a:off x="5998151" y="2312956"/>
            <a:ext cx="280982" cy="280982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94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183" y="816555"/>
            <a:ext cx="8363272" cy="594066"/>
          </a:xfrm>
        </p:spPr>
        <p:txBody>
          <a:bodyPr/>
          <a:lstStyle/>
          <a:p>
            <a:r>
              <a:rPr lang="en-US" dirty="0" err="1"/>
              <a:t>Dfns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C9CBE4-FA76-4CA6-A56C-3548A8081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:Namespace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app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   debug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0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tillium Web" panose="020B0604020202020204" charset="0"/>
              </a:rPr>
              <a:t>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 err="1">
                <a:solidFill>
                  <a:srgbClr val="00000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file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;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endParaRPr lang="en-US" altLang="en-US" sz="1200" dirty="0">
              <a:solidFill>
                <a:srgbClr val="808080"/>
              </a:solidFill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:Trap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debug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↓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0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tillium Web" panose="020B060402020202020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:Trap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∊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debug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↓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1 22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'UTF-8'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∘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⎕UCS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¨⊃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⎕NGET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file 1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:Else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   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⎕SIGNAL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⎕EN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EndTrap</a:t>
            </a:r>
            <a:r>
              <a:rPr lang="en-US" altLang="en-US" sz="1200" dirty="0">
                <a:latin typeface="Titillium Web" panose="020B0604020202020204" charset="0"/>
              </a:rPr>
              <a:t>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←↑{,⍉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3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↑(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⎕D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,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⎕A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)[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16 16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⊤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]}¨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:Else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'unexpected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error'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⎕SIGNAL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256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808080"/>
              </a:solidFill>
              <a:effectLst/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EndTrap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tillium Web" panose="020B0604020202020204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tillium Web" panose="020B060402020202020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EndNamespace</a:t>
            </a:r>
            <a:r>
              <a:rPr lang="en-US" altLang="en-US" sz="1200" dirty="0">
                <a:latin typeface="Titillium Web SemiBold" panose="020B0604020202020204" charset="0"/>
              </a:rPr>
              <a:t> </a:t>
            </a:r>
            <a:endParaRPr lang="en-US" altLang="en-US" sz="1200" dirty="0">
              <a:latin typeface="Titillium Web" panose="020B060402020202020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F07BE-CB32-4F6E-8DF1-B024EBD8C6F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15">
            <a:extLst>
              <a:ext uri="{FF2B5EF4-FFF2-40B4-BE49-F238E27FC236}">
                <a16:creationId xmlns:a16="http://schemas.microsoft.com/office/drawing/2014/main" id="{DF34E142-38C0-449E-AA76-D0D374A257DF}"/>
              </a:ext>
            </a:extLst>
          </p:cNvPr>
          <p:cNvSpPr txBox="1">
            <a:spLocks/>
          </p:cNvSpPr>
          <p:nvPr/>
        </p:nvSpPr>
        <p:spPr>
          <a:xfrm>
            <a:off x="4436985" y="1761660"/>
            <a:ext cx="4706697" cy="1877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Titillium Web" panose="020B06040202020202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←{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debug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↓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::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'unexpected </a:t>
            </a:r>
            <a:r>
              <a:rPr lang="en-US" altLang="en-US" sz="1200" dirty="0" err="1">
                <a:solidFill>
                  <a:srgbClr val="008080"/>
                </a:solidFill>
                <a:latin typeface="APL385 Unicode" panose="020B0709000202000203" pitchFamily="49" charset="0"/>
              </a:rPr>
              <a:t>error'</a:t>
            </a:r>
            <a:r>
              <a:rPr lang="en-US" altLang="en-US" sz="1200" dirty="0" err="1">
                <a:solidFill>
                  <a:srgbClr val="000080"/>
                </a:solidFill>
                <a:latin typeface="APL385 Unicode" panose="020B0709000202000203" pitchFamily="49" charset="0"/>
              </a:rPr>
              <a:t>⎕SIGNAL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256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∊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debug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↓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1 22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::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⎕SIGNAL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⎕EN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'UTF-8'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∘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⎕UCS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¨⊃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⎕NGET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←↑{,⍉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3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↑(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⎕D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,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⎕A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)[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16 16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⊤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]}¨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18099761-C022-47E7-8B61-9EA95C751D18}"/>
              </a:ext>
            </a:extLst>
          </p:cNvPr>
          <p:cNvSpPr/>
          <p:nvPr/>
        </p:nvSpPr>
        <p:spPr>
          <a:xfrm>
            <a:off x="-1548067" y="2121700"/>
            <a:ext cx="7477268" cy="504056"/>
          </a:xfrm>
          <a:prstGeom prst="arc">
            <a:avLst>
              <a:gd name="adj1" fmla="val 16200000"/>
              <a:gd name="adj2" fmla="val 21464973"/>
            </a:avLst>
          </a:prstGeom>
          <a:ln w="12700"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E5A3C3C7-78CE-4444-9525-3117AC7527FE}"/>
              </a:ext>
            </a:extLst>
          </p:cNvPr>
          <p:cNvSpPr/>
          <p:nvPr/>
        </p:nvSpPr>
        <p:spPr>
          <a:xfrm>
            <a:off x="665545" y="2316960"/>
            <a:ext cx="5031580" cy="396044"/>
          </a:xfrm>
          <a:prstGeom prst="arc">
            <a:avLst>
              <a:gd name="adj1" fmla="val 16200000"/>
              <a:gd name="adj2" fmla="val 21460788"/>
            </a:avLst>
          </a:prstGeom>
          <a:ln w="127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CA5F158D-2867-4E08-AF87-263DEF9F877C}"/>
              </a:ext>
            </a:extLst>
          </p:cNvPr>
          <p:cNvSpPr/>
          <p:nvPr/>
        </p:nvSpPr>
        <p:spPr>
          <a:xfrm>
            <a:off x="3882310" y="2513994"/>
            <a:ext cx="1589690" cy="507806"/>
          </a:xfrm>
          <a:prstGeom prst="arc">
            <a:avLst>
              <a:gd name="adj1" fmla="val 16200000"/>
              <a:gd name="adj2" fmla="val 21460788"/>
            </a:avLst>
          </a:prstGeom>
          <a:ln w="127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E557BB4D-7875-4CB9-AEDE-035342A9ACE7}"/>
              </a:ext>
            </a:extLst>
          </p:cNvPr>
          <p:cNvSpPr/>
          <p:nvPr/>
        </p:nvSpPr>
        <p:spPr>
          <a:xfrm flipV="1">
            <a:off x="3311860" y="2829029"/>
            <a:ext cx="2152776" cy="396044"/>
          </a:xfrm>
          <a:prstGeom prst="arc">
            <a:avLst>
              <a:gd name="adj1" fmla="val 16200000"/>
              <a:gd name="adj2" fmla="val 21460788"/>
            </a:avLst>
          </a:prstGeom>
          <a:ln w="12700"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00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L -1.94444E-6 0.13611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9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3.33333E-6 0.04351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" grpId="0" animBg="1"/>
      <p:bldP spid="2" grpId="1" animBg="1"/>
      <p:bldP spid="17" grpId="0" animBg="1"/>
      <p:bldP spid="19" grpId="0" animBg="1"/>
      <p:bldP spid="8" grpId="0" animBg="1"/>
      <p:bldP spid="18" grpId="0" animBg="1"/>
      <p:bldP spid="18" grpId="1" animBg="1"/>
      <p:bldP spid="7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D73D98D-7FAF-43A7-BF16-F26C02391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9" name="First">
            <a:extLst>
              <a:ext uri="{FF2B5EF4-FFF2-40B4-BE49-F238E27FC236}">
                <a16:creationId xmlns:a16="http://schemas.microsoft.com/office/drawing/2014/main" id="{C3EBF754-7ABA-4419-B1C8-59457AD13F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26645"/>
            <a:ext cx="8480286" cy="2967978"/>
          </a:xfrm>
        </p:spPr>
        <p:txBody>
          <a:bodyPr/>
          <a:lstStyle/>
          <a:p>
            <a:pPr marL="0" indent="0">
              <a:spcBef>
                <a:spcPts val="0"/>
              </a:spcBef>
              <a:buSzPct val="75000"/>
              <a:buNone/>
              <a:tabLst>
                <a:tab pos="6400800" algn="r"/>
              </a:tabLst>
            </a:pPr>
            <a:r>
              <a:rPr lang="en-GB" dirty="0"/>
              <a:t>Error trapping in applications:</a:t>
            </a:r>
          </a:p>
          <a:p>
            <a:pPr marL="461963" indent="-461963">
              <a:spcBef>
                <a:spcPts val="0"/>
              </a:spcBef>
              <a:buSzPct val="75000"/>
              <a:buFont typeface="Wingdings 2" panose="05020102010507070707" pitchFamily="18" charset="2"/>
              <a:buChar char="Ã"/>
              <a:tabLst>
                <a:tab pos="6400800" algn="r"/>
              </a:tabLst>
            </a:pPr>
            <a:r>
              <a:rPr lang="en-GB" dirty="0"/>
              <a:t>Error types: “expected“ vs. “unexpected”</a:t>
            </a:r>
          </a:p>
          <a:p>
            <a:pPr marL="461963" indent="-461963">
              <a:spcBef>
                <a:spcPts val="0"/>
              </a:spcBef>
              <a:buSzPct val="75000"/>
              <a:buFont typeface="Wingdings 2" panose="05020102010507070707" pitchFamily="18" charset="2"/>
              <a:buChar char="Ã"/>
              <a:tabLst>
                <a:tab pos="6400800" algn="r"/>
              </a:tabLst>
            </a:pPr>
            <a:r>
              <a:rPr lang="en-GB" dirty="0"/>
              <a:t>Switching trapping on and off</a:t>
            </a:r>
          </a:p>
          <a:p>
            <a:pPr marL="461963" indent="-461963">
              <a:spcBef>
                <a:spcPts val="0"/>
              </a:spcBef>
              <a:buSzPct val="75000"/>
              <a:buFont typeface="Wingdings 2" panose="05020102010507070707" pitchFamily="18" charset="2"/>
              <a:buChar char="Ã"/>
              <a:tabLst>
                <a:tab pos="6400800" algn="r"/>
              </a:tabLst>
            </a:pPr>
            <a:r>
              <a:rPr lang="en-GB" dirty="0"/>
              <a:t>Collecting error information</a:t>
            </a:r>
          </a:p>
          <a:p>
            <a:pPr marL="461963" indent="-461963">
              <a:spcBef>
                <a:spcPts val="0"/>
              </a:spcBef>
              <a:buSzPct val="75000"/>
              <a:buFont typeface="Wingdings 2" panose="05020102010507070707" pitchFamily="18" charset="2"/>
              <a:buChar char="Ã"/>
              <a:tabLst>
                <a:tab pos="6400800" algn="r"/>
              </a:tabLst>
            </a:pPr>
            <a:r>
              <a:rPr lang="en-GB" dirty="0"/>
              <a:t>Throwing errors inside a </a:t>
            </a:r>
            <a:r>
              <a:rPr lang="en-GB" dirty="0" err="1"/>
              <a:t>tradfn</a:t>
            </a:r>
            <a:endParaRPr lang="en-GB" dirty="0"/>
          </a:p>
          <a:p>
            <a:pPr marL="461963" indent="-461963">
              <a:spcBef>
                <a:spcPts val="0"/>
              </a:spcBef>
              <a:buSzPct val="75000"/>
              <a:buFont typeface="Wingdings 2" panose="05020102010507070707" pitchFamily="18" charset="2"/>
              <a:buChar char="Ã"/>
              <a:tabLst>
                <a:tab pos="6400800" algn="r"/>
              </a:tabLst>
            </a:pPr>
            <a:r>
              <a:rPr lang="en-GB" dirty="0"/>
              <a:t>Special </a:t>
            </a:r>
            <a:r>
              <a:rPr lang="en-GB" dirty="0" err="1"/>
              <a:t>dfn</a:t>
            </a:r>
            <a:r>
              <a:rPr lang="en-GB" dirty="0"/>
              <a:t> considerations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1CCFE5A-9EDD-4BE4-8AA6-AAAD4B928D6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9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rangeL">
            <a:extLst>
              <a:ext uri="{FF2B5EF4-FFF2-40B4-BE49-F238E27FC236}">
                <a16:creationId xmlns:a16="http://schemas.microsoft.com/office/drawing/2014/main" id="{BAB63C25-08F7-4DE6-95B3-B155E7A65FE5}"/>
              </a:ext>
            </a:extLst>
          </p:cNvPr>
          <p:cNvSpPr/>
          <p:nvPr/>
        </p:nvSpPr>
        <p:spPr>
          <a:xfrm>
            <a:off x="1871700" y="2231586"/>
            <a:ext cx="1305145" cy="1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blueL">
            <a:extLst>
              <a:ext uri="{FF2B5EF4-FFF2-40B4-BE49-F238E27FC236}">
                <a16:creationId xmlns:a16="http://schemas.microsoft.com/office/drawing/2014/main" id="{DB952CF5-3E7D-4966-BD56-B5B2134DCD1E}"/>
              </a:ext>
            </a:extLst>
          </p:cNvPr>
          <p:cNvSpPr/>
          <p:nvPr/>
        </p:nvSpPr>
        <p:spPr>
          <a:xfrm>
            <a:off x="1494024" y="2041200"/>
            <a:ext cx="684000" cy="180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183" y="816555"/>
            <a:ext cx="8363272" cy="594066"/>
          </a:xfrm>
        </p:spPr>
        <p:txBody>
          <a:bodyPr/>
          <a:lstStyle/>
          <a:p>
            <a:r>
              <a:rPr lang="en-US" dirty="0" err="1"/>
              <a:t>Dfns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C9CBE4-FA76-4CA6-A56C-3548A8081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:Namespace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app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   debug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0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tillium Web" panose="020B0604020202020204" charset="0"/>
              </a:rPr>
              <a:t>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 err="1">
                <a:solidFill>
                  <a:srgbClr val="00000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file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;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endParaRPr lang="en-US" altLang="en-US" sz="1200" dirty="0">
              <a:solidFill>
                <a:srgbClr val="808080"/>
              </a:solidFill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:Trap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debug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↓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0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tillium Web" panose="020B060402020202020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:Trap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∊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debug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↓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1 22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'UTF-8'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∘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⎕UCS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¨⊃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⎕NGET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file 1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:Else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   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⎕SIGNAL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⎕EN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EndTrap</a:t>
            </a:r>
            <a:r>
              <a:rPr lang="en-US" altLang="en-US" sz="1200" dirty="0">
                <a:latin typeface="Titillium Web" panose="020B0604020202020204" charset="0"/>
              </a:rPr>
              <a:t>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←↑{,⍉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3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↑(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⎕D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,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⎕A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)[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16 16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⊤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]}¨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:Else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'unexpected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error'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⎕SIGNAL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256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808080"/>
              </a:solidFill>
              <a:effectLst/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EndTrap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tillium Web" panose="020B0604020202020204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tillium Web" panose="020B060402020202020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EndNamespace</a:t>
            </a:r>
            <a:r>
              <a:rPr lang="en-US" altLang="en-US" sz="1200" dirty="0">
                <a:latin typeface="Titillium Web SemiBold" panose="020B0604020202020204" charset="0"/>
              </a:rPr>
              <a:t> </a:t>
            </a:r>
            <a:endParaRPr lang="en-US" altLang="en-US" sz="1200" dirty="0">
              <a:latin typeface="Titillium Web" panose="020B0604020202020204" charset="0"/>
            </a:endParaRPr>
          </a:p>
        </p:txBody>
      </p:sp>
      <p:sp>
        <p:nvSpPr>
          <p:cNvPr id="11" name="blueR">
            <a:extLst>
              <a:ext uri="{FF2B5EF4-FFF2-40B4-BE49-F238E27FC236}">
                <a16:creationId xmlns:a16="http://schemas.microsoft.com/office/drawing/2014/main" id="{28F23522-86C7-49AB-9B2F-4F90E6DA6C8A}"/>
              </a:ext>
            </a:extLst>
          </p:cNvPr>
          <p:cNvSpPr/>
          <p:nvPr/>
        </p:nvSpPr>
        <p:spPr>
          <a:xfrm>
            <a:off x="5427095" y="2737869"/>
            <a:ext cx="684000" cy="180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rangeR">
            <a:extLst>
              <a:ext uri="{FF2B5EF4-FFF2-40B4-BE49-F238E27FC236}">
                <a16:creationId xmlns:a16="http://schemas.microsoft.com/office/drawing/2014/main" id="{5D91C846-6DF3-4EB0-B136-C584123AB60B}"/>
              </a:ext>
            </a:extLst>
          </p:cNvPr>
          <p:cNvSpPr/>
          <p:nvPr/>
        </p:nvSpPr>
        <p:spPr>
          <a:xfrm>
            <a:off x="5426995" y="2175351"/>
            <a:ext cx="1305145" cy="1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D139898-FC2C-4440-844F-92D8ACDDA28D}"/>
              </a:ext>
            </a:extLst>
          </p:cNvPr>
          <p:cNvCxnSpPr>
            <a:cxnSpLocks/>
          </p:cNvCxnSpPr>
          <p:nvPr/>
        </p:nvCxnSpPr>
        <p:spPr>
          <a:xfrm>
            <a:off x="5460433" y="2917504"/>
            <a:ext cx="630070" cy="2"/>
          </a:xfrm>
          <a:prstGeom prst="lin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5CC0B6-9F2B-4C21-BB82-3282C230D167}"/>
              </a:ext>
            </a:extLst>
          </p:cNvPr>
          <p:cNvCxnSpPr>
            <a:cxnSpLocks/>
          </p:cNvCxnSpPr>
          <p:nvPr/>
        </p:nvCxnSpPr>
        <p:spPr>
          <a:xfrm>
            <a:off x="5547823" y="2355352"/>
            <a:ext cx="630070" cy="2"/>
          </a:xfrm>
          <a:prstGeom prst="lin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F07BE-CB32-4F6E-8DF1-B024EBD8C6F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CA589C3-C35C-4ADA-8407-04032B2DBA96}"/>
              </a:ext>
            </a:extLst>
          </p:cNvPr>
          <p:cNvSpPr/>
          <p:nvPr/>
        </p:nvSpPr>
        <p:spPr>
          <a:xfrm>
            <a:off x="6195749" y="2126462"/>
            <a:ext cx="529247" cy="2809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rgbClr val="FF94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ontent Placeholder 15">
            <a:extLst>
              <a:ext uri="{FF2B5EF4-FFF2-40B4-BE49-F238E27FC236}">
                <a16:creationId xmlns:a16="http://schemas.microsoft.com/office/drawing/2014/main" id="{DF34E142-38C0-449E-AA76-D0D374A257DF}"/>
              </a:ext>
            </a:extLst>
          </p:cNvPr>
          <p:cNvSpPr txBox="1">
            <a:spLocks/>
          </p:cNvSpPr>
          <p:nvPr/>
        </p:nvSpPr>
        <p:spPr>
          <a:xfrm>
            <a:off x="4436985" y="1761660"/>
            <a:ext cx="4706697" cy="1877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Titillium Web" panose="020B06040202020202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←{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∊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debug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↓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1 22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::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⎕SIGNAL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⎕EN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'UTF-8'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∘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⎕UCS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¨⊃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⎕NGET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debug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↓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::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'unexpected </a:t>
            </a:r>
            <a:r>
              <a:rPr lang="en-US" altLang="en-US" sz="1200" dirty="0" err="1">
                <a:solidFill>
                  <a:srgbClr val="008080"/>
                </a:solidFill>
                <a:latin typeface="APL385 Unicode" panose="020B0709000202000203" pitchFamily="49" charset="0"/>
              </a:rPr>
              <a:t>error'</a:t>
            </a:r>
            <a:r>
              <a:rPr lang="en-US" altLang="en-US" sz="1200" dirty="0" err="1">
                <a:solidFill>
                  <a:srgbClr val="000080"/>
                </a:solidFill>
                <a:latin typeface="APL385 Unicode" panose="020B0709000202000203" pitchFamily="49" charset="0"/>
              </a:rPr>
              <a:t>⎕SIGNAL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256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←↑{,⍉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3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↑(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⎕D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,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⎕A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)[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16 16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⊤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]}¨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18099761-C022-47E7-8B61-9EA95C751D18}"/>
              </a:ext>
            </a:extLst>
          </p:cNvPr>
          <p:cNvSpPr/>
          <p:nvPr/>
        </p:nvSpPr>
        <p:spPr>
          <a:xfrm>
            <a:off x="-1098630" y="2121700"/>
            <a:ext cx="6570630" cy="1440160"/>
          </a:xfrm>
          <a:prstGeom prst="arc">
            <a:avLst>
              <a:gd name="adj1" fmla="val 16200000"/>
              <a:gd name="adj2" fmla="val 21460788"/>
            </a:avLst>
          </a:prstGeom>
          <a:ln w="12700"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E5A3C3C7-78CE-4444-9525-3117AC7527FE}"/>
              </a:ext>
            </a:extLst>
          </p:cNvPr>
          <p:cNvSpPr/>
          <p:nvPr/>
        </p:nvSpPr>
        <p:spPr>
          <a:xfrm flipV="1">
            <a:off x="433470" y="2016708"/>
            <a:ext cx="5495730" cy="314404"/>
          </a:xfrm>
          <a:prstGeom prst="arc">
            <a:avLst>
              <a:gd name="adj1" fmla="val 16200000"/>
              <a:gd name="adj2" fmla="val 21460788"/>
            </a:avLst>
          </a:prstGeom>
          <a:ln w="127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CA5F158D-2867-4E08-AF87-263DEF9F877C}"/>
              </a:ext>
            </a:extLst>
          </p:cNvPr>
          <p:cNvSpPr/>
          <p:nvPr/>
        </p:nvSpPr>
        <p:spPr>
          <a:xfrm flipV="1">
            <a:off x="3882310" y="2331112"/>
            <a:ext cx="1589690" cy="182882"/>
          </a:xfrm>
          <a:prstGeom prst="arc">
            <a:avLst>
              <a:gd name="adj1" fmla="val 16200000"/>
              <a:gd name="adj2" fmla="val 21460788"/>
            </a:avLst>
          </a:prstGeom>
          <a:ln w="127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E557BB4D-7875-4CB9-AEDE-035342A9ACE7}"/>
              </a:ext>
            </a:extLst>
          </p:cNvPr>
          <p:cNvSpPr/>
          <p:nvPr/>
        </p:nvSpPr>
        <p:spPr>
          <a:xfrm flipV="1">
            <a:off x="3311860" y="2829029"/>
            <a:ext cx="2152776" cy="396044"/>
          </a:xfrm>
          <a:prstGeom prst="arc">
            <a:avLst>
              <a:gd name="adj1" fmla="val 16200000"/>
              <a:gd name="adj2" fmla="val 21460788"/>
            </a:avLst>
          </a:prstGeom>
          <a:ln w="12700"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C4C1F0A-C4A3-44CE-8D43-858CE4A91ACC}"/>
              </a:ext>
            </a:extLst>
          </p:cNvPr>
          <p:cNvSpPr/>
          <p:nvPr/>
        </p:nvSpPr>
        <p:spPr>
          <a:xfrm rot="5400000">
            <a:off x="4828353" y="2549067"/>
            <a:ext cx="936453" cy="1890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04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30" grpId="0" animBg="1"/>
      <p:bldP spid="30" grpId="1" animBg="1"/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31" grpId="0" animBg="1"/>
      <p:bldP spid="31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C4D10CB-FC6E-44C6-9FD5-F9AA65986016}"/>
              </a:ext>
            </a:extLst>
          </p:cNvPr>
          <p:cNvSpPr/>
          <p:nvPr/>
        </p:nvSpPr>
        <p:spPr>
          <a:xfrm rot="5400000">
            <a:off x="5562282" y="2451193"/>
            <a:ext cx="322123" cy="1890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4B3314-C37C-417F-BC52-AAC6FDD91164}"/>
              </a:ext>
            </a:extLst>
          </p:cNvPr>
          <p:cNvSpPr/>
          <p:nvPr/>
        </p:nvSpPr>
        <p:spPr>
          <a:xfrm rot="5400000">
            <a:off x="737406" y="2607586"/>
            <a:ext cx="909436" cy="1890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183" y="816555"/>
            <a:ext cx="8363272" cy="594066"/>
          </a:xfrm>
        </p:spPr>
        <p:txBody>
          <a:bodyPr/>
          <a:lstStyle/>
          <a:p>
            <a:r>
              <a:rPr lang="en-US" dirty="0" err="1"/>
              <a:t>Dfns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C9CBE4-FA76-4CA6-A56C-3548A8081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:Namespace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app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   debug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0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tillium Web" panose="020B0604020202020204" charset="0"/>
              </a:rPr>
              <a:t>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 err="1">
                <a:solidFill>
                  <a:srgbClr val="00000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file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;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endParaRPr lang="en-US" altLang="en-US" sz="1200" dirty="0">
              <a:solidFill>
                <a:srgbClr val="808080"/>
              </a:solidFill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:Trap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debug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↓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0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tillium Web" panose="020B060402020202020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:Trap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∊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debug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↓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1 22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'UTF-8'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∘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⎕UCS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¨⊃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⎕NGET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file 1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:Else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   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⎕SIGNAL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⎕EN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EndTrap</a:t>
            </a:r>
            <a:r>
              <a:rPr lang="en-US" altLang="en-US" sz="1200" dirty="0">
                <a:latin typeface="Titillium Web" panose="020B0604020202020204" charset="0"/>
              </a:rPr>
              <a:t>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←↑{,⍉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3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↑(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⎕D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,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⎕A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)[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16 16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⊤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]}¨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:Else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'unexpected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error'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⎕SIGNAL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256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808080"/>
              </a:solidFill>
              <a:effectLst/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EndTrap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tillium Web" panose="020B0604020202020204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tillium Web" panose="020B060402020202020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EndNamespace</a:t>
            </a:r>
            <a:r>
              <a:rPr lang="en-US" altLang="en-US" sz="1200" dirty="0">
                <a:latin typeface="Titillium Web SemiBold" panose="020B0604020202020204" charset="0"/>
              </a:rPr>
              <a:t> </a:t>
            </a:r>
            <a:endParaRPr lang="en-US" altLang="en-US" sz="1200" dirty="0">
              <a:latin typeface="Titillium Web" panose="020B060402020202020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F07BE-CB32-4F6E-8DF1-B024EBD8C6F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15">
            <a:extLst>
              <a:ext uri="{FF2B5EF4-FFF2-40B4-BE49-F238E27FC236}">
                <a16:creationId xmlns:a16="http://schemas.microsoft.com/office/drawing/2014/main" id="{DF34E142-38C0-449E-AA76-D0D374A257DF}"/>
              </a:ext>
            </a:extLst>
          </p:cNvPr>
          <p:cNvSpPr txBox="1">
            <a:spLocks/>
          </p:cNvSpPr>
          <p:nvPr/>
        </p:nvSpPr>
        <p:spPr>
          <a:xfrm>
            <a:off x="4436985" y="1761660"/>
            <a:ext cx="4706697" cy="1877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Titillium Web" panose="020B06040202020202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←{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debug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↓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::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'unexpected </a:t>
            </a:r>
            <a:r>
              <a:rPr lang="en-US" altLang="en-US" sz="1200" dirty="0" err="1">
                <a:solidFill>
                  <a:srgbClr val="008080"/>
                </a:solidFill>
                <a:latin typeface="APL385 Unicode" panose="020B0709000202000203" pitchFamily="49" charset="0"/>
              </a:rPr>
              <a:t>error'</a:t>
            </a:r>
            <a:r>
              <a:rPr lang="en-US" altLang="en-US" sz="1200" dirty="0" err="1">
                <a:solidFill>
                  <a:srgbClr val="000080"/>
                </a:solidFill>
                <a:latin typeface="APL385 Unicode" panose="020B0709000202000203" pitchFamily="49" charset="0"/>
              </a:rPr>
              <a:t>⎕SIGNAL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256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Read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←{∊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debug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↓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1 22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::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⎕SIGNAL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⎕EN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              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'UTF-8'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∘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⎕UCS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¨⊃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⎕NGET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endParaRPr lang="en-US" altLang="en-US" sz="1200" dirty="0">
              <a:solidFill>
                <a:srgbClr val="808080"/>
              </a:solidFill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          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Read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 ⍵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←↑{,⍉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3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↑(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⎕D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,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⎕A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)[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16 16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⊤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]}¨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16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Collection Error Information in </a:t>
            </a:r>
            <a:r>
              <a:rPr lang="en-US" sz="3600" b="1" dirty="0" err="1">
                <a:latin typeface="Titillium Web" panose="00000500000000000000" pitchFamily="2" charset="0"/>
              </a:rPr>
              <a:t>Dfns</a:t>
            </a: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aseline="30000" dirty="0"/>
              <a:t>when time travel is possible 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Titillium We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5352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183" y="816555"/>
            <a:ext cx="8363272" cy="594066"/>
          </a:xfrm>
        </p:spPr>
        <p:txBody>
          <a:bodyPr/>
          <a:lstStyle/>
          <a:p>
            <a:r>
              <a:rPr lang="en-US" sz="3600" b="1" dirty="0">
                <a:latin typeface="Titillium Web" panose="00000500000000000000" pitchFamily="2" charset="0"/>
              </a:rPr>
              <a:t>Collection error information in </a:t>
            </a:r>
            <a:r>
              <a:rPr lang="en-US" sz="3600" b="1" dirty="0" err="1">
                <a:latin typeface="Titillium Web" panose="00000500000000000000" pitchFamily="2" charset="0"/>
              </a:rPr>
              <a:t>dfns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C9CBE4-FA76-4CA6-A56C-3548A8081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:Namespace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app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   debug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0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tillium Web" panose="020B0604020202020204" charset="0"/>
              </a:rPr>
              <a:t>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 err="1">
                <a:solidFill>
                  <a:srgbClr val="00000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file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;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endParaRPr lang="en-US" altLang="en-US" sz="1200" dirty="0">
              <a:solidFill>
                <a:srgbClr val="808080"/>
              </a:solidFill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:Trap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debug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↓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0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tillium Web" panose="020B060402020202020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:Trap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∊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debug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↓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1 22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'UTF-8'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∘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⎕UCS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¨⊃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⎕NGET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file 1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:Else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   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⎕SIGNAL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⎕EN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EndTrap</a:t>
            </a:r>
            <a:r>
              <a:rPr lang="en-US" altLang="en-US" sz="1200" dirty="0">
                <a:latin typeface="Titillium Web" panose="020B0604020202020204" charset="0"/>
              </a:rPr>
              <a:t>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←↑{,⍉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3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↑(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⎕D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,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⎕A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)[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16 16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⊤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]}¨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:Else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'unexpected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error'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⎕SIGNAL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256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808080"/>
              </a:solidFill>
              <a:effectLst/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EndTrap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tillium Web" panose="020B0604020202020204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tillium Web" panose="020B060402020202020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EndNamespace</a:t>
            </a:r>
            <a:r>
              <a:rPr lang="en-US" altLang="en-US" sz="1200" dirty="0">
                <a:latin typeface="Titillium Web SemiBold" panose="020B0604020202020204" charset="0"/>
              </a:rPr>
              <a:t> </a:t>
            </a:r>
            <a:endParaRPr lang="en-US" altLang="en-US" sz="1200" dirty="0">
              <a:latin typeface="Titillium Web" panose="020B060402020202020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F07BE-CB32-4F6E-8DF1-B024EBD8C6F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15">
            <a:extLst>
              <a:ext uri="{FF2B5EF4-FFF2-40B4-BE49-F238E27FC236}">
                <a16:creationId xmlns:a16="http://schemas.microsoft.com/office/drawing/2014/main" id="{DF34E142-38C0-449E-AA76-D0D374A257DF}"/>
              </a:ext>
            </a:extLst>
          </p:cNvPr>
          <p:cNvSpPr txBox="1">
            <a:spLocks/>
          </p:cNvSpPr>
          <p:nvPr/>
        </p:nvSpPr>
        <p:spPr>
          <a:xfrm>
            <a:off x="4436985" y="1761660"/>
            <a:ext cx="4706697" cy="1877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Titillium Web" panose="020B06040202020202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←{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debug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↓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::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'unexpected </a:t>
            </a:r>
            <a:r>
              <a:rPr lang="en-US" altLang="en-US" sz="1200" dirty="0" err="1">
                <a:solidFill>
                  <a:srgbClr val="008080"/>
                </a:solidFill>
                <a:latin typeface="APL385 Unicode" panose="020B0709000202000203" pitchFamily="49" charset="0"/>
              </a:rPr>
              <a:t>error'</a:t>
            </a:r>
            <a:r>
              <a:rPr lang="en-US" altLang="en-US" sz="1200" dirty="0" err="1">
                <a:solidFill>
                  <a:srgbClr val="000080"/>
                </a:solidFill>
                <a:latin typeface="APL385 Unicode" panose="020B0709000202000203" pitchFamily="49" charset="0"/>
              </a:rPr>
              <a:t>⎕SIGNAL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256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Read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←{∊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debug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↓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1 22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::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⎕SIGNAL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⎕EN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              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'UTF-8'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∘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⎕UCS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¨⊃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⎕NGET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endParaRPr lang="en-US" altLang="en-US" sz="1200" dirty="0">
              <a:solidFill>
                <a:srgbClr val="808080"/>
              </a:solidFill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          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Read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 ⍵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←↑{,⍉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3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↑(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⎕D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,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⎕A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)[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16 16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⊤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]}¨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4845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A8F6F613-7606-43AC-8453-F1308000315C}"/>
              </a:ext>
            </a:extLst>
          </p:cNvPr>
          <p:cNvSpPr/>
          <p:nvPr/>
        </p:nvSpPr>
        <p:spPr>
          <a:xfrm>
            <a:off x="6046213" y="2138367"/>
            <a:ext cx="280982" cy="280982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94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A1B5AE-18A5-44CE-ADEB-B75437A53530}"/>
              </a:ext>
            </a:extLst>
          </p:cNvPr>
          <p:cNvSpPr/>
          <p:nvPr/>
        </p:nvSpPr>
        <p:spPr>
          <a:xfrm>
            <a:off x="1331640" y="3511586"/>
            <a:ext cx="3330370" cy="182114"/>
          </a:xfrm>
          <a:prstGeom prst="rect">
            <a:avLst/>
          </a:prstGeom>
          <a:solidFill>
            <a:schemeClr val="bg1"/>
          </a:solidFill>
          <a:ln>
            <a:solidFill>
              <a:srgbClr val="FF94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 error information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C9CBE4-FA76-4CA6-A56C-3548A8081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:Namespace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app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   debug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0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tillium Web" panose="020B0604020202020204" charset="0"/>
              </a:rPr>
              <a:t>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 err="1">
                <a:solidFill>
                  <a:srgbClr val="00000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file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;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endParaRPr lang="en-US" altLang="en-US" sz="1200" dirty="0">
              <a:solidFill>
                <a:srgbClr val="808080"/>
              </a:solidFill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:Trap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debug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↓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0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tillium Web" panose="020B060402020202020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:Trap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∊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debug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↓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1 22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'UTF-8'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∘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⎕UCS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¨⊃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⎕NGET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file 1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:Else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   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⎕SIGNAL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⎕EN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EndTrap</a:t>
            </a:r>
            <a:r>
              <a:rPr lang="en-US" altLang="en-US" sz="1200" dirty="0">
                <a:latin typeface="Titillium Web" panose="020B0604020202020204" charset="0"/>
              </a:rPr>
              <a:t>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←↑{,⍉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3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↑(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⎕D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,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⎕A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)[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16 16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⊤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]}¨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:Else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error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⎕DMX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).(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file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bytes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)←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file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bytes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'unexpected error (see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app.error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)'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⎕SIGNAL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256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EndTrap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tillium Web" panose="020B0604020202020204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tillium Web" panose="020B060402020202020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EndNamespace</a:t>
            </a:r>
            <a:r>
              <a:rPr lang="en-US" altLang="en-US" sz="1200" dirty="0">
                <a:latin typeface="Titillium Web SemiBold" panose="020B0604020202020204" charset="0"/>
              </a:rPr>
              <a:t> </a:t>
            </a:r>
            <a:endParaRPr lang="en-US" altLang="en-US" sz="1200" dirty="0">
              <a:latin typeface="Titillium Web" panose="020B060402020202020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CFA812-337C-4CFD-9736-A4E132C50FBF}"/>
              </a:ext>
            </a:extLst>
          </p:cNvPr>
          <p:cNvCxnSpPr>
            <a:cxnSpLocks/>
          </p:cNvCxnSpPr>
          <p:nvPr/>
        </p:nvCxnSpPr>
        <p:spPr>
          <a:xfrm>
            <a:off x="5453052" y="2824632"/>
            <a:ext cx="1099168" cy="0"/>
          </a:xfrm>
          <a:prstGeom prst="lin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Content Placeholder 15">
            <a:extLst>
              <a:ext uri="{FF2B5EF4-FFF2-40B4-BE49-F238E27FC236}">
                <a16:creationId xmlns:a16="http://schemas.microsoft.com/office/drawing/2014/main" id="{568C7FDB-D936-41C0-B261-DD80CDCA0D61}"/>
              </a:ext>
            </a:extLst>
          </p:cNvPr>
          <p:cNvSpPr txBox="1">
            <a:spLocks/>
          </p:cNvSpPr>
          <p:nvPr/>
        </p:nvSpPr>
        <p:spPr>
          <a:xfrm>
            <a:off x="4436985" y="1761660"/>
            <a:ext cx="4706697" cy="1877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Titillium Web" panose="020B06040202020202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←{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debug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↓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::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'unexpected </a:t>
            </a:r>
            <a:r>
              <a:rPr lang="en-US" altLang="en-US" sz="1200" dirty="0" err="1">
                <a:solidFill>
                  <a:srgbClr val="008080"/>
                </a:solidFill>
                <a:latin typeface="APL385 Unicode" panose="020B0709000202000203" pitchFamily="49" charset="0"/>
              </a:rPr>
              <a:t>error'</a:t>
            </a:r>
            <a:r>
              <a:rPr lang="en-US" altLang="en-US" sz="1200" dirty="0" err="1">
                <a:solidFill>
                  <a:srgbClr val="000080"/>
                </a:solidFill>
                <a:latin typeface="APL385 Unicode" panose="020B0709000202000203" pitchFamily="49" charset="0"/>
              </a:rPr>
              <a:t>⎕SIGNAL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256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Read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←{∊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debug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↓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1 22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::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⎕SIGNAL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⎕EN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              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'UTF-8'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∘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⎕UCS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¨⊃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⎕NGET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endParaRPr lang="en-US" altLang="en-US" sz="1200" dirty="0">
              <a:solidFill>
                <a:srgbClr val="808080"/>
              </a:solidFill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          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Read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 ⍵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←↑{,⍉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3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↑(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⎕D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,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⎕A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)[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16 16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⊤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]}¨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569E25-EA7C-47FF-B276-78102464C8EF}"/>
              </a:ext>
            </a:extLst>
          </p:cNvPr>
          <p:cNvSpPr/>
          <p:nvPr/>
        </p:nvSpPr>
        <p:spPr>
          <a:xfrm rot="5400000">
            <a:off x="4891534" y="2522246"/>
            <a:ext cx="900099" cy="189021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6B90FC-126B-4BAB-8D70-3A0492C52471}"/>
              </a:ext>
            </a:extLst>
          </p:cNvPr>
          <p:cNvSpPr txBox="1"/>
          <p:nvPr/>
        </p:nvSpPr>
        <p:spPr>
          <a:xfrm>
            <a:off x="2411760" y="513192"/>
            <a:ext cx="5445605" cy="134258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360000" tIns="360000" rIns="360000" bIns="360000" rtlCol="0">
            <a:spAutoFit/>
          </a:bodyPr>
          <a:lstStyle/>
          <a:p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PL385 Unicode" panose="020B0709000202000203" pitchFamily="49" charset="0"/>
            </a:endParaRPr>
          </a:p>
          <a:p>
            <a:r>
              <a:rPr lang="en-US" altLang="en-US" sz="2000" dirty="0">
                <a:latin typeface="APL385 Unicode" panose="020B0709000202000203" pitchFamily="49" charset="0"/>
              </a:rPr>
              <a:t> 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effectLst/>
              <a:latin typeface="APL385 Unicode" panose="020B0709000202000203" pitchFamily="49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495C255-DF29-4A72-88E4-A03EDD50FAC0}"/>
              </a:ext>
            </a:extLst>
          </p:cNvPr>
          <p:cNvCxnSpPr>
            <a:cxnSpLocks/>
          </p:cNvCxnSpPr>
          <p:nvPr/>
        </p:nvCxnSpPr>
        <p:spPr>
          <a:xfrm>
            <a:off x="5821188" y="1032053"/>
            <a:ext cx="450050" cy="0"/>
          </a:xfrm>
          <a:prstGeom prst="lin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Arc 20">
            <a:extLst>
              <a:ext uri="{FF2B5EF4-FFF2-40B4-BE49-F238E27FC236}">
                <a16:creationId xmlns:a16="http://schemas.microsoft.com/office/drawing/2014/main" id="{6F1EBFAA-0530-421A-8FB7-01AF7B8760F5}"/>
              </a:ext>
            </a:extLst>
          </p:cNvPr>
          <p:cNvSpPr/>
          <p:nvPr/>
        </p:nvSpPr>
        <p:spPr>
          <a:xfrm>
            <a:off x="5067055" y="724106"/>
            <a:ext cx="1890210" cy="539033"/>
          </a:xfrm>
          <a:prstGeom prst="arc">
            <a:avLst>
              <a:gd name="adj1" fmla="val 10907716"/>
              <a:gd name="adj2" fmla="val 21272253"/>
            </a:avLst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A860E47F-1EA9-4FC9-8459-9A037DD5DDF5}"/>
              </a:ext>
            </a:extLst>
          </p:cNvPr>
          <p:cNvSpPr/>
          <p:nvPr/>
        </p:nvSpPr>
        <p:spPr>
          <a:xfrm>
            <a:off x="3771649" y="893976"/>
            <a:ext cx="599354" cy="2809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rgbClr val="FF94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CC3F9C24-87D7-4566-9A5B-38A78233267D}"/>
              </a:ext>
            </a:extLst>
          </p:cNvPr>
          <p:cNvSpPr/>
          <p:nvPr/>
        </p:nvSpPr>
        <p:spPr>
          <a:xfrm>
            <a:off x="5756419" y="893976"/>
            <a:ext cx="599354" cy="2809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rgbClr val="FF94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2E4024-4506-4336-856F-7BC87485C083}"/>
              </a:ext>
            </a:extLst>
          </p:cNvPr>
          <p:cNvSpPr txBox="1"/>
          <p:nvPr/>
        </p:nvSpPr>
        <p:spPr>
          <a:xfrm>
            <a:off x="2411760" y="513192"/>
            <a:ext cx="5445605" cy="1342584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square" lIns="360000" tIns="360000" rIns="360000" bIns="360000" rtlCol="0">
            <a:spAutoFit/>
          </a:bodyPr>
          <a:lstStyle/>
          <a:p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      {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1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⋄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0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⋄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2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⋄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PL385 Unicode" panose="020B0709000202000203" pitchFamily="49" charset="0"/>
              </a:rPr>
              <a:t>$$$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}⍬</a:t>
            </a:r>
          </a:p>
          <a:p>
            <a:r>
              <a:rPr lang="en-US" altLang="en-US" sz="2000" dirty="0">
                <a:latin typeface="APL385 Unicode" panose="020B0709000202000203" pitchFamily="49" charset="0"/>
              </a:rPr>
              <a:t>1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A0B0B061-2B27-4FF6-A502-8879C3AA5CBD}"/>
              </a:ext>
            </a:extLst>
          </p:cNvPr>
          <p:cNvSpPr/>
          <p:nvPr/>
        </p:nvSpPr>
        <p:spPr>
          <a:xfrm flipH="1" flipV="1">
            <a:off x="4076944" y="872992"/>
            <a:ext cx="1170129" cy="426150"/>
          </a:xfrm>
          <a:prstGeom prst="arc">
            <a:avLst>
              <a:gd name="adj1" fmla="val 11042031"/>
              <a:gd name="adj2" fmla="val 21272253"/>
            </a:avLst>
          </a:prstGeom>
          <a:ln w="38100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3DFD53-F4C4-4855-8064-FBC50E54EDFC}"/>
              </a:ext>
            </a:extLst>
          </p:cNvPr>
          <p:cNvSpPr/>
          <p:nvPr/>
        </p:nvSpPr>
        <p:spPr>
          <a:xfrm rot="5400000">
            <a:off x="5229072" y="2184710"/>
            <a:ext cx="225023" cy="189021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7E221DA9-3F4F-447E-91EA-87B342CC1772}"/>
              </a:ext>
            </a:extLst>
          </p:cNvPr>
          <p:cNvSpPr/>
          <p:nvPr/>
        </p:nvSpPr>
        <p:spPr>
          <a:xfrm>
            <a:off x="6901195" y="2883633"/>
            <a:ext cx="232828" cy="17462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triangle" descr="Icon&#10;&#10;Description automatically generated">
            <a:extLst>
              <a:ext uri="{FF2B5EF4-FFF2-40B4-BE49-F238E27FC236}">
                <a16:creationId xmlns:a16="http://schemas.microsoft.com/office/drawing/2014/main" id="{5CCF4C5F-B920-43E4-A415-A7EFF4E3E112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255" y="2837600"/>
            <a:ext cx="294834" cy="244712"/>
          </a:xfr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223CD36-CA64-48A6-AC79-D5AA5A0078AE}"/>
              </a:ext>
            </a:extLst>
          </p:cNvPr>
          <p:cNvCxnSpPr>
            <a:cxnSpLocks/>
          </p:cNvCxnSpPr>
          <p:nvPr/>
        </p:nvCxnSpPr>
        <p:spPr>
          <a:xfrm>
            <a:off x="3854544" y="1176595"/>
            <a:ext cx="405046" cy="0"/>
          </a:xfrm>
          <a:prstGeom prst="lin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0529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10069 -3.7037E-6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69 -3.7037E-6 L 0.2177 -3.7037E-6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77 -3.7037E-6 L 0.31736 -3.7037E-6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736 -3.7037E-6 L 0.1302 -3.7037E-6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8" grpId="0" animBg="1"/>
      <p:bldP spid="8" grpId="1" animBg="1"/>
      <p:bldP spid="18" grpId="0" animBg="1"/>
      <p:bldP spid="21" grpId="0" animBg="1"/>
      <p:bldP spid="65" grpId="0" animBg="1"/>
      <p:bldP spid="65" grpId="1" animBg="1"/>
      <p:bldP spid="64" grpId="0" animBg="1"/>
      <p:bldP spid="64" grpId="1" animBg="1"/>
      <p:bldP spid="24" grpId="0"/>
      <p:bldP spid="26" grpId="0" animBg="1"/>
      <p:bldP spid="27" grpId="0" animBg="1"/>
      <p:bldP spid="3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 error information</a:t>
            </a:r>
            <a:endParaRPr lang="en-GB" dirty="0"/>
          </a:p>
        </p:txBody>
      </p:sp>
      <p:sp>
        <p:nvSpPr>
          <p:cNvPr id="6" name="Content Placeholder 15">
            <a:extLst>
              <a:ext uri="{FF2B5EF4-FFF2-40B4-BE49-F238E27FC236}">
                <a16:creationId xmlns:a16="http://schemas.microsoft.com/office/drawing/2014/main" id="{568C7FDB-D936-41C0-B261-DD80CDCA0D61}"/>
              </a:ext>
            </a:extLst>
          </p:cNvPr>
          <p:cNvSpPr txBox="1">
            <a:spLocks/>
          </p:cNvSpPr>
          <p:nvPr/>
        </p:nvSpPr>
        <p:spPr>
          <a:xfrm>
            <a:off x="4436985" y="1761660"/>
            <a:ext cx="4706697" cy="1877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Titillium Web" panose="020B06040202020202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←{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debug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↓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::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'unexpected </a:t>
            </a:r>
            <a:r>
              <a:rPr lang="en-US" altLang="en-US" sz="1200" dirty="0" err="1">
                <a:solidFill>
                  <a:srgbClr val="008080"/>
                </a:solidFill>
                <a:latin typeface="APL385 Unicode" panose="020B0709000202000203" pitchFamily="49" charset="0"/>
              </a:rPr>
              <a:t>error'</a:t>
            </a:r>
            <a:r>
              <a:rPr lang="en-US" altLang="en-US" sz="1200" dirty="0" err="1">
                <a:solidFill>
                  <a:srgbClr val="000080"/>
                </a:solidFill>
                <a:latin typeface="APL385 Unicode" panose="020B0709000202000203" pitchFamily="49" charset="0"/>
              </a:rPr>
              <a:t>⎕SIGNAL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256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Read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←{∊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debug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↓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1 22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::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⎕SIGNAL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⎕EN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              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'UTF-8'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∘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⎕UCS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¨⊃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⎕NGET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endParaRPr lang="en-US" altLang="en-US" sz="1200" dirty="0">
              <a:solidFill>
                <a:srgbClr val="808080"/>
              </a:solidFill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          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Read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 ⍵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←↑{,⍉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3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↑(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⎕D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,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⎕A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)[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16 16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⊤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]}¨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D26D59-97ED-4022-BE2F-2FD27899CF9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3285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 error information</a:t>
            </a:r>
            <a:endParaRPr lang="en-GB" dirty="0"/>
          </a:p>
        </p:txBody>
      </p:sp>
      <p:sp>
        <p:nvSpPr>
          <p:cNvPr id="6" name="Content Placeholder 15">
            <a:extLst>
              <a:ext uri="{FF2B5EF4-FFF2-40B4-BE49-F238E27FC236}">
                <a16:creationId xmlns:a16="http://schemas.microsoft.com/office/drawing/2014/main" id="{568C7FDB-D936-41C0-B261-DD80CDCA0D61}"/>
              </a:ext>
            </a:extLst>
          </p:cNvPr>
          <p:cNvSpPr txBox="1">
            <a:spLocks/>
          </p:cNvSpPr>
          <p:nvPr/>
        </p:nvSpPr>
        <p:spPr>
          <a:xfrm>
            <a:off x="326290" y="1761660"/>
            <a:ext cx="4706697" cy="1877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Titillium Web" panose="020B06040202020202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←{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debug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↓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::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'unexpected </a:t>
            </a:r>
            <a:r>
              <a:rPr lang="en-US" altLang="en-US" sz="1200" dirty="0" err="1">
                <a:solidFill>
                  <a:srgbClr val="008080"/>
                </a:solidFill>
                <a:latin typeface="APL385 Unicode" panose="020B0709000202000203" pitchFamily="49" charset="0"/>
              </a:rPr>
              <a:t>error'</a:t>
            </a:r>
            <a:r>
              <a:rPr lang="en-US" altLang="en-US" sz="1200" dirty="0" err="1">
                <a:solidFill>
                  <a:srgbClr val="000080"/>
                </a:solidFill>
                <a:latin typeface="APL385 Unicode" panose="020B0709000202000203" pitchFamily="49" charset="0"/>
              </a:rPr>
              <a:t>⎕SIGNAL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256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Read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←{∊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debug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↓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1 22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::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⎕SIGNAL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⎕EN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              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'UTF-8'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∘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⎕UCS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¨⊃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⎕NGET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endParaRPr lang="en-US" altLang="en-US" sz="1200" dirty="0">
              <a:solidFill>
                <a:srgbClr val="808080"/>
              </a:solidFill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          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Read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 ⍵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←↑{,⍉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3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↑(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⎕D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,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⎕A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)[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16 16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⊤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]}¨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D26D59-97ED-4022-BE2F-2FD27899CF9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2618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 error information</a:t>
            </a:r>
            <a:endParaRPr lang="en-GB" dirty="0"/>
          </a:p>
        </p:txBody>
      </p:sp>
      <p:sp>
        <p:nvSpPr>
          <p:cNvPr id="25" name="Content Placeholder 15">
            <a:extLst>
              <a:ext uri="{FF2B5EF4-FFF2-40B4-BE49-F238E27FC236}">
                <a16:creationId xmlns:a16="http://schemas.microsoft.com/office/drawing/2014/main" id="{76FBD3BD-45E7-4FF7-B0EC-0FFF7B7395F2}"/>
              </a:ext>
            </a:extLst>
          </p:cNvPr>
          <p:cNvSpPr txBox="1">
            <a:spLocks/>
          </p:cNvSpPr>
          <p:nvPr/>
        </p:nvSpPr>
        <p:spPr>
          <a:xfrm>
            <a:off x="324878" y="1761659"/>
            <a:ext cx="6902417" cy="2790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Titillium Web" panose="020B06040202020202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          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data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⎕NS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⍬).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file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⍵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    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   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debug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↓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::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Read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←{∊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debug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↓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1 22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::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⎕SIGNAL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⎕EN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              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'UTF-8'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∘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⎕UCS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¨⊃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⎕NGET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endParaRPr lang="en-US" altLang="en-US" sz="1200" dirty="0">
              <a:solidFill>
                <a:srgbClr val="808080"/>
              </a:solidFill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          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Read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 ⍵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←↑{,⍉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3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↑(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⎕D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,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⎕A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)[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16 16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⊤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]}¨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B17A702-5D7A-4074-A539-6BAC3270CCF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27470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 error information</a:t>
            </a:r>
            <a:endParaRPr lang="en-GB" dirty="0"/>
          </a:p>
        </p:txBody>
      </p:sp>
      <p:sp>
        <p:nvSpPr>
          <p:cNvPr id="25" name="Content Placeholder 15">
            <a:extLst>
              <a:ext uri="{FF2B5EF4-FFF2-40B4-BE49-F238E27FC236}">
                <a16:creationId xmlns:a16="http://schemas.microsoft.com/office/drawing/2014/main" id="{76FBD3BD-45E7-4FF7-B0EC-0FFF7B7395F2}"/>
              </a:ext>
            </a:extLst>
          </p:cNvPr>
          <p:cNvSpPr txBox="1">
            <a:spLocks/>
          </p:cNvSpPr>
          <p:nvPr/>
        </p:nvSpPr>
        <p:spPr>
          <a:xfrm>
            <a:off x="324878" y="1761659"/>
            <a:ext cx="6902417" cy="2790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Titillium Web" panose="020B06040202020202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          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data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⎕NS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⍬).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file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⍵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    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   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debug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↓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::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Read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←{∊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debug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↓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1 22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::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⎕SIGNAL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⎕EN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              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'UTF-8'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∘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⎕UCS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¨⊃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⎕NGET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endParaRPr lang="en-US" altLang="en-US" sz="1200" dirty="0">
              <a:solidFill>
                <a:srgbClr val="808080"/>
              </a:solidFill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          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Read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 ⍵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←↑{,⍉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3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↑(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⎕D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,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⎕A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)[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16 16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⊤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]}¨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B17A702-5D7A-4074-A539-6BAC3270CCF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9377A124-0705-40A0-B7AF-CAD4B8DEF2C3}"/>
              </a:ext>
            </a:extLst>
          </p:cNvPr>
          <p:cNvSpPr/>
          <p:nvPr/>
        </p:nvSpPr>
        <p:spPr>
          <a:xfrm rot="5400000" flipH="1" flipV="1">
            <a:off x="803530" y="2583700"/>
            <a:ext cx="1080120" cy="426150"/>
          </a:xfrm>
          <a:prstGeom prst="arc">
            <a:avLst>
              <a:gd name="adj1" fmla="val 11042031"/>
              <a:gd name="adj2" fmla="val 21571543"/>
            </a:avLst>
          </a:prstGeom>
          <a:ln w="38100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00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 error information</a:t>
            </a:r>
            <a:endParaRPr lang="en-GB" dirty="0"/>
          </a:p>
        </p:txBody>
      </p:sp>
      <p:sp>
        <p:nvSpPr>
          <p:cNvPr id="25" name="Content Placeholder 15">
            <a:extLst>
              <a:ext uri="{FF2B5EF4-FFF2-40B4-BE49-F238E27FC236}">
                <a16:creationId xmlns:a16="http://schemas.microsoft.com/office/drawing/2014/main" id="{76FBD3BD-45E7-4FF7-B0EC-0FFF7B7395F2}"/>
              </a:ext>
            </a:extLst>
          </p:cNvPr>
          <p:cNvSpPr txBox="1">
            <a:spLocks/>
          </p:cNvSpPr>
          <p:nvPr/>
        </p:nvSpPr>
        <p:spPr>
          <a:xfrm>
            <a:off x="324878" y="1761659"/>
            <a:ext cx="6902417" cy="2790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Titillium Web" panose="020B06040202020202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←{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          (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data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⎕NS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⍬).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file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endParaRPr lang="en-US" altLang="en-US" dirty="0">
              <a:latin typeface="Arial" panose="020B0604020202020204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debug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↓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::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Read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←{∊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debug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↓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1 22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::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⎕SIGNAL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⎕EN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              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'UTF-8'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∘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⎕UCS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¨⊃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⎕NGET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endParaRPr lang="en-US" altLang="en-US" sz="1200" dirty="0">
              <a:solidFill>
                <a:srgbClr val="808080"/>
              </a:solidFill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          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data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.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Read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 ⍵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←↑{,⍉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3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↑(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⎕D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,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⎕A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)[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16 16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⊤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]}¨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data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.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B17A702-5D7A-4074-A539-6BAC3270CCF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F0299A35-48A7-4B71-9063-77B8F405E18F}"/>
              </a:ext>
            </a:extLst>
          </p:cNvPr>
          <p:cNvSpPr/>
          <p:nvPr/>
        </p:nvSpPr>
        <p:spPr>
          <a:xfrm rot="5400000" flipH="1" flipV="1">
            <a:off x="803530" y="2583700"/>
            <a:ext cx="1080120" cy="426150"/>
          </a:xfrm>
          <a:prstGeom prst="arc">
            <a:avLst>
              <a:gd name="adj1" fmla="val 11042031"/>
              <a:gd name="adj2" fmla="val 21571543"/>
            </a:avLst>
          </a:prstGeom>
          <a:ln w="38100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002018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Meet Our App!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aseline="30000" dirty="0"/>
              <a:t>disrupting the industry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Titillium We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1663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 error information</a:t>
            </a:r>
            <a:endParaRPr lang="en-GB" dirty="0"/>
          </a:p>
        </p:txBody>
      </p:sp>
      <p:sp>
        <p:nvSpPr>
          <p:cNvPr id="25" name="Content Placeholder 15">
            <a:extLst>
              <a:ext uri="{FF2B5EF4-FFF2-40B4-BE49-F238E27FC236}">
                <a16:creationId xmlns:a16="http://schemas.microsoft.com/office/drawing/2014/main" id="{76FBD3BD-45E7-4FF7-B0EC-0FFF7B7395F2}"/>
              </a:ext>
            </a:extLst>
          </p:cNvPr>
          <p:cNvSpPr txBox="1">
            <a:spLocks/>
          </p:cNvSpPr>
          <p:nvPr/>
        </p:nvSpPr>
        <p:spPr>
          <a:xfrm>
            <a:off x="324878" y="1761659"/>
            <a:ext cx="6902417" cy="2790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Titillium Web" panose="020B06040202020202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          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data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⎕NS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⍬).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file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⍵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Handler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←{(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THIS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.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error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⎕DMX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).(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file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bytes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)←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⍵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.(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file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bytes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)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 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'unexpected error (see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app.error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)'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⎕SIGNAL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256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}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tillium Web" panose="020B0604020202020204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debug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↓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::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Read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←{∊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debug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↓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1 22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::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⎕SIGNAL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⎕EN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              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'UTF-8'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∘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⎕UCS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¨⊃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⎕NGET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endParaRPr lang="en-US" altLang="en-US" sz="1200" dirty="0">
              <a:solidFill>
                <a:srgbClr val="808080"/>
              </a:solidFill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          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data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.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Read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 ⍵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←↑{,⍉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3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↑(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⎕D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,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⎕A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)[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16 16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⊤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]}¨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data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.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B17A702-5D7A-4074-A539-6BAC3270CCF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D96820F3-DA6D-441A-8567-BD94B6CF2E0D}"/>
              </a:ext>
            </a:extLst>
          </p:cNvPr>
          <p:cNvSpPr/>
          <p:nvPr/>
        </p:nvSpPr>
        <p:spPr>
          <a:xfrm rot="5400000" flipH="1" flipV="1">
            <a:off x="803530" y="2583700"/>
            <a:ext cx="1080120" cy="426150"/>
          </a:xfrm>
          <a:prstGeom prst="arc">
            <a:avLst>
              <a:gd name="adj1" fmla="val 11042031"/>
              <a:gd name="adj2" fmla="val 21571543"/>
            </a:avLst>
          </a:prstGeom>
          <a:ln w="38100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6958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 error information</a:t>
            </a:r>
            <a:endParaRPr lang="en-GB" dirty="0"/>
          </a:p>
        </p:txBody>
      </p:sp>
      <p:sp>
        <p:nvSpPr>
          <p:cNvPr id="25" name="Content Placeholder 15">
            <a:extLst>
              <a:ext uri="{FF2B5EF4-FFF2-40B4-BE49-F238E27FC236}">
                <a16:creationId xmlns:a16="http://schemas.microsoft.com/office/drawing/2014/main" id="{76FBD3BD-45E7-4FF7-B0EC-0FFF7B7395F2}"/>
              </a:ext>
            </a:extLst>
          </p:cNvPr>
          <p:cNvSpPr txBox="1">
            <a:spLocks/>
          </p:cNvSpPr>
          <p:nvPr/>
        </p:nvSpPr>
        <p:spPr>
          <a:xfrm>
            <a:off x="324878" y="1761659"/>
            <a:ext cx="6902417" cy="2790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Titillium Web" panose="020B06040202020202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          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data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⎕NS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⍬).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file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⍵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Handler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←{(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THIS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.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error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⎕DMX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).(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file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bytes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)←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⍵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.(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file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bytes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)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 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'unexpected error (see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app.error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)'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⎕SIGNAL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256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}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tillium Web" panose="020B0604020202020204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debug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↓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::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Handler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data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Read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←{∊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debug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↓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1 22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::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⎕SIGNAL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⎕EN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              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'UTF-8'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∘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⎕UCS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¨⊃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⎕NGET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endParaRPr lang="en-US" altLang="en-US" sz="1200" dirty="0">
              <a:solidFill>
                <a:srgbClr val="808080"/>
              </a:solidFill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          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data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.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Read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 ⍵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←↑{,⍉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3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↑(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⎕D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,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⎕A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)[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16 16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⊤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]}¨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data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.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B17A702-5D7A-4074-A539-6BAC3270CCF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D96820F3-DA6D-441A-8567-BD94B6CF2E0D}"/>
              </a:ext>
            </a:extLst>
          </p:cNvPr>
          <p:cNvSpPr/>
          <p:nvPr/>
        </p:nvSpPr>
        <p:spPr>
          <a:xfrm rot="5400000" flipH="1" flipV="1">
            <a:off x="803530" y="2583700"/>
            <a:ext cx="1080120" cy="426150"/>
          </a:xfrm>
          <a:prstGeom prst="arc">
            <a:avLst>
              <a:gd name="adj1" fmla="val 11042031"/>
              <a:gd name="adj2" fmla="val 21571543"/>
            </a:avLst>
          </a:prstGeom>
          <a:ln w="38100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E36909EA-CF1A-442C-AB16-5C116F832DE5}"/>
              </a:ext>
            </a:extLst>
          </p:cNvPr>
          <p:cNvSpPr/>
          <p:nvPr/>
        </p:nvSpPr>
        <p:spPr>
          <a:xfrm rot="16200000" flipH="1" flipV="1">
            <a:off x="1163567" y="1569697"/>
            <a:ext cx="1097505" cy="2471550"/>
          </a:xfrm>
          <a:prstGeom prst="arc">
            <a:avLst>
              <a:gd name="adj1" fmla="val 16441449"/>
              <a:gd name="adj2" fmla="val 21571543"/>
            </a:avLst>
          </a:prstGeom>
          <a:ln w="38100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807F0313-4FBE-4575-8613-0B854BE5F56B}"/>
              </a:ext>
            </a:extLst>
          </p:cNvPr>
          <p:cNvSpPr/>
          <p:nvPr/>
        </p:nvSpPr>
        <p:spPr>
          <a:xfrm rot="16200000" flipH="1" flipV="1">
            <a:off x="2949333" y="639024"/>
            <a:ext cx="683774" cy="3649130"/>
          </a:xfrm>
          <a:prstGeom prst="arc">
            <a:avLst>
              <a:gd name="adj1" fmla="val 16290778"/>
              <a:gd name="adj2" fmla="val 21571543"/>
            </a:avLst>
          </a:prstGeom>
          <a:ln w="38100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72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>
                <a:latin typeface="Titillium Web" panose="00000500000000000000" pitchFamily="2" charset="0"/>
              </a:rPr>
              <a:t>Capsules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aseline="30000"/>
              <a:t>what </a:t>
            </a:r>
            <a:r>
              <a:rPr lang="en-US" sz="3600" baseline="30000">
                <a:solidFill>
                  <a:srgbClr val="000080"/>
                </a:solidFill>
                <a:latin typeface="APL385 Unicode" panose="020B0709000202000203" pitchFamily="49" charset="0"/>
              </a:rPr>
              <a:t>⎕SIGNAL</a:t>
            </a:r>
            <a:r>
              <a:rPr lang="en-US" sz="3600" baseline="30000">
                <a:solidFill>
                  <a:srgbClr val="000080"/>
                </a:solidFill>
              </a:rPr>
              <a:t> </a:t>
            </a:r>
            <a:r>
              <a:rPr lang="en-US" sz="3600" baseline="30000"/>
              <a:t>leaves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Titillium Web" panose="020B0604020202020204" charset="0"/>
            </a:endParaRPr>
          </a:p>
        </p:txBody>
      </p:sp>
      <p:pic>
        <p:nvPicPr>
          <p:cNvPr id="24" name="Picture 23" descr="A black and yellow logo&#10;&#10;Description automatically generated with low confidence">
            <a:extLst>
              <a:ext uri="{FF2B5EF4-FFF2-40B4-BE49-F238E27FC236}">
                <a16:creationId xmlns:a16="http://schemas.microsoft.com/office/drawing/2014/main" id="{AD7DE12D-F271-4D5F-B9CE-BD26383932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770" y="3426845"/>
            <a:ext cx="1090765" cy="152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7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82716E-6 C 0.00086 3.82716E-6 0.00173 0.00185 0.00208 0.00463 L 0.00312 0.0108 C 0.00329 0.01203 0.00364 0.01265 0.00416 0.01265 C 0.00468 0.01265 0.0052 0.0108 0.00538 0.00833 C 0.0052 0.00617 0.00468 0.00401 0.00416 0.00401 C 0.00364 0.00401 0.00329 0.00493 0.00312 0.00617 L 0.00208 0.01203 C 0.00173 0.01481 0.00086 0.01666 3.88889E-6 0.01697 C -0.00105 0.01666 -0.00191 0.01481 -0.00243 0.01203 L -0.0033 0.00617 C -0.00365 0.00493 -0.00382 0.00401 -0.00434 0.00401 C -0.00486 0.00401 -0.00539 0.00617 -0.00539 0.00833 C -0.00539 0.0108 -0.00486 0.01265 -0.00434 0.01265 C -0.00382 0.01265 -0.00365 0.01203 -0.0033 0.0108 L -0.00243 0.00463 C -0.00191 0.00185 -0.00105 3.82716E-6 3.88889E-6 3.82716E-6 Z " pathEditMode="relative" rAng="0" ptsTypes="AAAAAAAAAAAAAAAAA">
                                      <p:cBhvr>
                                        <p:cTn id="12" dur="272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36BC53-927B-4730-8F83-03ABB9A6A9D6}"/>
              </a:ext>
            </a:extLst>
          </p:cNvPr>
          <p:cNvCxnSpPr>
            <a:cxnSpLocks/>
          </p:cNvCxnSpPr>
          <p:nvPr/>
        </p:nvCxnSpPr>
        <p:spPr>
          <a:xfrm>
            <a:off x="990095" y="1959380"/>
            <a:ext cx="624275" cy="0"/>
          </a:xfrm>
          <a:prstGeom prst="lin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Capsules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C9CBE4-FA76-4CA6-A56C-3548A8081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:Namespace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test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inner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:Trap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⎕SIGNAL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256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:Else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'trapped inside!'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EndTrap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EndNamespace</a:t>
            </a:r>
            <a:endParaRPr lang="en-US" altLang="en-US" sz="1200" dirty="0">
              <a:solidFill>
                <a:srgbClr val="800000"/>
              </a:solidFill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200" dirty="0"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200" dirty="0"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200" dirty="0"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200" dirty="0"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200" dirty="0"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200" dirty="0"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200" dirty="0"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 err="1">
                <a:latin typeface="APL385 Unicode" panose="020B0709000202000203" pitchFamily="49" charset="0"/>
              </a:rPr>
              <a:t>test.inner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ERROR 256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 err="1">
                <a:latin typeface="APL385 Unicode" panose="020B0709000202000203" pitchFamily="49" charset="0"/>
              </a:rPr>
              <a:t>test.inner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∧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200" dirty="0"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2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B7146-54DC-4100-AF0B-42119410B05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FDDCD2D9-AA48-4675-954B-50157A172A91}"/>
              </a:ext>
            </a:extLst>
          </p:cNvPr>
          <p:cNvSpPr/>
          <p:nvPr/>
        </p:nvSpPr>
        <p:spPr>
          <a:xfrm rot="10800000" flipH="1">
            <a:off x="-1683694" y="1663499"/>
            <a:ext cx="3330370" cy="1088270"/>
          </a:xfrm>
          <a:prstGeom prst="arc">
            <a:avLst>
              <a:gd name="adj1" fmla="val 17586364"/>
              <a:gd name="adj2" fmla="val 21571543"/>
            </a:avLst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57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Capsules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C9CBE4-FA76-4CA6-A56C-3548A8081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:Namespace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test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inner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:Trap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⎕SIGNAL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256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:Else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'trapped inside!'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EndTrap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EndNamespace</a:t>
            </a:r>
            <a:endParaRPr lang="en-US" altLang="en-US" sz="1200" dirty="0">
              <a:solidFill>
                <a:srgbClr val="800000"/>
              </a:solidFill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 err="1">
                <a:latin typeface="APL385 Unicode" panose="020B0709000202000203" pitchFamily="49" charset="0"/>
              </a:rPr>
              <a:t>test.inner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ERROR 256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 err="1">
                <a:latin typeface="APL385 Unicode" panose="020B0709000202000203" pitchFamily="49" charset="0"/>
              </a:rPr>
              <a:t>test.inner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∧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200" dirty="0"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200" dirty="0"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2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B7146-54DC-4100-AF0B-42119410B05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427611"/>
      </p:ext>
    </p:extLst>
  </p:cSld>
  <p:clrMapOvr>
    <a:masterClrMapping/>
  </p:clrMapOvr>
  <p:transition spd="slow" advTm="0">
    <p:wipe dir="d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86C829-6AE5-4ABC-87A5-6D40A494C3DB}"/>
              </a:ext>
            </a:extLst>
          </p:cNvPr>
          <p:cNvCxnSpPr>
            <a:cxnSpLocks/>
          </p:cNvCxnSpPr>
          <p:nvPr/>
        </p:nvCxnSpPr>
        <p:spPr>
          <a:xfrm>
            <a:off x="985570" y="3241110"/>
            <a:ext cx="624275" cy="0"/>
          </a:xfrm>
          <a:prstGeom prst="lin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Capsules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C9CBE4-FA76-4CA6-A56C-3548A8081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:Namespace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test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outer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:Trap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inner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:Else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'trapped outside!'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EndTrap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inner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:Trap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⎕SIGNAL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256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:Else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'trapped inside!'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EndTrap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EndNamespace</a:t>
            </a:r>
            <a:endParaRPr lang="en-US" altLang="en-US" sz="1200" dirty="0">
              <a:solidFill>
                <a:srgbClr val="800000"/>
              </a:solidFill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 err="1">
                <a:latin typeface="APL385 Unicode" panose="020B0709000202000203" pitchFamily="49" charset="0"/>
              </a:rPr>
              <a:t>test.inner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ERROR 256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 err="1">
                <a:latin typeface="APL385 Unicode" panose="020B0709000202000203" pitchFamily="49" charset="0"/>
              </a:rPr>
              <a:t>test.inner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∧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 err="1">
                <a:latin typeface="APL385 Unicode" panose="020B0709000202000203" pitchFamily="49" charset="0"/>
              </a:rPr>
              <a:t>test.outer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trapped outside!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2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B7146-54DC-4100-AF0B-42119410B05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67574AED-CA7E-4956-8704-EC03C6765F23}"/>
              </a:ext>
            </a:extLst>
          </p:cNvPr>
          <p:cNvSpPr/>
          <p:nvPr/>
        </p:nvSpPr>
        <p:spPr>
          <a:xfrm rot="16200000" flipH="1" flipV="1">
            <a:off x="209960" y="2728980"/>
            <a:ext cx="1696958" cy="1202477"/>
          </a:xfrm>
          <a:prstGeom prst="arc">
            <a:avLst>
              <a:gd name="adj1" fmla="val 11134457"/>
              <a:gd name="adj2" fmla="val 16204377"/>
            </a:avLst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39092927-3870-4BE9-AF27-95A22D62AA28}"/>
              </a:ext>
            </a:extLst>
          </p:cNvPr>
          <p:cNvSpPr/>
          <p:nvPr/>
        </p:nvSpPr>
        <p:spPr>
          <a:xfrm rot="5400000" flipH="1" flipV="1">
            <a:off x="677060" y="2142019"/>
            <a:ext cx="1291224" cy="1278076"/>
          </a:xfrm>
          <a:prstGeom prst="arc">
            <a:avLst>
              <a:gd name="adj1" fmla="val 10826140"/>
              <a:gd name="adj2" fmla="val 21571543"/>
            </a:avLst>
          </a:prstGeom>
          <a:ln w="38100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5925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Capsules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C9CBE4-FA76-4CA6-A56C-3548A8081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:Namespace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test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outer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:Trap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inner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:Else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'trapped outside!'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EndTrap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inner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:Trap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⎕SIGNAL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256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:Else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'trapped inside!'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EndTrap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EndNamespace</a:t>
            </a:r>
            <a:endParaRPr lang="en-US" altLang="en-US" sz="1200" dirty="0">
              <a:solidFill>
                <a:srgbClr val="800000"/>
              </a:solidFill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200" dirty="0"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200" dirty="0"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2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B7146-54DC-4100-AF0B-42119410B05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mphasis">
            <a:extLst>
              <a:ext uri="{FF2B5EF4-FFF2-40B4-BE49-F238E27FC236}">
                <a16:creationId xmlns:a16="http://schemas.microsoft.com/office/drawing/2014/main" id="{3528C8BE-706E-4D99-A40B-8DE0E26E837C}"/>
              </a:ext>
            </a:extLst>
          </p:cNvPr>
          <p:cNvSpPr txBox="1"/>
          <p:nvPr/>
        </p:nvSpPr>
        <p:spPr>
          <a:xfrm>
            <a:off x="5292080" y="1581640"/>
            <a:ext cx="3240360" cy="36004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>
                <a:gd name="adj" fmla="val 20000"/>
              </a:avLst>
            </a:prstTxWarp>
            <a:spAutoFit/>
          </a:bodyPr>
          <a:lstStyle/>
          <a:p>
            <a:pPr algn="ctr"/>
            <a:r>
              <a:rPr lang="en-US" altLang="en-US" sz="1400" dirty="0">
                <a:solidFill>
                  <a:srgbClr val="0000FF"/>
                </a:solidFill>
                <a:latin typeface="APL385 Unicode" panose="020B0709000202000203" pitchFamily="49" charset="0"/>
              </a:rPr>
              <a:t>     </a:t>
            </a:r>
            <a:r>
              <a:rPr lang="en-US" altLang="en-US" sz="1400" dirty="0">
                <a:solidFill>
                  <a:srgbClr val="000080"/>
                </a:solidFill>
                <a:latin typeface="APL385 Unicode" panose="020B0709000202000203" pitchFamily="49" charset="0"/>
              </a:rPr>
              <a:t>⎕SIGNAL</a:t>
            </a:r>
            <a:r>
              <a:rPr lang="en-US" altLang="en-US" sz="14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400" dirty="0">
                <a:solidFill>
                  <a:srgbClr val="808080"/>
                </a:solidFill>
                <a:latin typeface="APL385 Unicode" panose="020B0709000202000203" pitchFamily="49" charset="0"/>
              </a:rPr>
              <a:t>256</a:t>
            </a:r>
            <a:r>
              <a:rPr lang="en-US" altLang="en-US" sz="1400" dirty="0">
                <a:solidFill>
                  <a:srgbClr val="0000FF"/>
                </a:solidFill>
                <a:latin typeface="APL385 Unicode" panose="020B0709000202000203" pitchFamily="49" charset="0"/>
              </a:rPr>
              <a:t> </a:t>
            </a:r>
            <a:r>
              <a:rPr lang="en-US" altLang="en-US" sz="1400" dirty="0">
                <a:solidFill>
                  <a:srgbClr val="808080"/>
                </a:solidFill>
                <a:latin typeface="APL385 Unicode" panose="020B0709000202000203" pitchFamily="49" charset="0"/>
              </a:rPr>
              <a:t>   </a:t>
            </a:r>
            <a:endParaRPr lang="en-GB" dirty="0"/>
          </a:p>
        </p:txBody>
      </p:sp>
      <p:pic>
        <p:nvPicPr>
          <p:cNvPr id="6" name="magnifier">
            <a:extLst>
              <a:ext uri="{FF2B5EF4-FFF2-40B4-BE49-F238E27FC236}">
                <a16:creationId xmlns:a16="http://schemas.microsoft.com/office/drawing/2014/main" id="{44D5B14F-2A30-454B-AB3A-79A2B1C579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5" y="624975"/>
            <a:ext cx="4860435" cy="6222250"/>
          </a:xfrm>
          <a:prstGeom prst="rect">
            <a:avLst/>
          </a:prstGeom>
          <a:noFill/>
          <a:effectLst>
            <a:outerShdw blurRad="76200" dist="38100" dir="5400000" sx="102000" sy="102000" algn="t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286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Capsules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C9CBE4-FA76-4CA6-A56C-3548A8081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:Namespace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test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outer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:Trap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inner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:Else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'trapped outside!'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EndTrap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inner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:Trap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0000FF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{</a:t>
            </a:r>
            <a:r>
              <a:rPr lang="en-US" altLang="en-US" sz="1200" dirty="0">
                <a:solidFill>
                  <a:srgbClr val="000080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⎕SIGNAL</a:t>
            </a:r>
            <a:r>
              <a:rPr lang="en-US" altLang="en-US" sz="1200" dirty="0">
                <a:solidFill>
                  <a:srgbClr val="000000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⍵</a:t>
            </a:r>
            <a:r>
              <a:rPr lang="en-US" altLang="en-US" sz="1200" dirty="0">
                <a:solidFill>
                  <a:srgbClr val="0000FF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}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256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:Else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'trapped inside!'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EndTrap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EndNamespace</a:t>
            </a:r>
            <a:endParaRPr lang="en-US" altLang="en-US" sz="1200" dirty="0">
              <a:solidFill>
                <a:srgbClr val="800000"/>
              </a:solidFill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2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B7146-54DC-4100-AF0B-42119410B05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mphasis">
            <a:extLst>
              <a:ext uri="{FF2B5EF4-FFF2-40B4-BE49-F238E27FC236}">
                <a16:creationId xmlns:a16="http://schemas.microsoft.com/office/drawing/2014/main" id="{AAA998D2-A774-4C55-BF64-C8FF001C32CE}"/>
              </a:ext>
            </a:extLst>
          </p:cNvPr>
          <p:cNvSpPr txBox="1"/>
          <p:nvPr/>
        </p:nvSpPr>
        <p:spPr>
          <a:xfrm>
            <a:off x="5292080" y="1581640"/>
            <a:ext cx="3240360" cy="36004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>
                <a:gd name="adj" fmla="val 20000"/>
              </a:avLst>
            </a:prstTxWarp>
            <a:spAutoFit/>
          </a:bodyPr>
          <a:lstStyle/>
          <a:p>
            <a:pPr algn="ctr"/>
            <a:r>
              <a:rPr lang="en-US" altLang="en-US" sz="1400" dirty="0">
                <a:solidFill>
                  <a:srgbClr val="0000FF"/>
                </a:solidFill>
                <a:latin typeface="APL385 Unicode" panose="020B0709000202000203" pitchFamily="49" charset="0"/>
              </a:rPr>
              <a:t>   {</a:t>
            </a:r>
            <a:r>
              <a:rPr lang="en-US" altLang="en-US" sz="1400" dirty="0">
                <a:solidFill>
                  <a:srgbClr val="000080"/>
                </a:solidFill>
                <a:latin typeface="APL385 Unicode" panose="020B0709000202000203" pitchFamily="49" charset="0"/>
              </a:rPr>
              <a:t>⎕SIGNAL</a:t>
            </a:r>
            <a:r>
              <a:rPr lang="en-US" altLang="en-US" sz="14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4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US" altLang="en-US" sz="14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r>
              <a:rPr lang="en-US" altLang="en-US" sz="1400" dirty="0">
                <a:solidFill>
                  <a:srgbClr val="808080"/>
                </a:solidFill>
                <a:latin typeface="APL385 Unicode" panose="020B0709000202000203" pitchFamily="49" charset="0"/>
              </a:rPr>
              <a:t>256   </a:t>
            </a:r>
            <a:endParaRPr lang="en-GB" dirty="0"/>
          </a:p>
        </p:txBody>
      </p:sp>
      <p:pic>
        <p:nvPicPr>
          <p:cNvPr id="7" name="magnifier">
            <a:extLst>
              <a:ext uri="{FF2B5EF4-FFF2-40B4-BE49-F238E27FC236}">
                <a16:creationId xmlns:a16="http://schemas.microsoft.com/office/drawing/2014/main" id="{CBC7B9E4-970A-4ED0-9E18-D3FC6BCE02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5" y="624975"/>
            <a:ext cx="4860435" cy="6222250"/>
          </a:xfrm>
          <a:prstGeom prst="rect">
            <a:avLst/>
          </a:prstGeom>
          <a:noFill/>
          <a:effectLst>
            <a:outerShdw blurRad="76200" dist="38100" dir="5400000" sx="102000" sy="102000" algn="t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097603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Capsules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C9CBE4-FA76-4CA6-A56C-3548A8081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:Namespace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test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outer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:Trap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inner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:Else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'trapped outside!'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EndTrap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inner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:Trap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{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⎕SIGNAL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256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:Else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'trapped inside!'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EndTrap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EndNamespace</a:t>
            </a:r>
            <a:endParaRPr lang="en-US" altLang="en-US" sz="1200" dirty="0">
              <a:solidFill>
                <a:srgbClr val="800000"/>
              </a:solidFill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 err="1">
                <a:latin typeface="APL385 Unicode" panose="020B0709000202000203" pitchFamily="49" charset="0"/>
              </a:rPr>
              <a:t>test.inner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trapped inside!</a:t>
            </a:r>
            <a:endParaRPr lang="en-US" altLang="en-US" sz="1200" dirty="0">
              <a:solidFill>
                <a:srgbClr val="800000"/>
              </a:solidFill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2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B7146-54DC-4100-AF0B-42119410B05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E9EA9654-5046-4C45-AB09-5EFCE7C52883}"/>
              </a:ext>
            </a:extLst>
          </p:cNvPr>
          <p:cNvSpPr/>
          <p:nvPr/>
        </p:nvSpPr>
        <p:spPr>
          <a:xfrm rot="16200000" flipV="1">
            <a:off x="1271681" y="3117135"/>
            <a:ext cx="211794" cy="721946"/>
          </a:xfrm>
          <a:prstGeom prst="arc">
            <a:avLst>
              <a:gd name="adj1" fmla="val 5311354"/>
              <a:gd name="adj2" fmla="val 16204377"/>
            </a:avLst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925CBC52-B344-4322-9603-0B1BF69D606F}"/>
              </a:ext>
            </a:extLst>
          </p:cNvPr>
          <p:cNvSpPr/>
          <p:nvPr/>
        </p:nvSpPr>
        <p:spPr>
          <a:xfrm rot="16200000">
            <a:off x="1134118" y="3213369"/>
            <a:ext cx="365997" cy="781040"/>
          </a:xfrm>
          <a:prstGeom prst="arc">
            <a:avLst>
              <a:gd name="adj1" fmla="val 10920282"/>
              <a:gd name="adj2" fmla="val 17325891"/>
            </a:avLst>
          </a:prstGeom>
          <a:ln w="38100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78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Capsules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C9CBE4-FA76-4CA6-A56C-3548A8081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:Namespace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test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outer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:Trap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inner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:Else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'trapped outside!'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EndTrap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inner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:Trap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{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⎕SIGNAL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256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:Else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'trapped inside!'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EndTrap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EndNamespace</a:t>
            </a:r>
            <a:endParaRPr lang="en-US" altLang="en-US" sz="1200" dirty="0">
              <a:solidFill>
                <a:srgbClr val="800000"/>
              </a:solidFill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 err="1">
                <a:latin typeface="APL385 Unicode" panose="020B0709000202000203" pitchFamily="49" charset="0"/>
              </a:rPr>
              <a:t>test.inner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trapped inside!</a:t>
            </a:r>
            <a:endParaRPr lang="en-US" altLang="en-US" sz="1200" dirty="0">
              <a:solidFill>
                <a:srgbClr val="800000"/>
              </a:solidFill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 err="1">
                <a:latin typeface="APL385 Unicode" panose="020B0709000202000203" pitchFamily="49" charset="0"/>
              </a:rPr>
              <a:t>test.outer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trapped inside!</a:t>
            </a:r>
            <a:endParaRPr lang="en-US" altLang="en-US" sz="1200" dirty="0">
              <a:solidFill>
                <a:srgbClr val="800000"/>
              </a:solidFill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2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B7146-54DC-4100-AF0B-42119410B05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E9EA9654-5046-4C45-AB09-5EFCE7C52883}"/>
              </a:ext>
            </a:extLst>
          </p:cNvPr>
          <p:cNvSpPr/>
          <p:nvPr/>
        </p:nvSpPr>
        <p:spPr>
          <a:xfrm rot="16200000" flipV="1">
            <a:off x="1271681" y="3117135"/>
            <a:ext cx="211794" cy="721946"/>
          </a:xfrm>
          <a:prstGeom prst="arc">
            <a:avLst>
              <a:gd name="adj1" fmla="val 5311354"/>
              <a:gd name="adj2" fmla="val 16204377"/>
            </a:avLst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925CBC52-B344-4322-9603-0B1BF69D606F}"/>
              </a:ext>
            </a:extLst>
          </p:cNvPr>
          <p:cNvSpPr/>
          <p:nvPr/>
        </p:nvSpPr>
        <p:spPr>
          <a:xfrm rot="16200000">
            <a:off x="1134118" y="3213369"/>
            <a:ext cx="365997" cy="781040"/>
          </a:xfrm>
          <a:prstGeom prst="arc">
            <a:avLst>
              <a:gd name="adj1" fmla="val 10828114"/>
              <a:gd name="adj2" fmla="val 17278796"/>
            </a:avLst>
          </a:prstGeom>
          <a:ln w="38100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C2686F9B-5528-4BCD-BE96-4380DAB8B777}"/>
              </a:ext>
            </a:extLst>
          </p:cNvPr>
          <p:cNvSpPr/>
          <p:nvPr/>
        </p:nvSpPr>
        <p:spPr>
          <a:xfrm rot="5400000" flipH="1" flipV="1">
            <a:off x="679949" y="2139130"/>
            <a:ext cx="1285445" cy="1278076"/>
          </a:xfrm>
          <a:prstGeom prst="arc">
            <a:avLst>
              <a:gd name="adj1" fmla="val 10724541"/>
              <a:gd name="adj2" fmla="val 21571543"/>
            </a:avLst>
          </a:prstGeom>
          <a:ln w="38100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26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itillium Web" panose="00000500000000000000" pitchFamily="2" charset="0"/>
              </a:rPr>
              <a:t>Our app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C9CBE4-FA76-4CA6-A56C-3548A8081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000" dirty="0">
                <a:solidFill>
                  <a:srgbClr val="800000"/>
                </a:solidFill>
                <a:latin typeface="APL385 Unicode" panose="020B0709000202000203" pitchFamily="49" charset="0"/>
              </a:rPr>
              <a:t>:Namespace</a:t>
            </a:r>
            <a:r>
              <a:rPr lang="en-US" altLang="en-US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 app</a:t>
            </a:r>
            <a:br>
              <a:rPr lang="en-US" altLang="en-US" sz="2000" dirty="0">
                <a:latin typeface="APL385 Unicode" panose="020B0709000202000203" pitchFamily="49" charset="0"/>
              </a:rPr>
            </a:br>
            <a:r>
              <a:rPr lang="en-US" altLang="en-US" sz="2000" dirty="0">
                <a:latin typeface="APL385 Unicode" panose="020B0709000202000203" pitchFamily="49" charset="0"/>
              </a:rPr>
              <a:t>    </a:t>
            </a:r>
            <a:r>
              <a:rPr lang="en-US" altLang="en-US" sz="20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r>
              <a:rPr lang="en-US" altLang="en-US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20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20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2000" dirty="0" err="1">
                <a:solidFill>
                  <a:srgbClr val="00000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20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file</a:t>
            </a:r>
            <a:r>
              <a:rPr lang="en-US" altLang="en-US" sz="20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;</a:t>
            </a:r>
            <a:r>
              <a:rPr lang="en-US" altLang="en-US" sz="20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br>
              <a:rPr lang="en-US" altLang="en-US" sz="2000" dirty="0">
                <a:latin typeface="APL385 Unicode" panose="020B0709000202000203" pitchFamily="49" charset="0"/>
              </a:rPr>
            </a:br>
            <a:r>
              <a:rPr lang="en-US" altLang="en-US" sz="2000" dirty="0">
                <a:latin typeface="APL385 Unicode" panose="020B0709000202000203" pitchFamily="49" charset="0"/>
              </a:rPr>
              <a:t>      </a:t>
            </a:r>
            <a:r>
              <a:rPr lang="en-US" altLang="en-US" sz="20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r>
              <a:rPr lang="en-US" alt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2000" dirty="0">
                <a:solidFill>
                  <a:srgbClr val="008080"/>
                </a:solidFill>
                <a:latin typeface="APL385 Unicode" panose="020B0709000202000203" pitchFamily="49" charset="0"/>
              </a:rPr>
              <a:t>'UTF-8'</a:t>
            </a:r>
            <a:r>
              <a:rPr lang="en-US" alt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∘</a:t>
            </a:r>
            <a:r>
              <a:rPr lang="en-US" altLang="en-US" sz="2000" dirty="0">
                <a:solidFill>
                  <a:srgbClr val="000080"/>
                </a:solidFill>
                <a:latin typeface="APL385 Unicode" panose="020B0709000202000203" pitchFamily="49" charset="0"/>
              </a:rPr>
              <a:t>⎕UCS</a:t>
            </a:r>
            <a:r>
              <a:rPr lang="en-US" alt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¨⊃</a:t>
            </a:r>
            <a:r>
              <a:rPr lang="en-US" altLang="en-US" sz="2000" dirty="0">
                <a:solidFill>
                  <a:srgbClr val="000080"/>
                </a:solidFill>
                <a:latin typeface="APL385 Unicode" panose="020B0709000202000203" pitchFamily="49" charset="0"/>
              </a:rPr>
              <a:t>⎕NGET</a:t>
            </a:r>
            <a:r>
              <a:rPr lang="en-US" altLang="en-US" sz="20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2000" dirty="0">
                <a:solidFill>
                  <a:srgbClr val="808080"/>
                </a:solidFill>
                <a:latin typeface="APL385 Unicode" panose="020B0709000202000203" pitchFamily="49" charset="0"/>
              </a:rPr>
              <a:t>file 1</a:t>
            </a:r>
            <a:br>
              <a:rPr lang="en-US" altLang="en-US" sz="2000" dirty="0">
                <a:latin typeface="APL385 Unicode" panose="020B0709000202000203" pitchFamily="49" charset="0"/>
              </a:rPr>
            </a:br>
            <a:r>
              <a:rPr lang="en-US" altLang="en-US" sz="2000" dirty="0">
                <a:latin typeface="APL385 Unicode" panose="020B0709000202000203" pitchFamily="49" charset="0"/>
              </a:rPr>
              <a:t>      </a:t>
            </a:r>
            <a:r>
              <a:rPr lang="en-US" altLang="en-US" sz="2000" dirty="0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←↑{,⍉</a:t>
            </a:r>
            <a:r>
              <a:rPr lang="en-US" altLang="en-US" sz="2000" dirty="0">
                <a:solidFill>
                  <a:srgbClr val="808080"/>
                </a:solidFill>
                <a:latin typeface="APL385 Unicode" panose="020B0709000202000203" pitchFamily="49" charset="0"/>
              </a:rPr>
              <a:t>3</a:t>
            </a:r>
            <a:r>
              <a:rPr lang="en-US" alt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↑(</a:t>
            </a:r>
            <a:r>
              <a:rPr lang="en-US" altLang="en-US" sz="2000" dirty="0">
                <a:solidFill>
                  <a:srgbClr val="000080"/>
                </a:solidFill>
                <a:latin typeface="APL385 Unicode" panose="020B0709000202000203" pitchFamily="49" charset="0"/>
              </a:rPr>
              <a:t>⎕D</a:t>
            </a:r>
            <a:r>
              <a:rPr lang="en-US" alt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,</a:t>
            </a:r>
            <a:r>
              <a:rPr lang="en-US" altLang="en-US" sz="2000" dirty="0">
                <a:solidFill>
                  <a:srgbClr val="000080"/>
                </a:solidFill>
                <a:latin typeface="APL385 Unicode" panose="020B0709000202000203" pitchFamily="49" charset="0"/>
              </a:rPr>
              <a:t>⎕A</a:t>
            </a:r>
            <a:r>
              <a:rPr lang="en-US" alt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)[</a:t>
            </a:r>
            <a:r>
              <a:rPr lang="en-US" altLang="en-US" sz="2000" dirty="0">
                <a:solidFill>
                  <a:srgbClr val="808080"/>
                </a:solidFill>
                <a:latin typeface="APL385 Unicode" panose="020B0709000202000203" pitchFamily="49" charset="0"/>
              </a:rPr>
              <a:t>16 16</a:t>
            </a:r>
            <a:r>
              <a:rPr lang="en-US" alt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⊤</a:t>
            </a:r>
            <a:r>
              <a:rPr lang="en-US" altLang="en-US" sz="20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US" alt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]}¨</a:t>
            </a:r>
            <a:r>
              <a:rPr lang="en-US" altLang="en-US" sz="20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endParaRPr lang="en-US" altLang="en-US" sz="2000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000" dirty="0">
                <a:latin typeface="APL385 Unicode" panose="020B0709000202000203" pitchFamily="49" charset="0"/>
              </a:rPr>
              <a:t>    </a:t>
            </a:r>
            <a:r>
              <a:rPr lang="en-US" altLang="en-US" sz="20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br>
              <a:rPr lang="en-US" altLang="en-US" sz="2000" dirty="0">
                <a:latin typeface="APL385 Unicode" panose="020B0709000202000203" pitchFamily="49" charset="0"/>
              </a:rPr>
            </a:br>
            <a:r>
              <a:rPr lang="en-US" altLang="en-US" sz="20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20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EndNamespace</a:t>
            </a:r>
            <a:r>
              <a:rPr lang="en-US" altLang="en-US" sz="2000" dirty="0">
                <a:latin typeface="Titillium Web SemiBold" panose="020B0604020202020204" charset="0"/>
              </a:rPr>
              <a:t> </a:t>
            </a:r>
            <a:endParaRPr lang="en-US" altLang="en-US" sz="2000" dirty="0">
              <a:latin typeface="Titillium Web" panose="020B060402020202020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C437D-8CCB-4F67-9A8B-07B82F88A30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22928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Capsules</a:t>
            </a:r>
            <a:endParaRPr lang="en-GB" dirty="0"/>
          </a:p>
        </p:txBody>
      </p:sp>
      <p:sp>
        <p:nvSpPr>
          <p:cNvPr id="25" name="Content Placeholder 15">
            <a:extLst>
              <a:ext uri="{FF2B5EF4-FFF2-40B4-BE49-F238E27FC236}">
                <a16:creationId xmlns:a16="http://schemas.microsoft.com/office/drawing/2014/main" id="{76FBD3BD-45E7-4FF7-B0EC-0FFF7B7395F2}"/>
              </a:ext>
            </a:extLst>
          </p:cNvPr>
          <p:cNvSpPr txBox="1">
            <a:spLocks/>
          </p:cNvSpPr>
          <p:nvPr/>
        </p:nvSpPr>
        <p:spPr>
          <a:xfrm>
            <a:off x="324878" y="1761659"/>
            <a:ext cx="6902417" cy="2790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Titillium Web" panose="020B06040202020202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          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data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⎕NS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⍬).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file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⍵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Handler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←{(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THIS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.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error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⎕DMX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).(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file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bytes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)←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⍵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.(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file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bytes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)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 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'unexpected error (see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app.error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)'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⎕SIGNAL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256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}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tillium Web" panose="020B0604020202020204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debug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↓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::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Handler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data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Read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←{∊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debug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↓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1 22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::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⎕SIGNAL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⎕EN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              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'UTF-8'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∘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⎕UCS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¨⊃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⎕NGET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endParaRPr lang="en-US" altLang="en-US" sz="1200" dirty="0">
              <a:solidFill>
                <a:srgbClr val="808080"/>
              </a:solidFill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          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data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.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Read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 ⍵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←↑{,⍉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3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↑(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⎕D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,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⎕A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)[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16 16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⊤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]}¨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data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.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B17A702-5D7A-4074-A539-6BAC3270CCF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86664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B6F38A-60C1-4B7C-BBAE-46302BAD393D}"/>
              </a:ext>
            </a:extLst>
          </p:cNvPr>
          <p:cNvCxnSpPr>
            <a:cxnSpLocks/>
          </p:cNvCxnSpPr>
          <p:nvPr/>
        </p:nvCxnSpPr>
        <p:spPr>
          <a:xfrm>
            <a:off x="1343069" y="2829875"/>
            <a:ext cx="796280" cy="0"/>
          </a:xfrm>
          <a:prstGeom prst="lin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Capsules</a:t>
            </a:r>
            <a:endParaRPr lang="en-GB" dirty="0"/>
          </a:p>
        </p:txBody>
      </p:sp>
      <p:sp>
        <p:nvSpPr>
          <p:cNvPr id="25" name="Content Placeholder 15">
            <a:extLst>
              <a:ext uri="{FF2B5EF4-FFF2-40B4-BE49-F238E27FC236}">
                <a16:creationId xmlns:a16="http://schemas.microsoft.com/office/drawing/2014/main" id="{76FBD3BD-45E7-4FF7-B0EC-0FFF7B7395F2}"/>
              </a:ext>
            </a:extLst>
          </p:cNvPr>
          <p:cNvSpPr txBox="1">
            <a:spLocks/>
          </p:cNvSpPr>
          <p:nvPr/>
        </p:nvSpPr>
        <p:spPr>
          <a:xfrm>
            <a:off x="324878" y="1761659"/>
            <a:ext cx="6902417" cy="2790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Titillium Web" panose="020B06040202020202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   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  <a:t>(data←⎕NS ⍬).file←⍵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  <a:t>          Handler←{(⎕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  <a:t>THIS.error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  <a:t>←⎕DMX).(file bytes)←⍵.(file bytes)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  <a:t>              'unexpected error (see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  <a:t>app.error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  <a:t>)'⎕SIGNAL 256}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Titillium Web" panose="020B0604020202020204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debug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↓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::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Handler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data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Read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←{∊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debug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↓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1 22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::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⎕SIGNAL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⎕EN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              'UTF-8'∘⎕UCS¨⊃⎕NGET ⍵ 1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endParaRPr lang="en-US" altLang="en-US" sz="1200" dirty="0">
              <a:solidFill>
                <a:srgbClr val="808080"/>
              </a:solidFill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          </a:t>
            </a:r>
            <a:r>
              <a:rPr lang="en-US" altLang="en-US" sz="1200" dirty="0" err="1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data.bytes←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Read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 ⍵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          hex←↑{,⍉3↑(⎕D,⎕A)[16 16⊤⍵]}¨</a:t>
            </a:r>
            <a:r>
              <a:rPr lang="en-US" altLang="en-US" sz="1200" dirty="0" err="1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data.bytes</a:t>
            </a:r>
            <a:endParaRPr lang="en-US" altLang="en-US" sz="1200" dirty="0">
              <a:solidFill>
                <a:schemeClr val="bg1">
                  <a:lumMod val="85000"/>
                </a:schemeClr>
              </a:solidFill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B17A702-5D7A-4074-A539-6BAC3270CCF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8D9D354D-E480-43ED-B0AE-CEBD3F04A3AD}"/>
              </a:ext>
            </a:extLst>
          </p:cNvPr>
          <p:cNvSpPr/>
          <p:nvPr/>
        </p:nvSpPr>
        <p:spPr>
          <a:xfrm rot="10800000" flipH="1" flipV="1">
            <a:off x="-3218144" y="2275766"/>
            <a:ext cx="6902416" cy="1276704"/>
          </a:xfrm>
          <a:prstGeom prst="arc">
            <a:avLst>
              <a:gd name="adj1" fmla="val 17985743"/>
              <a:gd name="adj2" fmla="val 7947"/>
            </a:avLst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355C3505-ECF9-46DC-9A9B-1562DDE33489}"/>
              </a:ext>
            </a:extLst>
          </p:cNvPr>
          <p:cNvSpPr/>
          <p:nvPr/>
        </p:nvSpPr>
        <p:spPr>
          <a:xfrm rot="16200000" flipH="1">
            <a:off x="2022643" y="2258721"/>
            <a:ext cx="616149" cy="1602248"/>
          </a:xfrm>
          <a:prstGeom prst="arc">
            <a:avLst>
              <a:gd name="adj1" fmla="val 16291669"/>
              <a:gd name="adj2" fmla="val 21571543"/>
            </a:avLst>
          </a:prstGeom>
          <a:ln w="38100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06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6" grpId="0" animBg="1"/>
      <p:bldP spid="6" grpId="1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Capsules</a:t>
            </a:r>
            <a:endParaRPr lang="en-GB" dirty="0"/>
          </a:p>
        </p:txBody>
      </p:sp>
      <p:sp>
        <p:nvSpPr>
          <p:cNvPr id="25" name="Content Placeholder 15">
            <a:extLst>
              <a:ext uri="{FF2B5EF4-FFF2-40B4-BE49-F238E27FC236}">
                <a16:creationId xmlns:a16="http://schemas.microsoft.com/office/drawing/2014/main" id="{76FBD3BD-45E7-4FF7-B0EC-0FFF7B7395F2}"/>
              </a:ext>
            </a:extLst>
          </p:cNvPr>
          <p:cNvSpPr txBox="1">
            <a:spLocks/>
          </p:cNvSpPr>
          <p:nvPr/>
        </p:nvSpPr>
        <p:spPr>
          <a:xfrm>
            <a:off x="324878" y="1761659"/>
            <a:ext cx="6902417" cy="2790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Titillium Web" panose="020B06040202020202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   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  <a:t>(data←⎕NS ⍬).file←⍵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  <a:t>          Handler←{(⎕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  <a:t>THIS.error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  <a:t>←⎕DMX).(file bytes)←⍵.(file bytes)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  <a:t>              'unexpected error (see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  <a:t>app.error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  <a:t>)'⎕SIGNAL 256}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Titillium Web" panose="020B0604020202020204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debug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↓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::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Handler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data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endParaRPr lang="en-US" altLang="en-US" sz="1200" dirty="0">
              <a:solidFill>
                <a:srgbClr val="000080"/>
              </a:solidFill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          </a:t>
            </a:r>
            <a:endParaRPr lang="en-US" altLang="en-US" sz="1200" dirty="0">
              <a:solidFill>
                <a:srgbClr val="808080"/>
              </a:solidFill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          </a:t>
            </a:r>
            <a:r>
              <a:rPr lang="en-US" altLang="en-US" sz="1200" dirty="0" err="1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data.bytes←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Read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 ⍵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          hex←↑{,⍉3↑(⎕D,⎕A)[16 16⊤⍵]}¨</a:t>
            </a:r>
            <a:r>
              <a:rPr lang="en-US" altLang="en-US" sz="1200" dirty="0" err="1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data.bytes</a:t>
            </a:r>
            <a:endParaRPr lang="en-US" altLang="en-US" sz="1200" dirty="0">
              <a:solidFill>
                <a:schemeClr val="bg1">
                  <a:lumMod val="85000"/>
                </a:schemeClr>
              </a:solidFill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Read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←{∊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debug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↓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1 22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::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⎕SIGNAL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⎕EN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          'UTF-8'∘⎕UCS¨⊃⎕NGET ⍵ 1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endParaRPr lang="en-US" altLang="en-US" sz="1200" dirty="0">
              <a:solidFill>
                <a:srgbClr val="808080"/>
              </a:solidFill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2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B17A702-5D7A-4074-A539-6BAC3270CCF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8D9D354D-E480-43ED-B0AE-CEBD3F04A3AD}"/>
              </a:ext>
            </a:extLst>
          </p:cNvPr>
          <p:cNvSpPr/>
          <p:nvPr/>
        </p:nvSpPr>
        <p:spPr>
          <a:xfrm rot="10800000" flipH="1" flipV="1">
            <a:off x="-468561" y="2736530"/>
            <a:ext cx="3785467" cy="2191324"/>
          </a:xfrm>
          <a:prstGeom prst="arc">
            <a:avLst>
              <a:gd name="adj1" fmla="val 18276946"/>
              <a:gd name="adj2" fmla="val 7947"/>
            </a:avLst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355C3505-ECF9-46DC-9A9B-1562DDE33489}"/>
              </a:ext>
            </a:extLst>
          </p:cNvPr>
          <p:cNvSpPr/>
          <p:nvPr/>
        </p:nvSpPr>
        <p:spPr>
          <a:xfrm rot="16200000">
            <a:off x="1851205" y="2686273"/>
            <a:ext cx="959026" cy="2322324"/>
          </a:xfrm>
          <a:prstGeom prst="arc">
            <a:avLst>
              <a:gd name="adj1" fmla="val 16291669"/>
              <a:gd name="adj2" fmla="val 21571543"/>
            </a:avLst>
          </a:prstGeom>
          <a:ln w="38100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5031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Capsules</a:t>
            </a:r>
            <a:endParaRPr lang="en-GB" dirty="0"/>
          </a:p>
        </p:txBody>
      </p:sp>
      <p:sp>
        <p:nvSpPr>
          <p:cNvPr id="25" name="Content Placeholder 15">
            <a:extLst>
              <a:ext uri="{FF2B5EF4-FFF2-40B4-BE49-F238E27FC236}">
                <a16:creationId xmlns:a16="http://schemas.microsoft.com/office/drawing/2014/main" id="{76FBD3BD-45E7-4FF7-B0EC-0FFF7B7395F2}"/>
              </a:ext>
            </a:extLst>
          </p:cNvPr>
          <p:cNvSpPr txBox="1">
            <a:spLocks/>
          </p:cNvSpPr>
          <p:nvPr/>
        </p:nvSpPr>
        <p:spPr>
          <a:xfrm>
            <a:off x="324878" y="1761659"/>
            <a:ext cx="6902417" cy="2790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Titillium Web" panose="020B06040202020202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←{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   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  <a:t>(data←⎕NS ⍬).file←⍵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Handler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←{(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</a:t>
            </a:r>
            <a:r>
              <a:rPr lang="en-US" altLang="en-US" sz="1200" dirty="0" err="1">
                <a:solidFill>
                  <a:srgbClr val="000080"/>
                </a:solidFill>
                <a:latin typeface="APL385 Unicode" panose="020B0709000202000203" pitchFamily="49" charset="0"/>
              </a:rPr>
              <a:t>THIS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.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error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⎕DMX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).(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file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)←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.(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file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    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'unexpected error (see </a:t>
            </a:r>
            <a:r>
              <a:rPr lang="en-US" altLang="en-US" sz="1200" dirty="0" err="1">
                <a:solidFill>
                  <a:srgbClr val="008080"/>
                </a:solidFill>
                <a:latin typeface="APL385 Unicode" panose="020B0709000202000203" pitchFamily="49" charset="0"/>
              </a:rPr>
              <a:t>app.error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)'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⎕SIGNAL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256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r>
              <a:rPr lang="en-US" altLang="en-US" sz="1200" dirty="0">
                <a:latin typeface="Titillium Web" panose="020B0604020202020204" charset="0"/>
              </a:rPr>
              <a:t> </a:t>
            </a:r>
            <a:endParaRPr lang="en-US" altLang="en-US" dirty="0">
              <a:latin typeface="Arial" panose="020B0604020202020204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debug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↓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::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Handler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data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endParaRPr lang="en-US" altLang="en-US" sz="1200" dirty="0">
              <a:solidFill>
                <a:srgbClr val="000080"/>
              </a:solidFill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          </a:t>
            </a:r>
            <a:endParaRPr lang="en-US" altLang="en-US" sz="1200" dirty="0">
              <a:solidFill>
                <a:srgbClr val="808080"/>
              </a:solidFill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          </a:t>
            </a:r>
            <a:r>
              <a:rPr lang="en-US" altLang="en-US" sz="1200" dirty="0" err="1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data.bytes←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Read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 ⍵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          hex←↑{,⍉3↑(⎕D,⎕A)[16 16⊤⍵]}¨</a:t>
            </a:r>
            <a:r>
              <a:rPr lang="en-US" altLang="en-US" sz="1200" dirty="0" err="1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data.bytes</a:t>
            </a:r>
            <a:endParaRPr lang="en-US" altLang="en-US" sz="1200" dirty="0">
              <a:solidFill>
                <a:schemeClr val="bg1">
                  <a:lumMod val="85000"/>
                </a:schemeClr>
              </a:solidFill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Read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←{∊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debug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↓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1 22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::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⎕SIGNAL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⎕EN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          'UTF-8'∘⎕UCS¨⊃⎕NGET ⍵ 1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endParaRPr lang="en-US" altLang="en-US" sz="1200" dirty="0">
              <a:solidFill>
                <a:srgbClr val="808080"/>
              </a:solidFill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200" dirty="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8D9D354D-E480-43ED-B0AE-CEBD3F04A3AD}"/>
              </a:ext>
            </a:extLst>
          </p:cNvPr>
          <p:cNvSpPr/>
          <p:nvPr/>
        </p:nvSpPr>
        <p:spPr>
          <a:xfrm rot="10800000" flipH="1" flipV="1">
            <a:off x="-468561" y="2736530"/>
            <a:ext cx="3785467" cy="2191324"/>
          </a:xfrm>
          <a:prstGeom prst="arc">
            <a:avLst>
              <a:gd name="adj1" fmla="val 18276946"/>
              <a:gd name="adj2" fmla="val 7947"/>
            </a:avLst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355C3505-ECF9-46DC-9A9B-1562DDE33489}"/>
              </a:ext>
            </a:extLst>
          </p:cNvPr>
          <p:cNvSpPr/>
          <p:nvPr/>
        </p:nvSpPr>
        <p:spPr>
          <a:xfrm rot="16200000">
            <a:off x="1851205" y="2686273"/>
            <a:ext cx="959026" cy="2322324"/>
          </a:xfrm>
          <a:prstGeom prst="arc">
            <a:avLst>
              <a:gd name="adj1" fmla="val 16291669"/>
              <a:gd name="adj2" fmla="val 21571543"/>
            </a:avLst>
          </a:prstGeom>
          <a:ln w="38100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0FE29EF-040A-4F72-8108-291579CFAD5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Smiley Face 13">
            <a:extLst>
              <a:ext uri="{FF2B5EF4-FFF2-40B4-BE49-F238E27FC236}">
                <a16:creationId xmlns:a16="http://schemas.microsoft.com/office/drawing/2014/main" id="{C3733343-9932-489F-B610-9BF27D846542}"/>
              </a:ext>
            </a:extLst>
          </p:cNvPr>
          <p:cNvSpPr/>
          <p:nvPr/>
        </p:nvSpPr>
        <p:spPr>
          <a:xfrm>
            <a:off x="6901270" y="895575"/>
            <a:ext cx="731070" cy="731070"/>
          </a:xfrm>
          <a:prstGeom prst="smileyFace">
            <a:avLst>
              <a:gd name="adj" fmla="val -4653"/>
            </a:avLst>
          </a:prstGeom>
          <a:noFill/>
          <a:ln w="76200" cap="flat">
            <a:solidFill>
              <a:srgbClr val="FF942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4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21600000">
                                      <p:cBhvr>
                                        <p:cTn id="1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Capsules</a:t>
            </a:r>
            <a:endParaRPr lang="en-GB" dirty="0"/>
          </a:p>
        </p:txBody>
      </p:sp>
      <p:sp>
        <p:nvSpPr>
          <p:cNvPr id="25" name="Content Placeholder 15">
            <a:extLst>
              <a:ext uri="{FF2B5EF4-FFF2-40B4-BE49-F238E27FC236}">
                <a16:creationId xmlns:a16="http://schemas.microsoft.com/office/drawing/2014/main" id="{76FBD3BD-45E7-4FF7-B0EC-0FFF7B7395F2}"/>
              </a:ext>
            </a:extLst>
          </p:cNvPr>
          <p:cNvSpPr txBox="1">
            <a:spLocks/>
          </p:cNvSpPr>
          <p:nvPr/>
        </p:nvSpPr>
        <p:spPr>
          <a:xfrm>
            <a:off x="324878" y="1761659"/>
            <a:ext cx="6902417" cy="2790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Titillium Web" panose="020B06040202020202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   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  <a:t>(data←⎕NS ⍬).file←⍵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  <a:t>          Handler←{(⎕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  <a:t>THIS.error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  <a:t>←⎕DMX).(file bytes)←⍵.(file bytes)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  <a:t>              'unexpected error (see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  <a:t>app.error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  <a:t>)'⎕SIGNAL 256}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Titillium Web" panose="020B0604020202020204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debug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↓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::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Handler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data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endParaRPr lang="en-US" altLang="en-US" sz="1200" dirty="0">
              <a:solidFill>
                <a:srgbClr val="000080"/>
              </a:solidFill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          </a:t>
            </a:r>
            <a:endParaRPr lang="en-US" altLang="en-US" sz="1200" dirty="0">
              <a:solidFill>
                <a:srgbClr val="808080"/>
              </a:solidFill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          </a:t>
            </a:r>
            <a:r>
              <a:rPr lang="en-US" altLang="en-US" sz="1200" dirty="0" err="1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data.bytes←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Read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 ⍵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          hex←↑{,⍉3↑(⎕D,⎕A)[16 16⊤⍵]}¨</a:t>
            </a:r>
            <a:r>
              <a:rPr lang="en-US" altLang="en-US" sz="1200" dirty="0" err="1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data.bytes</a:t>
            </a:r>
            <a:endParaRPr lang="en-US" altLang="en-US" sz="1200" dirty="0">
              <a:solidFill>
                <a:schemeClr val="bg1">
                  <a:lumMod val="85000"/>
                </a:schemeClr>
              </a:solidFill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Read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←{∊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debug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↓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1 22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::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⎕SIGNAL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⎕EN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          'UTF-8'∘⎕UCS¨⊃⎕NGET ⍵ 1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endParaRPr lang="en-US" altLang="en-US" sz="1200" dirty="0">
              <a:solidFill>
                <a:srgbClr val="808080"/>
              </a:solidFill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2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B17A702-5D7A-4074-A539-6BAC3270CCF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564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6C963E-8B0D-49FD-A092-5C07275F4CCD}"/>
              </a:ext>
            </a:extLst>
          </p:cNvPr>
          <p:cNvSpPr/>
          <p:nvPr/>
        </p:nvSpPr>
        <p:spPr>
          <a:xfrm rot="5400000">
            <a:off x="2030174" y="3178361"/>
            <a:ext cx="322123" cy="1890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Capsules</a:t>
            </a:r>
            <a:endParaRPr lang="en-GB" dirty="0"/>
          </a:p>
        </p:txBody>
      </p:sp>
      <p:sp>
        <p:nvSpPr>
          <p:cNvPr id="25" name="Content Placeholder 15">
            <a:extLst>
              <a:ext uri="{FF2B5EF4-FFF2-40B4-BE49-F238E27FC236}">
                <a16:creationId xmlns:a16="http://schemas.microsoft.com/office/drawing/2014/main" id="{76FBD3BD-45E7-4FF7-B0EC-0FFF7B7395F2}"/>
              </a:ext>
            </a:extLst>
          </p:cNvPr>
          <p:cNvSpPr txBox="1">
            <a:spLocks/>
          </p:cNvSpPr>
          <p:nvPr/>
        </p:nvSpPr>
        <p:spPr>
          <a:xfrm>
            <a:off x="324878" y="1761659"/>
            <a:ext cx="6902417" cy="2790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Titillium Web" panose="020B06040202020202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   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  <a:t>(data←⎕NS ⍬).file←⍵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  <a:t>Handler←{(⎕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  <a:t>THIS.error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  <a:t>←⎕DMX).(file bytes)←⍵.(file bytes)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  <a:t>              'unexpected error (see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  <a:t>app.error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  <a:t>)'⎕SIGNAL 256}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Titillium Web" panose="020B0604020202020204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debug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↓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::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Handler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data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endParaRPr lang="en-US" altLang="en-US" sz="1200" dirty="0">
              <a:solidFill>
                <a:srgbClr val="000080"/>
              </a:solidFill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          </a:t>
            </a:r>
            <a:r>
              <a:rPr lang="en-US" altLang="en-US" sz="1200" dirty="0" err="1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data.bytes</a:t>
            </a:r>
            <a:r>
              <a:rPr lang="en-US" altLang="en-US" sz="1200" dirty="0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{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debug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↓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::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⎕SIGNAL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⎕EN</a:t>
            </a:r>
            <a:endParaRPr lang="en-US" altLang="en-US" sz="1200" dirty="0">
              <a:solidFill>
                <a:srgbClr val="808080"/>
              </a:solidFill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                     Read ⍵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          hex←↑{,⍉3↑(⎕D,⎕A)[16 16⊤⍵]}¨</a:t>
            </a:r>
            <a:r>
              <a:rPr lang="en-US" altLang="en-US" sz="1200" dirty="0" err="1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data.bytes</a:t>
            </a:r>
            <a:endParaRPr lang="en-US" altLang="en-US" sz="1200" dirty="0">
              <a:solidFill>
                <a:schemeClr val="bg1">
                  <a:lumMod val="85000"/>
                </a:schemeClr>
              </a:solidFill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Read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←{∊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debug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↓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1 22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::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⎕SIGNAL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⎕EN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          'UTF-8'∘⎕UCS¨⊃⎕NGET ⍵ 1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endParaRPr lang="en-US" altLang="en-US" sz="1200" dirty="0">
              <a:solidFill>
                <a:srgbClr val="808080"/>
              </a:solidFill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2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B17A702-5D7A-4074-A539-6BAC3270CCF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45309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D46D65-B3BE-4111-BAEF-FA2718EEA26A}"/>
              </a:ext>
            </a:extLst>
          </p:cNvPr>
          <p:cNvCxnSpPr>
            <a:cxnSpLocks/>
          </p:cNvCxnSpPr>
          <p:nvPr/>
        </p:nvCxnSpPr>
        <p:spPr>
          <a:xfrm>
            <a:off x="1343069" y="2829875"/>
            <a:ext cx="796280" cy="0"/>
          </a:xfrm>
          <a:prstGeom prst="lin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6BE40D6-ACF5-4270-AC94-C468EE6652F4}"/>
              </a:ext>
            </a:extLst>
          </p:cNvPr>
          <p:cNvSpPr/>
          <p:nvPr/>
        </p:nvSpPr>
        <p:spPr>
          <a:xfrm rot="5400000">
            <a:off x="2030174" y="3178361"/>
            <a:ext cx="322123" cy="1890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Capsules</a:t>
            </a:r>
            <a:endParaRPr lang="en-GB" dirty="0"/>
          </a:p>
        </p:txBody>
      </p:sp>
      <p:sp>
        <p:nvSpPr>
          <p:cNvPr id="25" name="Content Placeholder 15">
            <a:extLst>
              <a:ext uri="{FF2B5EF4-FFF2-40B4-BE49-F238E27FC236}">
                <a16:creationId xmlns:a16="http://schemas.microsoft.com/office/drawing/2014/main" id="{76FBD3BD-45E7-4FF7-B0EC-0FFF7B7395F2}"/>
              </a:ext>
            </a:extLst>
          </p:cNvPr>
          <p:cNvSpPr txBox="1">
            <a:spLocks/>
          </p:cNvSpPr>
          <p:nvPr/>
        </p:nvSpPr>
        <p:spPr>
          <a:xfrm>
            <a:off x="324878" y="1761659"/>
            <a:ext cx="6902417" cy="2790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Titillium Web" panose="020B060402020202020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   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  <a:t>(data←⎕NS ⍬).file←⍵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  <a:t>Handler←{(⎕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  <a:t>THIS.error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  <a:t>←⎕DMX).(file bytes)←⍵.(file bytes)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  <a:t>              'unexpected error (see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  <a:t>app.error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APL385 Unicode" panose="020B0709000202000203" pitchFamily="49" charset="0"/>
              </a:rPr>
              <a:t>)'⎕SIGNAL 256}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Titillium Web" panose="020B0604020202020204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debug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↓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::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Handler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data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endParaRPr lang="en-US" altLang="en-US" sz="1200" dirty="0">
              <a:solidFill>
                <a:srgbClr val="000080"/>
              </a:solidFill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          </a:t>
            </a:r>
            <a:r>
              <a:rPr lang="en-US" altLang="en-US" sz="1200" dirty="0" err="1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data.bytes</a:t>
            </a:r>
            <a:r>
              <a:rPr lang="en-US" altLang="en-US" sz="1200" dirty="0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{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debug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↓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::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⎕SIGNAL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⎕EN</a:t>
            </a:r>
            <a:endParaRPr lang="en-US" altLang="en-US" sz="1200" dirty="0">
              <a:solidFill>
                <a:srgbClr val="808080"/>
              </a:solidFill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                     Read ⍵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          hex←↑{,⍉3↑(⎕D,⎕A)[16 16⊤⍵]}¨</a:t>
            </a:r>
            <a:r>
              <a:rPr lang="en-US" altLang="en-US" sz="1200" dirty="0" err="1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data.bytes</a:t>
            </a:r>
            <a:endParaRPr lang="en-US" altLang="en-US" sz="1200" dirty="0">
              <a:solidFill>
                <a:schemeClr val="bg1">
                  <a:lumMod val="85000"/>
                </a:schemeClr>
              </a:solidFill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Read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←{∊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debug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↓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1 22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::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⎕SIGNAL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⎕EN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>
                <a:solidFill>
                  <a:schemeClr val="bg1">
                    <a:lumMod val="85000"/>
                  </a:schemeClr>
                </a:solidFill>
                <a:latin typeface="APL385 Unicode" panose="020B0709000202000203" pitchFamily="49" charset="0"/>
              </a:rPr>
              <a:t>          'UTF-8'∘⎕UCS¨⊃⎕NGET ⍵ 1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endParaRPr lang="en-US" altLang="en-US" sz="1200" dirty="0">
              <a:solidFill>
                <a:srgbClr val="808080"/>
              </a:solidFill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2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B17A702-5D7A-4074-A539-6BAC3270CCF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8D9D354D-E480-43ED-B0AE-CEBD3F04A3AD}"/>
              </a:ext>
            </a:extLst>
          </p:cNvPr>
          <p:cNvSpPr/>
          <p:nvPr/>
        </p:nvSpPr>
        <p:spPr>
          <a:xfrm rot="10800000" flipH="1" flipV="1">
            <a:off x="2186735" y="2886785"/>
            <a:ext cx="1130171" cy="1859730"/>
          </a:xfrm>
          <a:prstGeom prst="arc">
            <a:avLst>
              <a:gd name="adj1" fmla="val 18276946"/>
              <a:gd name="adj2" fmla="val 7947"/>
            </a:avLst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355C3505-ECF9-46DC-9A9B-1562DDE33489}"/>
              </a:ext>
            </a:extLst>
          </p:cNvPr>
          <p:cNvSpPr/>
          <p:nvPr/>
        </p:nvSpPr>
        <p:spPr>
          <a:xfrm rot="16200000">
            <a:off x="1851205" y="2686273"/>
            <a:ext cx="959026" cy="2322324"/>
          </a:xfrm>
          <a:prstGeom prst="arc">
            <a:avLst>
              <a:gd name="adj1" fmla="val 16291669"/>
              <a:gd name="adj2" fmla="val 21571543"/>
            </a:avLst>
          </a:prstGeom>
          <a:ln w="38100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5B48601E-5A45-41CC-8830-0FCBCB261D0C}"/>
              </a:ext>
            </a:extLst>
          </p:cNvPr>
          <p:cNvSpPr/>
          <p:nvPr/>
        </p:nvSpPr>
        <p:spPr>
          <a:xfrm rot="10800000" flipH="1" flipV="1">
            <a:off x="-3320526" y="2458032"/>
            <a:ext cx="6902416" cy="1276704"/>
          </a:xfrm>
          <a:prstGeom prst="arc">
            <a:avLst>
              <a:gd name="adj1" fmla="val 18369765"/>
              <a:gd name="adj2" fmla="val 7947"/>
            </a:avLst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18630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10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D73D98D-7FAF-43A7-BF16-F26C02391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Error Handling – Part 4</a:t>
            </a:r>
          </a:p>
        </p:txBody>
      </p:sp>
      <p:sp>
        <p:nvSpPr>
          <p:cNvPr id="9" name="First">
            <a:extLst>
              <a:ext uri="{FF2B5EF4-FFF2-40B4-BE49-F238E27FC236}">
                <a16:creationId xmlns:a16="http://schemas.microsoft.com/office/drawing/2014/main" id="{C3EBF754-7ABA-4419-B1C8-59457AD13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6625"/>
            <a:ext cx="8363272" cy="346538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3586163" algn="l"/>
                <a:tab pos="8229600" algn="r"/>
              </a:tabLst>
            </a:pPr>
            <a:r>
              <a:rPr lang="en-GB" dirty="0"/>
              <a:t>Debugging mode:	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debug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0</a:t>
            </a:r>
            <a:endParaRPr lang="en-GB" sz="28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3586163" algn="l"/>
                <a:tab pos="8229600" algn="r"/>
              </a:tabLst>
            </a:pPr>
            <a:r>
              <a:rPr lang="en-GB" dirty="0"/>
              <a:t>Adjustable trapping:	</a:t>
            </a:r>
            <a:r>
              <a:rPr lang="en-US" altLang="en-US" sz="2800" dirty="0">
                <a:solidFill>
                  <a:srgbClr val="0000FF"/>
                </a:solidFill>
                <a:latin typeface="APL385 Unicode" panose="020B0709000202000203" pitchFamily="49" charset="0"/>
              </a:rPr>
              <a:t>∊</a:t>
            </a:r>
            <a:r>
              <a:rPr lang="en-US" altLang="en-US" sz="2800" dirty="0">
                <a:solidFill>
                  <a:srgbClr val="000000"/>
                </a:solidFill>
                <a:latin typeface="APL385 Unicode" panose="020B0709000202000203" pitchFamily="49" charset="0"/>
              </a:rPr>
              <a:t>debug</a:t>
            </a:r>
            <a:r>
              <a:rPr lang="en-US" altLang="en-US" sz="2800" dirty="0">
                <a:solidFill>
                  <a:srgbClr val="0000FF"/>
                </a:solidFill>
                <a:latin typeface="APL385 Unicode" panose="020B0709000202000203" pitchFamily="49" charset="0"/>
              </a:rPr>
              <a:t>↓</a:t>
            </a:r>
            <a:r>
              <a:rPr lang="en-US" altLang="en-US" sz="28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r>
              <a:rPr lang="en-US" altLang="en-US" sz="28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US" altLang="en-US" sz="2800" dirty="0">
                <a:solidFill>
                  <a:srgbClr val="808080"/>
                </a:solidFill>
                <a:latin typeface="APL385 Unicode" panose="020B0709000202000203" pitchFamily="49" charset="0"/>
              </a:rPr>
              <a:t>1 22</a:t>
            </a:r>
            <a:r>
              <a:rPr lang="en-US" altLang="en-US" sz="28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endParaRPr lang="en-GB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SzPct val="75000"/>
              <a:buNone/>
              <a:tabLst>
                <a:tab pos="1616075" algn="l"/>
              </a:tabLst>
            </a:pPr>
            <a:r>
              <a:rPr lang="en-GB" dirty="0"/>
              <a:t>Collecting info:	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error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⎕DMX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SzPct val="75000"/>
              <a:buNone/>
              <a:tabLst>
                <a:tab pos="1616075" algn="l"/>
              </a:tabLst>
            </a:pPr>
            <a:r>
              <a:rPr lang="en-GB" dirty="0"/>
              <a:t>Be mindful of </a:t>
            </a:r>
            <a:r>
              <a:rPr lang="en-GB" dirty="0" err="1"/>
              <a:t>dfn</a:t>
            </a:r>
            <a:r>
              <a:rPr lang="en-GB" dirty="0"/>
              <a:t> error scopes!</a:t>
            </a:r>
            <a:endParaRPr lang="en-GB" dirty="0">
              <a:solidFill>
                <a:schemeClr val="accent6">
                  <a:lumMod val="75000"/>
                </a:schemeClr>
              </a:solidFill>
              <a:latin typeface="Titillium Web SemiBold" panose="020B0604020202020204" charset="0"/>
              <a:cs typeface="MV Boli" panose="0200050003020009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7DDF7-F9D7-4F9D-A4B4-08D8D268307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74124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91BDD-9B45-4490-B8EE-0A1319315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webinars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37550-0EC4-490B-9093-4BE36BFFB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6625"/>
            <a:ext cx="8363272" cy="333037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1030288" algn="r"/>
                <a:tab pos="1371600" algn="l"/>
                <a:tab pos="2517775" algn="l"/>
              </a:tabLst>
            </a:pPr>
            <a:r>
              <a:rPr lang="en-US" sz="2400" dirty="0"/>
              <a:t>Aug	12	</a:t>
            </a:r>
            <a:r>
              <a:rPr lang="en-GB" sz="2400" dirty="0">
                <a:solidFill>
                  <a:srgbClr val="004A70"/>
                </a:solidFill>
              </a:rPr>
              <a:t>BAA</a:t>
            </a:r>
            <a:r>
              <a:rPr lang="en-GB" sz="2400" dirty="0"/>
              <a:t>	EGM (Extraordinary General Meeting)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tabLst>
                <a:tab pos="1030288" algn="r"/>
                <a:tab pos="1371600" algn="l"/>
                <a:tab pos="2517775" algn="l"/>
              </a:tabLst>
            </a:pPr>
            <a:r>
              <a:rPr lang="en-US" sz="2400" dirty="0"/>
              <a:t>Aug	19	</a:t>
            </a:r>
            <a:r>
              <a:rPr lang="en-GB" sz="2400" dirty="0">
                <a:solidFill>
                  <a:srgbClr val="FF9421"/>
                </a:solidFill>
              </a:rPr>
              <a:t> - - -</a:t>
            </a:r>
            <a:endParaRPr lang="en-GB" sz="2400" dirty="0"/>
          </a:p>
          <a:p>
            <a:pPr marL="0" indent="0">
              <a:spcBef>
                <a:spcPts val="0"/>
              </a:spcBef>
              <a:buNone/>
              <a:tabLst>
                <a:tab pos="1030288" algn="r"/>
                <a:tab pos="1371600" algn="l"/>
                <a:tab pos="2517775" algn="l"/>
              </a:tabLst>
            </a:pPr>
            <a:r>
              <a:rPr lang="en-GB" sz="2400" dirty="0"/>
              <a:t>Aug	26	</a:t>
            </a:r>
            <a:r>
              <a:rPr lang="en-GB" sz="2400" dirty="0">
                <a:solidFill>
                  <a:srgbClr val="004A70"/>
                </a:solidFill>
              </a:rPr>
              <a:t>BAA</a:t>
            </a:r>
            <a:r>
              <a:rPr lang="en-GB" sz="2400" dirty="0"/>
              <a:t>	open session</a:t>
            </a:r>
            <a:endParaRPr lang="en-GB" sz="2400" dirty="0">
              <a:solidFill>
                <a:srgbClr val="FF9421"/>
              </a:solidFill>
            </a:endParaRPr>
          </a:p>
          <a:p>
            <a:pPr marL="0" indent="0">
              <a:spcBef>
                <a:spcPts val="0"/>
              </a:spcBef>
              <a:buNone/>
              <a:tabLst>
                <a:tab pos="1030288" algn="r"/>
                <a:tab pos="1371600" algn="l"/>
                <a:tab pos="2517775" algn="l"/>
              </a:tabLst>
            </a:pPr>
            <a:r>
              <a:rPr lang="en-US" sz="2400" dirty="0"/>
              <a:t>Sep	2	</a:t>
            </a:r>
            <a:r>
              <a:rPr lang="en-US" sz="2400" dirty="0" err="1">
                <a:solidFill>
                  <a:srgbClr val="FF9421"/>
                </a:solidFill>
              </a:rPr>
              <a:t>Dyalog</a:t>
            </a:r>
            <a:r>
              <a:rPr lang="en-US" sz="2400" dirty="0">
                <a:solidFill>
                  <a:srgbClr val="FF9421"/>
                </a:solidFill>
              </a:rPr>
              <a:t> </a:t>
            </a:r>
            <a:r>
              <a:rPr lang="en-GB" sz="2400" dirty="0"/>
              <a:t>	TBA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  <a:tabLst>
                <a:tab pos="1030288" algn="r"/>
                <a:tab pos="1371600" algn="l"/>
                <a:tab pos="2517775" algn="l"/>
              </a:tabLst>
            </a:pPr>
            <a:r>
              <a:rPr lang="en-US" sz="2400" dirty="0"/>
              <a:t>Sep	 9	</a:t>
            </a:r>
            <a:r>
              <a:rPr lang="en-GB" sz="2400" dirty="0">
                <a:solidFill>
                  <a:srgbClr val="004A70"/>
                </a:solidFill>
              </a:rPr>
              <a:t>BAA</a:t>
            </a:r>
            <a:r>
              <a:rPr lang="en-GB" sz="2400" dirty="0"/>
              <a:t>	open session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  <a:tabLst>
                <a:tab pos="1030288" algn="r"/>
                <a:tab pos="1371600" algn="l"/>
                <a:tab pos="2517775" algn="l"/>
              </a:tabLst>
            </a:pPr>
            <a:r>
              <a:rPr lang="en-US" sz="2400" dirty="0"/>
              <a:t>Sep	16	</a:t>
            </a:r>
            <a:r>
              <a:rPr lang="en-GB" sz="2400" dirty="0">
                <a:solidFill>
                  <a:srgbClr val="FF9421"/>
                </a:solidFill>
              </a:rPr>
              <a:t>- - -</a:t>
            </a:r>
            <a:endParaRPr lang="en-GB" sz="2400" dirty="0"/>
          </a:p>
          <a:p>
            <a:pPr marL="0" indent="0">
              <a:spcBef>
                <a:spcPts val="0"/>
              </a:spcBef>
              <a:buNone/>
              <a:tabLst>
                <a:tab pos="1030288" algn="r"/>
                <a:tab pos="1371600" algn="l"/>
                <a:tab pos="2517775" algn="l"/>
              </a:tabLst>
            </a:pPr>
            <a:r>
              <a:rPr lang="en-GB" sz="2400" dirty="0"/>
              <a:t>Sep	23	</a:t>
            </a:r>
            <a:r>
              <a:rPr lang="en-GB" sz="2400" dirty="0">
                <a:solidFill>
                  <a:srgbClr val="004A70"/>
                </a:solidFill>
              </a:rPr>
              <a:t>BAA</a:t>
            </a:r>
            <a:r>
              <a:rPr lang="en-GB" sz="2400" dirty="0"/>
              <a:t>	open session</a:t>
            </a:r>
            <a:endParaRPr lang="en-GB" sz="2400" dirty="0">
              <a:solidFill>
                <a:srgbClr val="FF9421"/>
              </a:solidFill>
            </a:endParaRPr>
          </a:p>
          <a:p>
            <a:pPr marL="0" indent="0">
              <a:spcBef>
                <a:spcPts val="0"/>
              </a:spcBef>
              <a:buNone/>
              <a:tabLst>
                <a:tab pos="1030288" algn="r"/>
                <a:tab pos="1371600" algn="l"/>
                <a:tab pos="2517775" algn="l"/>
              </a:tabLst>
            </a:pPr>
            <a:r>
              <a:rPr lang="en-US" sz="2400" dirty="0"/>
              <a:t>Sep	30	</a:t>
            </a:r>
            <a:r>
              <a:rPr lang="en-US" sz="2400" dirty="0" err="1">
                <a:solidFill>
                  <a:srgbClr val="FF9421"/>
                </a:solidFill>
              </a:rPr>
              <a:t>Dyalog</a:t>
            </a:r>
            <a:r>
              <a:rPr lang="en-US" sz="2400" dirty="0">
                <a:solidFill>
                  <a:srgbClr val="FF9421"/>
                </a:solidFill>
              </a:rPr>
              <a:t> </a:t>
            </a:r>
            <a:r>
              <a:rPr lang="en-GB" sz="2400" dirty="0"/>
              <a:t>	Error handling – pt. 5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17D48A-37F2-4164-93C7-D4D39480724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9914D6B-2B3F-4EBA-B422-C2A4C3F0A611}"/>
              </a:ext>
            </a:extLst>
          </p:cNvPr>
          <p:cNvSpPr/>
          <p:nvPr/>
        </p:nvSpPr>
        <p:spPr>
          <a:xfrm>
            <a:off x="5120938" y="2080084"/>
            <a:ext cx="3545911" cy="564149"/>
          </a:xfrm>
          <a:prstGeom prst="roundRect">
            <a:avLst/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  <a:cs typeface="MV Boli" panose="02000500030200090000" pitchFamily="2" charset="0"/>
              </a:rPr>
              <a:t>b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  <a:cs typeface="MV Boli" panose="02000500030200090000" pitchFamily="2" charset="0"/>
              </a:rPr>
              <a:t>ritish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  <a:cs typeface="MV Boli" panose="02000500030200090000" pitchFamily="2" charset="0"/>
              </a:rPr>
              <a:t>a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  <a:cs typeface="MV Boli" panose="02000500030200090000" pitchFamily="2" charset="0"/>
              </a:rPr>
              <a:t>pl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  <a:cs typeface="MV Boli" panose="02000500030200090000" pitchFamily="2" charset="0"/>
              </a:rPr>
              <a:t>a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  <a:cs typeface="MV Boli" panose="02000500030200090000" pitchFamily="2" charset="0"/>
              </a:rPr>
              <a:t>ssociation.org</a:t>
            </a:r>
          </a:p>
        </p:txBody>
      </p:sp>
    </p:spTree>
    <p:extLst>
      <p:ext uri="{BB962C8B-B14F-4D97-AF65-F5344CB8AC3E}">
        <p14:creationId xmlns:p14="http://schemas.microsoft.com/office/powerpoint/2010/main" val="90537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itillium Web" panose="00000500000000000000" pitchFamily="2" charset="0"/>
              </a:rPr>
              <a:t>Our app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C9CBE4-FA76-4CA6-A56C-3548A8081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:Namespace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app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 err="1">
                <a:solidFill>
                  <a:srgbClr val="00000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file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;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'UTF-8'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∘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⎕UCS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¨⊃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⎕NGET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file 1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←↑{,⍉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3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↑(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⎕D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,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⎕A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)[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16 16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⊤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]}¨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endParaRPr lang="en-US" altLang="en-US" sz="1200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EndNamespace</a:t>
            </a:r>
            <a:r>
              <a:rPr lang="en-US" altLang="en-US" sz="1200" dirty="0">
                <a:latin typeface="Titillium Web SemiBold" panose="020B0604020202020204" charset="0"/>
              </a:rPr>
              <a:t> </a:t>
            </a:r>
            <a:endParaRPr lang="en-US" altLang="en-US" sz="1200" dirty="0">
              <a:latin typeface="Titillium Web" panose="020B060402020202020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C437D-8CCB-4F67-9A8B-07B82F88A30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254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itillium Web" panose="00000500000000000000" pitchFamily="2" charset="0"/>
              </a:rPr>
              <a:t>Our app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C9CBE4-FA76-4CA6-A56C-3548A8081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:Namespace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app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 err="1">
                <a:solidFill>
                  <a:srgbClr val="00000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file</a:t>
            </a:r>
            <a:r>
              <a:rPr lang="en-US" altLang="en-US" sz="12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;</a:t>
            </a:r>
            <a:r>
              <a:rPr lang="en-US" altLang="en-US" sz="12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'UTF-8'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∘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⎕UCS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¨⊃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⎕NGET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file 1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hex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←↑{,⍉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3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↑(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⎕D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,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⎕A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)[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16 16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⊤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]}¨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bytes</a:t>
            </a:r>
            <a:endParaRPr lang="en-US" altLang="en-US" sz="1200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EndNamespace</a:t>
            </a:r>
            <a:r>
              <a:rPr lang="en-US" altLang="en-US" sz="1200" dirty="0">
                <a:latin typeface="Titillium Web SemiBold" panose="020B0604020202020204" charset="0"/>
              </a:rPr>
              <a:t> </a:t>
            </a:r>
            <a:endParaRPr lang="en-US" altLang="en-US" sz="1200" dirty="0">
              <a:latin typeface="Titillium Web" panose="020B0604020202020204" charset="0"/>
            </a:endParaRPr>
          </a:p>
          <a:p>
            <a:pPr marL="0" indent="0">
              <a:spcBef>
                <a:spcPts val="0"/>
              </a:spcBef>
              <a:buNone/>
            </a:pP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(⊂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'Hi'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'Earth'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)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⎕NPUT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'/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tmp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/my.txt'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1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app.Hex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'/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tmp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/my.txt'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PL385 Unicode" panose="020B0709000202000203" pitchFamily="49" charset="0"/>
              </a:rPr>
              <a:t>37 58 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APL385 Unicode" panose="020B0709000202000203" pitchFamily="49" charset="0"/>
              </a:rPr>
              <a:t>34 50 61 63 57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CCD99-CA44-4A98-A193-6A69F65FDAF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5C476B57-51DD-4D5E-AC18-6B374FC1C7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91243" y="951570"/>
            <a:ext cx="1890713" cy="16644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808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1" accel="50000" fill="hold" nodeType="click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1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96538</TotalTime>
  <Words>6081</Words>
  <Application>Microsoft Office PowerPoint</Application>
  <PresentationFormat>On-screen Show (16:9)</PresentationFormat>
  <Paragraphs>697</Paragraphs>
  <Slides>78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9" baseType="lpstr">
      <vt:lpstr>Titillium Web SemiBold</vt:lpstr>
      <vt:lpstr>MV Boli</vt:lpstr>
      <vt:lpstr>Calibri</vt:lpstr>
      <vt:lpstr>Titillium Web</vt:lpstr>
      <vt:lpstr>Wingdings 2</vt:lpstr>
      <vt:lpstr>APL385 Unicode</vt:lpstr>
      <vt:lpstr>APL333</vt:lpstr>
      <vt:lpstr>Courier New</vt:lpstr>
      <vt:lpstr>Arial</vt:lpstr>
      <vt:lpstr>Wingdings</vt:lpstr>
      <vt:lpstr>Office Theme</vt:lpstr>
      <vt:lpstr>Error Handling</vt:lpstr>
      <vt:lpstr>Error Handling – Part 1</vt:lpstr>
      <vt:lpstr>Error Handling – Part 2</vt:lpstr>
      <vt:lpstr>Error Handling – Part 3</vt:lpstr>
      <vt:lpstr>Overview</vt:lpstr>
      <vt:lpstr>PowerPoint Presentation</vt:lpstr>
      <vt:lpstr>Our app</vt:lpstr>
      <vt:lpstr>Our app</vt:lpstr>
      <vt:lpstr>Our app</vt:lpstr>
      <vt:lpstr>PowerPoint Presentation</vt:lpstr>
      <vt:lpstr>Let’s deploy!</vt:lpstr>
      <vt:lpstr>PowerPoint Presentation</vt:lpstr>
      <vt:lpstr>Let's deploy!</vt:lpstr>
      <vt:lpstr>PowerPoint Presentation</vt:lpstr>
      <vt:lpstr>“Expected” error</vt:lpstr>
      <vt:lpstr>“Expected” error</vt:lpstr>
      <vt:lpstr>“Expected” error</vt:lpstr>
      <vt:lpstr>“Expected” error</vt:lpstr>
      <vt:lpstr>PowerPoint Presentation</vt:lpstr>
      <vt:lpstr>Switching trapping on and off</vt:lpstr>
      <vt:lpstr>Switching trapping on and off</vt:lpstr>
      <vt:lpstr>Switching trapping on and off</vt:lpstr>
      <vt:lpstr>Switching trapping on and off</vt:lpstr>
      <vt:lpstr>PowerPoint Presentation</vt:lpstr>
      <vt:lpstr>Let's test more…</vt:lpstr>
      <vt:lpstr>PowerPoint Presentation</vt:lpstr>
      <vt:lpstr>“Unexpected” error</vt:lpstr>
      <vt:lpstr>“Unexpected” error</vt:lpstr>
      <vt:lpstr>“Unexpected” error</vt:lpstr>
      <vt:lpstr>“Unexpected” error</vt:lpstr>
      <vt:lpstr>“Unexpected” error</vt:lpstr>
      <vt:lpstr>“Unexpected” error</vt:lpstr>
      <vt:lpstr>PowerPoint Presentation</vt:lpstr>
      <vt:lpstr>Debug levels</vt:lpstr>
      <vt:lpstr>Debug levels</vt:lpstr>
      <vt:lpstr>Debug levels</vt:lpstr>
      <vt:lpstr>Debug levels</vt:lpstr>
      <vt:lpstr>PowerPoint Presentation</vt:lpstr>
      <vt:lpstr>Collection error information</vt:lpstr>
      <vt:lpstr>Collection error information</vt:lpstr>
      <vt:lpstr>Collection error information</vt:lpstr>
      <vt:lpstr>Debug levels</vt:lpstr>
      <vt:lpstr>Collection error information</vt:lpstr>
      <vt:lpstr>Collection error information</vt:lpstr>
      <vt:lpstr>Collection error information</vt:lpstr>
      <vt:lpstr>Collection error information</vt:lpstr>
      <vt:lpstr>Debug levels</vt:lpstr>
      <vt:lpstr>PowerPoint Presentation</vt:lpstr>
      <vt:lpstr>Dfns</vt:lpstr>
      <vt:lpstr>Dfns</vt:lpstr>
      <vt:lpstr>Dfns</vt:lpstr>
      <vt:lpstr>PowerPoint Presentation</vt:lpstr>
      <vt:lpstr>Collection error information in dfns</vt:lpstr>
      <vt:lpstr>Collection error information</vt:lpstr>
      <vt:lpstr>Collection error information</vt:lpstr>
      <vt:lpstr>Collection error information</vt:lpstr>
      <vt:lpstr>Collection error information</vt:lpstr>
      <vt:lpstr>Collection error information</vt:lpstr>
      <vt:lpstr>Collection error information</vt:lpstr>
      <vt:lpstr>Collection error information</vt:lpstr>
      <vt:lpstr>Collection error information</vt:lpstr>
      <vt:lpstr>PowerPoint Presentation</vt:lpstr>
      <vt:lpstr>Capsules</vt:lpstr>
      <vt:lpstr>Capsules</vt:lpstr>
      <vt:lpstr>Capsules</vt:lpstr>
      <vt:lpstr>Capsules</vt:lpstr>
      <vt:lpstr>Capsules</vt:lpstr>
      <vt:lpstr>Capsules</vt:lpstr>
      <vt:lpstr>Capsules</vt:lpstr>
      <vt:lpstr>Capsules</vt:lpstr>
      <vt:lpstr>Capsules</vt:lpstr>
      <vt:lpstr>Capsules</vt:lpstr>
      <vt:lpstr>Capsules</vt:lpstr>
      <vt:lpstr>Capsules</vt:lpstr>
      <vt:lpstr>Capsules</vt:lpstr>
      <vt:lpstr>Capsules</vt:lpstr>
      <vt:lpstr>Error Handling – Part 4</vt:lpstr>
      <vt:lpstr>Upcoming webinars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Features of version 18.0 in Depth</dc:title>
  <dc:creator>Adam Brudzewsky</dc:creator>
  <cp:lastModifiedBy>Adam Brudzewsky</cp:lastModifiedBy>
  <cp:revision>501</cp:revision>
  <dcterms:created xsi:type="dcterms:W3CDTF">2020-06-08T19:16:21Z</dcterms:created>
  <dcterms:modified xsi:type="dcterms:W3CDTF">2021-08-05T15:48:41Z</dcterms:modified>
</cp:coreProperties>
</file>